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79" r:id="rId6"/>
    <p:sldId id="280" r:id="rId7"/>
    <p:sldId id="260" r:id="rId8"/>
    <p:sldId id="262" r:id="rId9"/>
    <p:sldId id="281" r:id="rId10"/>
    <p:sldId id="266" r:id="rId11"/>
    <p:sldId id="271" r:id="rId12"/>
    <p:sldId id="282" r:id="rId13"/>
    <p:sldId id="273" r:id="rId14"/>
    <p:sldId id="272" r:id="rId15"/>
    <p:sldId id="276" r:id="rId16"/>
    <p:sldId id="285" r:id="rId17"/>
    <p:sldId id="275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tg\grupp\lsv\vaxjo\MIKRO\PERSONAL\Kronoberg\Charlotta\Results%20gradient%20tests_H.%20influenzae_2015_categorical%20agreement_corrected_C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tg\grupp\lsv\vaxjo\MIKRO\PERSONAL\Kronoberg\Charlotta\Results%20gradient%20tests_H.%20influenzae_2015_categorical%20agreement_corrected_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sv-SE" dirty="0" err="1" smtClean="0"/>
              <a:t>Ceftriaxone</a:t>
            </a:r>
            <a:endParaRPr lang="sv-SE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CRO!$BD$81</c:f>
              <c:strCache>
                <c:ptCount val="1"/>
                <c:pt idx="0">
                  <c:v>Etest</c:v>
                </c:pt>
              </c:strCache>
            </c:strRef>
          </c:tx>
          <c:marker>
            <c:symbol val="none"/>
          </c:marker>
          <c:cat>
            <c:strRef>
              <c:f>CRO!$BC$82:$BC$101</c:f>
              <c:strCache>
                <c:ptCount val="19"/>
                <c:pt idx="0">
                  <c:v>≤0,002</c:v>
                </c:pt>
                <c:pt idx="1">
                  <c:v>0,004</c:v>
                </c:pt>
                <c:pt idx="2">
                  <c:v>0,008</c:v>
                </c:pt>
                <c:pt idx="3">
                  <c:v>0,016</c:v>
                </c:pt>
                <c:pt idx="4">
                  <c:v>0,032</c:v>
                </c:pt>
                <c:pt idx="5">
                  <c:v>0,064</c:v>
                </c:pt>
                <c:pt idx="6">
                  <c:v>0,125</c:v>
                </c:pt>
                <c:pt idx="7">
                  <c:v>0,25</c:v>
                </c:pt>
                <c:pt idx="8">
                  <c:v>0,5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8</c:v>
                </c:pt>
                <c:pt idx="13">
                  <c:v>16</c:v>
                </c:pt>
                <c:pt idx="14">
                  <c:v>32</c:v>
                </c:pt>
                <c:pt idx="15">
                  <c:v>64</c:v>
                </c:pt>
                <c:pt idx="16">
                  <c:v>128</c:v>
                </c:pt>
                <c:pt idx="17">
                  <c:v>256</c:v>
                </c:pt>
                <c:pt idx="18">
                  <c:v>≥512</c:v>
                </c:pt>
              </c:strCache>
            </c:strRef>
          </c:cat>
          <c:val>
            <c:numRef>
              <c:f>CRO!$BD$82:$BD$101</c:f>
              <c:numCache>
                <c:formatCode>General</c:formatCode>
                <c:ptCount val="20"/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7</c:v>
                </c:pt>
                <c:pt idx="5">
                  <c:v>2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CRO!$BE$81</c:f>
              <c:strCache>
                <c:ptCount val="1"/>
                <c:pt idx="0">
                  <c:v>MICE</c:v>
                </c:pt>
              </c:strCache>
            </c:strRef>
          </c:tx>
          <c:marker>
            <c:symbol val="none"/>
          </c:marker>
          <c:cat>
            <c:strRef>
              <c:f>CRO!$BC$82:$BC$101</c:f>
              <c:strCache>
                <c:ptCount val="19"/>
                <c:pt idx="0">
                  <c:v>≤0,002</c:v>
                </c:pt>
                <c:pt idx="1">
                  <c:v>0,004</c:v>
                </c:pt>
                <c:pt idx="2">
                  <c:v>0,008</c:v>
                </c:pt>
                <c:pt idx="3">
                  <c:v>0,016</c:v>
                </c:pt>
                <c:pt idx="4">
                  <c:v>0,032</c:v>
                </c:pt>
                <c:pt idx="5">
                  <c:v>0,064</c:v>
                </c:pt>
                <c:pt idx="6">
                  <c:v>0,125</c:v>
                </c:pt>
                <c:pt idx="7">
                  <c:v>0,25</c:v>
                </c:pt>
                <c:pt idx="8">
                  <c:v>0,5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8</c:v>
                </c:pt>
                <c:pt idx="13">
                  <c:v>16</c:v>
                </c:pt>
                <c:pt idx="14">
                  <c:v>32</c:v>
                </c:pt>
                <c:pt idx="15">
                  <c:v>64</c:v>
                </c:pt>
                <c:pt idx="16">
                  <c:v>128</c:v>
                </c:pt>
                <c:pt idx="17">
                  <c:v>256</c:v>
                </c:pt>
                <c:pt idx="18">
                  <c:v>≥512</c:v>
                </c:pt>
              </c:strCache>
            </c:strRef>
          </c:cat>
          <c:val>
            <c:numRef>
              <c:f>CRO!$BE$82:$BE$101</c:f>
              <c:numCache>
                <c:formatCode>General</c:formatCode>
                <c:ptCount val="20"/>
                <c:pt idx="3">
                  <c:v>2</c:v>
                </c:pt>
                <c:pt idx="5">
                  <c:v>1</c:v>
                </c:pt>
                <c:pt idx="6">
                  <c:v>8</c:v>
                </c:pt>
                <c:pt idx="7">
                  <c:v>2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CRO!$BF$81</c:f>
              <c:strCache>
                <c:ptCount val="1"/>
                <c:pt idx="0">
                  <c:v>MTS</c:v>
                </c:pt>
              </c:strCache>
            </c:strRef>
          </c:tx>
          <c:marker>
            <c:symbol val="none"/>
          </c:marker>
          <c:cat>
            <c:strRef>
              <c:f>CRO!$BC$82:$BC$101</c:f>
              <c:strCache>
                <c:ptCount val="19"/>
                <c:pt idx="0">
                  <c:v>≤0,002</c:v>
                </c:pt>
                <c:pt idx="1">
                  <c:v>0,004</c:v>
                </c:pt>
                <c:pt idx="2">
                  <c:v>0,008</c:v>
                </c:pt>
                <c:pt idx="3">
                  <c:v>0,016</c:v>
                </c:pt>
                <c:pt idx="4">
                  <c:v>0,032</c:v>
                </c:pt>
                <c:pt idx="5">
                  <c:v>0,064</c:v>
                </c:pt>
                <c:pt idx="6">
                  <c:v>0,125</c:v>
                </c:pt>
                <c:pt idx="7">
                  <c:v>0,25</c:v>
                </c:pt>
                <c:pt idx="8">
                  <c:v>0,5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8</c:v>
                </c:pt>
                <c:pt idx="13">
                  <c:v>16</c:v>
                </c:pt>
                <c:pt idx="14">
                  <c:v>32</c:v>
                </c:pt>
                <c:pt idx="15">
                  <c:v>64</c:v>
                </c:pt>
                <c:pt idx="16">
                  <c:v>128</c:v>
                </c:pt>
                <c:pt idx="17">
                  <c:v>256</c:v>
                </c:pt>
                <c:pt idx="18">
                  <c:v>≥512</c:v>
                </c:pt>
              </c:strCache>
            </c:strRef>
          </c:cat>
          <c:val>
            <c:numRef>
              <c:f>CRO!$BF$82:$BF$101</c:f>
              <c:numCache>
                <c:formatCode>General</c:formatCode>
                <c:ptCount val="20"/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</c:ser>
        <c:dLbls/>
        <c:marker val="1"/>
        <c:axId val="81561472"/>
        <c:axId val="81580032"/>
      </c:lineChart>
      <c:catAx>
        <c:axId val="81561472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1" i="0" baseline="0">
                    <a:effectLst/>
                  </a:rPr>
                  <a:t>MIC (mg/L)</a:t>
                </a:r>
                <a:endParaRPr lang="sv-SE" sz="1000">
                  <a:effectLst/>
                </a:endParaRPr>
              </a:p>
            </c:rich>
          </c:tx>
        </c:title>
        <c:tickLblPos val="nextTo"/>
        <c:crossAx val="81580032"/>
        <c:crosses val="autoZero"/>
        <c:auto val="1"/>
        <c:lblAlgn val="ctr"/>
        <c:lblOffset val="100"/>
      </c:catAx>
      <c:valAx>
        <c:axId val="815800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1" i="0" baseline="0">
                    <a:effectLst/>
                  </a:rPr>
                  <a:t>Nr of gradient tests</a:t>
                </a:r>
                <a:endParaRPr lang="sv-SE" sz="1000">
                  <a:effectLst/>
                </a:endParaRPr>
              </a:p>
            </c:rich>
          </c:tx>
        </c:title>
        <c:numFmt formatCode="General" sourceLinked="1"/>
        <c:tickLblPos val="nextTo"/>
        <c:crossAx val="8156147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sv-SE" dirty="0" err="1"/>
              <a:t>Cefotaxime</a:t>
            </a:r>
            <a:endParaRPr lang="sv-SE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CTX!$AF$82</c:f>
              <c:strCache>
                <c:ptCount val="1"/>
                <c:pt idx="0">
                  <c:v>Etest</c:v>
                </c:pt>
              </c:strCache>
            </c:strRef>
          </c:tx>
          <c:marker>
            <c:symbol val="none"/>
          </c:marker>
          <c:cat>
            <c:strRef>
              <c:f>CTX!$AE$83:$AE$101</c:f>
              <c:strCache>
                <c:ptCount val="19"/>
                <c:pt idx="0">
                  <c:v>≤0,002</c:v>
                </c:pt>
                <c:pt idx="1">
                  <c:v>0,004</c:v>
                </c:pt>
                <c:pt idx="2">
                  <c:v>0,008</c:v>
                </c:pt>
                <c:pt idx="3">
                  <c:v>0,016</c:v>
                </c:pt>
                <c:pt idx="4">
                  <c:v>0,032</c:v>
                </c:pt>
                <c:pt idx="5">
                  <c:v>0,064</c:v>
                </c:pt>
                <c:pt idx="6">
                  <c:v>0,125</c:v>
                </c:pt>
                <c:pt idx="7">
                  <c:v>0,25</c:v>
                </c:pt>
                <c:pt idx="8">
                  <c:v>0,5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8</c:v>
                </c:pt>
                <c:pt idx="13">
                  <c:v>16</c:v>
                </c:pt>
                <c:pt idx="14">
                  <c:v>32</c:v>
                </c:pt>
                <c:pt idx="15">
                  <c:v>64</c:v>
                </c:pt>
                <c:pt idx="16">
                  <c:v>128</c:v>
                </c:pt>
                <c:pt idx="17">
                  <c:v>256</c:v>
                </c:pt>
                <c:pt idx="18">
                  <c:v>≥512</c:v>
                </c:pt>
              </c:strCache>
            </c:strRef>
          </c:cat>
          <c:val>
            <c:numRef>
              <c:f>CTX!$AF$83:$AF$101</c:f>
              <c:numCache>
                <c:formatCode>General</c:formatCode>
                <c:ptCount val="19"/>
                <c:pt idx="3">
                  <c:v>1</c:v>
                </c:pt>
                <c:pt idx="4">
                  <c:v>5</c:v>
                </c:pt>
                <c:pt idx="5">
                  <c:v>12</c:v>
                </c:pt>
                <c:pt idx="6">
                  <c:v>9</c:v>
                </c:pt>
                <c:pt idx="7">
                  <c:v>1</c:v>
                </c:pt>
                <c:pt idx="8">
                  <c:v>6</c:v>
                </c:pt>
              </c:numCache>
            </c:numRef>
          </c:val>
        </c:ser>
        <c:ser>
          <c:idx val="1"/>
          <c:order val="1"/>
          <c:tx>
            <c:strRef>
              <c:f>CTX!$AG$82</c:f>
              <c:strCache>
                <c:ptCount val="1"/>
                <c:pt idx="0">
                  <c:v>MICE</c:v>
                </c:pt>
              </c:strCache>
            </c:strRef>
          </c:tx>
          <c:marker>
            <c:symbol val="none"/>
          </c:marker>
          <c:cat>
            <c:strRef>
              <c:f>CTX!$AE$83:$AE$101</c:f>
              <c:strCache>
                <c:ptCount val="19"/>
                <c:pt idx="0">
                  <c:v>≤0,002</c:v>
                </c:pt>
                <c:pt idx="1">
                  <c:v>0,004</c:v>
                </c:pt>
                <c:pt idx="2">
                  <c:v>0,008</c:v>
                </c:pt>
                <c:pt idx="3">
                  <c:v>0,016</c:v>
                </c:pt>
                <c:pt idx="4">
                  <c:v>0,032</c:v>
                </c:pt>
                <c:pt idx="5">
                  <c:v>0,064</c:v>
                </c:pt>
                <c:pt idx="6">
                  <c:v>0,125</c:v>
                </c:pt>
                <c:pt idx="7">
                  <c:v>0,25</c:v>
                </c:pt>
                <c:pt idx="8">
                  <c:v>0,5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8</c:v>
                </c:pt>
                <c:pt idx="13">
                  <c:v>16</c:v>
                </c:pt>
                <c:pt idx="14">
                  <c:v>32</c:v>
                </c:pt>
                <c:pt idx="15">
                  <c:v>64</c:v>
                </c:pt>
                <c:pt idx="16">
                  <c:v>128</c:v>
                </c:pt>
                <c:pt idx="17">
                  <c:v>256</c:v>
                </c:pt>
                <c:pt idx="18">
                  <c:v>≥512</c:v>
                </c:pt>
              </c:strCache>
            </c:strRef>
          </c:cat>
          <c:val>
            <c:numRef>
              <c:f>CTX!$AG$83:$AG$101</c:f>
              <c:numCache>
                <c:formatCode>General</c:formatCode>
                <c:ptCount val="19"/>
                <c:pt idx="4">
                  <c:v>3</c:v>
                </c:pt>
                <c:pt idx="5">
                  <c:v>12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</c:ser>
        <c:ser>
          <c:idx val="2"/>
          <c:order val="2"/>
          <c:tx>
            <c:strRef>
              <c:f>CTX!$AH$82</c:f>
              <c:strCache>
                <c:ptCount val="1"/>
                <c:pt idx="0">
                  <c:v>MTS</c:v>
                </c:pt>
              </c:strCache>
            </c:strRef>
          </c:tx>
          <c:marker>
            <c:symbol val="none"/>
          </c:marker>
          <c:cat>
            <c:strRef>
              <c:f>CTX!$AE$83:$AE$101</c:f>
              <c:strCache>
                <c:ptCount val="19"/>
                <c:pt idx="0">
                  <c:v>≤0,002</c:v>
                </c:pt>
                <c:pt idx="1">
                  <c:v>0,004</c:v>
                </c:pt>
                <c:pt idx="2">
                  <c:v>0,008</c:v>
                </c:pt>
                <c:pt idx="3">
                  <c:v>0,016</c:v>
                </c:pt>
                <c:pt idx="4">
                  <c:v>0,032</c:v>
                </c:pt>
                <c:pt idx="5">
                  <c:v>0,064</c:v>
                </c:pt>
                <c:pt idx="6">
                  <c:v>0,125</c:v>
                </c:pt>
                <c:pt idx="7">
                  <c:v>0,25</c:v>
                </c:pt>
                <c:pt idx="8">
                  <c:v>0,5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8</c:v>
                </c:pt>
                <c:pt idx="13">
                  <c:v>16</c:v>
                </c:pt>
                <c:pt idx="14">
                  <c:v>32</c:v>
                </c:pt>
                <c:pt idx="15">
                  <c:v>64</c:v>
                </c:pt>
                <c:pt idx="16">
                  <c:v>128</c:v>
                </c:pt>
                <c:pt idx="17">
                  <c:v>256</c:v>
                </c:pt>
                <c:pt idx="18">
                  <c:v>≥512</c:v>
                </c:pt>
              </c:strCache>
            </c:strRef>
          </c:cat>
          <c:val>
            <c:numRef>
              <c:f>CTX!$AH$83:$AH$101</c:f>
              <c:numCache>
                <c:formatCode>General</c:formatCode>
                <c:ptCount val="19"/>
                <c:pt idx="3">
                  <c:v>1</c:v>
                </c:pt>
                <c:pt idx="4">
                  <c:v>2</c:v>
                </c:pt>
                <c:pt idx="5">
                  <c:v>15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dLbls/>
        <c:marker val="1"/>
        <c:axId val="81701504"/>
        <c:axId val="81711872"/>
      </c:lineChart>
      <c:catAx>
        <c:axId val="81701504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1" i="0" baseline="0">
                    <a:effectLst/>
                  </a:rPr>
                  <a:t>MIC (mg/L)</a:t>
                </a:r>
                <a:endParaRPr lang="sv-SE" sz="1000">
                  <a:effectLst/>
                </a:endParaRPr>
              </a:p>
            </c:rich>
          </c:tx>
        </c:title>
        <c:tickLblPos val="nextTo"/>
        <c:crossAx val="81711872"/>
        <c:crosses val="autoZero"/>
        <c:auto val="1"/>
        <c:lblAlgn val="ctr"/>
        <c:lblOffset val="100"/>
      </c:catAx>
      <c:valAx>
        <c:axId val="817118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1000" b="1" i="0" baseline="0">
                    <a:effectLst/>
                  </a:rPr>
                  <a:t>Nr of gradient tests</a:t>
                </a:r>
                <a:endParaRPr lang="sv-SE" sz="1000">
                  <a:effectLst/>
                </a:endParaRPr>
              </a:p>
            </c:rich>
          </c:tx>
        </c:title>
        <c:numFmt formatCode="General" sourceLinked="1"/>
        <c:tickLblPos val="nextTo"/>
        <c:crossAx val="8170150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pPr/>
              <a:t>2016-12-07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44491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pPr/>
              <a:t>2016-12-07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1666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pPr/>
              <a:t>2016-12-07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8671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pPr/>
              <a:t>2016-12-07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7353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pPr/>
              <a:t>2016-12-07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3346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pPr/>
              <a:t>2016-12-07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0772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pPr/>
              <a:t>2016-12-07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6222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pPr/>
              <a:t>2016-12-07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3169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pPr/>
              <a:t>2016-12-07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3967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pPr/>
              <a:t>2016-12-07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073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pPr/>
              <a:t>2016-12-07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4983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B1D250-7B98-4DFB-A4FD-61743806032D}" type="datetimeFigureOut">
              <a:rPr lang="sv-SE" smtClean="0"/>
              <a:pPr/>
              <a:t>2016-12-07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4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47711" y="1733616"/>
            <a:ext cx="88485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500" dirty="0" smtClean="0">
                <a:latin typeface="Calibri Light" panose="020F0302020204030204" pitchFamily="34" charset="0"/>
              </a:rPr>
              <a:t>MIC-bestämning av </a:t>
            </a:r>
            <a:r>
              <a:rPr lang="sv-SE" sz="2500" dirty="0" err="1">
                <a:latin typeface="Calibri Light" panose="020F0302020204030204" pitchFamily="34" charset="0"/>
              </a:rPr>
              <a:t>b</a:t>
            </a:r>
            <a:r>
              <a:rPr lang="sv-SE" sz="2500" dirty="0" err="1" smtClean="0">
                <a:latin typeface="Calibri Light" panose="020F0302020204030204" pitchFamily="34" charset="0"/>
              </a:rPr>
              <a:t>etalaktamresistenta</a:t>
            </a:r>
            <a:r>
              <a:rPr lang="sv-SE" sz="2500" dirty="0" smtClean="0"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sv-SE" sz="2500" dirty="0">
                <a:latin typeface="Calibri Light" panose="020F0302020204030204" pitchFamily="34" charset="0"/>
              </a:rPr>
              <a:t>b</a:t>
            </a:r>
            <a:r>
              <a:rPr lang="sv-SE" sz="2500" dirty="0" smtClean="0">
                <a:latin typeface="Calibri Light" panose="020F0302020204030204" pitchFamily="34" charset="0"/>
              </a:rPr>
              <a:t>etalaktamasnegativa </a:t>
            </a:r>
            <a:r>
              <a:rPr lang="sv-SE" sz="2500" i="1" dirty="0" smtClean="0">
                <a:latin typeface="Calibri Light" panose="020F0302020204030204" pitchFamily="34" charset="0"/>
              </a:rPr>
              <a:t>H. </a:t>
            </a:r>
            <a:r>
              <a:rPr lang="sv-SE" sz="2500" i="1" dirty="0" err="1">
                <a:latin typeface="Calibri Light" panose="020F0302020204030204" pitchFamily="34" charset="0"/>
              </a:rPr>
              <a:t>i</a:t>
            </a:r>
            <a:r>
              <a:rPr lang="sv-SE" sz="2500" i="1" dirty="0" err="1" smtClean="0">
                <a:latin typeface="Calibri Light" panose="020F0302020204030204" pitchFamily="34" charset="0"/>
              </a:rPr>
              <a:t>nfluenzae</a:t>
            </a:r>
            <a:r>
              <a:rPr lang="sv-SE" sz="2500" i="1" dirty="0" smtClean="0">
                <a:latin typeface="Calibri Light" panose="020F0302020204030204" pitchFamily="34" charset="0"/>
              </a:rPr>
              <a:t> </a:t>
            </a:r>
            <a:r>
              <a:rPr lang="sv-SE" sz="2500" dirty="0" smtClean="0">
                <a:latin typeface="Calibri Light" panose="020F0302020204030204" pitchFamily="34" charset="0"/>
              </a:rPr>
              <a:t>– vem ska man tro på?</a:t>
            </a:r>
            <a:endParaRPr lang="sv-SE" sz="2500" dirty="0">
              <a:latin typeface="Calibri Light" panose="020F030202020403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747540" y="3846858"/>
            <a:ext cx="5648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>
                <a:latin typeface="Calibri Light" panose="020F0302020204030204" pitchFamily="34" charset="0"/>
              </a:rPr>
              <a:t>Charlotta Karlsson, Specialistläkare Klinisk Mikrobiologi/Vårdhygien</a:t>
            </a:r>
          </a:p>
          <a:p>
            <a:pPr algn="ctr"/>
            <a:r>
              <a:rPr lang="sv-SE" sz="1600" dirty="0" smtClean="0">
                <a:latin typeface="Calibri Light" panose="020F0302020204030204" pitchFamily="34" charset="0"/>
              </a:rPr>
              <a:t>Klinisk Mikrobiologi Blekinge/Kronoberg</a:t>
            </a:r>
          </a:p>
          <a:p>
            <a:pPr algn="ctr"/>
            <a:endParaRPr lang="sv-SE" sz="1600" dirty="0" smtClean="0">
              <a:latin typeface="Calibri Light" panose="020F0302020204030204" pitchFamily="34" charset="0"/>
            </a:endParaRPr>
          </a:p>
          <a:p>
            <a:pPr algn="ctr"/>
            <a:r>
              <a:rPr lang="sv-SE" sz="1600" dirty="0" err="1" smtClean="0">
                <a:latin typeface="Calibri Light" panose="020F0302020204030204" pitchFamily="34" charset="0"/>
              </a:rPr>
              <a:t>NordicAst</a:t>
            </a:r>
            <a:r>
              <a:rPr lang="sv-SE" sz="1600" dirty="0" smtClean="0">
                <a:latin typeface="Calibri Light" panose="020F0302020204030204" pitchFamily="34" charset="0"/>
              </a:rPr>
              <a:t> 2-4 maj 2016</a:t>
            </a:r>
            <a:endParaRPr lang="sv-SE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5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7717837"/>
              </p:ext>
            </p:extLst>
          </p:nvPr>
        </p:nvGraphicFramePr>
        <p:xfrm>
          <a:off x="1614487" y="2213134"/>
          <a:ext cx="5915025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3217032"/>
                <a:gridCol w="989222"/>
                <a:gridCol w="809652"/>
                <a:gridCol w="89911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Antibiotic agent</a:t>
                      </a:r>
                      <a:endParaRPr lang="sv-SE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bioMérieux</a:t>
                      </a:r>
                      <a:endParaRPr lang="sv-SE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Oxoid</a:t>
                      </a:r>
                      <a:endParaRPr lang="sv-SE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Liofilchem</a:t>
                      </a:r>
                      <a:endParaRPr lang="sv-SE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Ampicillin</a:t>
                      </a:r>
                      <a:endParaRPr lang="sv-SE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Cefepim</a:t>
                      </a:r>
                      <a:endParaRPr lang="sv-SE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Cefotaxim</a:t>
                      </a:r>
                      <a:r>
                        <a:rPr lang="en-US" sz="1200" dirty="0" smtClean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(low range)</a:t>
                      </a:r>
                      <a:endParaRPr lang="sv-SE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Cefuroxim</a:t>
                      </a:r>
                      <a:endParaRPr lang="sv-SE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Ceftriaxon</a:t>
                      </a:r>
                      <a:endParaRPr lang="sv-SE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Imipenem</a:t>
                      </a:r>
                      <a:endParaRPr lang="sv-SE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Meropemen</a:t>
                      </a:r>
                      <a:endParaRPr lang="sv-SE" sz="11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  <a:latin typeface="MS Mincho"/>
                          <a:ea typeface="Calibri"/>
                          <a:cs typeface="MS Mincho"/>
                        </a:rPr>
                        <a:t>✔</a:t>
                      </a: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3795826" y="4198667"/>
            <a:ext cx="1552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MS Mincho"/>
                <a:ea typeface="Calibri"/>
                <a:cs typeface="MS Mincho"/>
              </a:rPr>
              <a:t>✔ </a:t>
            </a:r>
            <a:r>
              <a:rPr lang="en-US" dirty="0" smtClean="0">
                <a:latin typeface="Calibri Light" panose="020F0302020204030204" pitchFamily="34" charset="0"/>
                <a:ea typeface="Calibri"/>
                <a:cs typeface="MS Mincho"/>
              </a:rPr>
              <a:t>= </a:t>
            </a:r>
            <a:r>
              <a:rPr lang="en-US" dirty="0" err="1" smtClean="0">
                <a:latin typeface="Calibri Light" panose="020F0302020204030204" pitchFamily="34" charset="0"/>
                <a:ea typeface="Calibri"/>
                <a:cs typeface="MS Mincho"/>
              </a:rPr>
              <a:t>finns</a:t>
            </a:r>
            <a:endParaRPr lang="en-US" dirty="0">
              <a:latin typeface="Calibri Light" panose="020F0302020204030204" pitchFamily="34" charset="0"/>
              <a:ea typeface="Calibri"/>
              <a:cs typeface="MS Mincho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X   </a:t>
            </a:r>
            <a:r>
              <a:rPr lang="en-US" dirty="0" smtClean="0">
                <a:latin typeface="Calibri Light" panose="020F0302020204030204" pitchFamily="34" charset="0"/>
                <a:ea typeface="Calibri"/>
                <a:cs typeface="Times New Roman"/>
              </a:rPr>
              <a:t>= </a:t>
            </a:r>
            <a:r>
              <a:rPr lang="en-US" dirty="0" err="1" smtClean="0">
                <a:latin typeface="Calibri Light" panose="020F0302020204030204" pitchFamily="34" charset="0"/>
                <a:ea typeface="Calibri"/>
                <a:cs typeface="Times New Roman"/>
              </a:rPr>
              <a:t>finns</a:t>
            </a:r>
            <a:r>
              <a:rPr lang="en-US" dirty="0" smtClean="0">
                <a:latin typeface="Calibri Light" panose="020F0302020204030204" pitchFamily="34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ea typeface="Calibri"/>
                <a:cs typeface="Times New Roman"/>
              </a:rPr>
              <a:t>inte</a:t>
            </a:r>
            <a:endParaRPr lang="sv-SE" sz="1600" dirty="0">
              <a:latin typeface="Calibri Light" panose="020F030202020403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sv-SE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933185" y="449421"/>
            <a:ext cx="327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Calibri Light" panose="020F0302020204030204" pitchFamily="34" charset="0"/>
              </a:rPr>
              <a:t>Testade antibiotika</a:t>
            </a:r>
            <a:endParaRPr lang="sv-SE" sz="3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1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421988" y="328691"/>
            <a:ext cx="430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 smtClean="0">
                <a:latin typeface="Calibri Light" panose="020F0302020204030204" pitchFamily="34" charset="0"/>
              </a:rPr>
              <a:t>Resultat – Gradienttester</a:t>
            </a:r>
            <a:endParaRPr lang="sv-SE" sz="3200" dirty="0">
              <a:latin typeface="Calibri Light" panose="020F030202020403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49870" y="1209806"/>
            <a:ext cx="39410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God </a:t>
            </a:r>
            <a:r>
              <a:rPr lang="en-US" dirty="0" err="1" smtClean="0">
                <a:latin typeface="Calibri Light" panose="020F0302020204030204" pitchFamily="34" charset="0"/>
              </a:rPr>
              <a:t>överensstämmelse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mellan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olika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fabrikat</a:t>
            </a:r>
            <a:endParaRPr lang="en-US" dirty="0" smtClean="0">
              <a:latin typeface="Calibri Light" panose="020F0302020204030204" pitchFamily="34" charset="0"/>
            </a:endParaRPr>
          </a:p>
          <a:p>
            <a:pPr algn="just"/>
            <a:endParaRPr lang="en-US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 Light" panose="020F0302020204030204" pitchFamily="34" charset="0"/>
              </a:rPr>
              <a:t>Undantag</a:t>
            </a:r>
            <a:r>
              <a:rPr lang="en-US" dirty="0" smtClean="0">
                <a:latin typeface="Calibri Light" panose="020F0302020204030204" pitchFamily="34" charset="0"/>
              </a:rPr>
              <a:t>: </a:t>
            </a:r>
            <a:r>
              <a:rPr lang="en-US" dirty="0" err="1" smtClean="0">
                <a:latin typeface="Calibri Light" panose="020F0302020204030204" pitchFamily="34" charset="0"/>
              </a:rPr>
              <a:t>Ceftriaxon</a:t>
            </a:r>
            <a:endParaRPr lang="en-US" dirty="0" smtClean="0">
              <a:latin typeface="Calibri Light" panose="020F0302020204030204" pitchFamily="34" charset="0"/>
            </a:endParaRPr>
          </a:p>
          <a:p>
            <a:pPr algn="just"/>
            <a:endParaRPr lang="en-US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M.I.C.E </a:t>
            </a:r>
            <a:r>
              <a:rPr lang="en-US" dirty="0" err="1" smtClean="0">
                <a:latin typeface="Calibri Light" panose="020F0302020204030204" pitchFamily="34" charset="0"/>
              </a:rPr>
              <a:t>gav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generellt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högre</a:t>
            </a:r>
            <a:r>
              <a:rPr lang="en-US" dirty="0" smtClean="0">
                <a:latin typeface="Calibri Light" panose="020F0302020204030204" pitchFamily="34" charset="0"/>
              </a:rPr>
              <a:t> MIC-</a:t>
            </a:r>
            <a:r>
              <a:rPr lang="en-US" dirty="0" err="1" smtClean="0">
                <a:latin typeface="Calibri Light" panose="020F0302020204030204" pitchFamily="34" charset="0"/>
              </a:rPr>
              <a:t>värden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för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alla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antibiotika</a:t>
            </a:r>
            <a:r>
              <a:rPr lang="en-US" dirty="0" smtClean="0">
                <a:latin typeface="Calibri Light" panose="020F0302020204030204" pitchFamily="34" charset="0"/>
              </a:rPr>
              <a:t> – men </a:t>
            </a:r>
            <a:r>
              <a:rPr lang="en-US" dirty="0">
                <a:latin typeface="Calibri Light" panose="020F0302020204030204" pitchFamily="34" charset="0"/>
              </a:rPr>
              <a:t>±1 </a:t>
            </a:r>
            <a:r>
              <a:rPr lang="en-US" dirty="0" err="1" smtClean="0">
                <a:latin typeface="Calibri Light" panose="020F0302020204030204" pitchFamily="34" charset="0"/>
              </a:rPr>
              <a:t>spädningssteg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jämfört</a:t>
            </a:r>
            <a:r>
              <a:rPr lang="en-US" dirty="0" smtClean="0">
                <a:latin typeface="Calibri Light" panose="020F0302020204030204" pitchFamily="34" charset="0"/>
              </a:rPr>
              <a:t> med BMD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 Light" panose="020F0302020204030204" pitchFamily="34" charset="0"/>
              </a:rPr>
              <a:t>Bäst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korrelation</a:t>
            </a:r>
            <a:r>
              <a:rPr lang="en-US" dirty="0" smtClean="0">
                <a:latin typeface="Calibri Light" panose="020F0302020204030204" pitchFamily="34" charset="0"/>
              </a:rPr>
              <a:t> vid </a:t>
            </a:r>
            <a:r>
              <a:rPr lang="en-US" dirty="0" err="1" smtClean="0">
                <a:latin typeface="Calibri Light" panose="020F0302020204030204" pitchFamily="34" charset="0"/>
              </a:rPr>
              <a:t>avläsning</a:t>
            </a:r>
            <a:r>
              <a:rPr lang="en-US" dirty="0" smtClean="0">
                <a:latin typeface="Calibri Light" panose="020F0302020204030204" pitchFamily="34" charset="0"/>
              </a:rPr>
              <a:t> vid </a:t>
            </a:r>
            <a:r>
              <a:rPr lang="en-US" dirty="0" err="1" smtClean="0">
                <a:latin typeface="Calibri Light" panose="020F0302020204030204" pitchFamily="34" charset="0"/>
              </a:rPr>
              <a:t>första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ínhibition</a:t>
            </a:r>
            <a:r>
              <a:rPr lang="en-US" dirty="0" smtClean="0">
                <a:latin typeface="Calibri Light" panose="020F0302020204030204" pitchFamily="34" charset="0"/>
              </a:rPr>
              <a:t> (FI) </a:t>
            </a:r>
            <a:r>
              <a:rPr lang="en-US" dirty="0" err="1" smtClean="0">
                <a:latin typeface="Calibri Light" panose="020F0302020204030204" pitchFamily="34" charset="0"/>
              </a:rPr>
              <a:t>än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enligt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tillverkarens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instruktioner</a:t>
            </a:r>
            <a:r>
              <a:rPr lang="en-US" dirty="0" smtClean="0">
                <a:latin typeface="Calibri Light" panose="020F0302020204030204" pitchFamily="34" charset="0"/>
              </a:rPr>
              <a:t> (MI); </a:t>
            </a:r>
            <a:r>
              <a:rPr lang="en-US" dirty="0" err="1" smtClean="0">
                <a:latin typeface="Calibri Light" panose="020F0302020204030204" pitchFamily="34" charset="0"/>
              </a:rPr>
              <a:t>hänsyn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tas</a:t>
            </a:r>
            <a:r>
              <a:rPr lang="en-US" dirty="0" smtClean="0">
                <a:latin typeface="Calibri Light" panose="020F0302020204030204" pitchFamily="34" charset="0"/>
              </a:rPr>
              <a:t> till all </a:t>
            </a:r>
            <a:r>
              <a:rPr lang="en-US" dirty="0" err="1" smtClean="0">
                <a:latin typeface="Calibri Light" panose="020F0302020204030204" pitchFamily="34" charset="0"/>
              </a:rPr>
              <a:t>inväxt</a:t>
            </a:r>
            <a:endParaRPr lang="en-US" dirty="0" smtClean="0">
              <a:latin typeface="Calibri Light" panose="020F0302020204030204" pitchFamily="34" charset="0"/>
            </a:endParaRPr>
          </a:p>
          <a:p>
            <a:pPr algn="just"/>
            <a:endParaRPr lang="en-US" b="1" dirty="0">
              <a:latin typeface="Calibri Light" panose="020F0302020204030204" pitchFamily="34" charset="0"/>
            </a:endParaRPr>
          </a:p>
          <a:p>
            <a:pPr algn="just"/>
            <a:endParaRPr lang="en-US" b="1" dirty="0" smtClean="0">
              <a:latin typeface="Calibri Light" panose="020F0302020204030204" pitchFamily="34" charset="0"/>
            </a:endParaRPr>
          </a:p>
          <a:p>
            <a:pPr algn="just"/>
            <a:endParaRPr lang="en-US" sz="1400" b="1" dirty="0">
              <a:latin typeface="Calibri Light" panose="020F0302020204030204" pitchFamily="34" charset="0"/>
            </a:endParaRPr>
          </a:p>
          <a:p>
            <a:pPr algn="just"/>
            <a:endParaRPr lang="en-US" sz="1400" dirty="0">
              <a:latin typeface="Calibri Light" panose="020F0302020204030204" pitchFamily="34" charset="0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0111495"/>
              </p:ext>
            </p:extLst>
          </p:nvPr>
        </p:nvGraphicFramePr>
        <p:xfrm>
          <a:off x="4478866" y="912532"/>
          <a:ext cx="4730485" cy="244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6092128"/>
              </p:ext>
            </p:extLst>
          </p:nvPr>
        </p:nvGraphicFramePr>
        <p:xfrm>
          <a:off x="4444999" y="3362634"/>
          <a:ext cx="4699001" cy="260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35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 23"/>
          <p:cNvGrpSpPr/>
          <p:nvPr/>
        </p:nvGrpSpPr>
        <p:grpSpPr>
          <a:xfrm>
            <a:off x="2635540" y="1188439"/>
            <a:ext cx="5549386" cy="4281394"/>
            <a:chOff x="2500068" y="1188439"/>
            <a:chExt cx="5549386" cy="4281394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0068" y="1188439"/>
              <a:ext cx="2896004" cy="3486637"/>
            </a:xfrm>
            <a:prstGeom prst="rect">
              <a:avLst/>
            </a:prstGeom>
          </p:spPr>
        </p:pic>
        <p:sp>
          <p:nvSpPr>
            <p:cNvPr id="5" name="textruta 3"/>
            <p:cNvSpPr txBox="1"/>
            <p:nvPr/>
          </p:nvSpPr>
          <p:spPr>
            <a:xfrm>
              <a:off x="5524404" y="4490410"/>
              <a:ext cx="2525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 err="1" smtClean="0"/>
                <a:t>First</a:t>
              </a:r>
              <a:r>
                <a:rPr lang="sv-SE" dirty="0" smtClean="0"/>
                <a:t> inhibition </a:t>
              </a:r>
              <a:r>
                <a:rPr lang="sv-SE" dirty="0" err="1" smtClean="0"/>
                <a:t>of</a:t>
              </a:r>
              <a:r>
                <a:rPr lang="sv-SE" dirty="0" smtClean="0"/>
                <a:t> </a:t>
              </a:r>
              <a:r>
                <a:rPr lang="sv-SE" dirty="0" err="1" smtClean="0"/>
                <a:t>growth</a:t>
              </a:r>
              <a:endParaRPr lang="sv-SE" dirty="0"/>
            </a:p>
          </p:txBody>
        </p:sp>
        <p:cxnSp>
          <p:nvCxnSpPr>
            <p:cNvPr id="6" name="Rak pil 5"/>
            <p:cNvCxnSpPr/>
            <p:nvPr/>
          </p:nvCxnSpPr>
          <p:spPr>
            <a:xfrm flipH="1">
              <a:off x="4182534" y="4675076"/>
              <a:ext cx="1341870" cy="7097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Höger klammerparentes 6"/>
            <p:cNvSpPr/>
            <p:nvPr/>
          </p:nvSpPr>
          <p:spPr>
            <a:xfrm>
              <a:off x="4876332" y="2844623"/>
              <a:ext cx="72008" cy="7920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  <p:sp>
          <p:nvSpPr>
            <p:cNvPr id="8" name="textruta 10"/>
            <p:cNvSpPr txBox="1"/>
            <p:nvPr/>
          </p:nvSpPr>
          <p:spPr>
            <a:xfrm>
              <a:off x="5308380" y="305624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 err="1" smtClean="0"/>
                <a:t>Regrowth</a:t>
              </a:r>
              <a:endParaRPr lang="sv-SE" dirty="0"/>
            </a:p>
          </p:txBody>
        </p:sp>
        <p:cxnSp>
          <p:nvCxnSpPr>
            <p:cNvPr id="10" name="Rak 9"/>
            <p:cNvCxnSpPr/>
            <p:nvPr/>
          </p:nvCxnSpPr>
          <p:spPr>
            <a:xfrm flipH="1">
              <a:off x="4135966" y="4675076"/>
              <a:ext cx="46568" cy="79475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 flipH="1">
              <a:off x="3568700" y="4683909"/>
              <a:ext cx="46567" cy="7859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/>
            <p:cNvCxnSpPr/>
            <p:nvPr/>
          </p:nvCxnSpPr>
          <p:spPr>
            <a:xfrm flipH="1">
              <a:off x="4182534" y="4675076"/>
              <a:ext cx="389466" cy="7097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158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7913155"/>
              </p:ext>
            </p:extLst>
          </p:nvPr>
        </p:nvGraphicFramePr>
        <p:xfrm>
          <a:off x="1066800" y="1874130"/>
          <a:ext cx="70104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829039"/>
                <a:gridCol w="1676161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Antibiotika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Första tillväxt-hämning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All växt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Antal avläsningar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Ampicillin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93      (91%)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76         (75%)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102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Cefepim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62      (91%)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61         (90%)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68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Cefotaxim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102    (100%)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88         (86%)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102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Ceftriaxon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51      (94%)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46         (85%)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54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Cefuroxim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35      (80%)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25         (57%)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44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Imipenem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63      (66%)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24</a:t>
                      </a:r>
                      <a:r>
                        <a:rPr lang="sv-SE" baseline="0" dirty="0" smtClean="0"/>
                        <a:t>         (25%)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96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Meropenem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68      (67%)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60         (59%)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102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>
            <a:off x="1106019" y="785891"/>
            <a:ext cx="6931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>
                <a:latin typeface="Calibri Light" panose="020F0302020204030204" pitchFamily="34" charset="0"/>
              </a:rPr>
              <a:t>Antal (%) avläsningar inom </a:t>
            </a:r>
            <a:r>
              <a:rPr lang="en-US" sz="2000" dirty="0">
                <a:latin typeface="Calibri Light" panose="020F0302020204030204" pitchFamily="34" charset="0"/>
              </a:rPr>
              <a:t>±1 </a:t>
            </a:r>
            <a:r>
              <a:rPr lang="en-US" sz="2000" dirty="0" err="1">
                <a:latin typeface="Calibri Light" panose="020F0302020204030204" pitchFamily="34" charset="0"/>
              </a:rPr>
              <a:t>spädningssteg</a:t>
            </a:r>
            <a:r>
              <a:rPr lang="en-US" sz="2000" dirty="0">
                <a:latin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</a:rPr>
              <a:t>jämfört</a:t>
            </a:r>
            <a:r>
              <a:rPr lang="en-US" sz="2000" dirty="0">
                <a:latin typeface="Calibri Light" panose="020F0302020204030204" pitchFamily="34" charset="0"/>
              </a:rPr>
              <a:t> med BMD</a:t>
            </a:r>
            <a:r>
              <a:rPr lang="sv-SE" sz="2000" dirty="0" smtClean="0">
                <a:latin typeface="Calibri Light" panose="020F0302020204030204" pitchFamily="34" charset="0"/>
              </a:rPr>
              <a:t> </a:t>
            </a:r>
            <a:endParaRPr lang="sv-SE" sz="2000" dirty="0">
              <a:latin typeface="Calibri Light" panose="020F0302020204030204" pitchFamily="34" charset="0"/>
            </a:endParaRPr>
          </a:p>
        </p:txBody>
      </p:sp>
      <p:sp>
        <p:nvSpPr>
          <p:cNvPr id="8" name="Ellips 7"/>
          <p:cNvSpPr/>
          <p:nvPr/>
        </p:nvSpPr>
        <p:spPr>
          <a:xfrm>
            <a:off x="5359400" y="3903133"/>
            <a:ext cx="990600" cy="132926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3352800" y="3903132"/>
            <a:ext cx="990600" cy="1329267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323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99" y="1777317"/>
            <a:ext cx="8465801" cy="232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062069" y="493121"/>
            <a:ext cx="70198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v-SE" b="1" dirty="0" smtClean="0">
                <a:latin typeface="Calibri Light" panose="020F0302020204030204" pitchFamily="34" charset="0"/>
              </a:rPr>
              <a:t>Skillnad i spädningssteg för gradienttest jämfört med </a:t>
            </a:r>
            <a:r>
              <a:rPr lang="sv-SE" b="1" dirty="0" err="1" smtClean="0">
                <a:latin typeface="Calibri Light" panose="020F0302020204030204" pitchFamily="34" charset="0"/>
              </a:rPr>
              <a:t>broth</a:t>
            </a:r>
            <a:r>
              <a:rPr lang="sv-SE" b="1" dirty="0" smtClean="0">
                <a:latin typeface="Calibri Light" panose="020F0302020204030204" pitchFamily="34" charset="0"/>
              </a:rPr>
              <a:t> </a:t>
            </a:r>
            <a:r>
              <a:rPr lang="sv-SE" b="1" dirty="0" err="1" smtClean="0">
                <a:latin typeface="Calibri Light" panose="020F0302020204030204" pitchFamily="34" charset="0"/>
              </a:rPr>
              <a:t>microdilution</a:t>
            </a:r>
            <a:r>
              <a:rPr lang="sv-SE" dirty="0" smtClean="0">
                <a:latin typeface="Calibri Light" panose="020F0302020204030204" pitchFamily="34" charset="0"/>
              </a:rPr>
              <a:t>. </a:t>
            </a:r>
          </a:p>
          <a:p>
            <a:pPr algn="just"/>
            <a:r>
              <a:rPr lang="sv-SE" dirty="0" smtClean="0">
                <a:latin typeface="Calibri Light" panose="020F0302020204030204" pitchFamily="34" charset="0"/>
              </a:rPr>
              <a:t>(Inom parentes: </a:t>
            </a:r>
            <a:r>
              <a:rPr lang="sv-SE" dirty="0" err="1" smtClean="0">
                <a:latin typeface="Calibri Light" panose="020F0302020204030204" pitchFamily="34" charset="0"/>
              </a:rPr>
              <a:t>cefuroxim</a:t>
            </a:r>
            <a:r>
              <a:rPr lang="sv-SE" dirty="0" smtClean="0">
                <a:latin typeface="Calibri Light" panose="020F0302020204030204" pitchFamily="34" charset="0"/>
              </a:rPr>
              <a:t>, imipenem och </a:t>
            </a:r>
            <a:r>
              <a:rPr lang="sv-SE" dirty="0" err="1" smtClean="0">
                <a:latin typeface="Calibri Light" panose="020F0302020204030204" pitchFamily="34" charset="0"/>
              </a:rPr>
              <a:t>meropenem</a:t>
            </a:r>
            <a:r>
              <a:rPr lang="sv-SE" dirty="0" smtClean="0">
                <a:latin typeface="Calibri Light" panose="020F0302020204030204" pitchFamily="34" charset="0"/>
              </a:rPr>
              <a:t> exkluderade)</a:t>
            </a:r>
          </a:p>
          <a:p>
            <a:pPr algn="just"/>
            <a:endParaRPr lang="sv-SE" sz="1600" b="1" dirty="0">
              <a:latin typeface="Calibri Light" panose="020F0302020204030204" pitchFamily="34" charset="0"/>
            </a:endParaRPr>
          </a:p>
        </p:txBody>
      </p:sp>
      <p:sp>
        <p:nvSpPr>
          <p:cNvPr id="6" name="Höger klammerparentes 5"/>
          <p:cNvSpPr/>
          <p:nvPr/>
        </p:nvSpPr>
        <p:spPr>
          <a:xfrm rot="5400000">
            <a:off x="4008964" y="3560234"/>
            <a:ext cx="347133" cy="1761067"/>
          </a:xfrm>
          <a:prstGeom prst="rightBrace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2668333" y="4842933"/>
            <a:ext cx="3028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latin typeface="Calibri Light" panose="020F0302020204030204" pitchFamily="34" charset="0"/>
              </a:rPr>
              <a:t>Resultat inom </a:t>
            </a:r>
            <a:r>
              <a:rPr lang="sv-SE" sz="1600" dirty="0" err="1" smtClean="0">
                <a:latin typeface="Calibri Light" panose="020F0302020204030204" pitchFamily="34" charset="0"/>
              </a:rPr>
              <a:t>essential</a:t>
            </a:r>
            <a:r>
              <a:rPr lang="sv-SE" sz="1600" dirty="0" smtClean="0">
                <a:latin typeface="Calibri Light" panose="020F0302020204030204" pitchFamily="34" charset="0"/>
              </a:rPr>
              <a:t> </a:t>
            </a:r>
            <a:r>
              <a:rPr lang="sv-SE" sz="1600" dirty="0" err="1" smtClean="0">
                <a:latin typeface="Calibri Light" panose="020F0302020204030204" pitchFamily="34" charset="0"/>
              </a:rPr>
              <a:t>agreement</a:t>
            </a:r>
            <a:endParaRPr lang="sv-SE" sz="1600" dirty="0">
              <a:latin typeface="Calibri Light" panose="020F0302020204030204" pitchFamily="34" charset="0"/>
            </a:endParaRPr>
          </a:p>
        </p:txBody>
      </p:sp>
      <p:grpSp>
        <p:nvGrpSpPr>
          <p:cNvPr id="10" name="Grupp 9"/>
          <p:cNvGrpSpPr/>
          <p:nvPr/>
        </p:nvGrpSpPr>
        <p:grpSpPr>
          <a:xfrm>
            <a:off x="4275667" y="5198421"/>
            <a:ext cx="4809066" cy="762113"/>
            <a:chOff x="4275667" y="5181487"/>
            <a:chExt cx="4809066" cy="762113"/>
          </a:xfrm>
        </p:grpSpPr>
        <p:sp>
          <p:nvSpPr>
            <p:cNvPr id="8" name="Rektangel 7"/>
            <p:cNvSpPr/>
            <p:nvPr/>
          </p:nvSpPr>
          <p:spPr>
            <a:xfrm>
              <a:off x="4419599" y="5219463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dirty="0" err="1" smtClean="0">
                  <a:latin typeface="Calibri Light" panose="020F0302020204030204" pitchFamily="34" charset="0"/>
                </a:rPr>
                <a:t>Andel</a:t>
              </a:r>
              <a:r>
                <a:rPr lang="en-US" dirty="0" smtClean="0">
                  <a:latin typeface="Calibri Light" panose="020F0302020204030204" pitchFamily="34" charset="0"/>
                </a:rPr>
                <a:t> </a:t>
              </a:r>
              <a:r>
                <a:rPr lang="en-US" dirty="0" err="1" smtClean="0">
                  <a:latin typeface="Calibri Light" panose="020F0302020204030204" pitchFamily="34" charset="0"/>
                </a:rPr>
                <a:t>avläsningar</a:t>
              </a:r>
              <a:r>
                <a:rPr lang="en-US" dirty="0" smtClean="0">
                  <a:latin typeface="Calibri Light" panose="020F0302020204030204" pitchFamily="34" charset="0"/>
                </a:rPr>
                <a:t> </a:t>
              </a:r>
              <a:r>
                <a:rPr lang="en-US" dirty="0" err="1" smtClean="0">
                  <a:latin typeface="Calibri Light" panose="020F0302020204030204" pitchFamily="34" charset="0"/>
                </a:rPr>
                <a:t>inom</a:t>
              </a:r>
              <a:r>
                <a:rPr lang="en-US" dirty="0" smtClean="0">
                  <a:latin typeface="Calibri Light" panose="020F0302020204030204" pitchFamily="34" charset="0"/>
                </a:rPr>
                <a:t> EA per agar (FI/MI</a:t>
              </a:r>
              <a:r>
                <a:rPr lang="en-US" dirty="0">
                  <a:latin typeface="Calibri Light" panose="020F0302020204030204" pitchFamily="34" charset="0"/>
                </a:rPr>
                <a:t>): </a:t>
              </a:r>
              <a:r>
                <a:rPr lang="en-US" dirty="0" err="1">
                  <a:latin typeface="Calibri Light" panose="020F0302020204030204" pitchFamily="34" charset="0"/>
                </a:rPr>
                <a:t>Oxoid</a:t>
              </a:r>
              <a:r>
                <a:rPr lang="en-US" dirty="0">
                  <a:latin typeface="Calibri Light" panose="020F0302020204030204" pitchFamily="34" charset="0"/>
                </a:rPr>
                <a:t> </a:t>
              </a:r>
              <a:r>
                <a:rPr lang="en-US" b="1" dirty="0">
                  <a:latin typeface="Calibri Light" panose="020F0302020204030204" pitchFamily="34" charset="0"/>
                </a:rPr>
                <a:t>80%/72% </a:t>
              </a:r>
              <a:r>
                <a:rPr lang="en-US" dirty="0">
                  <a:latin typeface="Calibri Light" panose="020F0302020204030204" pitchFamily="34" charset="0"/>
                </a:rPr>
                <a:t>(n=284) </a:t>
              </a:r>
              <a:r>
                <a:rPr lang="en-US" dirty="0" smtClean="0">
                  <a:latin typeface="Calibri Light" panose="020F0302020204030204" pitchFamily="34" charset="0"/>
                </a:rPr>
                <a:t>BBL </a:t>
              </a:r>
              <a:r>
                <a:rPr lang="en-US" b="1" dirty="0">
                  <a:latin typeface="Calibri Light" panose="020F0302020204030204" pitchFamily="34" charset="0"/>
                </a:rPr>
                <a:t>87%/61% </a:t>
              </a:r>
              <a:r>
                <a:rPr lang="en-US" dirty="0">
                  <a:latin typeface="Calibri Light" panose="020F0302020204030204" pitchFamily="34" charset="0"/>
                </a:rPr>
                <a:t>(n=284</a:t>
              </a:r>
              <a:r>
                <a:rPr lang="en-US" dirty="0" smtClean="0">
                  <a:latin typeface="Calibri Light" panose="020F0302020204030204" pitchFamily="34" charset="0"/>
                </a:rPr>
                <a:t>). </a:t>
              </a:r>
              <a:endParaRPr lang="en-US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" name="Rektangel med rundade hörn 8"/>
            <p:cNvSpPr/>
            <p:nvPr/>
          </p:nvSpPr>
          <p:spPr>
            <a:xfrm>
              <a:off x="4275667" y="5181487"/>
              <a:ext cx="4809066" cy="76211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xmlns="" val="21545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167" y="715332"/>
            <a:ext cx="6763760" cy="501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2068600" y="195201"/>
            <a:ext cx="500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 err="1" smtClean="0">
                <a:latin typeface="Calibri Light" panose="020F0302020204030204" pitchFamily="34" charset="0"/>
              </a:rPr>
              <a:t>Kategoriseringsfel</a:t>
            </a:r>
            <a:r>
              <a:rPr lang="sv-SE" dirty="0" smtClean="0">
                <a:latin typeface="Calibri Light" panose="020F0302020204030204" pitchFamily="34" charset="0"/>
              </a:rPr>
              <a:t> (32 avläsningar/17 </a:t>
            </a:r>
            <a:r>
              <a:rPr lang="sv-SE" dirty="0" err="1" smtClean="0">
                <a:latin typeface="Calibri Light" panose="020F0302020204030204" pitchFamily="34" charset="0"/>
              </a:rPr>
              <a:t>rPBP</a:t>
            </a:r>
            <a:r>
              <a:rPr lang="sv-SE" dirty="0" smtClean="0">
                <a:latin typeface="Calibri Light" panose="020F0302020204030204" pitchFamily="34" charset="0"/>
              </a:rPr>
              <a:t>-stammar)</a:t>
            </a:r>
            <a:endParaRPr lang="sv-SE" dirty="0">
              <a:latin typeface="Calibri Light" panose="020F0302020204030204" pitchFamily="34" charset="0"/>
            </a:endParaRPr>
          </a:p>
        </p:txBody>
      </p:sp>
      <p:sp>
        <p:nvSpPr>
          <p:cNvPr id="9" name="Ellips 8"/>
          <p:cNvSpPr/>
          <p:nvPr/>
        </p:nvSpPr>
        <p:spPr>
          <a:xfrm>
            <a:off x="3776134" y="3223632"/>
            <a:ext cx="990600" cy="122136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3200400" y="647598"/>
            <a:ext cx="1371600" cy="1467467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152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521967" y="447385"/>
            <a:ext cx="190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 smtClean="0">
                <a:latin typeface="Calibri Light" panose="020F0302020204030204" pitchFamily="34" charset="0"/>
              </a:rPr>
              <a:t>Diskussion</a:t>
            </a:r>
            <a:endParaRPr lang="sv-SE" sz="3200" dirty="0">
              <a:latin typeface="Calibri Light" panose="020F030202020403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936657" y="1073868"/>
            <a:ext cx="487701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First inhibition?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 Light" panose="020F0302020204030204" pitchFamily="34" charset="0"/>
              </a:rPr>
              <a:t>Standardiserad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avläsning</a:t>
            </a:r>
            <a:endParaRPr lang="en-US" dirty="0" smtClean="0">
              <a:latin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 Light" panose="020F0302020204030204" pitchFamily="34" charset="0"/>
              </a:rPr>
              <a:t>Två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personer</a:t>
            </a:r>
            <a:endParaRPr lang="en-US" dirty="0" smtClean="0">
              <a:latin typeface="Calibri Light" panose="020F030202020403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 Light" panose="020F0302020204030204" pitchFamily="34" charset="0"/>
              </a:rPr>
              <a:t>Optimala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förutsättningar</a:t>
            </a:r>
            <a:endParaRPr lang="en-US" dirty="0" smtClean="0">
              <a:latin typeface="Calibri Light" panose="020F0302020204030204" pitchFamily="34" charset="0"/>
            </a:endParaRPr>
          </a:p>
          <a:p>
            <a:pPr algn="just"/>
            <a:endParaRPr lang="en-US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 Light" panose="020F0302020204030204" pitchFamily="34" charset="0"/>
              </a:rPr>
              <a:t>Stamkollektion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nära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brytpunkterna</a:t>
            </a:r>
            <a:endParaRPr lang="en-US" dirty="0" smtClean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 Light" panose="020F0302020204030204" pitchFamily="34" charset="0"/>
              </a:rPr>
              <a:t>Generaliserbarhet</a:t>
            </a:r>
            <a:r>
              <a:rPr lang="en-US" dirty="0" smtClean="0">
                <a:latin typeface="Calibri Light" panose="020F0302020204030204" pitchFamily="34" charset="0"/>
              </a:rPr>
              <a:t>?</a:t>
            </a:r>
          </a:p>
          <a:p>
            <a:pPr algn="just"/>
            <a:endParaRPr lang="en-US" dirty="0">
              <a:latin typeface="Calibri Light" panose="020F0302020204030204" pitchFamily="34" charset="0"/>
            </a:endParaRPr>
          </a:p>
          <a:p>
            <a:pPr algn="just"/>
            <a:endParaRPr lang="en-US" b="1" dirty="0">
              <a:latin typeface="Calibri Light" panose="020F0302020204030204" pitchFamily="34" charset="0"/>
            </a:endParaRPr>
          </a:p>
          <a:p>
            <a:pPr algn="just"/>
            <a:endParaRPr lang="en-US" b="1" dirty="0" smtClean="0">
              <a:latin typeface="Calibri Light" panose="020F0302020204030204" pitchFamily="34" charset="0"/>
            </a:endParaRPr>
          </a:p>
          <a:p>
            <a:pPr algn="just"/>
            <a:endParaRPr lang="en-US" sz="1400" b="1" dirty="0">
              <a:latin typeface="Calibri Light" panose="020F0302020204030204" pitchFamily="34" charset="0"/>
            </a:endParaRPr>
          </a:p>
          <a:p>
            <a:pPr algn="just"/>
            <a:endParaRPr lang="en-US" sz="1400" dirty="0">
              <a:latin typeface="Calibri Light" panose="020F030202020403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272" y="1606224"/>
            <a:ext cx="2416191" cy="182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158" y="3654000"/>
            <a:ext cx="6001683" cy="236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59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122853" y="458042"/>
            <a:ext cx="2898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 smtClean="0">
                <a:latin typeface="Calibri Light" panose="020F0302020204030204" pitchFamily="34" charset="0"/>
              </a:rPr>
              <a:t>Sammanfattning</a:t>
            </a:r>
            <a:endParaRPr lang="sv-SE" sz="3200" dirty="0">
              <a:latin typeface="Calibri Light" panose="020F030202020403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266722" y="1820188"/>
            <a:ext cx="661055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Calibri Light" panose="020F0302020204030204" pitchFamily="34" charset="0"/>
              </a:rPr>
              <a:t>Gradienttest ett alternativ för </a:t>
            </a:r>
            <a:r>
              <a:rPr lang="sv-SE" sz="2000" dirty="0" err="1" smtClean="0">
                <a:latin typeface="Calibri Light" panose="020F0302020204030204" pitchFamily="34" charset="0"/>
              </a:rPr>
              <a:t>cefepim</a:t>
            </a:r>
            <a:r>
              <a:rPr lang="sv-SE" sz="2000" dirty="0" smtClean="0">
                <a:latin typeface="Calibri Light" panose="020F0302020204030204" pitchFamily="34" charset="0"/>
              </a:rPr>
              <a:t>, </a:t>
            </a:r>
            <a:r>
              <a:rPr lang="sv-SE" sz="2000" dirty="0" err="1" smtClean="0">
                <a:latin typeface="Calibri Light" panose="020F0302020204030204" pitchFamily="34" charset="0"/>
              </a:rPr>
              <a:t>cefotaxim</a:t>
            </a:r>
            <a:r>
              <a:rPr lang="sv-SE" sz="2000" dirty="0" smtClean="0">
                <a:latin typeface="Calibri Light" panose="020F0302020204030204" pitchFamily="34" charset="0"/>
              </a:rPr>
              <a:t> och </a:t>
            </a:r>
            <a:r>
              <a:rPr lang="sv-SE" sz="2000" dirty="0" err="1" smtClean="0">
                <a:latin typeface="Calibri Light" panose="020F0302020204030204" pitchFamily="34" charset="0"/>
              </a:rPr>
              <a:t>ceftriaxon</a:t>
            </a:r>
            <a:r>
              <a:rPr lang="sv-SE" sz="2000" dirty="0" smtClean="0">
                <a:latin typeface="Calibri Light" panose="020F0302020204030204" pitchFamily="34" charset="0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Calibri Light" panose="020F0302020204030204" pitchFamily="34" charset="0"/>
              </a:rPr>
              <a:t>Om man bortser från inväxt i zonen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pPr algn="just"/>
            <a:endParaRPr lang="en-US" sz="20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 Light" panose="020F0302020204030204" pitchFamily="34" charset="0"/>
              </a:rPr>
              <a:t>Brytpunkten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för</a:t>
            </a:r>
            <a:r>
              <a:rPr lang="en-US" sz="2000" dirty="0" smtClean="0">
                <a:latin typeface="Calibri Light" panose="020F0302020204030204" pitchFamily="34" charset="0"/>
              </a:rPr>
              <a:t> ampicillin </a:t>
            </a:r>
            <a:r>
              <a:rPr lang="en-US" sz="2000" dirty="0" err="1" smtClean="0">
                <a:latin typeface="Calibri Light" panose="020F0302020204030204" pitchFamily="34" charset="0"/>
              </a:rPr>
              <a:t>behöver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ses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över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v-SE" sz="2000" dirty="0" smtClean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Calibri Light" panose="020F0302020204030204" pitchFamily="34" charset="0"/>
              </a:rPr>
              <a:t>Dålig korrelation mellan gradienttest och BMD för </a:t>
            </a:r>
            <a:r>
              <a:rPr lang="sv-SE" sz="2000" dirty="0" err="1" smtClean="0">
                <a:latin typeface="Calibri Light" panose="020F0302020204030204" pitchFamily="34" charset="0"/>
              </a:rPr>
              <a:t>cefuroxim</a:t>
            </a:r>
            <a:r>
              <a:rPr lang="sv-SE" sz="2000" dirty="0" smtClean="0">
                <a:latin typeface="Calibri Light" panose="020F0302020204030204" pitchFamily="34" charset="0"/>
              </a:rPr>
              <a:t>, </a:t>
            </a:r>
            <a:r>
              <a:rPr lang="sv-SE" sz="2000" dirty="0">
                <a:latin typeface="Calibri Light" panose="020F0302020204030204" pitchFamily="34" charset="0"/>
              </a:rPr>
              <a:t>imipenem and </a:t>
            </a:r>
            <a:r>
              <a:rPr lang="sv-SE" sz="2000" dirty="0" err="1">
                <a:latin typeface="Calibri Light" panose="020F0302020204030204" pitchFamily="34" charset="0"/>
              </a:rPr>
              <a:t>meropenem</a:t>
            </a:r>
            <a:r>
              <a:rPr lang="sv-SE" sz="2000" dirty="0">
                <a:latin typeface="Calibri Light" panose="020F0302020204030204" pitchFamily="34" charset="0"/>
              </a:rPr>
              <a:t> 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algn="just"/>
            <a:endParaRPr lang="en-US" dirty="0">
              <a:latin typeface="Calibri Light" panose="020F0302020204030204" pitchFamily="34" charset="0"/>
            </a:endParaRPr>
          </a:p>
          <a:p>
            <a:pPr algn="just"/>
            <a:endParaRPr lang="en-US" b="1" dirty="0">
              <a:latin typeface="Calibri Light" panose="020F0302020204030204" pitchFamily="34" charset="0"/>
            </a:endParaRPr>
          </a:p>
          <a:p>
            <a:pPr algn="just"/>
            <a:endParaRPr lang="en-US" b="1" dirty="0" smtClean="0">
              <a:latin typeface="Calibri Light" panose="020F0302020204030204" pitchFamily="34" charset="0"/>
            </a:endParaRPr>
          </a:p>
          <a:p>
            <a:pPr algn="just"/>
            <a:endParaRPr lang="en-US" sz="1400" b="1" dirty="0">
              <a:latin typeface="Calibri Light" panose="020F0302020204030204" pitchFamily="34" charset="0"/>
            </a:endParaRPr>
          </a:p>
          <a:p>
            <a:pPr algn="just"/>
            <a:endParaRPr lang="en-US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4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998994" y="1694094"/>
            <a:ext cx="714600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alibri Light" panose="020F0302020204030204" pitchFamily="34" charset="0"/>
              </a:rPr>
              <a:t>Evaluation </a:t>
            </a:r>
            <a:r>
              <a:rPr lang="en-GB" sz="1600" b="1" dirty="0">
                <a:latin typeface="Calibri Light" panose="020F0302020204030204" pitchFamily="34" charset="0"/>
              </a:rPr>
              <a:t>of </a:t>
            </a:r>
            <a:r>
              <a:rPr lang="en-GB" sz="1600" b="1" dirty="0" err="1">
                <a:latin typeface="Calibri Light" panose="020F0302020204030204" pitchFamily="34" charset="0"/>
              </a:rPr>
              <a:t>Etest</a:t>
            </a:r>
            <a:r>
              <a:rPr lang="en-GB" sz="1600" b="1" dirty="0">
                <a:latin typeface="Calibri Light" panose="020F0302020204030204" pitchFamily="34" charset="0"/>
              </a:rPr>
              <a:t>, M.I.C.E. and MIC Test Strip beta-lactam gradient tests for beta-lactamase negative </a:t>
            </a:r>
            <a:r>
              <a:rPr lang="en-GB" sz="1600" b="1" i="1" dirty="0" err="1">
                <a:latin typeface="Calibri Light" panose="020F0302020204030204" pitchFamily="34" charset="0"/>
              </a:rPr>
              <a:t>Haemophilus</a:t>
            </a:r>
            <a:r>
              <a:rPr lang="en-GB" sz="1600" b="1" i="1" dirty="0">
                <a:latin typeface="Calibri Light" panose="020F0302020204030204" pitchFamily="34" charset="0"/>
              </a:rPr>
              <a:t> </a:t>
            </a:r>
            <a:r>
              <a:rPr lang="en-GB" sz="1600" b="1" i="1" dirty="0" err="1">
                <a:latin typeface="Calibri Light" panose="020F0302020204030204" pitchFamily="34" charset="0"/>
              </a:rPr>
              <a:t>influenzae</a:t>
            </a:r>
            <a:r>
              <a:rPr lang="en-GB" sz="1600" b="1" i="1" dirty="0">
                <a:latin typeface="Calibri Light" panose="020F0302020204030204" pitchFamily="34" charset="0"/>
              </a:rPr>
              <a:t> </a:t>
            </a:r>
            <a:r>
              <a:rPr lang="en-GB" sz="1600" b="1" dirty="0">
                <a:latin typeface="Calibri Light" panose="020F0302020204030204" pitchFamily="34" charset="0"/>
              </a:rPr>
              <a:t>with beta-lactam resistance due to PBP3 </a:t>
            </a:r>
            <a:r>
              <a:rPr lang="en-GB" sz="1600" b="1" dirty="0" smtClean="0">
                <a:latin typeface="Calibri Light" panose="020F0302020204030204" pitchFamily="34" charset="0"/>
              </a:rPr>
              <a:t>substitutions</a:t>
            </a:r>
          </a:p>
          <a:p>
            <a:pPr algn="ctr"/>
            <a:endParaRPr lang="sv-SE" sz="1600" dirty="0">
              <a:latin typeface="Calibri Light" panose="020F0302020204030204" pitchFamily="34" charset="0"/>
            </a:endParaRPr>
          </a:p>
          <a:p>
            <a:pPr algn="ctr"/>
            <a:r>
              <a:rPr lang="sv-SE" sz="1700" dirty="0">
                <a:latin typeface="Calibri Light" panose="020F0302020204030204" pitchFamily="34" charset="0"/>
              </a:rPr>
              <a:t>C. Karlsson</a:t>
            </a:r>
            <a:r>
              <a:rPr lang="sv-SE" sz="1700" baseline="30000" dirty="0">
                <a:latin typeface="Calibri Light" panose="020F0302020204030204" pitchFamily="34" charset="0"/>
              </a:rPr>
              <a:t>1</a:t>
            </a:r>
            <a:r>
              <a:rPr lang="sv-SE" sz="1700" dirty="0">
                <a:latin typeface="Calibri Light" panose="020F0302020204030204" pitchFamily="34" charset="0"/>
              </a:rPr>
              <a:t>, A. Varga</a:t>
            </a:r>
            <a:r>
              <a:rPr lang="sv-SE" sz="1700" baseline="30000" dirty="0">
                <a:latin typeface="Calibri Light" panose="020F0302020204030204" pitchFamily="34" charset="0"/>
              </a:rPr>
              <a:t>2</a:t>
            </a:r>
            <a:r>
              <a:rPr lang="sv-SE" sz="1700" dirty="0">
                <a:latin typeface="Calibri Light" panose="020F0302020204030204" pitchFamily="34" charset="0"/>
              </a:rPr>
              <a:t>, E. Matuschek</a:t>
            </a:r>
            <a:r>
              <a:rPr lang="sv-SE" sz="1700" baseline="30000" dirty="0">
                <a:latin typeface="Calibri Light" panose="020F0302020204030204" pitchFamily="34" charset="0"/>
              </a:rPr>
              <a:t>1</a:t>
            </a:r>
            <a:r>
              <a:rPr lang="sv-SE" sz="1700" dirty="0">
                <a:latin typeface="Calibri Light" panose="020F0302020204030204" pitchFamily="34" charset="0"/>
              </a:rPr>
              <a:t>, D. Skaare</a:t>
            </a:r>
            <a:r>
              <a:rPr lang="sv-SE" sz="1700" baseline="30000" dirty="0">
                <a:latin typeface="Calibri Light" panose="020F0302020204030204" pitchFamily="34" charset="0"/>
              </a:rPr>
              <a:t>3</a:t>
            </a:r>
            <a:r>
              <a:rPr lang="sv-SE" sz="1700" dirty="0">
                <a:latin typeface="Calibri Light" panose="020F0302020204030204" pitchFamily="34" charset="0"/>
              </a:rPr>
              <a:t>, G. </a:t>
            </a:r>
            <a:r>
              <a:rPr lang="sv-SE" sz="1700" dirty="0" smtClean="0">
                <a:latin typeface="Calibri Light" panose="020F0302020204030204" pitchFamily="34" charset="0"/>
              </a:rPr>
              <a:t>Kahlmeter</a:t>
            </a:r>
            <a:r>
              <a:rPr lang="sv-SE" sz="1700" baseline="30000" dirty="0" smtClean="0">
                <a:latin typeface="Calibri Light" panose="020F0302020204030204" pitchFamily="34" charset="0"/>
              </a:rPr>
              <a:t>1</a:t>
            </a:r>
          </a:p>
          <a:p>
            <a:pPr algn="ctr"/>
            <a:endParaRPr lang="sv-SE" sz="1700" dirty="0">
              <a:latin typeface="Calibri Light" panose="020F0302020204030204" pitchFamily="34" charset="0"/>
            </a:endParaRPr>
          </a:p>
          <a:p>
            <a:pPr algn="ctr"/>
            <a:r>
              <a:rPr lang="sv-SE" sz="1400" baseline="30000" dirty="0">
                <a:latin typeface="Calibri Light" panose="020F0302020204030204" pitchFamily="34" charset="0"/>
              </a:rPr>
              <a:t>1</a:t>
            </a:r>
            <a:r>
              <a:rPr lang="en-GB" altLang="sv-SE" sz="1400" dirty="0">
                <a:latin typeface="Calibri Light" panose="020F0302020204030204" pitchFamily="34" charset="0"/>
              </a:rPr>
              <a:t>EUCAST Development Laboratory, Växjö Central Hospital, Sweden</a:t>
            </a:r>
            <a:r>
              <a:rPr lang="sv-SE" altLang="sv-SE" sz="1400" dirty="0">
                <a:latin typeface="Calibri Light" panose="020F0302020204030204" pitchFamily="34" charset="0"/>
              </a:rPr>
              <a:t> </a:t>
            </a:r>
            <a:r>
              <a:rPr lang="sv-SE" sz="1400" baseline="30000" dirty="0">
                <a:latin typeface="Calibri Light" panose="020F0302020204030204" pitchFamily="34" charset="0"/>
              </a:rPr>
              <a:t>2 </a:t>
            </a:r>
            <a:r>
              <a:rPr lang="sv-SE" sz="1400" dirty="0">
                <a:latin typeface="Calibri Light" panose="020F0302020204030204" pitchFamily="34" charset="0"/>
              </a:rPr>
              <a:t>University </a:t>
            </a:r>
            <a:r>
              <a:rPr lang="sv-SE" sz="1400" dirty="0" err="1">
                <a:latin typeface="Calibri Light" panose="020F0302020204030204" pitchFamily="34" charset="0"/>
              </a:rPr>
              <a:t>of</a:t>
            </a:r>
            <a:r>
              <a:rPr lang="sv-SE" sz="1400" dirty="0">
                <a:latin typeface="Calibri Light" panose="020F0302020204030204" pitchFamily="34" charset="0"/>
              </a:rPr>
              <a:t> Medicine and </a:t>
            </a:r>
            <a:r>
              <a:rPr lang="sv-SE" sz="1400" dirty="0" err="1">
                <a:latin typeface="Calibri Light" panose="020F0302020204030204" pitchFamily="34" charset="0"/>
              </a:rPr>
              <a:t>Pharmacy</a:t>
            </a:r>
            <a:r>
              <a:rPr lang="sv-SE" sz="1400" dirty="0">
                <a:latin typeface="Calibri Light" panose="020F0302020204030204" pitchFamily="34" charset="0"/>
              </a:rPr>
              <a:t> </a:t>
            </a:r>
            <a:r>
              <a:rPr lang="sv-SE" sz="1400" dirty="0" err="1">
                <a:latin typeface="Calibri Light" panose="020F0302020204030204" pitchFamily="34" charset="0"/>
              </a:rPr>
              <a:t>of</a:t>
            </a:r>
            <a:r>
              <a:rPr lang="sv-SE" sz="1400" dirty="0">
                <a:latin typeface="Calibri Light" panose="020F0302020204030204" pitchFamily="34" charset="0"/>
              </a:rPr>
              <a:t> </a:t>
            </a:r>
            <a:r>
              <a:rPr lang="sv-SE" sz="1400" dirty="0" err="1">
                <a:latin typeface="Calibri Light" panose="020F0302020204030204" pitchFamily="34" charset="0"/>
              </a:rPr>
              <a:t>Târgu-Mureş</a:t>
            </a:r>
            <a:r>
              <a:rPr lang="sv-SE" sz="1400" dirty="0">
                <a:latin typeface="Calibri Light" panose="020F0302020204030204" pitchFamily="34" charset="0"/>
              </a:rPr>
              <a:t>, </a:t>
            </a:r>
            <a:r>
              <a:rPr lang="sv-SE" sz="1400" dirty="0" err="1">
                <a:latin typeface="Calibri Light" panose="020F0302020204030204" pitchFamily="34" charset="0"/>
              </a:rPr>
              <a:t>Romania</a:t>
            </a:r>
            <a:r>
              <a:rPr lang="sv-SE" sz="1400" dirty="0">
                <a:latin typeface="Calibri Light" panose="020F0302020204030204" pitchFamily="34" charset="0"/>
              </a:rPr>
              <a:t>, </a:t>
            </a:r>
            <a:r>
              <a:rPr lang="sv-SE" sz="1400" baseline="30000" dirty="0">
                <a:latin typeface="Calibri Light" panose="020F0302020204030204" pitchFamily="34" charset="0"/>
              </a:rPr>
              <a:t>3 </a:t>
            </a:r>
            <a:r>
              <a:rPr lang="en-US" sz="1400" dirty="0">
                <a:latin typeface="Calibri Light" panose="020F0302020204030204" pitchFamily="34" charset="0"/>
              </a:rPr>
              <a:t>Department of Microbiology, </a:t>
            </a:r>
            <a:r>
              <a:rPr lang="en-US" sz="1400" dirty="0" err="1">
                <a:latin typeface="Calibri Light" panose="020F0302020204030204" pitchFamily="34" charset="0"/>
              </a:rPr>
              <a:t>Vestfold</a:t>
            </a:r>
            <a:r>
              <a:rPr lang="en-US" sz="1400" dirty="0">
                <a:latin typeface="Calibri Light" panose="020F0302020204030204" pitchFamily="34" charset="0"/>
              </a:rPr>
              <a:t> Hospital Trust, </a:t>
            </a:r>
            <a:r>
              <a:rPr lang="en-US" sz="1400" dirty="0" err="1">
                <a:latin typeface="Calibri Light" panose="020F0302020204030204" pitchFamily="34" charset="0"/>
              </a:rPr>
              <a:t>Tønsberg</a:t>
            </a:r>
            <a:r>
              <a:rPr lang="en-US" sz="1400" dirty="0">
                <a:latin typeface="Calibri Light" panose="020F0302020204030204" pitchFamily="34" charset="0"/>
              </a:rPr>
              <a:t>, Norway</a:t>
            </a:r>
            <a:r>
              <a:rPr lang="sv-SE" sz="1400" dirty="0" smtClean="0">
                <a:latin typeface="Calibri Light" panose="020F0302020204030204" pitchFamily="34" charset="0"/>
              </a:rPr>
              <a:t>.</a:t>
            </a:r>
          </a:p>
          <a:p>
            <a:pPr algn="ctr"/>
            <a:endParaRPr lang="sv-SE" sz="1400" dirty="0">
              <a:latin typeface="Calibri Light" panose="020F0302020204030204" pitchFamily="34" charset="0"/>
            </a:endParaRPr>
          </a:p>
          <a:p>
            <a:r>
              <a:rPr lang="sv-SE" sz="2000" dirty="0" smtClean="0">
                <a:latin typeface="Calibri Light" panose="020F0302020204030204" pitchFamily="34" charset="0"/>
              </a:rPr>
              <a:t>                                      Poster 805 </a:t>
            </a:r>
            <a:r>
              <a:rPr lang="sv-SE" sz="2000" dirty="0">
                <a:latin typeface="Calibri Light" panose="020F0302020204030204" pitchFamily="34" charset="0"/>
              </a:rPr>
              <a:t>ECCMID 2016 </a:t>
            </a:r>
            <a:endParaRPr lang="sv-SE" sz="2000" dirty="0" smtClean="0">
              <a:latin typeface="Calibri Light" panose="020F0302020204030204" pitchFamily="34" charset="0"/>
            </a:endParaRPr>
          </a:p>
          <a:p>
            <a:pPr algn="ctr"/>
            <a:r>
              <a:rPr lang="sv-SE" sz="2000" dirty="0" smtClean="0">
                <a:latin typeface="Calibri Light" panose="020F0302020204030204" pitchFamily="34" charset="0"/>
              </a:rPr>
              <a:t>www.eucast.org</a:t>
            </a:r>
            <a:endParaRPr lang="sv-SE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695798" y="422755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Calibri Light" panose="020F0302020204030204" pitchFamily="34" charset="0"/>
              </a:rPr>
              <a:t>Bakgrund</a:t>
            </a:r>
            <a:endParaRPr lang="sv-SE" sz="3200" dirty="0">
              <a:latin typeface="Calibri Light" panose="020F030202020403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468952" y="1351508"/>
            <a:ext cx="65151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 Light" panose="020F0302020204030204" pitchFamily="34" charset="0"/>
              </a:rPr>
              <a:t>Resistens</a:t>
            </a:r>
            <a:r>
              <a:rPr lang="en-US" sz="2400" dirty="0" smtClean="0">
                <a:latin typeface="Calibri Light" panose="020F0302020204030204" pitchFamily="34" charset="0"/>
              </a:rPr>
              <a:t> mot betalaktamantibiotika hos </a:t>
            </a:r>
          </a:p>
          <a:p>
            <a:pPr algn="just"/>
            <a:r>
              <a:rPr lang="en-US" sz="2400" dirty="0">
                <a:latin typeface="Calibri Light" panose="020F0302020204030204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</a:rPr>
              <a:t>   H. </a:t>
            </a:r>
            <a:r>
              <a:rPr lang="en-US" sz="2400" dirty="0" err="1" smtClean="0">
                <a:latin typeface="Calibri Light" panose="020F0302020204030204" pitchFamily="34" charset="0"/>
              </a:rPr>
              <a:t>influenzae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har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ökar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kraftigt</a:t>
            </a:r>
            <a:r>
              <a:rPr lang="en-US" sz="2400" dirty="0" smtClean="0">
                <a:latin typeface="Calibri Light" panose="020F0302020204030204" pitchFamily="34" charset="0"/>
              </a:rPr>
              <a:t> sedan den </a:t>
            </a:r>
            <a:r>
              <a:rPr lang="en-US" sz="2400" dirty="0" err="1" smtClean="0">
                <a:latin typeface="Calibri Light" panose="020F0302020204030204" pitchFamily="34" charset="0"/>
              </a:rPr>
              <a:t>först</a:t>
            </a:r>
            <a:r>
              <a:rPr lang="en-US" sz="2400" dirty="0">
                <a:latin typeface="Calibri Light" panose="020F0302020204030204" pitchFamily="34" charset="0"/>
              </a:rPr>
              <a:t> 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algn="just"/>
            <a:r>
              <a:rPr lang="en-US" sz="2400" dirty="0" smtClean="0">
                <a:latin typeface="Calibri Light" panose="020F0302020204030204" pitchFamily="34" charset="0"/>
              </a:rPr>
              <a:t>    </a:t>
            </a:r>
            <a:r>
              <a:rPr lang="en-US" sz="2400" dirty="0" err="1" smtClean="0">
                <a:latin typeface="Calibri Light" panose="020F0302020204030204" pitchFamily="34" charset="0"/>
              </a:rPr>
              <a:t>beskrevs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på</a:t>
            </a:r>
            <a:r>
              <a:rPr lang="en-US" sz="2400" dirty="0" smtClean="0">
                <a:latin typeface="Calibri Light" panose="020F0302020204030204" pitchFamily="34" charset="0"/>
              </a:rPr>
              <a:t> 1970-talet.</a:t>
            </a:r>
          </a:p>
          <a:p>
            <a:pPr algn="just"/>
            <a:endParaRPr lang="en-US" sz="2400" dirty="0" smtClean="0">
              <a:latin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35 % 2015 (Kronoberg)</a:t>
            </a:r>
          </a:p>
          <a:p>
            <a:pPr algn="just"/>
            <a:endParaRPr lang="en-US" sz="2400" dirty="0" smtClean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 Light" panose="020F0302020204030204" pitchFamily="34" charset="0"/>
              </a:rPr>
              <a:t>Betalaktamasproduktion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algn="just"/>
            <a:endParaRPr lang="en-US" sz="2400" dirty="0" smtClean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PBP3-substitutioner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 Light" panose="020F0302020204030204" pitchFamily="34" charset="0"/>
              </a:rPr>
              <a:t>Resistensgenotyper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(I, </a:t>
            </a:r>
            <a:r>
              <a:rPr lang="en-US" sz="2400" dirty="0" err="1">
                <a:latin typeface="Calibri Light" panose="020F0302020204030204" pitchFamily="34" charset="0"/>
              </a:rPr>
              <a:t>IIa</a:t>
            </a:r>
            <a:r>
              <a:rPr lang="en-US" sz="2400" dirty="0">
                <a:latin typeface="Calibri Light" panose="020F0302020204030204" pitchFamily="34" charset="0"/>
              </a:rPr>
              <a:t>-d, III-like, III, III-like+ </a:t>
            </a:r>
            <a:r>
              <a:rPr lang="en-US" sz="2400" dirty="0" err="1" smtClean="0">
                <a:latin typeface="Calibri Light" panose="020F0302020204030204" pitchFamily="34" charset="0"/>
              </a:rPr>
              <a:t>och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>
                <a:latin typeface="Calibri Light" panose="020F0302020204030204" pitchFamily="34" charset="0"/>
              </a:rPr>
              <a:t>III</a:t>
            </a:r>
            <a:r>
              <a:rPr lang="en-US" sz="2400" dirty="0" smtClean="0">
                <a:latin typeface="Calibri Light" panose="020F0302020204030204" pitchFamily="34" charset="0"/>
              </a:rPr>
              <a:t>+)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 Light" panose="020F0302020204030204" pitchFamily="34" charset="0"/>
              </a:rPr>
              <a:t>Ö</a:t>
            </a:r>
            <a:r>
              <a:rPr lang="en-US" sz="2400" dirty="0" err="1" smtClean="0">
                <a:latin typeface="Calibri Light" panose="020F0302020204030204" pitchFamily="34" charset="0"/>
              </a:rPr>
              <a:t>kande</a:t>
            </a:r>
            <a:r>
              <a:rPr lang="en-US" sz="2400" dirty="0" smtClean="0">
                <a:latin typeface="Calibri Light" panose="020F0302020204030204" pitchFamily="34" charset="0"/>
              </a:rPr>
              <a:t> grad </a:t>
            </a:r>
            <a:r>
              <a:rPr lang="en-US" sz="2400" dirty="0" err="1" smtClean="0">
                <a:latin typeface="Calibri Light" panose="020F0302020204030204" pitchFamily="34" charset="0"/>
              </a:rPr>
              <a:t>av</a:t>
            </a:r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err="1" smtClean="0">
                <a:latin typeface="Calibri Light" panose="020F0302020204030204" pitchFamily="34" charset="0"/>
              </a:rPr>
              <a:t>resistens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algn="just"/>
            <a:r>
              <a:rPr lang="en-US" sz="2400" dirty="0">
                <a:latin typeface="Calibri Light" panose="020F0302020204030204" pitchFamily="34" charset="0"/>
              </a:rPr>
              <a:t> </a:t>
            </a:r>
            <a:endParaRPr lang="sv-SE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2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137779" y="3835021"/>
            <a:ext cx="1078173" cy="204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5024651" y="4042012"/>
            <a:ext cx="1908412" cy="204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 8"/>
          <p:cNvSpPr/>
          <p:nvPr/>
        </p:nvSpPr>
        <p:spPr>
          <a:xfrm>
            <a:off x="464026" y="5500046"/>
            <a:ext cx="709683" cy="109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887" y="151234"/>
            <a:ext cx="10791826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65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5" name="Textruta 2"/>
          <p:cNvSpPr txBox="1">
            <a:spLocks noChangeArrowheads="1"/>
          </p:cNvSpPr>
          <p:nvPr/>
        </p:nvSpPr>
        <p:spPr bwMode="auto">
          <a:xfrm>
            <a:off x="227541" y="4979979"/>
            <a:ext cx="4344459" cy="8027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Fig. 1 </a:t>
            </a: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Fördelningen av MIC-värden för </a:t>
            </a:r>
            <a:r>
              <a:rPr kumimoji="0" lang="sv-SE" altLang="sv-SE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H.influenzae</a:t>
            </a: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och </a:t>
            </a:r>
            <a:r>
              <a:rPr kumimoji="0" lang="sv-SE" altLang="sv-S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ampicillin</a:t>
            </a: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 SVEBAR-materialet jämfört med vildtypsdistributionen. Klinisk brytpunkt 1/1 mg/L. 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Bildobjekt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68574"/>
            <a:ext cx="4572000" cy="3894455"/>
          </a:xfrm>
          <a:prstGeom prst="rect">
            <a:avLst/>
          </a:prstGeom>
          <a:noFill/>
        </p:spPr>
      </p:pic>
      <p:pic>
        <p:nvPicPr>
          <p:cNvPr id="8" name="Bildobjekt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868574"/>
            <a:ext cx="4571999" cy="3894455"/>
          </a:xfrm>
          <a:prstGeom prst="rect">
            <a:avLst/>
          </a:prstGeom>
          <a:noFill/>
        </p:spPr>
      </p:pic>
      <p:sp>
        <p:nvSpPr>
          <p:cNvPr id="10" name="Textruta 2"/>
          <p:cNvSpPr txBox="1">
            <a:spLocks noChangeArrowheads="1"/>
          </p:cNvSpPr>
          <p:nvPr/>
        </p:nvSpPr>
        <p:spPr bwMode="auto">
          <a:xfrm>
            <a:off x="4780492" y="4990562"/>
            <a:ext cx="4033308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dirty="0">
                <a:effectLst/>
                <a:latin typeface="Calibri"/>
                <a:ea typeface="Calibri"/>
                <a:cs typeface="Times New Roman"/>
              </a:rPr>
              <a:t>Fig. 2 </a:t>
            </a:r>
            <a:r>
              <a:rPr lang="sv-SE" sz="1100" dirty="0">
                <a:effectLst/>
                <a:latin typeface="Calibri"/>
                <a:ea typeface="Calibri"/>
                <a:cs typeface="Times New Roman"/>
              </a:rPr>
              <a:t>Fördelningen av MIC-värden för </a:t>
            </a:r>
            <a:r>
              <a:rPr lang="sv-SE" sz="1100" i="1" dirty="0" err="1">
                <a:effectLst/>
                <a:latin typeface="Calibri"/>
                <a:ea typeface="Calibri"/>
                <a:cs typeface="Times New Roman"/>
              </a:rPr>
              <a:t>H.influenzae</a:t>
            </a:r>
            <a:r>
              <a:rPr lang="sv-SE" sz="1100" dirty="0">
                <a:effectLst/>
                <a:latin typeface="Calibri"/>
                <a:ea typeface="Calibri"/>
                <a:cs typeface="Times New Roman"/>
              </a:rPr>
              <a:t> och cefotaxim i SVEBAR-materialet jämfört med vildtypsdistributionen. Klinisk brytpunkt 0,125/0,125 mg/L.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100" b="1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sv-SE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Rak 11"/>
          <p:cNvCxnSpPr/>
          <p:nvPr/>
        </p:nvCxnSpPr>
        <p:spPr>
          <a:xfrm>
            <a:off x="6536267" y="3657600"/>
            <a:ext cx="0" cy="11054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2548467" y="3657599"/>
            <a:ext cx="0" cy="11054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3258741" y="93134"/>
            <a:ext cx="2626519" cy="910907"/>
          </a:xfrm>
        </p:spPr>
        <p:txBody>
          <a:bodyPr>
            <a:normAutofit/>
          </a:bodyPr>
          <a:lstStyle/>
          <a:p>
            <a:r>
              <a:rPr lang="sv-SE" sz="3200" dirty="0" smtClean="0">
                <a:latin typeface="Calibri Light" panose="020F0302020204030204" pitchFamily="34" charset="0"/>
              </a:rPr>
              <a:t>SVEBAR 2015</a:t>
            </a:r>
            <a:endParaRPr lang="sv-SE" sz="3200" dirty="0">
              <a:latin typeface="Calibri Light" panose="020F0302020204030204" pitchFamily="34" charset="0"/>
            </a:endParaRPr>
          </a:p>
        </p:txBody>
      </p:sp>
      <p:sp>
        <p:nvSpPr>
          <p:cNvPr id="15" name="Ellips 14"/>
          <p:cNvSpPr/>
          <p:nvPr/>
        </p:nvSpPr>
        <p:spPr>
          <a:xfrm>
            <a:off x="6155266" y="1807532"/>
            <a:ext cx="564092" cy="1008269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336679" y="4558309"/>
            <a:ext cx="18245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dirty="0" smtClean="0"/>
              <a:t>3941 isolat (13 </a:t>
            </a:r>
            <a:r>
              <a:rPr lang="sv-SE" sz="1500" dirty="0" err="1" smtClean="0"/>
              <a:t>lab</a:t>
            </a:r>
            <a:r>
              <a:rPr lang="sv-SE" sz="1500" dirty="0" smtClean="0"/>
              <a:t>)</a:t>
            </a:r>
            <a:endParaRPr lang="sv-SE" sz="1500" dirty="0"/>
          </a:p>
        </p:txBody>
      </p:sp>
      <p:sp>
        <p:nvSpPr>
          <p:cNvPr id="16" name="textruta 15"/>
          <p:cNvSpPr txBox="1"/>
          <p:nvPr/>
        </p:nvSpPr>
        <p:spPr>
          <a:xfrm>
            <a:off x="4780492" y="4601446"/>
            <a:ext cx="1369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dirty="0" smtClean="0"/>
              <a:t>N=3069 isolat</a:t>
            </a: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xmlns="" val="25671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068817" y="449078"/>
            <a:ext cx="1006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Calibri Light" panose="020F0302020204030204" pitchFamily="34" charset="0"/>
              </a:rPr>
              <a:t>Syfte</a:t>
            </a:r>
            <a:endParaRPr lang="sv-SE" sz="3200" dirty="0">
              <a:latin typeface="Calibri Light" panose="020F030202020403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435100" y="1300684"/>
            <a:ext cx="627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 Light" panose="020F0302020204030204" pitchFamily="34" charset="0"/>
              </a:rPr>
              <a:t>Utvärdera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gradienttest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för</a:t>
            </a:r>
            <a:r>
              <a:rPr lang="en-US" sz="2000" dirty="0" smtClean="0">
                <a:latin typeface="Calibri Light" panose="020F0302020204030204" pitchFamily="34" charset="0"/>
              </a:rPr>
              <a:t> betalaktamantibiotika </a:t>
            </a:r>
            <a:r>
              <a:rPr lang="en-US" sz="2000" dirty="0" err="1" smtClean="0">
                <a:latin typeface="Calibri Light" panose="020F0302020204030204" pitchFamily="34" charset="0"/>
              </a:rPr>
              <a:t>för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betalaktamasnegativa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i="1" dirty="0" err="1" smtClean="0">
                <a:latin typeface="Calibri Light" panose="020F0302020204030204" pitchFamily="34" charset="0"/>
              </a:rPr>
              <a:t>H.influenzae</a:t>
            </a:r>
            <a:r>
              <a:rPr lang="en-US" sz="2000" dirty="0" err="1" smtClean="0">
                <a:latin typeface="Calibri Light" panose="020F0302020204030204" pitchFamily="34" charset="0"/>
              </a:rPr>
              <a:t>-stammar</a:t>
            </a:r>
            <a:r>
              <a:rPr lang="en-US" sz="2000" dirty="0" smtClean="0">
                <a:latin typeface="Calibri Light" panose="020F0302020204030204" pitchFamily="34" charset="0"/>
              </a:rPr>
              <a:t> med </a:t>
            </a:r>
            <a:r>
              <a:rPr lang="en-US" sz="2000" dirty="0" err="1" smtClean="0">
                <a:latin typeface="Calibri Light" panose="020F0302020204030204" pitchFamily="34" charset="0"/>
              </a:rPr>
              <a:t>substitutioner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>
                <a:latin typeface="Calibri Light" panose="020F0302020204030204" pitchFamily="34" charset="0"/>
              </a:rPr>
              <a:t>i</a:t>
            </a:r>
            <a:r>
              <a:rPr lang="en-US" sz="2000" dirty="0" smtClean="0">
                <a:latin typeface="Calibri Light" panose="020F0302020204030204" pitchFamily="34" charset="0"/>
              </a:rPr>
              <a:t> PBP3 (rPBP3)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 Light" panose="020F0302020204030204" pitchFamily="34" charset="0"/>
              </a:rPr>
              <a:t>Tre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olika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tillverkare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 Light" panose="020F0302020204030204" pitchFamily="34" charset="0"/>
              </a:rPr>
              <a:t>Etest</a:t>
            </a:r>
            <a:r>
              <a:rPr lang="en-US" sz="2000" dirty="0">
                <a:latin typeface="Calibri Light" panose="020F0302020204030204" pitchFamily="34" charset="0"/>
              </a:rPr>
              <a:t> (</a:t>
            </a:r>
            <a:r>
              <a:rPr lang="en-US" sz="2000" dirty="0" err="1" smtClean="0">
                <a:latin typeface="Calibri Light" panose="020F0302020204030204" pitchFamily="34" charset="0"/>
              </a:rPr>
              <a:t>bioMérieux</a:t>
            </a:r>
            <a:r>
              <a:rPr lang="en-US" sz="2000" dirty="0" smtClean="0">
                <a:latin typeface="Calibri Light" panose="020F0302020204030204" pitchFamily="34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M.I.C.E</a:t>
            </a:r>
            <a:r>
              <a:rPr lang="en-US" sz="2000" dirty="0">
                <a:latin typeface="Calibri Light" panose="020F0302020204030204" pitchFamily="34" charset="0"/>
              </a:rPr>
              <a:t>. (</a:t>
            </a:r>
            <a:r>
              <a:rPr lang="en-US" sz="2000" dirty="0" err="1">
                <a:latin typeface="Calibri Light" panose="020F0302020204030204" pitchFamily="34" charset="0"/>
              </a:rPr>
              <a:t>Oxoid</a:t>
            </a:r>
            <a:r>
              <a:rPr lang="en-US" sz="2000" dirty="0">
                <a:latin typeface="Calibri Light" panose="020F0302020204030204" pitchFamily="34" charset="0"/>
              </a:rPr>
              <a:t>/Thermo Fisher Scientific)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Calibri Light" panose="020F0302020204030204" pitchFamily="34" charset="0"/>
              </a:rPr>
              <a:t>MIC </a:t>
            </a:r>
            <a:r>
              <a:rPr lang="sv-SE" sz="2000" dirty="0">
                <a:latin typeface="Calibri Light" panose="020F0302020204030204" pitchFamily="34" charset="0"/>
              </a:rPr>
              <a:t>Test </a:t>
            </a:r>
            <a:r>
              <a:rPr lang="sv-SE" sz="2000" dirty="0" err="1">
                <a:latin typeface="Calibri Light" panose="020F0302020204030204" pitchFamily="34" charset="0"/>
              </a:rPr>
              <a:t>Strip</a:t>
            </a:r>
            <a:r>
              <a:rPr lang="sv-SE" sz="2000" dirty="0">
                <a:latin typeface="Calibri Light" panose="020F0302020204030204" pitchFamily="34" charset="0"/>
              </a:rPr>
              <a:t>, MTS</a:t>
            </a:r>
            <a:r>
              <a:rPr lang="en-US" sz="2000" dirty="0">
                <a:latin typeface="Calibri Light" panose="020F0302020204030204" pitchFamily="34" charset="0"/>
              </a:rPr>
              <a:t> (</a:t>
            </a:r>
            <a:r>
              <a:rPr lang="en-US" sz="2000" dirty="0" err="1">
                <a:latin typeface="Calibri Light" panose="020F0302020204030204" pitchFamily="34" charset="0"/>
              </a:rPr>
              <a:t>Liofilchem</a:t>
            </a:r>
            <a:r>
              <a:rPr lang="en-US" sz="2000" dirty="0">
                <a:latin typeface="Calibri Light" panose="020F0302020204030204" pitchFamily="34" charset="0"/>
              </a:rPr>
              <a:t>)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 Light" panose="020F0302020204030204" pitchFamily="34" charset="0"/>
              </a:rPr>
              <a:t>Två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olika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  <a:r>
              <a:rPr lang="en-US" sz="2000" dirty="0" err="1" smtClean="0">
                <a:latin typeface="Calibri Light" panose="020F0302020204030204" pitchFamily="34" charset="0"/>
              </a:rPr>
              <a:t>agarleverantörer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BBL/BD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 Light" panose="020F0302020204030204" pitchFamily="34" charset="0"/>
              </a:rPr>
              <a:t>Oxoid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algn="just"/>
            <a:endParaRPr lang="en-US" sz="2000" dirty="0">
              <a:latin typeface="Calibri Light" panose="020F0302020204030204" pitchFamily="34" charset="0"/>
            </a:endParaRPr>
          </a:p>
          <a:p>
            <a:pPr algn="just"/>
            <a:endParaRPr lang="en-US" sz="2000" dirty="0" smtClean="0">
              <a:latin typeface="Calibri Light" panose="020F03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6572" y="3666067"/>
            <a:ext cx="1926696" cy="19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85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282576" y="449078"/>
            <a:ext cx="2578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Calibri Light" panose="020F0302020204030204" pitchFamily="34" charset="0"/>
              </a:rPr>
              <a:t>Gradienttester</a:t>
            </a:r>
            <a:endParaRPr lang="sv-SE" sz="3200" dirty="0">
              <a:latin typeface="Calibri Light" panose="020F030202020403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271595" y="1414596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 Light" panose="020F0302020204030204" pitchFamily="34" charset="0"/>
              </a:rPr>
              <a:t>Snabbt</a:t>
            </a:r>
            <a:r>
              <a:rPr lang="en-US" sz="2400" dirty="0" smtClean="0">
                <a:latin typeface="Calibri Light" panose="020F0302020204030204" pitchFamily="34" charset="0"/>
              </a:rPr>
              <a:t>/</a:t>
            </a:r>
            <a:r>
              <a:rPr lang="en-US" sz="2400" dirty="0" err="1" smtClean="0">
                <a:latin typeface="Calibri Light" panose="020F0302020204030204" pitchFamily="34" charset="0"/>
              </a:rPr>
              <a:t>enkelt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 Light" panose="020F0302020204030204" pitchFamily="34" charset="0"/>
              </a:rPr>
              <a:t>Rutinflöde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 Light" panose="020F0302020204030204" pitchFamily="34" charset="0"/>
              </a:rPr>
              <a:t>Svårtolkat</a:t>
            </a:r>
            <a:r>
              <a:rPr lang="en-US" sz="2400" dirty="0" smtClean="0">
                <a:latin typeface="Calibri Light" panose="020F0302020204030204" pitchFamily="34" charset="0"/>
              </a:rPr>
              <a:t>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 Light" panose="020F0302020204030204" pitchFamily="34" charset="0"/>
              </a:rPr>
              <a:t>Över</a:t>
            </a:r>
            <a:r>
              <a:rPr lang="en-US" sz="2400" dirty="0" smtClean="0">
                <a:latin typeface="Calibri Light" panose="020F0302020204030204" pitchFamily="34" charset="0"/>
              </a:rPr>
              <a:t>-/</a:t>
            </a:r>
            <a:r>
              <a:rPr lang="en-US" sz="2400" dirty="0" err="1" smtClean="0">
                <a:latin typeface="Calibri Light" panose="020F0302020204030204" pitchFamily="34" charset="0"/>
              </a:rPr>
              <a:t>underskatta</a:t>
            </a:r>
            <a:r>
              <a:rPr lang="en-US" sz="2400" dirty="0" smtClean="0">
                <a:latin typeface="Calibri Light" panose="020F0302020204030204" pitchFamily="34" charset="0"/>
              </a:rPr>
              <a:t> MIC-</a:t>
            </a:r>
            <a:r>
              <a:rPr lang="en-US" sz="2400" dirty="0" err="1" smtClean="0">
                <a:latin typeface="Calibri Light" panose="020F0302020204030204" pitchFamily="34" charset="0"/>
              </a:rPr>
              <a:t>värden</a:t>
            </a:r>
            <a:r>
              <a:rPr lang="en-US" sz="2400" dirty="0" smtClean="0">
                <a:latin typeface="Calibri Light" panose="020F0302020204030204" pitchFamily="34" charset="0"/>
              </a:rPr>
              <a:t>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 Light" panose="020F0302020204030204" pitchFamily="34" charset="0"/>
              </a:rPr>
              <a:t>Tillverkare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Media</a:t>
            </a:r>
          </a:p>
          <a:p>
            <a:pPr algn="just"/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0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 23"/>
          <p:cNvGrpSpPr/>
          <p:nvPr/>
        </p:nvGrpSpPr>
        <p:grpSpPr>
          <a:xfrm>
            <a:off x="2635540" y="1188439"/>
            <a:ext cx="5549386" cy="4281394"/>
            <a:chOff x="2500068" y="1188439"/>
            <a:chExt cx="5549386" cy="4281394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0068" y="1188439"/>
              <a:ext cx="2896004" cy="3486637"/>
            </a:xfrm>
            <a:prstGeom prst="rect">
              <a:avLst/>
            </a:prstGeom>
          </p:spPr>
        </p:pic>
        <p:sp>
          <p:nvSpPr>
            <p:cNvPr id="5" name="textruta 3"/>
            <p:cNvSpPr txBox="1"/>
            <p:nvPr/>
          </p:nvSpPr>
          <p:spPr>
            <a:xfrm>
              <a:off x="5524404" y="4490410"/>
              <a:ext cx="2525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 err="1" smtClean="0"/>
                <a:t>First</a:t>
              </a:r>
              <a:r>
                <a:rPr lang="sv-SE" dirty="0" smtClean="0"/>
                <a:t> inhibition </a:t>
              </a:r>
              <a:r>
                <a:rPr lang="sv-SE" dirty="0" err="1" smtClean="0"/>
                <a:t>of</a:t>
              </a:r>
              <a:r>
                <a:rPr lang="sv-SE" dirty="0" smtClean="0"/>
                <a:t> </a:t>
              </a:r>
              <a:r>
                <a:rPr lang="sv-SE" dirty="0" err="1" smtClean="0"/>
                <a:t>growth</a:t>
              </a:r>
              <a:endParaRPr lang="sv-SE" dirty="0"/>
            </a:p>
          </p:txBody>
        </p:sp>
        <p:cxnSp>
          <p:nvCxnSpPr>
            <p:cNvPr id="6" name="Rak pil 5"/>
            <p:cNvCxnSpPr/>
            <p:nvPr/>
          </p:nvCxnSpPr>
          <p:spPr>
            <a:xfrm flipH="1">
              <a:off x="4182534" y="4675076"/>
              <a:ext cx="1341870" cy="7097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Höger klammerparentes 6"/>
            <p:cNvSpPr/>
            <p:nvPr/>
          </p:nvSpPr>
          <p:spPr>
            <a:xfrm>
              <a:off x="4876332" y="2844623"/>
              <a:ext cx="72008" cy="7920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  <p:sp>
          <p:nvSpPr>
            <p:cNvPr id="8" name="textruta 10"/>
            <p:cNvSpPr txBox="1"/>
            <p:nvPr/>
          </p:nvSpPr>
          <p:spPr>
            <a:xfrm>
              <a:off x="5308380" y="305624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dirty="0" err="1" smtClean="0"/>
                <a:t>Regrowth</a:t>
              </a:r>
              <a:endParaRPr lang="sv-SE" dirty="0"/>
            </a:p>
          </p:txBody>
        </p:sp>
        <p:cxnSp>
          <p:nvCxnSpPr>
            <p:cNvPr id="10" name="Rak 9"/>
            <p:cNvCxnSpPr/>
            <p:nvPr/>
          </p:nvCxnSpPr>
          <p:spPr>
            <a:xfrm flipH="1">
              <a:off x="4135966" y="4675076"/>
              <a:ext cx="46568" cy="79475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 flipH="1">
              <a:off x="3568700" y="4683909"/>
              <a:ext cx="46567" cy="7859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/>
            <p:cNvCxnSpPr/>
            <p:nvPr/>
          </p:nvCxnSpPr>
          <p:spPr>
            <a:xfrm flipH="1">
              <a:off x="4182534" y="4675076"/>
              <a:ext cx="389466" cy="70972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463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94737" y="1532587"/>
            <a:ext cx="416673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latin typeface="Calibri Light" panose="020F0302020204030204" pitchFamily="34" charset="0"/>
              </a:rPr>
              <a:t>Stammar</a:t>
            </a:r>
            <a:endParaRPr lang="en-US" sz="1600" b="1" dirty="0" smtClean="0">
              <a:latin typeface="Calibri Light" panose="020F03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17 rPBP3 – </a:t>
            </a:r>
            <a:r>
              <a:rPr lang="en-US" sz="1600" dirty="0" err="1" smtClean="0">
                <a:latin typeface="Calibri Light" panose="020F0302020204030204" pitchFamily="34" charset="0"/>
              </a:rPr>
              <a:t>stammar</a:t>
            </a:r>
            <a:r>
              <a:rPr lang="en-US" sz="1600" dirty="0" smtClean="0">
                <a:latin typeface="Calibri Light" panose="020F0302020204030204" pitchFamily="34" charset="0"/>
              </a:rPr>
              <a:t> (D. </a:t>
            </a:r>
            <a:r>
              <a:rPr lang="en-US" sz="1600" dirty="0" err="1" smtClean="0">
                <a:latin typeface="Calibri Light" panose="020F0302020204030204" pitchFamily="34" charset="0"/>
              </a:rPr>
              <a:t>Skaare</a:t>
            </a:r>
            <a:r>
              <a:rPr lang="en-US" sz="1600" dirty="0" smtClean="0">
                <a:latin typeface="Calibri Light" panose="020F0302020204030204" pitchFamily="34" charset="0"/>
              </a:rPr>
              <a:t>, </a:t>
            </a:r>
            <a:r>
              <a:rPr lang="en-US" sz="1600" dirty="0" err="1" smtClean="0">
                <a:latin typeface="Calibri Light" panose="020F0302020204030204" pitchFamily="34" charset="0"/>
              </a:rPr>
              <a:t>Norge</a:t>
            </a:r>
            <a:r>
              <a:rPr lang="en-US" sz="1600" dirty="0" smtClean="0">
                <a:latin typeface="Calibri Light" panose="020F0302020204030204" pitchFamily="34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 Light" panose="020F0302020204030204" pitchFamily="34" charset="0"/>
              </a:rPr>
              <a:t>Alla</a:t>
            </a:r>
            <a:r>
              <a:rPr lang="en-US" sz="1600" dirty="0" smtClean="0">
                <a:latin typeface="Calibri Light" panose="020F0302020204030204" pitchFamily="34" charset="0"/>
              </a:rPr>
              <a:t> (</a:t>
            </a:r>
            <a:r>
              <a:rPr lang="en-US" sz="1600" dirty="0" err="1" smtClean="0">
                <a:latin typeface="Calibri Light" panose="020F0302020204030204" pitchFamily="34" charset="0"/>
              </a:rPr>
              <a:t>kända</a:t>
            </a:r>
            <a:r>
              <a:rPr lang="en-US" sz="1600" dirty="0" smtClean="0">
                <a:latin typeface="Calibri Light" panose="020F0302020204030204" pitchFamily="34" charset="0"/>
              </a:rPr>
              <a:t>) </a:t>
            </a:r>
            <a:r>
              <a:rPr lang="en-US" sz="1600" dirty="0" err="1" smtClean="0">
                <a:latin typeface="Calibri Light" panose="020F0302020204030204" pitchFamily="34" charset="0"/>
              </a:rPr>
              <a:t>resistensgenotyper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 algn="just"/>
            <a:endParaRPr lang="en-US" sz="1600" dirty="0">
              <a:latin typeface="Calibri Light" panose="020F0302020204030204" pitchFamily="34" charset="0"/>
            </a:endParaRPr>
          </a:p>
          <a:p>
            <a:pPr algn="just"/>
            <a:r>
              <a:rPr lang="en-US" sz="1600" b="1" dirty="0" err="1" smtClean="0">
                <a:latin typeface="Calibri Light" panose="020F0302020204030204" pitchFamily="34" charset="0"/>
              </a:rPr>
              <a:t>Referens</a:t>
            </a:r>
            <a:r>
              <a:rPr lang="en-US" sz="1600" b="1" dirty="0" smtClean="0">
                <a:latin typeface="Calibri Light" panose="020F0302020204030204" pitchFamily="34" charset="0"/>
              </a:rPr>
              <a:t>-MIC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 Light" panose="020F0302020204030204" pitchFamily="34" charset="0"/>
              </a:rPr>
              <a:t>Konsensus</a:t>
            </a:r>
            <a:r>
              <a:rPr lang="en-US" sz="1600" dirty="0" smtClean="0">
                <a:latin typeface="Calibri Light" panose="020F0302020204030204" pitchFamily="34" charset="0"/>
              </a:rPr>
              <a:t>-MIC </a:t>
            </a:r>
            <a:r>
              <a:rPr lang="en-US" sz="1600" dirty="0" err="1" smtClean="0">
                <a:latin typeface="Calibri Light" panose="020F0302020204030204" pitchFamily="34" charset="0"/>
              </a:rPr>
              <a:t>av</a:t>
            </a:r>
            <a:r>
              <a:rPr lang="en-US" sz="1600" dirty="0" smtClean="0">
                <a:latin typeface="Calibri Light" panose="020F0302020204030204" pitchFamily="34" charset="0"/>
              </a:rPr>
              <a:t> 3 </a:t>
            </a:r>
            <a:r>
              <a:rPr lang="en-US" sz="1600" dirty="0" err="1" smtClean="0">
                <a:latin typeface="Calibri Light" panose="020F0302020204030204" pitchFamily="34" charset="0"/>
              </a:rPr>
              <a:t>konsekutiva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</a:p>
          <a:p>
            <a:pPr algn="just"/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</a:rPr>
              <a:t>               broth </a:t>
            </a:r>
            <a:r>
              <a:rPr lang="en-US" sz="1600" dirty="0" err="1" smtClean="0">
                <a:latin typeface="Calibri Light" panose="020F0302020204030204" pitchFamily="34" charset="0"/>
              </a:rPr>
              <a:t>microdilution</a:t>
            </a:r>
            <a:r>
              <a:rPr lang="en-US" sz="1600" dirty="0" smtClean="0">
                <a:latin typeface="Calibri Light" panose="020F0302020204030204" pitchFamily="34" charset="0"/>
              </a:rPr>
              <a:t> (BMD)</a:t>
            </a: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.</a:t>
            </a:r>
          </a:p>
          <a:p>
            <a:pPr algn="just"/>
            <a:endParaRPr lang="en-US" sz="1600" dirty="0">
              <a:latin typeface="Calibri Light" panose="020F0302020204030204" pitchFamily="34" charset="0"/>
            </a:endParaRPr>
          </a:p>
          <a:p>
            <a:pPr algn="just"/>
            <a:r>
              <a:rPr lang="en-US" sz="1600" b="1" dirty="0" err="1" smtClean="0">
                <a:latin typeface="Calibri Light" panose="020F0302020204030204" pitchFamily="34" charset="0"/>
              </a:rPr>
              <a:t>Avläsning</a:t>
            </a:r>
            <a:endParaRPr lang="en-US" sz="1600" b="1" dirty="0" smtClean="0">
              <a:latin typeface="Calibri Light" panose="020F03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 Light" panose="020F0302020204030204" pitchFamily="34" charset="0"/>
              </a:rPr>
              <a:t>Första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</a:rPr>
              <a:t>hämningen</a:t>
            </a:r>
            <a:r>
              <a:rPr lang="en-US" sz="1600" dirty="0" smtClean="0">
                <a:latin typeface="Calibri Light" panose="020F0302020204030204" pitchFamily="34" charset="0"/>
              </a:rPr>
              <a:t> (FI/first inhibition)</a:t>
            </a:r>
          </a:p>
          <a:p>
            <a:pPr algn="just"/>
            <a:endParaRPr lang="en-US" sz="1600" dirty="0" smtClean="0">
              <a:latin typeface="Calibri Light" panose="020F03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 Light" panose="020F0302020204030204" pitchFamily="34" charset="0"/>
              </a:rPr>
              <a:t>Enligt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</a:rPr>
              <a:t>tillverkarens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 err="1" smtClean="0">
                <a:latin typeface="Calibri Light" panose="020F0302020204030204" pitchFamily="34" charset="0"/>
              </a:rPr>
              <a:t>rekommendation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                (MI/according to manufacturer) – </a:t>
            </a: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                all </a:t>
            </a:r>
            <a:r>
              <a:rPr lang="en-US" sz="1600" dirty="0" err="1" smtClean="0">
                <a:latin typeface="Calibri Light" panose="020F0302020204030204" pitchFamily="34" charset="0"/>
              </a:rPr>
              <a:t>växt</a:t>
            </a:r>
            <a:r>
              <a:rPr lang="en-US" sz="1600" dirty="0" smtClean="0">
                <a:latin typeface="Calibri Light" panose="020F0302020204030204" pitchFamily="34" charset="0"/>
              </a:rPr>
              <a:t> i </a:t>
            </a:r>
            <a:r>
              <a:rPr lang="en-US" sz="1600" dirty="0" err="1" smtClean="0">
                <a:latin typeface="Calibri Light" panose="020F0302020204030204" pitchFamily="34" charset="0"/>
              </a:rPr>
              <a:t>elipsen</a:t>
            </a:r>
            <a:endParaRPr lang="en-US" sz="1600" dirty="0">
              <a:latin typeface="Calibri Light" panose="020F0302020204030204" pitchFamily="34" charset="0"/>
            </a:endParaRPr>
          </a:p>
          <a:p>
            <a:pPr algn="just"/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926437" y="308280"/>
            <a:ext cx="1291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 smtClean="0">
                <a:latin typeface="Calibri Light" panose="020F0302020204030204" pitchFamily="34" charset="0"/>
              </a:rPr>
              <a:t>Metod</a:t>
            </a:r>
            <a:endParaRPr lang="sv-SE" sz="3200" dirty="0">
              <a:latin typeface="Calibri Light" panose="020F030202020403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036030" y="1532587"/>
            <a:ext cx="38623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latin typeface="Calibri Light" panose="020F0302020204030204" pitchFamily="34" charset="0"/>
              </a:rPr>
              <a:t>Korrelation</a:t>
            </a:r>
            <a:endParaRPr lang="en-US" sz="1600" b="1" dirty="0">
              <a:latin typeface="Calibri Light" panose="020F0302020204030204" pitchFamily="34" charset="0"/>
            </a:endParaRPr>
          </a:p>
          <a:p>
            <a:pPr algn="just"/>
            <a:endParaRPr lang="en-US" sz="16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 Light" panose="020F0302020204030204" pitchFamily="34" charset="0"/>
              </a:rPr>
              <a:t>Vissa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isolat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fick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inget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kvantifierbart</a:t>
            </a:r>
            <a:r>
              <a:rPr lang="en-US" sz="1600" dirty="0">
                <a:latin typeface="Calibri Light" panose="020F0302020204030204" pitchFamily="34" charset="0"/>
              </a:rPr>
              <a:t> MIC-</a:t>
            </a:r>
            <a:r>
              <a:rPr lang="en-US" sz="1600" dirty="0" err="1">
                <a:latin typeface="Calibri Light" panose="020F0302020204030204" pitchFamily="34" charset="0"/>
              </a:rPr>
              <a:t>värde</a:t>
            </a:r>
            <a:r>
              <a:rPr lang="en-US" sz="1600" dirty="0">
                <a:latin typeface="Calibri Light" panose="020F0302020204030204" pitchFamily="34" charset="0"/>
              </a:rPr>
              <a:t> (</a:t>
            </a:r>
            <a:r>
              <a:rPr lang="en-US" sz="1600" dirty="0" err="1">
                <a:latin typeface="Calibri Light" panose="020F0302020204030204" pitchFamily="34" charset="0"/>
              </a:rPr>
              <a:t>värde</a:t>
            </a:r>
            <a:r>
              <a:rPr lang="en-US" sz="1600" dirty="0">
                <a:latin typeface="Calibri Light" panose="020F0302020204030204" pitchFamily="34" charset="0"/>
              </a:rPr>
              <a:t> under </a:t>
            </a:r>
            <a:r>
              <a:rPr lang="en-US" sz="1600" dirty="0" err="1">
                <a:latin typeface="Calibri Light" panose="020F0302020204030204" pitchFamily="34" charset="0"/>
              </a:rPr>
              <a:t>lägsta</a:t>
            </a:r>
            <a:r>
              <a:rPr lang="en-US" sz="1600" dirty="0">
                <a:latin typeface="Calibri Light" panose="020F0302020204030204" pitchFamily="34" charset="0"/>
              </a:rPr>
              <a:t> BMD-MIC)  </a:t>
            </a:r>
            <a:r>
              <a:rPr lang="en-US" sz="1600" dirty="0" err="1">
                <a:latin typeface="Calibri Light" panose="020F0302020204030204" pitchFamily="34" charset="0"/>
              </a:rPr>
              <a:t>och</a:t>
            </a:r>
            <a:r>
              <a:rPr lang="en-US" sz="1600" dirty="0">
                <a:latin typeface="Calibri Light" panose="020F0302020204030204" pitchFamily="34" charset="0"/>
              </a:rPr>
              <a:t>  </a:t>
            </a:r>
            <a:r>
              <a:rPr lang="en-US" sz="1600" dirty="0" err="1">
                <a:latin typeface="Calibri Light" panose="020F0302020204030204" pitchFamily="34" charset="0"/>
              </a:rPr>
              <a:t>uteslöts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ur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jämförelsen</a:t>
            </a:r>
            <a:r>
              <a:rPr lang="en-US" sz="1600" dirty="0">
                <a:latin typeface="Calibri Light" panose="020F0302020204030204" pitchFamily="34" charset="0"/>
              </a:rPr>
              <a:t>.</a:t>
            </a:r>
          </a:p>
          <a:p>
            <a:pPr algn="just"/>
            <a:endParaRPr lang="en-US" sz="16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</a:rPr>
              <a:t>Essential agreement (EA) </a:t>
            </a:r>
            <a:r>
              <a:rPr lang="en-US" sz="1600" dirty="0" err="1">
                <a:latin typeface="Calibri Light" panose="020F0302020204030204" pitchFamily="34" charset="0"/>
              </a:rPr>
              <a:t>beräknades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som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antalet</a:t>
            </a:r>
            <a:r>
              <a:rPr lang="en-US" sz="1600" dirty="0">
                <a:latin typeface="Calibri Light" panose="020F0302020204030204" pitchFamily="34" charset="0"/>
              </a:rPr>
              <a:t> gradient-test MICs </a:t>
            </a:r>
            <a:r>
              <a:rPr lang="en-US" sz="1600" dirty="0" err="1">
                <a:latin typeface="Calibri Light" panose="020F0302020204030204" pitchFamily="34" charset="0"/>
              </a:rPr>
              <a:t>som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var</a:t>
            </a:r>
            <a:r>
              <a:rPr lang="en-US" sz="1600" dirty="0">
                <a:latin typeface="Calibri Light" panose="020F0302020204030204" pitchFamily="34" charset="0"/>
              </a:rPr>
              <a:t> ±1 </a:t>
            </a:r>
            <a:r>
              <a:rPr lang="en-US" sz="1600" dirty="0" err="1">
                <a:latin typeface="Calibri Light" panose="020F0302020204030204" pitchFamily="34" charset="0"/>
              </a:rPr>
              <a:t>spädningssteg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jämfört</a:t>
            </a:r>
            <a:r>
              <a:rPr lang="en-US" sz="1600" dirty="0">
                <a:latin typeface="Calibri Light" panose="020F0302020204030204" pitchFamily="34" charset="0"/>
              </a:rPr>
              <a:t> med BMD</a:t>
            </a:r>
          </a:p>
          <a:p>
            <a:pPr algn="just"/>
            <a:endParaRPr lang="en-US" sz="1600" dirty="0">
              <a:latin typeface="Calibri Light" panose="020F03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 Light" panose="020F0302020204030204" pitchFamily="34" charset="0"/>
              </a:rPr>
              <a:t>Brytpunkter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</a:rPr>
              <a:t>från</a:t>
            </a:r>
            <a:r>
              <a:rPr lang="en-US" sz="1600" dirty="0">
                <a:latin typeface="Calibri Light" panose="020F0302020204030204" pitchFamily="34" charset="0"/>
              </a:rPr>
              <a:t> EUCAST Breakpoint Table v. 5.0 (2015).</a:t>
            </a:r>
          </a:p>
        </p:txBody>
      </p:sp>
    </p:spTree>
    <p:extLst>
      <p:ext uri="{BB962C8B-B14F-4D97-AF65-F5344CB8AC3E}">
        <p14:creationId xmlns:p14="http://schemas.microsoft.com/office/powerpoint/2010/main" xmlns="" val="27013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mall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006633"/>
      </a:accent3>
      <a:accent4>
        <a:srgbClr val="FFD300"/>
      </a:accent4>
      <a:accent5>
        <a:srgbClr val="830628"/>
      </a:accent5>
      <a:accent6>
        <a:srgbClr val="A05599"/>
      </a:accent6>
      <a:hlink>
        <a:srgbClr val="0C2C80"/>
      </a:hlink>
      <a:folHlink>
        <a:srgbClr val="009EE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TK mall test 3.potx" id="{D7101E64-3EF7-4229-8648-CE804172D915}" vid="{7093837B-BE80-4137-8A1F-DB43636E7CD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27423</TotalTime>
  <Words>679</Words>
  <Application>Microsoft Office PowerPoint</Application>
  <PresentationFormat>On-screen Show (4:3)</PresentationFormat>
  <Paragraphs>198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PowerPointmall</vt:lpstr>
      <vt:lpstr>Slide 1</vt:lpstr>
      <vt:lpstr>Slide 2</vt:lpstr>
      <vt:lpstr>Slide 3</vt:lpstr>
      <vt:lpstr>Slide 4</vt:lpstr>
      <vt:lpstr>SVEBAR 2015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Landstinget Kronoberg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Karlsson Charlotta MSC klin mikrobiologi läk</dc:creator>
  <cp:lastModifiedBy>krisorri</cp:lastModifiedBy>
  <cp:revision>73</cp:revision>
  <dcterms:created xsi:type="dcterms:W3CDTF">2016-04-13T09:25:49Z</dcterms:created>
  <dcterms:modified xsi:type="dcterms:W3CDTF">2016-12-07T13:26:46Z</dcterms:modified>
</cp:coreProperties>
</file>