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5"/>
  </p:notesMasterIdLst>
  <p:sldIdLst>
    <p:sldId id="1620" r:id="rId2"/>
    <p:sldId id="1656" r:id="rId3"/>
    <p:sldId id="1645" r:id="rId4"/>
    <p:sldId id="1641" r:id="rId5"/>
    <p:sldId id="1637" r:id="rId6"/>
    <p:sldId id="1673" r:id="rId7"/>
    <p:sldId id="1636" r:id="rId8"/>
    <p:sldId id="1639" r:id="rId9"/>
    <p:sldId id="279" r:id="rId10"/>
    <p:sldId id="1644" r:id="rId11"/>
    <p:sldId id="1672" r:id="rId12"/>
    <p:sldId id="324" r:id="rId13"/>
    <p:sldId id="1605" r:id="rId14"/>
    <p:sldId id="1647" r:id="rId15"/>
    <p:sldId id="293" r:id="rId16"/>
    <p:sldId id="1601" r:id="rId17"/>
    <p:sldId id="1599" r:id="rId18"/>
    <p:sldId id="1626" r:id="rId19"/>
    <p:sldId id="1624" r:id="rId20"/>
    <p:sldId id="393" r:id="rId21"/>
    <p:sldId id="1573" r:id="rId22"/>
    <p:sldId id="1674" r:id="rId23"/>
    <p:sldId id="1627" r:id="rId24"/>
    <p:sldId id="1653" r:id="rId25"/>
    <p:sldId id="1652" r:id="rId26"/>
    <p:sldId id="1629" r:id="rId27"/>
    <p:sldId id="1666" r:id="rId28"/>
    <p:sldId id="1668" r:id="rId29"/>
    <p:sldId id="1658" r:id="rId30"/>
    <p:sldId id="256" r:id="rId31"/>
    <p:sldId id="272" r:id="rId32"/>
    <p:sldId id="271" r:id="rId33"/>
    <p:sldId id="273" r:id="rId34"/>
    <p:sldId id="274" r:id="rId35"/>
    <p:sldId id="257" r:id="rId36"/>
    <p:sldId id="276" r:id="rId37"/>
    <p:sldId id="277" r:id="rId38"/>
    <p:sldId id="270" r:id="rId39"/>
    <p:sldId id="258" r:id="rId40"/>
    <p:sldId id="259" r:id="rId41"/>
    <p:sldId id="263" r:id="rId42"/>
    <p:sldId id="1657" r:id="rId43"/>
    <p:sldId id="1659" r:id="rId44"/>
    <p:sldId id="261" r:id="rId45"/>
    <p:sldId id="262" r:id="rId46"/>
    <p:sldId id="1660" r:id="rId47"/>
    <p:sldId id="1661" r:id="rId48"/>
    <p:sldId id="265" r:id="rId49"/>
    <p:sldId id="266" r:id="rId50"/>
    <p:sldId id="1662" r:id="rId51"/>
    <p:sldId id="260" r:id="rId52"/>
    <p:sldId id="1663" r:id="rId53"/>
    <p:sldId id="1664" r:id="rId54"/>
    <p:sldId id="1665" r:id="rId55"/>
    <p:sldId id="264" r:id="rId56"/>
    <p:sldId id="268" r:id="rId57"/>
    <p:sldId id="1667" r:id="rId58"/>
    <p:sldId id="417" r:id="rId59"/>
    <p:sldId id="418" r:id="rId60"/>
    <p:sldId id="416" r:id="rId61"/>
    <p:sldId id="1675" r:id="rId62"/>
    <p:sldId id="415" r:id="rId63"/>
    <p:sldId id="402" r:id="rId6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nnar Kahlmeter" initials="G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00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364"/>
    <p:restoredTop sz="95915"/>
  </p:normalViewPr>
  <p:slideViewPr>
    <p:cSldViewPr snapToGrid="0" snapToObjects="1">
      <p:cViewPr varScale="1">
        <p:scale>
          <a:sx n="114" d="100"/>
          <a:sy n="114" d="100"/>
        </p:scale>
        <p:origin x="1026" y="10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Har dere innført den nye I- kategorien i deres laboratorium?</c:v>
                </c:pt>
              </c:strCache>
            </c:strRef>
          </c:tx>
          <c:spPr>
            <a:solidFill>
              <a:srgbClr val="4682B4"/>
            </a:solidFill>
            <a:ln>
              <a:solidFill>
                <a:srgbClr val="4682B4"/>
              </a:solidFill>
            </a:ln>
          </c:spPr>
          <c:invertIfNegative val="0"/>
          <c:dPt>
            <c:idx val="0"/>
            <c:invertIfNegative val="0"/>
            <c:bubble3D val="0"/>
            <c:spPr>
              <a:solidFill>
                <a:srgbClr val="4682B4"/>
              </a:solidFill>
            </c:spPr>
            <c:extLst>
              <c:ext xmlns:c16="http://schemas.microsoft.com/office/drawing/2014/chart" uri="{C3380CC4-5D6E-409C-BE32-E72D297353CC}">
                <c16:uniqueId val="{00000001-765A-454F-B2A4-B3BE4A409711}"/>
              </c:ext>
            </c:extLst>
          </c:dPt>
          <c:dPt>
            <c:idx val="1"/>
            <c:invertIfNegative val="0"/>
            <c:bubble3D val="0"/>
            <c:spPr>
              <a:solidFill>
                <a:srgbClr val="9ACD32"/>
              </a:solidFill>
            </c:spPr>
            <c:extLst>
              <c:ext xmlns:c16="http://schemas.microsoft.com/office/drawing/2014/chart" uri="{C3380CC4-5D6E-409C-BE32-E72D297353CC}">
                <c16:uniqueId val="{00000003-765A-454F-B2A4-B3BE4A409711}"/>
              </c:ext>
            </c:extLst>
          </c:dPt>
          <c:dPt>
            <c:idx val="2"/>
            <c:invertIfNegative val="0"/>
            <c:bubble3D val="0"/>
            <c:spPr>
              <a:solidFill>
                <a:srgbClr val="708090"/>
              </a:solidFill>
            </c:spPr>
            <c:extLst>
              <c:ext xmlns:c16="http://schemas.microsoft.com/office/drawing/2014/chart" uri="{C3380CC4-5D6E-409C-BE32-E72D297353CC}">
                <c16:uniqueId val="{00000005-765A-454F-B2A4-B3BE4A409711}"/>
              </c:ext>
            </c:extLst>
          </c:dPt>
          <c:dLbls>
            <c:dLbl>
              <c:idx val="0"/>
              <c:numFmt formatCode="0.0%" sourceLinked="0"/>
              <c:spPr>
                <a:noFill/>
                <a:ln>
                  <a:noFill/>
                </a:ln>
                <a:effectLst/>
              </c:spPr>
              <c:txPr>
                <a:bodyPr/>
                <a:lstStyle/>
                <a:p>
                  <a:pPr>
                    <a:defRPr sz="1200" b="1" smtId="4294967295"/>
                  </a:pPr>
                  <a:endParaRPr lang="is-IS"/>
                </a:p>
              </c:txPr>
              <c:showLegendKey val="0"/>
              <c:showVal val="1"/>
              <c:showCatName val="0"/>
              <c:showSerName val="0"/>
              <c:showPercent val="0"/>
              <c:showBubbleSize val="0"/>
              <c:extLst>
                <c:ext xmlns:c16="http://schemas.microsoft.com/office/drawing/2014/chart" uri="{C3380CC4-5D6E-409C-BE32-E72D297353CC}">
                  <c16:uniqueId val="{00000001-765A-454F-B2A4-B3BE4A409711}"/>
                </c:ext>
              </c:extLst>
            </c:dLbl>
            <c:dLbl>
              <c:idx val="1"/>
              <c:numFmt formatCode="0.0%" sourceLinked="0"/>
              <c:spPr>
                <a:noFill/>
                <a:ln>
                  <a:noFill/>
                </a:ln>
                <a:effectLst/>
              </c:spPr>
              <c:txPr>
                <a:bodyPr/>
                <a:lstStyle/>
                <a:p>
                  <a:pPr>
                    <a:defRPr sz="1200" b="1" smtId="4294967295"/>
                  </a:pPr>
                  <a:endParaRPr lang="is-IS"/>
                </a:p>
              </c:txPr>
              <c:showLegendKey val="0"/>
              <c:showVal val="1"/>
              <c:showCatName val="0"/>
              <c:showSerName val="0"/>
              <c:showPercent val="0"/>
              <c:showBubbleSize val="0"/>
              <c:extLst>
                <c:ext xmlns:c16="http://schemas.microsoft.com/office/drawing/2014/chart" uri="{C3380CC4-5D6E-409C-BE32-E72D297353CC}">
                  <c16:uniqueId val="{00000003-765A-454F-B2A4-B3BE4A409711}"/>
                </c:ext>
              </c:extLst>
            </c:dLbl>
            <c:dLbl>
              <c:idx val="2"/>
              <c:numFmt formatCode="0.0%" sourceLinked="0"/>
              <c:spPr>
                <a:noFill/>
                <a:ln>
                  <a:noFill/>
                </a:ln>
                <a:effectLst/>
              </c:spPr>
              <c:txPr>
                <a:bodyPr/>
                <a:lstStyle/>
                <a:p>
                  <a:pPr>
                    <a:defRPr sz="1200" b="1" smtId="4294967295"/>
                  </a:pPr>
                  <a:endParaRPr lang="is-IS"/>
                </a:p>
              </c:txPr>
              <c:showLegendKey val="0"/>
              <c:showVal val="1"/>
              <c:showCatName val="0"/>
              <c:showSerName val="0"/>
              <c:showPercent val="0"/>
              <c:showBubbleSize val="0"/>
              <c:extLst>
                <c:ext xmlns:c16="http://schemas.microsoft.com/office/drawing/2014/chart" uri="{C3380CC4-5D6E-409C-BE32-E72D297353CC}">
                  <c16:uniqueId val="{00000005-765A-454F-B2A4-B3BE4A409711}"/>
                </c:ext>
              </c:extLst>
            </c:dLbl>
            <c:numFmt formatCode="0.0%" sourceLinked="0"/>
            <c:spPr>
              <a:noFill/>
              <a:ln>
                <a:noFill/>
              </a:ln>
              <a:effectLst/>
            </c:spPr>
            <c:txPr>
              <a:bodyPr/>
              <a:lstStyle/>
              <a:p>
                <a:pPr>
                  <a:defRPr sz="1200" smtId="4294967295"/>
                </a:pPr>
                <a:endParaRPr lang="is-I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Ja</c:v>
                </c:pt>
                <c:pt idx="1">
                  <c:v>Nei </c:v>
                </c:pt>
                <c:pt idx="2">
                  <c:v>Delvis</c:v>
                </c:pt>
              </c:strCache>
            </c:strRef>
          </c:cat>
          <c:val>
            <c:numRef>
              <c:f>Sheet1!$B$2:$B$4</c:f>
              <c:numCache>
                <c:formatCode>0.0%</c:formatCode>
                <c:ptCount val="3"/>
                <c:pt idx="0">
                  <c:v>0.7857142857142857</c:v>
                </c:pt>
                <c:pt idx="1">
                  <c:v>0.14285714285714285</c:v>
                </c:pt>
                <c:pt idx="2">
                  <c:v>7.1428571428571425E-2</c:v>
                </c:pt>
              </c:numCache>
            </c:numRef>
          </c:val>
          <c:extLst>
            <c:ext xmlns:c16="http://schemas.microsoft.com/office/drawing/2014/chart" uri="{C3380CC4-5D6E-409C-BE32-E72D297353CC}">
              <c16:uniqueId val="{00000006-765A-454F-B2A4-B3BE4A409711}"/>
            </c:ext>
          </c:extLst>
        </c:ser>
        <c:dLbls>
          <c:showLegendKey val="0"/>
          <c:showVal val="0"/>
          <c:showCatName val="0"/>
          <c:showSerName val="0"/>
          <c:showPercent val="0"/>
          <c:showBubbleSize val="0"/>
        </c:dLbls>
        <c:gapWidth val="40"/>
        <c:axId val="99324288"/>
        <c:axId val="99325824"/>
      </c:barChart>
      <c:catAx>
        <c:axId val="99324288"/>
        <c:scaling>
          <c:orientation val="minMax"/>
        </c:scaling>
        <c:delete val="0"/>
        <c:axPos val="b"/>
        <c:numFmt formatCode="General" sourceLinked="0"/>
        <c:majorTickMark val="out"/>
        <c:minorTickMark val="none"/>
        <c:tickLblPos val="nextTo"/>
        <c:spPr>
          <a:ln>
            <a:noFill/>
          </a:ln>
        </c:spPr>
        <c:txPr>
          <a:bodyPr/>
          <a:lstStyle/>
          <a:p>
            <a:pPr>
              <a:defRPr sz="1100" b="1" smtId="4294967295"/>
            </a:pPr>
            <a:endParaRPr lang="is-IS"/>
          </a:p>
        </c:txPr>
        <c:crossAx val="99325824"/>
        <c:crosses val="autoZero"/>
        <c:auto val="0"/>
        <c:lblAlgn val="ctr"/>
        <c:lblOffset val="100"/>
        <c:noMultiLvlLbl val="0"/>
      </c:catAx>
      <c:valAx>
        <c:axId val="99325824"/>
        <c:scaling>
          <c:orientation val="minMax"/>
          <c:max val="1"/>
        </c:scaling>
        <c:delete val="0"/>
        <c:axPos val="l"/>
        <c:majorGridlines>
          <c:spPr>
            <a:ln w="12700" cmpd="sng">
              <a:solidFill>
                <a:srgbClr val="D3D3D3"/>
              </a:solidFill>
              <a:prstDash val="solid"/>
            </a:ln>
          </c:spPr>
        </c:majorGridlines>
        <c:title>
          <c:tx>
            <c:rich>
              <a:bodyPr/>
              <a:lstStyle/>
              <a:p>
                <a:pPr>
                  <a:defRPr sz="1000"/>
                </a:pPr>
                <a:r>
                  <a:rPr lang="nb-NO" b="0"/>
                  <a:t>Prosent</a:t>
                </a:r>
              </a:p>
            </c:rich>
          </c:tx>
          <c:overlay val="0"/>
        </c:title>
        <c:numFmt formatCode="0%" sourceLinked="0"/>
        <c:majorTickMark val="out"/>
        <c:minorTickMark val="none"/>
        <c:tickLblPos val="nextTo"/>
        <c:spPr>
          <a:ln>
            <a:noFill/>
          </a:ln>
        </c:spPr>
        <c:txPr>
          <a:bodyPr/>
          <a:lstStyle/>
          <a:p>
            <a:pPr>
              <a:defRPr sz="1000" smtId="4294967295"/>
            </a:pPr>
            <a:endParaRPr lang="is-IS"/>
          </a:p>
        </c:txPr>
        <c:crossAx val="99324288"/>
        <c:crosses val="autoZero"/>
        <c:crossBetween val="between"/>
      </c:valAx>
    </c:plotArea>
    <c:plotVisOnly val="1"/>
    <c:dispBlanksAs val="zero"/>
    <c:showDLblsOverMax val="1"/>
  </c:chart>
  <c:spPr>
    <a:ln>
      <a:solidFill>
        <a:schemeClr val="tx1"/>
      </a:solidFill>
    </a:ln>
  </c:spPr>
  <c:txPr>
    <a:bodyPr/>
    <a:lstStyle/>
    <a:p>
      <a:pPr>
        <a:defRPr sz="1800" smtId="4294967295"/>
      </a:pPr>
      <a:endParaRPr lang="is-I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Hvordan svarer dere ut I-kategori til kliniker?</c:v>
                </c:pt>
              </c:strCache>
            </c:strRef>
          </c:tx>
          <c:spPr>
            <a:solidFill>
              <a:srgbClr val="4682B4"/>
            </a:solidFill>
            <a:ln>
              <a:solidFill>
                <a:srgbClr val="4682B4"/>
              </a:solidFill>
            </a:ln>
          </c:spPr>
          <c:invertIfNegative val="0"/>
          <c:dPt>
            <c:idx val="0"/>
            <c:invertIfNegative val="0"/>
            <c:bubble3D val="0"/>
            <c:spPr>
              <a:solidFill>
                <a:srgbClr val="4682B4"/>
              </a:solidFill>
            </c:spPr>
            <c:extLst>
              <c:ext xmlns:c16="http://schemas.microsoft.com/office/drawing/2014/chart" uri="{C3380CC4-5D6E-409C-BE32-E72D297353CC}">
                <c16:uniqueId val="{00000001-CB4A-2845-AAF0-1178EE17FBA8}"/>
              </c:ext>
            </c:extLst>
          </c:dPt>
          <c:dPt>
            <c:idx val="1"/>
            <c:invertIfNegative val="0"/>
            <c:bubble3D val="0"/>
            <c:spPr>
              <a:solidFill>
                <a:srgbClr val="9ACD32"/>
              </a:solidFill>
            </c:spPr>
            <c:extLst>
              <c:ext xmlns:c16="http://schemas.microsoft.com/office/drawing/2014/chart" uri="{C3380CC4-5D6E-409C-BE32-E72D297353CC}">
                <c16:uniqueId val="{00000003-CB4A-2845-AAF0-1178EE17FBA8}"/>
              </c:ext>
            </c:extLst>
          </c:dPt>
          <c:dPt>
            <c:idx val="2"/>
            <c:invertIfNegative val="0"/>
            <c:bubble3D val="0"/>
            <c:spPr>
              <a:solidFill>
                <a:srgbClr val="708090"/>
              </a:solidFill>
            </c:spPr>
            <c:extLst>
              <c:ext xmlns:c16="http://schemas.microsoft.com/office/drawing/2014/chart" uri="{C3380CC4-5D6E-409C-BE32-E72D297353CC}">
                <c16:uniqueId val="{00000005-CB4A-2845-AAF0-1178EE17FBA8}"/>
              </c:ext>
            </c:extLst>
          </c:dPt>
          <c:dLbls>
            <c:numFmt formatCode="0.0%" sourceLinked="0"/>
            <c:spPr>
              <a:noFill/>
              <a:ln>
                <a:noFill/>
              </a:ln>
              <a:effectLst/>
            </c:spPr>
            <c:txPr>
              <a:bodyPr/>
              <a:lstStyle/>
              <a:p>
                <a:pPr>
                  <a:defRPr sz="1200" b="1" smtId="4294967295"/>
                </a:pPr>
                <a:endParaRPr lang="is-I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Med en standardkommentar</c:v>
                </c:pt>
                <c:pt idx="1">
                  <c:v>Med individuelt tilpasset kommentar</c:v>
                </c:pt>
                <c:pt idx="2">
                  <c:v>Annet:</c:v>
                </c:pt>
              </c:strCache>
            </c:strRef>
          </c:cat>
          <c:val>
            <c:numRef>
              <c:f>Sheet1!$B$2:$B$4</c:f>
              <c:numCache>
                <c:formatCode>0.0%</c:formatCode>
                <c:ptCount val="3"/>
                <c:pt idx="0">
                  <c:v>0.58333333333333337</c:v>
                </c:pt>
                <c:pt idx="1">
                  <c:v>0.25</c:v>
                </c:pt>
                <c:pt idx="2">
                  <c:v>0.16666666666666666</c:v>
                </c:pt>
              </c:numCache>
            </c:numRef>
          </c:val>
          <c:extLst>
            <c:ext xmlns:c16="http://schemas.microsoft.com/office/drawing/2014/chart" uri="{C3380CC4-5D6E-409C-BE32-E72D297353CC}">
              <c16:uniqueId val="{00000006-CB4A-2845-AAF0-1178EE17FBA8}"/>
            </c:ext>
          </c:extLst>
        </c:ser>
        <c:dLbls>
          <c:showLegendKey val="0"/>
          <c:showVal val="0"/>
          <c:showCatName val="0"/>
          <c:showSerName val="0"/>
          <c:showPercent val="0"/>
          <c:showBubbleSize val="0"/>
        </c:dLbls>
        <c:gapWidth val="40"/>
        <c:axId val="99955456"/>
        <c:axId val="99956992"/>
      </c:barChart>
      <c:catAx>
        <c:axId val="99955456"/>
        <c:scaling>
          <c:orientation val="minMax"/>
        </c:scaling>
        <c:delete val="0"/>
        <c:axPos val="b"/>
        <c:numFmt formatCode="General" sourceLinked="0"/>
        <c:majorTickMark val="out"/>
        <c:minorTickMark val="none"/>
        <c:tickLblPos val="nextTo"/>
        <c:spPr>
          <a:ln>
            <a:noFill/>
          </a:ln>
        </c:spPr>
        <c:txPr>
          <a:bodyPr/>
          <a:lstStyle/>
          <a:p>
            <a:pPr>
              <a:defRPr sz="1100" b="1" smtId="4294967295"/>
            </a:pPr>
            <a:endParaRPr lang="is-IS"/>
          </a:p>
        </c:txPr>
        <c:crossAx val="99956992"/>
        <c:crosses val="autoZero"/>
        <c:auto val="0"/>
        <c:lblAlgn val="ctr"/>
        <c:lblOffset val="100"/>
        <c:noMultiLvlLbl val="0"/>
      </c:catAx>
      <c:valAx>
        <c:axId val="99956992"/>
        <c:scaling>
          <c:orientation val="minMax"/>
          <c:max val="1"/>
        </c:scaling>
        <c:delete val="0"/>
        <c:axPos val="l"/>
        <c:majorGridlines>
          <c:spPr>
            <a:ln w="12700" cmpd="sng">
              <a:solidFill>
                <a:srgbClr val="D3D3D3"/>
              </a:solidFill>
              <a:prstDash val="solid"/>
            </a:ln>
          </c:spPr>
        </c:majorGridlines>
        <c:title>
          <c:tx>
            <c:rich>
              <a:bodyPr/>
              <a:lstStyle/>
              <a:p>
                <a:pPr>
                  <a:defRPr sz="1000"/>
                </a:pPr>
                <a:r>
                  <a:rPr lang="nb-NO" b="0"/>
                  <a:t>Prosent</a:t>
                </a:r>
              </a:p>
            </c:rich>
          </c:tx>
          <c:overlay val="0"/>
        </c:title>
        <c:numFmt formatCode="0%" sourceLinked="0"/>
        <c:majorTickMark val="out"/>
        <c:minorTickMark val="none"/>
        <c:tickLblPos val="nextTo"/>
        <c:spPr>
          <a:ln>
            <a:noFill/>
          </a:ln>
        </c:spPr>
        <c:txPr>
          <a:bodyPr/>
          <a:lstStyle/>
          <a:p>
            <a:pPr>
              <a:defRPr sz="1000" smtId="4294967295"/>
            </a:pPr>
            <a:endParaRPr lang="is-IS"/>
          </a:p>
        </c:txPr>
        <c:crossAx val="99955456"/>
        <c:crosses val="autoZero"/>
        <c:crossBetween val="between"/>
      </c:valAx>
    </c:plotArea>
    <c:plotVisOnly val="1"/>
    <c:dispBlanksAs val="zero"/>
    <c:showDLblsOverMax val="1"/>
  </c:chart>
  <c:spPr>
    <a:ln>
      <a:solidFill>
        <a:schemeClr val="tx1"/>
      </a:solidFill>
    </a:ln>
  </c:spPr>
  <c:txPr>
    <a:bodyPr/>
    <a:lstStyle/>
    <a:p>
      <a:pPr>
        <a:defRPr sz="1800" smtId="4294967295"/>
      </a:pPr>
      <a:endParaRPr lang="is-I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Har dere hatt dialog med klinikerne før implementering av den nye I-kategorien? (Flere svar mulig)</c:v>
                </c:pt>
              </c:strCache>
            </c:strRef>
          </c:tx>
          <c:spPr>
            <a:solidFill>
              <a:srgbClr val="4682B4"/>
            </a:solidFill>
            <a:ln>
              <a:solidFill>
                <a:srgbClr val="4682B4"/>
              </a:solidFill>
            </a:ln>
          </c:spPr>
          <c:invertIfNegative val="0"/>
          <c:dPt>
            <c:idx val="0"/>
            <c:invertIfNegative val="0"/>
            <c:bubble3D val="0"/>
            <c:spPr>
              <a:solidFill>
                <a:srgbClr val="4682B4"/>
              </a:solidFill>
            </c:spPr>
            <c:extLst>
              <c:ext xmlns:c16="http://schemas.microsoft.com/office/drawing/2014/chart" uri="{C3380CC4-5D6E-409C-BE32-E72D297353CC}">
                <c16:uniqueId val="{00000001-2862-3A4B-8FE5-B781747D1130}"/>
              </c:ext>
            </c:extLst>
          </c:dPt>
          <c:dPt>
            <c:idx val="1"/>
            <c:invertIfNegative val="0"/>
            <c:bubble3D val="0"/>
            <c:spPr>
              <a:solidFill>
                <a:srgbClr val="9ACD32"/>
              </a:solidFill>
            </c:spPr>
            <c:extLst>
              <c:ext xmlns:c16="http://schemas.microsoft.com/office/drawing/2014/chart" uri="{C3380CC4-5D6E-409C-BE32-E72D297353CC}">
                <c16:uniqueId val="{00000003-2862-3A4B-8FE5-B781747D1130}"/>
              </c:ext>
            </c:extLst>
          </c:dPt>
          <c:dPt>
            <c:idx val="2"/>
            <c:invertIfNegative val="0"/>
            <c:bubble3D val="0"/>
            <c:spPr>
              <a:solidFill>
                <a:srgbClr val="708090"/>
              </a:solidFill>
            </c:spPr>
            <c:extLst>
              <c:ext xmlns:c16="http://schemas.microsoft.com/office/drawing/2014/chart" uri="{C3380CC4-5D6E-409C-BE32-E72D297353CC}">
                <c16:uniqueId val="{00000005-2862-3A4B-8FE5-B781747D1130}"/>
              </c:ext>
            </c:extLst>
          </c:dPt>
          <c:dPt>
            <c:idx val="3"/>
            <c:invertIfNegative val="0"/>
            <c:bubble3D val="0"/>
            <c:spPr>
              <a:solidFill>
                <a:srgbClr val="CD853F"/>
              </a:solidFill>
            </c:spPr>
            <c:extLst>
              <c:ext xmlns:c16="http://schemas.microsoft.com/office/drawing/2014/chart" uri="{C3380CC4-5D6E-409C-BE32-E72D297353CC}">
                <c16:uniqueId val="{00000007-2862-3A4B-8FE5-B781747D1130}"/>
              </c:ext>
            </c:extLst>
          </c:dPt>
          <c:dPt>
            <c:idx val="4"/>
            <c:invertIfNegative val="0"/>
            <c:bubble3D val="0"/>
            <c:spPr>
              <a:solidFill>
                <a:srgbClr val="B22222"/>
              </a:solidFill>
            </c:spPr>
            <c:extLst>
              <c:ext xmlns:c16="http://schemas.microsoft.com/office/drawing/2014/chart" uri="{C3380CC4-5D6E-409C-BE32-E72D297353CC}">
                <c16:uniqueId val="{00000009-2862-3A4B-8FE5-B781747D1130}"/>
              </c:ext>
            </c:extLst>
          </c:dPt>
          <c:dLbls>
            <c:numFmt formatCode="0.0%" sourceLinked="0"/>
            <c:spPr>
              <a:noFill/>
              <a:ln>
                <a:noFill/>
              </a:ln>
              <a:effectLst/>
            </c:spPr>
            <c:txPr>
              <a:bodyPr/>
              <a:lstStyle/>
              <a:p>
                <a:pPr>
                  <a:defRPr sz="1200" b="1" smtId="4294967295"/>
                </a:pPr>
                <a:endParaRPr lang="is-I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Ja, møter</c:v>
                </c:pt>
                <c:pt idx="1">
                  <c:v>Ja, undervisning</c:v>
                </c:pt>
                <c:pt idx="2">
                  <c:v>Ja, skriftlig informasjon </c:v>
                </c:pt>
                <c:pt idx="3">
                  <c:v>Nei</c:v>
                </c:pt>
                <c:pt idx="4">
                  <c:v>Annet</c:v>
                </c:pt>
              </c:strCache>
            </c:strRef>
          </c:cat>
          <c:val>
            <c:numRef>
              <c:f>Sheet1!$B$2:$B$6</c:f>
              <c:numCache>
                <c:formatCode>0.0%</c:formatCode>
                <c:ptCount val="5"/>
                <c:pt idx="0">
                  <c:v>0.35714285714285715</c:v>
                </c:pt>
                <c:pt idx="1">
                  <c:v>0.42857142857142855</c:v>
                </c:pt>
                <c:pt idx="2">
                  <c:v>0.5</c:v>
                </c:pt>
                <c:pt idx="3">
                  <c:v>0.14285714285714285</c:v>
                </c:pt>
                <c:pt idx="4">
                  <c:v>7.1428571428571425E-2</c:v>
                </c:pt>
              </c:numCache>
            </c:numRef>
          </c:val>
          <c:extLst>
            <c:ext xmlns:c16="http://schemas.microsoft.com/office/drawing/2014/chart" uri="{C3380CC4-5D6E-409C-BE32-E72D297353CC}">
              <c16:uniqueId val="{0000000A-2862-3A4B-8FE5-B781747D1130}"/>
            </c:ext>
          </c:extLst>
        </c:ser>
        <c:dLbls>
          <c:showLegendKey val="0"/>
          <c:showVal val="0"/>
          <c:showCatName val="0"/>
          <c:showSerName val="0"/>
          <c:showPercent val="0"/>
          <c:showBubbleSize val="0"/>
        </c:dLbls>
        <c:gapWidth val="40"/>
        <c:axId val="100130816"/>
        <c:axId val="100132352"/>
      </c:barChart>
      <c:catAx>
        <c:axId val="100130816"/>
        <c:scaling>
          <c:orientation val="minMax"/>
        </c:scaling>
        <c:delete val="0"/>
        <c:axPos val="b"/>
        <c:numFmt formatCode="General" sourceLinked="0"/>
        <c:majorTickMark val="out"/>
        <c:minorTickMark val="none"/>
        <c:tickLblPos val="nextTo"/>
        <c:spPr>
          <a:ln>
            <a:noFill/>
          </a:ln>
        </c:spPr>
        <c:txPr>
          <a:bodyPr/>
          <a:lstStyle/>
          <a:p>
            <a:pPr>
              <a:defRPr sz="1000" smtId="4294967295"/>
            </a:pPr>
            <a:endParaRPr lang="is-IS"/>
          </a:p>
        </c:txPr>
        <c:crossAx val="100132352"/>
        <c:crosses val="autoZero"/>
        <c:auto val="0"/>
        <c:lblAlgn val="ctr"/>
        <c:lblOffset val="100"/>
        <c:noMultiLvlLbl val="0"/>
      </c:catAx>
      <c:valAx>
        <c:axId val="100132352"/>
        <c:scaling>
          <c:orientation val="minMax"/>
          <c:max val="1"/>
        </c:scaling>
        <c:delete val="0"/>
        <c:axPos val="l"/>
        <c:majorGridlines>
          <c:spPr>
            <a:ln w="12700" cmpd="sng">
              <a:solidFill>
                <a:srgbClr val="D3D3D3"/>
              </a:solidFill>
              <a:prstDash val="solid"/>
            </a:ln>
          </c:spPr>
        </c:majorGridlines>
        <c:title>
          <c:tx>
            <c:rich>
              <a:bodyPr/>
              <a:lstStyle/>
              <a:p>
                <a:pPr>
                  <a:defRPr sz="1000"/>
                </a:pPr>
                <a:r>
                  <a:rPr lang="nb-NO" b="0"/>
                  <a:t>Prosent</a:t>
                </a:r>
              </a:p>
            </c:rich>
          </c:tx>
          <c:overlay val="0"/>
        </c:title>
        <c:numFmt formatCode="0%" sourceLinked="0"/>
        <c:majorTickMark val="out"/>
        <c:minorTickMark val="none"/>
        <c:tickLblPos val="nextTo"/>
        <c:spPr>
          <a:ln>
            <a:noFill/>
          </a:ln>
        </c:spPr>
        <c:txPr>
          <a:bodyPr/>
          <a:lstStyle/>
          <a:p>
            <a:pPr>
              <a:defRPr sz="1000" smtId="4294967295"/>
            </a:pPr>
            <a:endParaRPr lang="is-IS"/>
          </a:p>
        </c:txPr>
        <c:crossAx val="100130816"/>
        <c:crosses val="autoZero"/>
        <c:crossBetween val="between"/>
      </c:valAx>
    </c:plotArea>
    <c:plotVisOnly val="1"/>
    <c:dispBlanksAs val="zero"/>
    <c:showDLblsOverMax val="1"/>
  </c:chart>
  <c:spPr>
    <a:ln>
      <a:solidFill>
        <a:schemeClr val="tx1"/>
      </a:solidFill>
    </a:ln>
  </c:spPr>
  <c:txPr>
    <a:bodyPr/>
    <a:lstStyle/>
    <a:p>
      <a:pPr>
        <a:defRPr sz="1800" smtId="4294967295"/>
      </a:pPr>
      <a:endParaRPr lang="is-I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Har dere innført ATU?</c:v>
                </c:pt>
              </c:strCache>
            </c:strRef>
          </c:tx>
          <c:spPr>
            <a:solidFill>
              <a:srgbClr val="4682B4"/>
            </a:solidFill>
            <a:ln>
              <a:solidFill>
                <a:srgbClr val="4682B4"/>
              </a:solidFill>
            </a:ln>
          </c:spPr>
          <c:invertIfNegative val="0"/>
          <c:dPt>
            <c:idx val="0"/>
            <c:invertIfNegative val="0"/>
            <c:bubble3D val="0"/>
            <c:spPr>
              <a:solidFill>
                <a:srgbClr val="4682B4"/>
              </a:solidFill>
            </c:spPr>
            <c:extLst>
              <c:ext xmlns:c16="http://schemas.microsoft.com/office/drawing/2014/chart" uri="{C3380CC4-5D6E-409C-BE32-E72D297353CC}">
                <c16:uniqueId val="{00000001-F714-A34A-B08C-3FFC8FFBF38E}"/>
              </c:ext>
            </c:extLst>
          </c:dPt>
          <c:dPt>
            <c:idx val="1"/>
            <c:invertIfNegative val="0"/>
            <c:bubble3D val="0"/>
            <c:spPr>
              <a:solidFill>
                <a:srgbClr val="9ACD32"/>
              </a:solidFill>
            </c:spPr>
            <c:extLst>
              <c:ext xmlns:c16="http://schemas.microsoft.com/office/drawing/2014/chart" uri="{C3380CC4-5D6E-409C-BE32-E72D297353CC}">
                <c16:uniqueId val="{00000003-F714-A34A-B08C-3FFC8FFBF38E}"/>
              </c:ext>
            </c:extLst>
          </c:dPt>
          <c:dPt>
            <c:idx val="2"/>
            <c:invertIfNegative val="0"/>
            <c:bubble3D val="0"/>
            <c:spPr>
              <a:solidFill>
                <a:srgbClr val="708090"/>
              </a:solidFill>
            </c:spPr>
            <c:extLst>
              <c:ext xmlns:c16="http://schemas.microsoft.com/office/drawing/2014/chart" uri="{C3380CC4-5D6E-409C-BE32-E72D297353CC}">
                <c16:uniqueId val="{00000005-F714-A34A-B08C-3FFC8FFBF38E}"/>
              </c:ext>
            </c:extLst>
          </c:dPt>
          <c:dLbls>
            <c:numFmt formatCode="0.0%" sourceLinked="0"/>
            <c:spPr>
              <a:noFill/>
              <a:ln>
                <a:noFill/>
              </a:ln>
              <a:effectLst/>
            </c:spPr>
            <c:txPr>
              <a:bodyPr/>
              <a:lstStyle/>
              <a:p>
                <a:pPr>
                  <a:defRPr sz="1200" b="1" smtId="4294967295"/>
                </a:pPr>
                <a:endParaRPr lang="is-I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Ja</c:v>
                </c:pt>
                <c:pt idx="1">
                  <c:v>Nei</c:v>
                </c:pt>
                <c:pt idx="2">
                  <c:v>Delvis</c:v>
                </c:pt>
              </c:strCache>
            </c:strRef>
          </c:cat>
          <c:val>
            <c:numRef>
              <c:f>Sheet1!$B$2:$B$4</c:f>
              <c:numCache>
                <c:formatCode>0.0%</c:formatCode>
                <c:ptCount val="3"/>
                <c:pt idx="0">
                  <c:v>0.7857142857142857</c:v>
                </c:pt>
                <c:pt idx="1">
                  <c:v>0.14285714285714285</c:v>
                </c:pt>
                <c:pt idx="2">
                  <c:v>7.1428571428571425E-2</c:v>
                </c:pt>
              </c:numCache>
            </c:numRef>
          </c:val>
          <c:extLst>
            <c:ext xmlns:c16="http://schemas.microsoft.com/office/drawing/2014/chart" uri="{C3380CC4-5D6E-409C-BE32-E72D297353CC}">
              <c16:uniqueId val="{00000006-F714-A34A-B08C-3FFC8FFBF38E}"/>
            </c:ext>
          </c:extLst>
        </c:ser>
        <c:dLbls>
          <c:showLegendKey val="0"/>
          <c:showVal val="0"/>
          <c:showCatName val="0"/>
          <c:showSerName val="0"/>
          <c:showPercent val="0"/>
          <c:showBubbleSize val="0"/>
        </c:dLbls>
        <c:gapWidth val="40"/>
        <c:axId val="135277184"/>
        <c:axId val="135309952"/>
      </c:barChart>
      <c:catAx>
        <c:axId val="135277184"/>
        <c:scaling>
          <c:orientation val="minMax"/>
        </c:scaling>
        <c:delete val="0"/>
        <c:axPos val="b"/>
        <c:numFmt formatCode="General" sourceLinked="0"/>
        <c:majorTickMark val="out"/>
        <c:minorTickMark val="none"/>
        <c:tickLblPos val="nextTo"/>
        <c:spPr>
          <a:ln>
            <a:noFill/>
          </a:ln>
        </c:spPr>
        <c:txPr>
          <a:bodyPr/>
          <a:lstStyle/>
          <a:p>
            <a:pPr>
              <a:defRPr sz="1000" smtId="4294967295"/>
            </a:pPr>
            <a:endParaRPr lang="is-IS"/>
          </a:p>
        </c:txPr>
        <c:crossAx val="135309952"/>
        <c:crosses val="autoZero"/>
        <c:auto val="0"/>
        <c:lblAlgn val="ctr"/>
        <c:lblOffset val="100"/>
        <c:noMultiLvlLbl val="0"/>
      </c:catAx>
      <c:valAx>
        <c:axId val="135309952"/>
        <c:scaling>
          <c:orientation val="minMax"/>
          <c:max val="1"/>
        </c:scaling>
        <c:delete val="0"/>
        <c:axPos val="l"/>
        <c:majorGridlines>
          <c:spPr>
            <a:ln w="12700" cmpd="sng">
              <a:solidFill>
                <a:srgbClr val="D3D3D3"/>
              </a:solidFill>
              <a:prstDash val="solid"/>
            </a:ln>
          </c:spPr>
        </c:majorGridlines>
        <c:title>
          <c:tx>
            <c:rich>
              <a:bodyPr/>
              <a:lstStyle/>
              <a:p>
                <a:pPr>
                  <a:defRPr sz="1000"/>
                </a:pPr>
                <a:r>
                  <a:rPr lang="nb-NO" b="0"/>
                  <a:t>Prosent</a:t>
                </a:r>
              </a:p>
            </c:rich>
          </c:tx>
          <c:overlay val="0"/>
        </c:title>
        <c:numFmt formatCode="0%" sourceLinked="0"/>
        <c:majorTickMark val="out"/>
        <c:minorTickMark val="none"/>
        <c:tickLblPos val="nextTo"/>
        <c:spPr>
          <a:ln>
            <a:noFill/>
          </a:ln>
        </c:spPr>
        <c:txPr>
          <a:bodyPr/>
          <a:lstStyle/>
          <a:p>
            <a:pPr>
              <a:defRPr sz="1000" smtId="4294967295"/>
            </a:pPr>
            <a:endParaRPr lang="is-IS"/>
          </a:p>
        </c:txPr>
        <c:crossAx val="135277184"/>
        <c:crosses val="autoZero"/>
        <c:crossBetween val="between"/>
      </c:valAx>
    </c:plotArea>
    <c:plotVisOnly val="1"/>
    <c:dispBlanksAs val="zero"/>
    <c:showDLblsOverMax val="1"/>
  </c:chart>
  <c:spPr>
    <a:ln>
      <a:solidFill>
        <a:schemeClr val="tx1"/>
      </a:solidFill>
    </a:ln>
  </c:spPr>
  <c:txPr>
    <a:bodyPr/>
    <a:lstStyle/>
    <a:p>
      <a:pPr>
        <a:defRPr sz="1800" smtId="4294967295"/>
      </a:pPr>
      <a:endParaRPr lang="is-I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Har deres LIS- system mulighet for å varsle ATU?</c:v>
                </c:pt>
              </c:strCache>
            </c:strRef>
          </c:tx>
          <c:spPr>
            <a:solidFill>
              <a:srgbClr val="4682B4"/>
            </a:solidFill>
            <a:ln>
              <a:solidFill>
                <a:srgbClr val="4682B4"/>
              </a:solidFill>
            </a:ln>
          </c:spPr>
          <c:invertIfNegative val="0"/>
          <c:dPt>
            <c:idx val="0"/>
            <c:invertIfNegative val="0"/>
            <c:bubble3D val="0"/>
            <c:spPr>
              <a:solidFill>
                <a:srgbClr val="4682B4"/>
              </a:solidFill>
            </c:spPr>
            <c:extLst>
              <c:ext xmlns:c16="http://schemas.microsoft.com/office/drawing/2014/chart" uri="{C3380CC4-5D6E-409C-BE32-E72D297353CC}">
                <c16:uniqueId val="{00000001-197D-9F4D-B917-CCB9F43BECD1}"/>
              </c:ext>
            </c:extLst>
          </c:dPt>
          <c:dPt>
            <c:idx val="1"/>
            <c:invertIfNegative val="0"/>
            <c:bubble3D val="0"/>
            <c:spPr>
              <a:solidFill>
                <a:srgbClr val="9ACD32"/>
              </a:solidFill>
            </c:spPr>
            <c:extLst>
              <c:ext xmlns:c16="http://schemas.microsoft.com/office/drawing/2014/chart" uri="{C3380CC4-5D6E-409C-BE32-E72D297353CC}">
                <c16:uniqueId val="{00000003-197D-9F4D-B917-CCB9F43BECD1}"/>
              </c:ext>
            </c:extLst>
          </c:dPt>
          <c:dLbls>
            <c:numFmt formatCode="0.0%" sourceLinked="0"/>
            <c:spPr>
              <a:noFill/>
              <a:ln>
                <a:noFill/>
              </a:ln>
              <a:effectLst/>
            </c:spPr>
            <c:txPr>
              <a:bodyPr/>
              <a:lstStyle/>
              <a:p>
                <a:pPr>
                  <a:defRPr sz="1200" b="1" smtId="4294967295"/>
                </a:pPr>
                <a:endParaRPr lang="is-I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Ja</c:v>
                </c:pt>
                <c:pt idx="1">
                  <c:v>Nei</c:v>
                </c:pt>
              </c:strCache>
            </c:strRef>
          </c:cat>
          <c:val>
            <c:numRef>
              <c:f>Sheet1!$B$2:$B$3</c:f>
              <c:numCache>
                <c:formatCode>0.0%</c:formatCode>
                <c:ptCount val="2"/>
                <c:pt idx="0">
                  <c:v>0.5</c:v>
                </c:pt>
                <c:pt idx="1">
                  <c:v>0.5</c:v>
                </c:pt>
              </c:numCache>
            </c:numRef>
          </c:val>
          <c:extLst>
            <c:ext xmlns:c16="http://schemas.microsoft.com/office/drawing/2014/chart" uri="{C3380CC4-5D6E-409C-BE32-E72D297353CC}">
              <c16:uniqueId val="{00000004-197D-9F4D-B917-CCB9F43BECD1}"/>
            </c:ext>
          </c:extLst>
        </c:ser>
        <c:dLbls>
          <c:showLegendKey val="0"/>
          <c:showVal val="0"/>
          <c:showCatName val="0"/>
          <c:showSerName val="0"/>
          <c:showPercent val="0"/>
          <c:showBubbleSize val="0"/>
        </c:dLbls>
        <c:gapWidth val="40"/>
        <c:axId val="159759744"/>
        <c:axId val="160435200"/>
      </c:barChart>
      <c:catAx>
        <c:axId val="159759744"/>
        <c:scaling>
          <c:orientation val="minMax"/>
        </c:scaling>
        <c:delete val="0"/>
        <c:axPos val="b"/>
        <c:numFmt formatCode="General" sourceLinked="0"/>
        <c:majorTickMark val="out"/>
        <c:minorTickMark val="none"/>
        <c:tickLblPos val="nextTo"/>
        <c:spPr>
          <a:ln>
            <a:noFill/>
          </a:ln>
        </c:spPr>
        <c:txPr>
          <a:bodyPr/>
          <a:lstStyle/>
          <a:p>
            <a:pPr>
              <a:defRPr sz="1000" smtId="4294967295"/>
            </a:pPr>
            <a:endParaRPr lang="is-IS"/>
          </a:p>
        </c:txPr>
        <c:crossAx val="160435200"/>
        <c:crosses val="autoZero"/>
        <c:auto val="0"/>
        <c:lblAlgn val="ctr"/>
        <c:lblOffset val="100"/>
        <c:noMultiLvlLbl val="0"/>
      </c:catAx>
      <c:valAx>
        <c:axId val="160435200"/>
        <c:scaling>
          <c:orientation val="minMax"/>
          <c:max val="1"/>
        </c:scaling>
        <c:delete val="0"/>
        <c:axPos val="l"/>
        <c:majorGridlines>
          <c:spPr>
            <a:ln w="12700" cmpd="sng">
              <a:solidFill>
                <a:srgbClr val="D3D3D3"/>
              </a:solidFill>
              <a:prstDash val="solid"/>
            </a:ln>
          </c:spPr>
        </c:majorGridlines>
        <c:title>
          <c:tx>
            <c:rich>
              <a:bodyPr/>
              <a:lstStyle/>
              <a:p>
                <a:pPr>
                  <a:defRPr sz="1000"/>
                </a:pPr>
                <a:r>
                  <a:rPr lang="nb-NO" b="0"/>
                  <a:t>Prosent</a:t>
                </a:r>
              </a:p>
            </c:rich>
          </c:tx>
          <c:overlay val="0"/>
        </c:title>
        <c:numFmt formatCode="0%" sourceLinked="0"/>
        <c:majorTickMark val="out"/>
        <c:minorTickMark val="none"/>
        <c:tickLblPos val="nextTo"/>
        <c:spPr>
          <a:ln>
            <a:noFill/>
          </a:ln>
        </c:spPr>
        <c:txPr>
          <a:bodyPr/>
          <a:lstStyle/>
          <a:p>
            <a:pPr>
              <a:defRPr sz="1000" smtId="4294967295"/>
            </a:pPr>
            <a:endParaRPr lang="is-IS"/>
          </a:p>
        </c:txPr>
        <c:crossAx val="159759744"/>
        <c:crosses val="autoZero"/>
        <c:crossBetween val="between"/>
      </c:valAx>
    </c:plotArea>
    <c:plotVisOnly val="1"/>
    <c:dispBlanksAs val="zero"/>
    <c:showDLblsOverMax val="1"/>
  </c:chart>
  <c:spPr>
    <a:ln>
      <a:solidFill>
        <a:schemeClr val="tx1"/>
      </a:solidFill>
    </a:ln>
  </c:spPr>
  <c:txPr>
    <a:bodyPr/>
    <a:lstStyle/>
    <a:p>
      <a:pPr>
        <a:defRPr sz="1800" smtId="4294967295"/>
      </a:pPr>
      <a:endParaRPr lang="is-I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Hvilken strategi har dere valgt for å håndtere ATU i deres laboratorium (flere kryss mulig)?</c:v>
                </c:pt>
              </c:strCache>
            </c:strRef>
          </c:tx>
          <c:spPr>
            <a:solidFill>
              <a:srgbClr val="4682B4"/>
            </a:solidFill>
            <a:ln>
              <a:solidFill>
                <a:srgbClr val="4682B4"/>
              </a:solidFill>
            </a:ln>
          </c:spPr>
          <c:invertIfNegative val="0"/>
          <c:dPt>
            <c:idx val="0"/>
            <c:invertIfNegative val="0"/>
            <c:bubble3D val="0"/>
            <c:spPr>
              <a:solidFill>
                <a:srgbClr val="4682B4"/>
              </a:solidFill>
            </c:spPr>
            <c:extLst>
              <c:ext xmlns:c16="http://schemas.microsoft.com/office/drawing/2014/chart" uri="{C3380CC4-5D6E-409C-BE32-E72D297353CC}">
                <c16:uniqueId val="{00000001-2931-4F4A-92F2-C8F1422A29AD}"/>
              </c:ext>
            </c:extLst>
          </c:dPt>
          <c:dPt>
            <c:idx val="1"/>
            <c:invertIfNegative val="0"/>
            <c:bubble3D val="0"/>
            <c:spPr>
              <a:solidFill>
                <a:srgbClr val="9ACD32"/>
              </a:solidFill>
            </c:spPr>
            <c:extLst>
              <c:ext xmlns:c16="http://schemas.microsoft.com/office/drawing/2014/chart" uri="{C3380CC4-5D6E-409C-BE32-E72D297353CC}">
                <c16:uniqueId val="{00000003-2931-4F4A-92F2-C8F1422A29AD}"/>
              </c:ext>
            </c:extLst>
          </c:dPt>
          <c:dPt>
            <c:idx val="2"/>
            <c:invertIfNegative val="0"/>
            <c:bubble3D val="0"/>
            <c:spPr>
              <a:solidFill>
                <a:srgbClr val="708090"/>
              </a:solidFill>
            </c:spPr>
            <c:extLst>
              <c:ext xmlns:c16="http://schemas.microsoft.com/office/drawing/2014/chart" uri="{C3380CC4-5D6E-409C-BE32-E72D297353CC}">
                <c16:uniqueId val="{00000005-2931-4F4A-92F2-C8F1422A29AD}"/>
              </c:ext>
            </c:extLst>
          </c:dPt>
          <c:dPt>
            <c:idx val="3"/>
            <c:invertIfNegative val="0"/>
            <c:bubble3D val="0"/>
            <c:spPr>
              <a:solidFill>
                <a:srgbClr val="CD853F"/>
              </a:solidFill>
            </c:spPr>
            <c:extLst>
              <c:ext xmlns:c16="http://schemas.microsoft.com/office/drawing/2014/chart" uri="{C3380CC4-5D6E-409C-BE32-E72D297353CC}">
                <c16:uniqueId val="{00000007-2931-4F4A-92F2-C8F1422A29AD}"/>
              </c:ext>
            </c:extLst>
          </c:dPt>
          <c:dLbls>
            <c:numFmt formatCode="0.0%" sourceLinked="0"/>
            <c:spPr>
              <a:noFill/>
              <a:ln>
                <a:noFill/>
              </a:ln>
              <a:effectLst/>
            </c:spPr>
            <c:txPr>
              <a:bodyPr/>
              <a:lstStyle/>
              <a:p>
                <a:pPr>
                  <a:defRPr sz="1200" b="1" smtId="4294967295"/>
                </a:pPr>
                <a:endParaRPr lang="is-I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Bruker en alternativ test</c:v>
                </c:pt>
                <c:pt idx="1">
                  <c:v>Rapporterer som usikker (f.eks. med kommentar)</c:v>
                </c:pt>
                <c:pt idx="2">
                  <c:v>Rapporterer som resistent</c:v>
                </c:pt>
                <c:pt idx="3">
                  <c:v>Annet</c:v>
                </c:pt>
              </c:strCache>
            </c:strRef>
          </c:cat>
          <c:val>
            <c:numRef>
              <c:f>Sheet1!$B$2:$B$5</c:f>
              <c:numCache>
                <c:formatCode>0.0%</c:formatCode>
                <c:ptCount val="4"/>
                <c:pt idx="0">
                  <c:v>0.69230769230769229</c:v>
                </c:pt>
                <c:pt idx="1">
                  <c:v>0.53846153846153844</c:v>
                </c:pt>
                <c:pt idx="2">
                  <c:v>0.61538461538461542</c:v>
                </c:pt>
                <c:pt idx="3">
                  <c:v>0.46153846153846156</c:v>
                </c:pt>
              </c:numCache>
            </c:numRef>
          </c:val>
          <c:extLst>
            <c:ext xmlns:c16="http://schemas.microsoft.com/office/drawing/2014/chart" uri="{C3380CC4-5D6E-409C-BE32-E72D297353CC}">
              <c16:uniqueId val="{00000008-2931-4F4A-92F2-C8F1422A29AD}"/>
            </c:ext>
          </c:extLst>
        </c:ser>
        <c:dLbls>
          <c:showLegendKey val="0"/>
          <c:showVal val="0"/>
          <c:showCatName val="0"/>
          <c:showSerName val="0"/>
          <c:showPercent val="0"/>
          <c:showBubbleSize val="0"/>
        </c:dLbls>
        <c:gapWidth val="40"/>
        <c:axId val="117119616"/>
        <c:axId val="117357952"/>
      </c:barChart>
      <c:catAx>
        <c:axId val="117119616"/>
        <c:scaling>
          <c:orientation val="minMax"/>
        </c:scaling>
        <c:delete val="0"/>
        <c:axPos val="b"/>
        <c:numFmt formatCode="General" sourceLinked="0"/>
        <c:majorTickMark val="out"/>
        <c:minorTickMark val="none"/>
        <c:tickLblPos val="nextTo"/>
        <c:spPr>
          <a:ln>
            <a:noFill/>
          </a:ln>
        </c:spPr>
        <c:txPr>
          <a:bodyPr/>
          <a:lstStyle/>
          <a:p>
            <a:pPr>
              <a:defRPr sz="1000" smtId="4294967295"/>
            </a:pPr>
            <a:endParaRPr lang="is-IS"/>
          </a:p>
        </c:txPr>
        <c:crossAx val="117357952"/>
        <c:crosses val="autoZero"/>
        <c:auto val="0"/>
        <c:lblAlgn val="ctr"/>
        <c:lblOffset val="100"/>
        <c:noMultiLvlLbl val="0"/>
      </c:catAx>
      <c:valAx>
        <c:axId val="117357952"/>
        <c:scaling>
          <c:orientation val="minMax"/>
          <c:max val="1"/>
        </c:scaling>
        <c:delete val="0"/>
        <c:axPos val="l"/>
        <c:majorGridlines>
          <c:spPr>
            <a:ln w="12700" cmpd="sng">
              <a:solidFill>
                <a:schemeClr val="tx1"/>
              </a:solidFill>
              <a:prstDash val="solid"/>
            </a:ln>
          </c:spPr>
        </c:majorGridlines>
        <c:title>
          <c:tx>
            <c:rich>
              <a:bodyPr/>
              <a:lstStyle/>
              <a:p>
                <a:pPr>
                  <a:defRPr sz="1000"/>
                </a:pPr>
                <a:r>
                  <a:rPr lang="nb-NO" b="0"/>
                  <a:t>Prosent</a:t>
                </a:r>
              </a:p>
            </c:rich>
          </c:tx>
          <c:overlay val="0"/>
        </c:title>
        <c:numFmt formatCode="0%" sourceLinked="0"/>
        <c:majorTickMark val="out"/>
        <c:minorTickMark val="none"/>
        <c:tickLblPos val="nextTo"/>
        <c:spPr>
          <a:ln>
            <a:noFill/>
          </a:ln>
        </c:spPr>
        <c:txPr>
          <a:bodyPr/>
          <a:lstStyle/>
          <a:p>
            <a:pPr>
              <a:defRPr sz="1000" smtId="4294967295"/>
            </a:pPr>
            <a:endParaRPr lang="is-IS"/>
          </a:p>
        </c:txPr>
        <c:crossAx val="117119616"/>
        <c:crosses val="autoZero"/>
        <c:crossBetween val="between"/>
      </c:valAx>
    </c:plotArea>
    <c:plotVisOnly val="1"/>
    <c:dispBlanksAs val="zero"/>
    <c:showDLblsOverMax val="1"/>
  </c:chart>
  <c:spPr>
    <a:ln>
      <a:solidFill>
        <a:schemeClr val="tx1"/>
      </a:solidFill>
    </a:ln>
  </c:spPr>
  <c:txPr>
    <a:bodyPr/>
    <a:lstStyle/>
    <a:p>
      <a:pPr>
        <a:defRPr sz="1800" smtId="4294967295"/>
      </a:pPr>
      <a:endParaRPr lang="is-I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7E7990-614E-A242-A231-770A05DFD25F}" type="datetimeFigureOut">
              <a:rPr lang="sv-SE" smtClean="0"/>
              <a:t>2020-11-27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F2299-8FAC-664B-9865-F95FAA9F4428}" type="slidenum">
              <a:rPr lang="sv-SE" smtClean="0"/>
              <a:t>‹#›</a:t>
            </a:fld>
            <a:endParaRPr lang="sv-SE"/>
          </a:p>
        </p:txBody>
      </p:sp>
    </p:spTree>
    <p:extLst>
      <p:ext uri="{BB962C8B-B14F-4D97-AF65-F5344CB8AC3E}">
        <p14:creationId xmlns:p14="http://schemas.microsoft.com/office/powerpoint/2010/main" val="3279453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Det beslut som fattats är ....</a:t>
            </a:r>
          </a:p>
        </p:txBody>
      </p:sp>
      <p:sp>
        <p:nvSpPr>
          <p:cNvPr id="4" name="Platshållare för bildnummer 3"/>
          <p:cNvSpPr>
            <a:spLocks noGrp="1"/>
          </p:cNvSpPr>
          <p:nvPr>
            <p:ph type="sldNum" sz="quarter" idx="10"/>
          </p:nvPr>
        </p:nvSpPr>
        <p:spPr/>
        <p:txBody>
          <a:bodyPr/>
          <a:lstStyle/>
          <a:p>
            <a:fld id="{1F96EFBA-FD37-4C5D-BAF7-D11A6725B975}" type="slidenum">
              <a:rPr lang="sv-SE" smtClean="0"/>
              <a:t>9</a:t>
            </a:fld>
            <a:endParaRPr lang="sv-SE"/>
          </a:p>
        </p:txBody>
      </p:sp>
    </p:spTree>
    <p:extLst>
      <p:ext uri="{BB962C8B-B14F-4D97-AF65-F5344CB8AC3E}">
        <p14:creationId xmlns:p14="http://schemas.microsoft.com/office/powerpoint/2010/main" val="2147955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EA8ED451-5235-4828-811B-2CE5582EEF9A}" type="slidenum">
              <a:rPr lang="nb-NO" smtClean="0"/>
              <a:t>45</a:t>
            </a:fld>
            <a:endParaRPr lang="nb-NO"/>
          </a:p>
        </p:txBody>
      </p:sp>
    </p:spTree>
    <p:extLst>
      <p:ext uri="{BB962C8B-B14F-4D97-AF65-F5344CB8AC3E}">
        <p14:creationId xmlns:p14="http://schemas.microsoft.com/office/powerpoint/2010/main" val="87218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Det beslut som fattats är ....</a:t>
            </a:r>
          </a:p>
        </p:txBody>
      </p:sp>
      <p:sp>
        <p:nvSpPr>
          <p:cNvPr id="4" name="Platshållare för bildnummer 3"/>
          <p:cNvSpPr>
            <a:spLocks noGrp="1"/>
          </p:cNvSpPr>
          <p:nvPr>
            <p:ph type="sldNum" sz="quarter" idx="10"/>
          </p:nvPr>
        </p:nvSpPr>
        <p:spPr/>
        <p:txBody>
          <a:bodyPr/>
          <a:lstStyle/>
          <a:p>
            <a:fld id="{1F96EFBA-FD37-4C5D-BAF7-D11A6725B975}" type="slidenum">
              <a:rPr lang="sv-SE" smtClean="0"/>
              <a:t>10</a:t>
            </a:fld>
            <a:endParaRPr lang="sv-SE"/>
          </a:p>
        </p:txBody>
      </p:sp>
    </p:spTree>
    <p:extLst>
      <p:ext uri="{BB962C8B-B14F-4D97-AF65-F5344CB8AC3E}">
        <p14:creationId xmlns:p14="http://schemas.microsoft.com/office/powerpoint/2010/main" val="2038547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1F96EFBA-FD37-4C5D-BAF7-D11A6725B975}" type="slidenum">
              <a:rPr lang="sv-SE" smtClean="0"/>
              <a:t>20</a:t>
            </a:fld>
            <a:endParaRPr lang="sv-SE"/>
          </a:p>
        </p:txBody>
      </p:sp>
    </p:spTree>
    <p:extLst>
      <p:ext uri="{BB962C8B-B14F-4D97-AF65-F5344CB8AC3E}">
        <p14:creationId xmlns:p14="http://schemas.microsoft.com/office/powerpoint/2010/main" val="506091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1F96EFBA-FD37-4C5D-BAF7-D11A6725B975}" type="slidenum">
              <a:rPr lang="sv-SE" smtClean="0"/>
              <a:t>23</a:t>
            </a:fld>
            <a:endParaRPr lang="sv-SE"/>
          </a:p>
        </p:txBody>
      </p:sp>
    </p:spTree>
    <p:extLst>
      <p:ext uri="{BB962C8B-B14F-4D97-AF65-F5344CB8AC3E}">
        <p14:creationId xmlns:p14="http://schemas.microsoft.com/office/powerpoint/2010/main" val="2905991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1F96EFBA-FD37-4C5D-BAF7-D11A6725B975}" type="slidenum">
              <a:rPr lang="sv-SE" smtClean="0"/>
              <a:t>25</a:t>
            </a:fld>
            <a:endParaRPr lang="sv-SE"/>
          </a:p>
        </p:txBody>
      </p:sp>
    </p:spTree>
    <p:extLst>
      <p:ext uri="{BB962C8B-B14F-4D97-AF65-F5344CB8AC3E}">
        <p14:creationId xmlns:p14="http://schemas.microsoft.com/office/powerpoint/2010/main" val="3831356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1F96EFBA-FD37-4C5D-BAF7-D11A6725B975}" type="slidenum">
              <a:rPr lang="sv-SE" smtClean="0"/>
              <a:t>26</a:t>
            </a:fld>
            <a:endParaRPr lang="sv-SE"/>
          </a:p>
        </p:txBody>
      </p:sp>
    </p:spTree>
    <p:extLst>
      <p:ext uri="{BB962C8B-B14F-4D97-AF65-F5344CB8AC3E}">
        <p14:creationId xmlns:p14="http://schemas.microsoft.com/office/powerpoint/2010/main" val="3394968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10"/>
          </p:nvPr>
        </p:nvSpPr>
        <p:spPr/>
        <p:txBody>
          <a:bodyPr/>
          <a:lstStyle/>
          <a:p>
            <a:fld id="{A5026BD7-8392-4F40-933D-CB1B25306BD9}" type="slidenum">
              <a:rPr lang="da-DK" smtClean="0"/>
              <a:t>28</a:t>
            </a:fld>
            <a:endParaRPr lang="da-DK"/>
          </a:p>
        </p:txBody>
      </p:sp>
    </p:spTree>
    <p:extLst>
      <p:ext uri="{BB962C8B-B14F-4D97-AF65-F5344CB8AC3E}">
        <p14:creationId xmlns:p14="http://schemas.microsoft.com/office/powerpoint/2010/main" val="3088298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CE57BCE-5415-4C2B-B24C-20E7B01C5D1F}" type="slidenum">
              <a:rPr lang="fi-FI" smtClean="0"/>
              <a:t>36</a:t>
            </a:fld>
            <a:endParaRPr lang="fi-FI"/>
          </a:p>
        </p:txBody>
      </p:sp>
    </p:spTree>
    <p:extLst>
      <p:ext uri="{BB962C8B-B14F-4D97-AF65-F5344CB8AC3E}">
        <p14:creationId xmlns:p14="http://schemas.microsoft.com/office/powerpoint/2010/main" val="945208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CE57BCE-5415-4C2B-B24C-20E7B01C5D1F}" type="slidenum">
              <a:rPr lang="fi-FI" smtClean="0"/>
              <a:t>37</a:t>
            </a:fld>
            <a:endParaRPr lang="fi-FI"/>
          </a:p>
        </p:txBody>
      </p:sp>
    </p:spTree>
    <p:extLst>
      <p:ext uri="{BB962C8B-B14F-4D97-AF65-F5344CB8AC3E}">
        <p14:creationId xmlns:p14="http://schemas.microsoft.com/office/powerpoint/2010/main" val="80447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8ABF7D-BA54-5348-9674-5D314F116F31}"/>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BD57B2B-8C55-7B41-B9B2-74CF1A237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685A179E-6B66-D944-A94F-19E25B0073DD}"/>
              </a:ext>
            </a:extLst>
          </p:cNvPr>
          <p:cNvSpPr>
            <a:spLocks noGrp="1"/>
          </p:cNvSpPr>
          <p:nvPr>
            <p:ph type="dt" sz="half" idx="10"/>
          </p:nvPr>
        </p:nvSpPr>
        <p:spPr/>
        <p:txBody>
          <a:bodyPr/>
          <a:lstStyle/>
          <a:p>
            <a:fld id="{57929C47-EF24-724C-94E6-87ECCE1D097A}" type="datetime1">
              <a:rPr lang="sv-SE" smtClean="0"/>
              <a:t>2020-11-27</a:t>
            </a:fld>
            <a:endParaRPr lang="sv-SE"/>
          </a:p>
        </p:txBody>
      </p:sp>
      <p:sp>
        <p:nvSpPr>
          <p:cNvPr id="5" name="Platshållare för sidfot 4">
            <a:extLst>
              <a:ext uri="{FF2B5EF4-FFF2-40B4-BE49-F238E27FC236}">
                <a16:creationId xmlns:a16="http://schemas.microsoft.com/office/drawing/2014/main" id="{8249F390-EF48-7E4D-93D6-86C12CD9BA78}"/>
              </a:ext>
            </a:extLst>
          </p:cNvPr>
          <p:cNvSpPr>
            <a:spLocks noGrp="1"/>
          </p:cNvSpPr>
          <p:nvPr>
            <p:ph type="ftr" sz="quarter" idx="11"/>
          </p:nvPr>
        </p:nvSpPr>
        <p:spPr/>
        <p:txBody>
          <a:bodyPr/>
          <a:lstStyle/>
          <a:p>
            <a:r>
              <a:rPr lang="sv-SE"/>
              <a:t>NordicAST 2020</a:t>
            </a:r>
          </a:p>
        </p:txBody>
      </p:sp>
      <p:sp>
        <p:nvSpPr>
          <p:cNvPr id="6" name="Platshållare för bildnummer 5">
            <a:extLst>
              <a:ext uri="{FF2B5EF4-FFF2-40B4-BE49-F238E27FC236}">
                <a16:creationId xmlns:a16="http://schemas.microsoft.com/office/drawing/2014/main" id="{F25DEC0D-E587-AF4A-BD55-019E57FEEB8E}"/>
              </a:ext>
            </a:extLst>
          </p:cNvPr>
          <p:cNvSpPr>
            <a:spLocks noGrp="1"/>
          </p:cNvSpPr>
          <p:nvPr>
            <p:ph type="sldNum" sz="quarter" idx="12"/>
          </p:nvPr>
        </p:nvSpPr>
        <p:spPr/>
        <p:txBody>
          <a:bodyPr/>
          <a:lstStyle/>
          <a:p>
            <a:fld id="{DA267BC7-7A2A-A642-A06B-280B6FAAA6EB}" type="slidenum">
              <a:rPr lang="sv-SE" smtClean="0"/>
              <a:t>‹#›</a:t>
            </a:fld>
            <a:endParaRPr lang="sv-SE"/>
          </a:p>
        </p:txBody>
      </p:sp>
    </p:spTree>
    <p:extLst>
      <p:ext uri="{BB962C8B-B14F-4D97-AF65-F5344CB8AC3E}">
        <p14:creationId xmlns:p14="http://schemas.microsoft.com/office/powerpoint/2010/main" val="393520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345CEA-D87C-FF4A-91A1-119E2282F88F}"/>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D0E932C3-B472-0E4C-8F2B-3C3A70822EE4}"/>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D32B780-A461-5941-8AE9-279F20420DFD}"/>
              </a:ext>
            </a:extLst>
          </p:cNvPr>
          <p:cNvSpPr>
            <a:spLocks noGrp="1"/>
          </p:cNvSpPr>
          <p:nvPr>
            <p:ph type="dt" sz="half" idx="10"/>
          </p:nvPr>
        </p:nvSpPr>
        <p:spPr/>
        <p:txBody>
          <a:bodyPr/>
          <a:lstStyle/>
          <a:p>
            <a:fld id="{54CD9D92-52C4-9343-BBCC-188341E3E1AE}" type="datetime1">
              <a:rPr lang="sv-SE" smtClean="0"/>
              <a:t>2020-11-27</a:t>
            </a:fld>
            <a:endParaRPr lang="sv-SE"/>
          </a:p>
        </p:txBody>
      </p:sp>
      <p:sp>
        <p:nvSpPr>
          <p:cNvPr id="5" name="Platshållare för sidfot 4">
            <a:extLst>
              <a:ext uri="{FF2B5EF4-FFF2-40B4-BE49-F238E27FC236}">
                <a16:creationId xmlns:a16="http://schemas.microsoft.com/office/drawing/2014/main" id="{50BCA9DE-11EB-4343-B488-C345B7A8BCF0}"/>
              </a:ext>
            </a:extLst>
          </p:cNvPr>
          <p:cNvSpPr>
            <a:spLocks noGrp="1"/>
          </p:cNvSpPr>
          <p:nvPr>
            <p:ph type="ftr" sz="quarter" idx="11"/>
          </p:nvPr>
        </p:nvSpPr>
        <p:spPr/>
        <p:txBody>
          <a:bodyPr/>
          <a:lstStyle/>
          <a:p>
            <a:r>
              <a:rPr lang="sv-SE"/>
              <a:t>NordicAST 2020</a:t>
            </a:r>
          </a:p>
        </p:txBody>
      </p:sp>
      <p:sp>
        <p:nvSpPr>
          <p:cNvPr id="6" name="Platshållare för bildnummer 5">
            <a:extLst>
              <a:ext uri="{FF2B5EF4-FFF2-40B4-BE49-F238E27FC236}">
                <a16:creationId xmlns:a16="http://schemas.microsoft.com/office/drawing/2014/main" id="{2A39D8B4-FD72-274F-B8C1-A8028F65FC8D}"/>
              </a:ext>
            </a:extLst>
          </p:cNvPr>
          <p:cNvSpPr>
            <a:spLocks noGrp="1"/>
          </p:cNvSpPr>
          <p:nvPr>
            <p:ph type="sldNum" sz="quarter" idx="12"/>
          </p:nvPr>
        </p:nvSpPr>
        <p:spPr/>
        <p:txBody>
          <a:bodyPr/>
          <a:lstStyle/>
          <a:p>
            <a:fld id="{DA267BC7-7A2A-A642-A06B-280B6FAAA6EB}" type="slidenum">
              <a:rPr lang="sv-SE" smtClean="0"/>
              <a:t>‹#›</a:t>
            </a:fld>
            <a:endParaRPr lang="sv-SE"/>
          </a:p>
        </p:txBody>
      </p:sp>
    </p:spTree>
    <p:extLst>
      <p:ext uri="{BB962C8B-B14F-4D97-AF65-F5344CB8AC3E}">
        <p14:creationId xmlns:p14="http://schemas.microsoft.com/office/powerpoint/2010/main" val="591658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55725CC0-1EC1-604B-AEB7-07219A530748}"/>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61FCE9DE-5DDF-D74A-A725-FBD19B4E0A1F}"/>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CD3622A-1FF5-1F4C-87FA-F48E38717432}"/>
              </a:ext>
            </a:extLst>
          </p:cNvPr>
          <p:cNvSpPr>
            <a:spLocks noGrp="1"/>
          </p:cNvSpPr>
          <p:nvPr>
            <p:ph type="dt" sz="half" idx="10"/>
          </p:nvPr>
        </p:nvSpPr>
        <p:spPr/>
        <p:txBody>
          <a:bodyPr/>
          <a:lstStyle/>
          <a:p>
            <a:fld id="{56B59A21-EAA1-D144-84D8-589F0472D23D}" type="datetime1">
              <a:rPr lang="sv-SE" smtClean="0"/>
              <a:t>2020-11-27</a:t>
            </a:fld>
            <a:endParaRPr lang="sv-SE"/>
          </a:p>
        </p:txBody>
      </p:sp>
      <p:sp>
        <p:nvSpPr>
          <p:cNvPr id="5" name="Platshållare för sidfot 4">
            <a:extLst>
              <a:ext uri="{FF2B5EF4-FFF2-40B4-BE49-F238E27FC236}">
                <a16:creationId xmlns:a16="http://schemas.microsoft.com/office/drawing/2014/main" id="{3F1CFAEE-9A44-424D-A1EF-1C1C90D0E49A}"/>
              </a:ext>
            </a:extLst>
          </p:cNvPr>
          <p:cNvSpPr>
            <a:spLocks noGrp="1"/>
          </p:cNvSpPr>
          <p:nvPr>
            <p:ph type="ftr" sz="quarter" idx="11"/>
          </p:nvPr>
        </p:nvSpPr>
        <p:spPr/>
        <p:txBody>
          <a:bodyPr/>
          <a:lstStyle/>
          <a:p>
            <a:r>
              <a:rPr lang="sv-SE"/>
              <a:t>NordicAST 2020</a:t>
            </a:r>
          </a:p>
        </p:txBody>
      </p:sp>
      <p:sp>
        <p:nvSpPr>
          <p:cNvPr id="6" name="Platshållare för bildnummer 5">
            <a:extLst>
              <a:ext uri="{FF2B5EF4-FFF2-40B4-BE49-F238E27FC236}">
                <a16:creationId xmlns:a16="http://schemas.microsoft.com/office/drawing/2014/main" id="{B31DEB75-B4BE-3F49-A767-3D49F41E50E7}"/>
              </a:ext>
            </a:extLst>
          </p:cNvPr>
          <p:cNvSpPr>
            <a:spLocks noGrp="1"/>
          </p:cNvSpPr>
          <p:nvPr>
            <p:ph type="sldNum" sz="quarter" idx="12"/>
          </p:nvPr>
        </p:nvSpPr>
        <p:spPr/>
        <p:txBody>
          <a:bodyPr/>
          <a:lstStyle/>
          <a:p>
            <a:fld id="{DA267BC7-7A2A-A642-A06B-280B6FAAA6EB}" type="slidenum">
              <a:rPr lang="sv-SE" smtClean="0"/>
              <a:t>‹#›</a:t>
            </a:fld>
            <a:endParaRPr lang="sv-SE"/>
          </a:p>
        </p:txBody>
      </p:sp>
    </p:spTree>
    <p:extLst>
      <p:ext uri="{BB962C8B-B14F-4D97-AF65-F5344CB8AC3E}">
        <p14:creationId xmlns:p14="http://schemas.microsoft.com/office/powerpoint/2010/main" val="3981669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eCont">
    <p:spTree>
      <p:nvGrpSpPr>
        <p:cNvPr id="1" name=""/>
        <p:cNvGrpSpPr/>
        <p:nvPr/>
      </p:nvGrpSpPr>
      <p:grpSpPr>
        <a:xfrm>
          <a:off x="0" y="0"/>
          <a:ext cx="0" cy="0"/>
          <a:chOff x="0" y="0"/>
          <a:chExt cx="0" cy="0"/>
        </a:xfrm>
      </p:grpSpPr>
      <p:sp>
        <p:nvSpPr>
          <p:cNvPr id="9" name="Warn">
            <a:extLst>
              <a:ext uri="{FF2B5EF4-FFF2-40B4-BE49-F238E27FC236}">
                <a16:creationId xmlns:a16="http://schemas.microsoft.com/office/drawing/2014/main" id="{47720E19-23A6-4503-9FE5-09B05574BE46}"/>
              </a:ext>
            </a:extLst>
          </p:cNvPr>
          <p:cNvSpPr>
            <a:spLocks noGrp="1"/>
          </p:cNvSpPr>
          <p:nvPr>
            <p:ph type="body" sz="quarter" idx="13" hasCustomPrompt="1"/>
          </p:nvPr>
        </p:nvSpPr>
        <p:spPr>
          <a:xfrm>
            <a:off x="336000" y="3140869"/>
            <a:ext cx="11520000" cy="576262"/>
          </a:xfrm>
          <a:prstGeom prst="rect">
            <a:avLst/>
          </a:prstGeom>
          <a:noFill/>
          <a:ln w="12700">
            <a:solidFill>
              <a:srgbClr val="FF0000"/>
            </a:solidFill>
          </a:ln>
        </p:spPr>
        <p:txBody>
          <a:bodyPr anchor="ctr"/>
          <a:lstStyle>
            <a:lvl1pPr marL="0" indent="0" algn="ctr">
              <a:buNone/>
              <a:defRPr sz="1800">
                <a:solidFill>
                  <a:srgbClr val="FF0000"/>
                </a:solidFill>
                <a:latin typeface="+mn-lt"/>
                <a:cs typeface="Times New Roman" pitchFamily="18" charset="0"/>
              </a:defRPr>
            </a:lvl1pPr>
            <a:lvl2pPr marL="457200" indent="0">
              <a:buNone/>
              <a:defRPr sz="1800">
                <a:solidFill>
                  <a:srgbClr val="FF0000"/>
                </a:solidFill>
              </a:defRPr>
            </a:lvl2pPr>
            <a:lvl3pPr>
              <a:defRPr sz="1800">
                <a:solidFill>
                  <a:srgbClr val="FF0000"/>
                </a:solidFill>
              </a:defRPr>
            </a:lvl3pPr>
            <a:lvl4pPr>
              <a:defRPr sz="1800">
                <a:solidFill>
                  <a:srgbClr val="FF0000"/>
                </a:solidFill>
              </a:defRPr>
            </a:lvl4pPr>
            <a:lvl5pPr>
              <a:defRPr sz="1800">
                <a:solidFill>
                  <a:srgbClr val="FF0000"/>
                </a:solidFill>
              </a:defRPr>
            </a:lvl5pPr>
          </a:lstStyle>
          <a:p>
            <a:pPr lvl="0"/>
            <a:r>
              <a:rPr lang="en-US"/>
              <a:t>Warning</a:t>
            </a:r>
            <a:endParaRPr lang="el-GR"/>
          </a:p>
        </p:txBody>
      </p:sp>
      <p:sp>
        <p:nvSpPr>
          <p:cNvPr id="7" name="Cont1"/>
          <p:cNvSpPr>
            <a:spLocks noGrp="1"/>
          </p:cNvSpPr>
          <p:nvPr>
            <p:ph sz="quarter" idx="15"/>
          </p:nvPr>
        </p:nvSpPr>
        <p:spPr>
          <a:xfrm>
            <a:off x="623393" y="1454400"/>
            <a:ext cx="10943167" cy="4842000"/>
          </a:xfrm>
          <a:noFill/>
          <a:ln>
            <a:noFill/>
          </a:ln>
        </p:spPr>
        <p:txBody>
          <a:bodyPr anchor="ctr">
            <a:normAutofit/>
          </a:bodyPr>
          <a:lstStyle>
            <a:lvl1pPr marL="114300" indent="0">
              <a:buNone/>
              <a:defRPr sz="1200"/>
            </a:lvl1pPr>
          </a:lstStyle>
          <a:p>
            <a:pPr lvl="0"/>
            <a:endParaRPr lang="el-GR"/>
          </a:p>
        </p:txBody>
      </p:sp>
      <p:sp>
        <p:nvSpPr>
          <p:cNvPr id="2" name="Title"/>
          <p:cNvSpPr>
            <a:spLocks noGrp="1"/>
          </p:cNvSpPr>
          <p:nvPr>
            <p:ph type="title" hasCustomPrompt="1"/>
          </p:nvPr>
        </p:nvSpPr>
        <p:spPr>
          <a:xfrm>
            <a:off x="623392" y="864000"/>
            <a:ext cx="10944000" cy="547088"/>
          </a:xfrm>
          <a:prstGeom prst="rect">
            <a:avLst/>
          </a:prstGeom>
          <a:noFill/>
          <a:ln>
            <a:noFill/>
          </a:ln>
        </p:spPr>
        <p:style>
          <a:lnRef idx="2">
            <a:schemeClr val="accent4"/>
          </a:lnRef>
          <a:fillRef idx="1">
            <a:schemeClr val="lt1"/>
          </a:fillRef>
          <a:effectRef idx="0">
            <a:schemeClr val="accent4"/>
          </a:effectRef>
          <a:fontRef idx="none"/>
        </p:style>
        <p:txBody>
          <a:bodyPr>
            <a:normAutofit/>
          </a:bodyPr>
          <a:lstStyle>
            <a:lvl1pPr>
              <a:defRPr lang="el-GR" sz="2200" kern="1200" cap="none" spc="-100" baseline="0">
                <a:ln>
                  <a:noFill/>
                </a:ln>
                <a:solidFill>
                  <a:schemeClr val="tx1"/>
                </a:solidFill>
                <a:effectLst/>
                <a:latin typeface="+mn-lt"/>
                <a:ea typeface="+mj-ea"/>
                <a:cs typeface="Arial" pitchFamily="34" charset="0"/>
              </a:defRPr>
            </a:lvl1pPr>
          </a:lstStyle>
          <a:p>
            <a:r>
              <a:rPr lang="en-US"/>
              <a:t>Title</a:t>
            </a:r>
            <a:endParaRPr lang="el-GR"/>
          </a:p>
        </p:txBody>
      </p:sp>
      <p:sp>
        <p:nvSpPr>
          <p:cNvPr id="6" name="Pre"/>
          <p:cNvSpPr>
            <a:spLocks noGrp="1"/>
          </p:cNvSpPr>
          <p:nvPr>
            <p:ph sz="quarter" idx="14" hasCustomPrompt="1"/>
          </p:nvPr>
        </p:nvSpPr>
        <p:spPr>
          <a:xfrm>
            <a:off x="623393" y="216000"/>
            <a:ext cx="10943167" cy="648072"/>
          </a:xfrm>
          <a:noFill/>
          <a:ln>
            <a:noFill/>
          </a:ln>
        </p:spPr>
        <p:txBody>
          <a:bodyPr anchor="ctr">
            <a:normAutofit/>
          </a:bodyPr>
          <a:lstStyle>
            <a:lvl1pPr marL="114300" indent="0">
              <a:buNone/>
              <a:defRPr sz="1200">
                <a:solidFill>
                  <a:schemeClr val="tx1"/>
                </a:solidFill>
              </a:defRPr>
            </a:lvl1pPr>
          </a:lstStyle>
          <a:p>
            <a:pPr lvl="0"/>
            <a:r>
              <a:rPr lang="en-US"/>
              <a:t>Pre Comment</a:t>
            </a:r>
            <a:endParaRPr lang="el-GR"/>
          </a:p>
        </p:txBody>
      </p:sp>
      <p:sp>
        <p:nvSpPr>
          <p:cNvPr id="10" name="RepTitle"/>
          <p:cNvSpPr>
            <a:spLocks noGrp="1"/>
          </p:cNvSpPr>
          <p:nvPr>
            <p:ph sz="quarter" idx="16" hasCustomPrompt="1"/>
          </p:nvPr>
        </p:nvSpPr>
        <p:spPr>
          <a:xfrm>
            <a:off x="0" y="0"/>
            <a:ext cx="12192000" cy="230400"/>
          </a:xfrm>
          <a:noFill/>
          <a:ln>
            <a:noFill/>
          </a:ln>
        </p:spPr>
        <p:txBody>
          <a:bodyPr>
            <a:noAutofit/>
          </a:bodyPr>
          <a:lstStyle>
            <a:lvl1pPr marL="114300" indent="0">
              <a:buNone/>
              <a:defRPr sz="1200">
                <a:solidFill>
                  <a:schemeClr val="bg1">
                    <a:lumMod val="65000"/>
                  </a:schemeClr>
                </a:solidFill>
              </a:defRPr>
            </a:lvl1pPr>
          </a:lstStyle>
          <a:p>
            <a:pPr lvl="0"/>
            <a:r>
              <a:rPr lang="en-US" sz="1200"/>
              <a:t>Report Title</a:t>
            </a:r>
            <a:endParaRPr lang="el-GR"/>
          </a:p>
        </p:txBody>
      </p:sp>
      <p:sp>
        <p:nvSpPr>
          <p:cNvPr id="11" name="Footer Placeholder 4"/>
          <p:cNvSpPr>
            <a:spLocks noGrp="1"/>
          </p:cNvSpPr>
          <p:nvPr>
            <p:ph type="ftr" sz="quarter" idx="3"/>
          </p:nvPr>
        </p:nvSpPr>
        <p:spPr/>
        <p:txBody>
          <a:bodyPr vert="horz" lIns="91440" tIns="45720" rIns="91440" bIns="45720" rtlCol="0" anchor="ctr"/>
          <a:lstStyle>
            <a:lvl1pPr algn="r">
              <a:defRPr sz="1200">
                <a:solidFill>
                  <a:schemeClr val="bg2"/>
                </a:solidFill>
              </a:defRPr>
            </a:lvl1pPr>
          </a:lstStyle>
          <a:p>
            <a:r>
              <a:rPr lang="en-US"/>
              <a:t>Powered by www.questback.com</a:t>
            </a:r>
          </a:p>
        </p:txBody>
      </p:sp>
      <p:sp>
        <p:nvSpPr>
          <p:cNvPr id="12" name="Date Placeholder 3"/>
          <p:cNvSpPr>
            <a:spLocks noGrp="1"/>
          </p:cNvSpPr>
          <p:nvPr>
            <p:ph type="dt" sz="half" idx="2"/>
          </p:nvPr>
        </p:nvSpPr>
        <p:spPr/>
        <p:txBody>
          <a:bodyPr vert="horz" lIns="91440" tIns="45720" rIns="91440" bIns="45720" rtlCol="0" anchor="ctr"/>
          <a:lstStyle>
            <a:lvl1pPr algn="l">
              <a:defRPr sz="1200">
                <a:solidFill>
                  <a:schemeClr val="bg2"/>
                </a:solidFill>
              </a:defRPr>
            </a:lvl1pPr>
          </a:lstStyle>
          <a:p>
            <a:r>
              <a:rPr lang="en-US"/>
              <a:t>24.11.2020 14:58</a:t>
            </a:r>
          </a:p>
        </p:txBody>
      </p:sp>
    </p:spTree>
    <p:extLst>
      <p:ext uri="{BB962C8B-B14F-4D97-AF65-F5344CB8AC3E}">
        <p14:creationId xmlns:p14="http://schemas.microsoft.com/office/powerpoint/2010/main" val="406117659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
    <p:spTree>
      <p:nvGrpSpPr>
        <p:cNvPr id="1" name=""/>
        <p:cNvGrpSpPr/>
        <p:nvPr/>
      </p:nvGrpSpPr>
      <p:grpSpPr>
        <a:xfrm>
          <a:off x="0" y="0"/>
          <a:ext cx="0" cy="0"/>
          <a:chOff x="0" y="0"/>
          <a:chExt cx="0" cy="0"/>
        </a:xfrm>
      </p:grpSpPr>
      <p:sp>
        <p:nvSpPr>
          <p:cNvPr id="8" name="Warn">
            <a:extLst>
              <a:ext uri="{FF2B5EF4-FFF2-40B4-BE49-F238E27FC236}">
                <a16:creationId xmlns:a16="http://schemas.microsoft.com/office/drawing/2014/main" id="{0276FED8-8997-4F58-8AFF-1C828E63178F}"/>
              </a:ext>
            </a:extLst>
          </p:cNvPr>
          <p:cNvSpPr>
            <a:spLocks noGrp="1"/>
          </p:cNvSpPr>
          <p:nvPr>
            <p:ph type="body" sz="quarter" idx="13" hasCustomPrompt="1"/>
          </p:nvPr>
        </p:nvSpPr>
        <p:spPr>
          <a:xfrm>
            <a:off x="336000" y="3140869"/>
            <a:ext cx="11520000" cy="576262"/>
          </a:xfrm>
          <a:prstGeom prst="rect">
            <a:avLst/>
          </a:prstGeom>
          <a:noFill/>
          <a:ln w="12700">
            <a:solidFill>
              <a:srgbClr val="FF0000"/>
            </a:solidFill>
          </a:ln>
        </p:spPr>
        <p:txBody>
          <a:bodyPr anchor="ctr"/>
          <a:lstStyle>
            <a:lvl1pPr marL="0" indent="0" algn="ctr">
              <a:buNone/>
              <a:defRPr sz="1800">
                <a:solidFill>
                  <a:srgbClr val="FF0000"/>
                </a:solidFill>
                <a:latin typeface="+mn-lt"/>
                <a:cs typeface="Times New Roman" pitchFamily="18" charset="0"/>
              </a:defRPr>
            </a:lvl1pPr>
            <a:lvl2pPr marL="457200" indent="0">
              <a:buNone/>
              <a:defRPr sz="1800">
                <a:solidFill>
                  <a:srgbClr val="FF0000"/>
                </a:solidFill>
              </a:defRPr>
            </a:lvl2pPr>
            <a:lvl3pPr>
              <a:defRPr sz="1800">
                <a:solidFill>
                  <a:srgbClr val="FF0000"/>
                </a:solidFill>
              </a:defRPr>
            </a:lvl3pPr>
            <a:lvl4pPr>
              <a:defRPr sz="1800">
                <a:solidFill>
                  <a:srgbClr val="FF0000"/>
                </a:solidFill>
              </a:defRPr>
            </a:lvl4pPr>
            <a:lvl5pPr>
              <a:defRPr sz="1800">
                <a:solidFill>
                  <a:srgbClr val="FF0000"/>
                </a:solidFill>
              </a:defRPr>
            </a:lvl5pPr>
          </a:lstStyle>
          <a:p>
            <a:pPr lvl="0"/>
            <a:r>
              <a:rPr lang="en-US"/>
              <a:t>Warning</a:t>
            </a:r>
            <a:endParaRPr lang="el-GR"/>
          </a:p>
        </p:txBody>
      </p:sp>
      <p:sp>
        <p:nvSpPr>
          <p:cNvPr id="6" name="Cont1">
            <a:extLst>
              <a:ext uri="{FF2B5EF4-FFF2-40B4-BE49-F238E27FC236}">
                <a16:creationId xmlns:a16="http://schemas.microsoft.com/office/drawing/2014/main" id="{0FD23242-2B85-4AFF-87A6-1DD172122E8A}"/>
              </a:ext>
            </a:extLst>
          </p:cNvPr>
          <p:cNvSpPr>
            <a:spLocks noGrp="1"/>
          </p:cNvSpPr>
          <p:nvPr>
            <p:ph sz="quarter" idx="15"/>
          </p:nvPr>
        </p:nvSpPr>
        <p:spPr>
          <a:xfrm>
            <a:off x="623393" y="792000"/>
            <a:ext cx="10943167" cy="5508000"/>
          </a:xfrm>
          <a:noFill/>
          <a:ln>
            <a:noFill/>
          </a:ln>
        </p:spPr>
        <p:txBody>
          <a:bodyPr anchor="ctr">
            <a:normAutofit/>
          </a:bodyPr>
          <a:lstStyle>
            <a:lvl1pPr marL="114300" indent="0">
              <a:buNone/>
              <a:defRPr sz="1200"/>
            </a:lvl1pPr>
          </a:lstStyle>
          <a:p>
            <a:pPr lvl="0"/>
            <a:endParaRPr lang="el-GR"/>
          </a:p>
        </p:txBody>
      </p:sp>
      <p:sp>
        <p:nvSpPr>
          <p:cNvPr id="2" name="Title"/>
          <p:cNvSpPr>
            <a:spLocks noGrp="1"/>
          </p:cNvSpPr>
          <p:nvPr>
            <p:ph type="title" hasCustomPrompt="1"/>
          </p:nvPr>
        </p:nvSpPr>
        <p:spPr>
          <a:xfrm>
            <a:off x="623392" y="217616"/>
            <a:ext cx="10944000" cy="547088"/>
          </a:xfrm>
          <a:prstGeom prst="rect">
            <a:avLst/>
          </a:prstGeom>
          <a:noFill/>
          <a:ln>
            <a:noFill/>
          </a:ln>
        </p:spPr>
        <p:txBody>
          <a:bodyPr>
            <a:normAutofit/>
          </a:bodyPr>
          <a:lstStyle>
            <a:lvl1pPr>
              <a:defRPr sz="2200">
                <a:solidFill>
                  <a:schemeClr val="tx1"/>
                </a:solidFill>
                <a:latin typeface="+mn-lt"/>
                <a:cs typeface="Arial" pitchFamily="34" charset="0"/>
              </a:defRPr>
            </a:lvl1pPr>
          </a:lstStyle>
          <a:p>
            <a:r>
              <a:rPr lang="en-US"/>
              <a:t>Title</a:t>
            </a:r>
            <a:endParaRPr lang="el-GR"/>
          </a:p>
        </p:txBody>
      </p:sp>
      <p:sp>
        <p:nvSpPr>
          <p:cNvPr id="7" name="RepTitle"/>
          <p:cNvSpPr>
            <a:spLocks noGrp="1"/>
          </p:cNvSpPr>
          <p:nvPr>
            <p:ph sz="quarter" idx="14" hasCustomPrompt="1"/>
          </p:nvPr>
        </p:nvSpPr>
        <p:spPr>
          <a:xfrm>
            <a:off x="0" y="0"/>
            <a:ext cx="12192000" cy="230400"/>
          </a:xfrm>
          <a:noFill/>
          <a:ln>
            <a:noFill/>
          </a:ln>
        </p:spPr>
        <p:txBody>
          <a:bodyPr>
            <a:noAutofit/>
          </a:bodyPr>
          <a:lstStyle>
            <a:lvl1pPr marL="114300" indent="0">
              <a:buNone/>
              <a:defRPr sz="1200">
                <a:solidFill>
                  <a:schemeClr val="bg1">
                    <a:lumMod val="65000"/>
                  </a:schemeClr>
                </a:solidFill>
              </a:defRPr>
            </a:lvl1pPr>
          </a:lstStyle>
          <a:p>
            <a:pPr lvl="0"/>
            <a:r>
              <a:rPr lang="en-US" sz="1200"/>
              <a:t>Report Title</a:t>
            </a:r>
            <a:endParaRPr lang="el-GR"/>
          </a:p>
        </p:txBody>
      </p:sp>
      <p:sp>
        <p:nvSpPr>
          <p:cNvPr id="9" name="Footer Placeholder 4"/>
          <p:cNvSpPr>
            <a:spLocks noGrp="1"/>
          </p:cNvSpPr>
          <p:nvPr>
            <p:ph type="ftr" sz="quarter" idx="3"/>
          </p:nvPr>
        </p:nvSpPr>
        <p:spPr/>
        <p:txBody>
          <a:bodyPr vert="horz" lIns="91440" tIns="45720" rIns="91440" bIns="45720" rtlCol="0" anchor="ctr"/>
          <a:lstStyle>
            <a:lvl1pPr algn="r">
              <a:defRPr sz="1200">
                <a:solidFill>
                  <a:schemeClr val="bg2"/>
                </a:solidFill>
              </a:defRPr>
            </a:lvl1pPr>
          </a:lstStyle>
          <a:p>
            <a:r>
              <a:rPr lang="en-US"/>
              <a:t>Powered by www.questback.com</a:t>
            </a:r>
          </a:p>
        </p:txBody>
      </p:sp>
      <p:sp>
        <p:nvSpPr>
          <p:cNvPr id="10" name="Date Placeholder 3"/>
          <p:cNvSpPr>
            <a:spLocks noGrp="1"/>
          </p:cNvSpPr>
          <p:nvPr>
            <p:ph type="dt" sz="half" idx="2"/>
          </p:nvPr>
        </p:nvSpPr>
        <p:spPr/>
        <p:txBody>
          <a:bodyPr vert="horz" lIns="91440" tIns="45720" rIns="91440" bIns="45720" rtlCol="0" anchor="ctr"/>
          <a:lstStyle>
            <a:lvl1pPr algn="l">
              <a:defRPr sz="1200">
                <a:solidFill>
                  <a:schemeClr val="bg2"/>
                </a:solidFill>
              </a:defRPr>
            </a:lvl1pPr>
          </a:lstStyle>
          <a:p>
            <a:r>
              <a:rPr lang="en-US"/>
              <a:t>24.11.2020 14:58</a:t>
            </a:r>
          </a:p>
        </p:txBody>
      </p:sp>
    </p:spTree>
    <p:extLst>
      <p:ext uri="{BB962C8B-B14F-4D97-AF65-F5344CB8AC3E}">
        <p14:creationId xmlns:p14="http://schemas.microsoft.com/office/powerpoint/2010/main" val="174427429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01830" y="116632"/>
            <a:ext cx="11344029" cy="576064"/>
          </a:xfrm>
        </p:spPr>
        <p:txBody>
          <a:bodyPr/>
          <a:lstStyle>
            <a:lvl1pPr algn="ctr">
              <a:defRPr sz="2215" b="1"/>
            </a:lvl1pPr>
          </a:lstStyle>
          <a:p>
            <a:r>
              <a:rPr lang="sv-SE"/>
              <a:t>Klicka här för att ändra format</a:t>
            </a:r>
          </a:p>
        </p:txBody>
      </p:sp>
      <p:sp>
        <p:nvSpPr>
          <p:cNvPr id="3" name="Platshållare för innehåll 2"/>
          <p:cNvSpPr>
            <a:spLocks noGrp="1"/>
          </p:cNvSpPr>
          <p:nvPr>
            <p:ph idx="1"/>
          </p:nvPr>
        </p:nvSpPr>
        <p:spPr>
          <a:xfrm>
            <a:off x="402144" y="836712"/>
            <a:ext cx="11277245" cy="5328592"/>
          </a:xfrm>
        </p:spPr>
        <p:txBody>
          <a:bodyPr/>
          <a:lstStyle>
            <a:lvl1pPr>
              <a:buFont typeface="Wingdings" pitchFamily="2" charset="2"/>
              <a:buChar char="Ø"/>
              <a:defRPr sz="2215"/>
            </a:lvl1pPr>
            <a:lvl2pPr>
              <a:buFont typeface="Wingdings" pitchFamily="2" charset="2"/>
              <a:buChar char="Ø"/>
              <a:defRPr sz="2215"/>
            </a:lvl2pPr>
            <a:lvl3pPr>
              <a:buFont typeface="Wingdings" pitchFamily="2" charset="2"/>
              <a:buChar char="Ø"/>
              <a:defRPr sz="1846"/>
            </a:lvl3pPr>
            <a:lvl4pPr>
              <a:buFont typeface="Wingdings" pitchFamily="2" charset="2"/>
              <a:buChar char="Ø"/>
              <a:defRPr sz="2215"/>
            </a:lvl4pPr>
            <a:lvl5pPr>
              <a:buFont typeface="Wingdings" pitchFamily="2" charset="2"/>
              <a:buChar char="Ø"/>
              <a:defRPr sz="2215"/>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cxnSp>
        <p:nvCxnSpPr>
          <p:cNvPr id="5" name="Rak 4"/>
          <p:cNvCxnSpPr/>
          <p:nvPr userDrawn="1"/>
        </p:nvCxnSpPr>
        <p:spPr bwMode="auto">
          <a:xfrm>
            <a:off x="401830" y="692696"/>
            <a:ext cx="11344029" cy="0"/>
          </a:xfrm>
          <a:prstGeom prst="line">
            <a:avLst/>
          </a:prstGeom>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tyle>
          <a:lnRef idx="2">
            <a:schemeClr val="accent4"/>
          </a:lnRef>
          <a:fillRef idx="0">
            <a:schemeClr val="accent4"/>
          </a:fillRef>
          <a:effectRef idx="1">
            <a:schemeClr val="accent4"/>
          </a:effectRef>
          <a:fontRef idx="minor">
            <a:schemeClr val="tx1"/>
          </a:fontRef>
        </p:style>
      </p:cxnSp>
      <p:cxnSp>
        <p:nvCxnSpPr>
          <p:cNvPr id="10" name="Rak 9"/>
          <p:cNvCxnSpPr/>
          <p:nvPr userDrawn="1"/>
        </p:nvCxnSpPr>
        <p:spPr bwMode="auto">
          <a:xfrm>
            <a:off x="402460" y="6237312"/>
            <a:ext cx="11342769" cy="0"/>
          </a:xfrm>
          <a:prstGeom prst="line">
            <a:avLst/>
          </a:prstGeom>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tyle>
          <a:lnRef idx="1">
            <a:schemeClr val="dk1"/>
          </a:lnRef>
          <a:fillRef idx="0">
            <a:schemeClr val="dk1"/>
          </a:fillRef>
          <a:effectRef idx="0">
            <a:schemeClr val="dk1"/>
          </a:effectRef>
          <a:fontRef idx="minor">
            <a:schemeClr val="tx1"/>
          </a:fontRef>
        </p:style>
      </p:cxnSp>
      <p:sp>
        <p:nvSpPr>
          <p:cNvPr id="11" name="Platshållare för innehåll 2"/>
          <p:cNvSpPr>
            <a:spLocks noGrp="1"/>
          </p:cNvSpPr>
          <p:nvPr>
            <p:ph idx="10"/>
          </p:nvPr>
        </p:nvSpPr>
        <p:spPr>
          <a:xfrm>
            <a:off x="402460" y="6309320"/>
            <a:ext cx="11342769" cy="360040"/>
          </a:xfrm>
        </p:spPr>
        <p:txBody>
          <a:bodyPr/>
          <a:lstStyle>
            <a:lvl1pPr algn="r">
              <a:defRPr sz="1292" b="0" i="0"/>
            </a:lvl1pPr>
          </a:lstStyle>
          <a:p>
            <a:pPr lvl="0"/>
            <a:r>
              <a:rPr lang="sv-SE" dirty="0"/>
              <a:t>Klicka här för att ändra format på bakgrundstexten</a:t>
            </a:r>
          </a:p>
        </p:txBody>
      </p:sp>
    </p:spTree>
    <p:extLst>
      <p:ext uri="{BB962C8B-B14F-4D97-AF65-F5344CB8AC3E}">
        <p14:creationId xmlns:p14="http://schemas.microsoft.com/office/powerpoint/2010/main" val="3189402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DD20F9-6642-6542-B4D6-80BA28D9EC07}"/>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B892E44-55F8-4540-A198-02770A30B0A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52BA7C3-C913-F943-8B6B-60B843822BC7}"/>
              </a:ext>
            </a:extLst>
          </p:cNvPr>
          <p:cNvSpPr>
            <a:spLocks noGrp="1"/>
          </p:cNvSpPr>
          <p:nvPr>
            <p:ph type="dt" sz="half" idx="10"/>
          </p:nvPr>
        </p:nvSpPr>
        <p:spPr/>
        <p:txBody>
          <a:bodyPr/>
          <a:lstStyle/>
          <a:p>
            <a:fld id="{2C668855-DE38-874D-B7C4-31A3593FCD25}" type="datetime1">
              <a:rPr lang="sv-SE" smtClean="0"/>
              <a:t>2020-11-27</a:t>
            </a:fld>
            <a:endParaRPr lang="sv-SE"/>
          </a:p>
        </p:txBody>
      </p:sp>
      <p:sp>
        <p:nvSpPr>
          <p:cNvPr id="5" name="Platshållare för sidfot 4">
            <a:extLst>
              <a:ext uri="{FF2B5EF4-FFF2-40B4-BE49-F238E27FC236}">
                <a16:creationId xmlns:a16="http://schemas.microsoft.com/office/drawing/2014/main" id="{8C5EB010-6EF7-0E4F-870C-1CEE14C04ED3}"/>
              </a:ext>
            </a:extLst>
          </p:cNvPr>
          <p:cNvSpPr>
            <a:spLocks noGrp="1"/>
          </p:cNvSpPr>
          <p:nvPr>
            <p:ph type="ftr" sz="quarter" idx="11"/>
          </p:nvPr>
        </p:nvSpPr>
        <p:spPr/>
        <p:txBody>
          <a:bodyPr/>
          <a:lstStyle/>
          <a:p>
            <a:r>
              <a:rPr lang="sv-SE"/>
              <a:t>NordicAST 2020</a:t>
            </a:r>
          </a:p>
        </p:txBody>
      </p:sp>
      <p:sp>
        <p:nvSpPr>
          <p:cNvPr id="6" name="Platshållare för bildnummer 5">
            <a:extLst>
              <a:ext uri="{FF2B5EF4-FFF2-40B4-BE49-F238E27FC236}">
                <a16:creationId xmlns:a16="http://schemas.microsoft.com/office/drawing/2014/main" id="{DC326918-C601-8148-85E7-1A25910FE1B6}"/>
              </a:ext>
            </a:extLst>
          </p:cNvPr>
          <p:cNvSpPr>
            <a:spLocks noGrp="1"/>
          </p:cNvSpPr>
          <p:nvPr>
            <p:ph type="sldNum" sz="quarter" idx="12"/>
          </p:nvPr>
        </p:nvSpPr>
        <p:spPr/>
        <p:txBody>
          <a:bodyPr/>
          <a:lstStyle/>
          <a:p>
            <a:fld id="{DA267BC7-7A2A-A642-A06B-280B6FAAA6EB}" type="slidenum">
              <a:rPr lang="sv-SE" smtClean="0"/>
              <a:t>‹#›</a:t>
            </a:fld>
            <a:endParaRPr lang="sv-SE"/>
          </a:p>
        </p:txBody>
      </p:sp>
    </p:spTree>
    <p:extLst>
      <p:ext uri="{BB962C8B-B14F-4D97-AF65-F5344CB8AC3E}">
        <p14:creationId xmlns:p14="http://schemas.microsoft.com/office/powerpoint/2010/main" val="757728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83E1D-133B-A247-A0AE-FF5171DC0A86}"/>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22AF7FC3-5BD9-9C47-844A-1150251DA9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6F1E36C-79B4-4A4C-B407-560E4569AFB3}"/>
              </a:ext>
            </a:extLst>
          </p:cNvPr>
          <p:cNvSpPr>
            <a:spLocks noGrp="1"/>
          </p:cNvSpPr>
          <p:nvPr>
            <p:ph type="dt" sz="half" idx="10"/>
          </p:nvPr>
        </p:nvSpPr>
        <p:spPr/>
        <p:txBody>
          <a:bodyPr/>
          <a:lstStyle/>
          <a:p>
            <a:fld id="{BCF0919A-B477-F649-AA9D-56D9A7DA4147}" type="datetime1">
              <a:rPr lang="sv-SE" smtClean="0"/>
              <a:t>2020-11-27</a:t>
            </a:fld>
            <a:endParaRPr lang="sv-SE"/>
          </a:p>
        </p:txBody>
      </p:sp>
      <p:sp>
        <p:nvSpPr>
          <p:cNvPr id="5" name="Platshållare för sidfot 4">
            <a:extLst>
              <a:ext uri="{FF2B5EF4-FFF2-40B4-BE49-F238E27FC236}">
                <a16:creationId xmlns:a16="http://schemas.microsoft.com/office/drawing/2014/main" id="{ECA399B6-9EEA-DC4C-9FC4-0A57DDE4B23F}"/>
              </a:ext>
            </a:extLst>
          </p:cNvPr>
          <p:cNvSpPr>
            <a:spLocks noGrp="1"/>
          </p:cNvSpPr>
          <p:nvPr>
            <p:ph type="ftr" sz="quarter" idx="11"/>
          </p:nvPr>
        </p:nvSpPr>
        <p:spPr/>
        <p:txBody>
          <a:bodyPr/>
          <a:lstStyle/>
          <a:p>
            <a:r>
              <a:rPr lang="sv-SE"/>
              <a:t>NordicAST 2020</a:t>
            </a:r>
          </a:p>
        </p:txBody>
      </p:sp>
      <p:sp>
        <p:nvSpPr>
          <p:cNvPr id="6" name="Platshållare för bildnummer 5">
            <a:extLst>
              <a:ext uri="{FF2B5EF4-FFF2-40B4-BE49-F238E27FC236}">
                <a16:creationId xmlns:a16="http://schemas.microsoft.com/office/drawing/2014/main" id="{2153F95D-916A-6549-8B63-C2C230F9B222}"/>
              </a:ext>
            </a:extLst>
          </p:cNvPr>
          <p:cNvSpPr>
            <a:spLocks noGrp="1"/>
          </p:cNvSpPr>
          <p:nvPr>
            <p:ph type="sldNum" sz="quarter" idx="12"/>
          </p:nvPr>
        </p:nvSpPr>
        <p:spPr/>
        <p:txBody>
          <a:bodyPr/>
          <a:lstStyle/>
          <a:p>
            <a:fld id="{DA267BC7-7A2A-A642-A06B-280B6FAAA6EB}" type="slidenum">
              <a:rPr lang="sv-SE" smtClean="0"/>
              <a:t>‹#›</a:t>
            </a:fld>
            <a:endParaRPr lang="sv-SE"/>
          </a:p>
        </p:txBody>
      </p:sp>
    </p:spTree>
    <p:extLst>
      <p:ext uri="{BB962C8B-B14F-4D97-AF65-F5344CB8AC3E}">
        <p14:creationId xmlns:p14="http://schemas.microsoft.com/office/powerpoint/2010/main" val="2800177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DF1393-8E9B-084A-8D0D-5332F730D4D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E53D8D6-F8A8-AC4E-892C-009F10271A38}"/>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9E3ED2EF-CE4B-8745-ACB4-F6A4328C8D06}"/>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7F256A9-B197-374A-A251-D234C12D7C90}"/>
              </a:ext>
            </a:extLst>
          </p:cNvPr>
          <p:cNvSpPr>
            <a:spLocks noGrp="1"/>
          </p:cNvSpPr>
          <p:nvPr>
            <p:ph type="dt" sz="half" idx="10"/>
          </p:nvPr>
        </p:nvSpPr>
        <p:spPr/>
        <p:txBody>
          <a:bodyPr/>
          <a:lstStyle/>
          <a:p>
            <a:fld id="{9CB82F8A-CE6E-A64D-A731-099CE0CBC8F0}" type="datetime1">
              <a:rPr lang="sv-SE" smtClean="0"/>
              <a:t>2020-11-27</a:t>
            </a:fld>
            <a:endParaRPr lang="sv-SE"/>
          </a:p>
        </p:txBody>
      </p:sp>
      <p:sp>
        <p:nvSpPr>
          <p:cNvPr id="6" name="Platshållare för sidfot 5">
            <a:extLst>
              <a:ext uri="{FF2B5EF4-FFF2-40B4-BE49-F238E27FC236}">
                <a16:creationId xmlns:a16="http://schemas.microsoft.com/office/drawing/2014/main" id="{CDF55745-8ABC-E241-A03F-71CE0867E984}"/>
              </a:ext>
            </a:extLst>
          </p:cNvPr>
          <p:cNvSpPr>
            <a:spLocks noGrp="1"/>
          </p:cNvSpPr>
          <p:nvPr>
            <p:ph type="ftr" sz="quarter" idx="11"/>
          </p:nvPr>
        </p:nvSpPr>
        <p:spPr/>
        <p:txBody>
          <a:bodyPr/>
          <a:lstStyle/>
          <a:p>
            <a:r>
              <a:rPr lang="sv-SE"/>
              <a:t>NordicAST 2020</a:t>
            </a:r>
          </a:p>
        </p:txBody>
      </p:sp>
      <p:sp>
        <p:nvSpPr>
          <p:cNvPr id="7" name="Platshållare för bildnummer 6">
            <a:extLst>
              <a:ext uri="{FF2B5EF4-FFF2-40B4-BE49-F238E27FC236}">
                <a16:creationId xmlns:a16="http://schemas.microsoft.com/office/drawing/2014/main" id="{4612FB4B-B382-3849-8357-18DD5B2DE5F4}"/>
              </a:ext>
            </a:extLst>
          </p:cNvPr>
          <p:cNvSpPr>
            <a:spLocks noGrp="1"/>
          </p:cNvSpPr>
          <p:nvPr>
            <p:ph type="sldNum" sz="quarter" idx="12"/>
          </p:nvPr>
        </p:nvSpPr>
        <p:spPr/>
        <p:txBody>
          <a:bodyPr/>
          <a:lstStyle/>
          <a:p>
            <a:fld id="{DA267BC7-7A2A-A642-A06B-280B6FAAA6EB}" type="slidenum">
              <a:rPr lang="sv-SE" smtClean="0"/>
              <a:t>‹#›</a:t>
            </a:fld>
            <a:endParaRPr lang="sv-SE"/>
          </a:p>
        </p:txBody>
      </p:sp>
    </p:spTree>
    <p:extLst>
      <p:ext uri="{BB962C8B-B14F-4D97-AF65-F5344CB8AC3E}">
        <p14:creationId xmlns:p14="http://schemas.microsoft.com/office/powerpoint/2010/main" val="6752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E4137F-BE05-2D4F-9B22-DB3136053770}"/>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CEF6355-62C3-F44E-88A4-41E032C986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18FD145A-BD0F-3A40-9FC7-805F4116C303}"/>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59544C52-FBFC-6748-9912-4EF3234B35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FA17113C-3164-2A4B-8F8D-AD48E10D7510}"/>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81D2F8C0-D0D1-8545-9624-12969B6E5E3C}"/>
              </a:ext>
            </a:extLst>
          </p:cNvPr>
          <p:cNvSpPr>
            <a:spLocks noGrp="1"/>
          </p:cNvSpPr>
          <p:nvPr>
            <p:ph type="dt" sz="half" idx="10"/>
          </p:nvPr>
        </p:nvSpPr>
        <p:spPr/>
        <p:txBody>
          <a:bodyPr/>
          <a:lstStyle/>
          <a:p>
            <a:fld id="{9AAEB3D2-5B33-DF45-A4E4-1DE9C5C2261C}" type="datetime1">
              <a:rPr lang="sv-SE" smtClean="0"/>
              <a:t>2020-11-27</a:t>
            </a:fld>
            <a:endParaRPr lang="sv-SE"/>
          </a:p>
        </p:txBody>
      </p:sp>
      <p:sp>
        <p:nvSpPr>
          <p:cNvPr id="8" name="Platshållare för sidfot 7">
            <a:extLst>
              <a:ext uri="{FF2B5EF4-FFF2-40B4-BE49-F238E27FC236}">
                <a16:creationId xmlns:a16="http://schemas.microsoft.com/office/drawing/2014/main" id="{218E69E9-571A-3F44-9C45-E94C64FDF3FC}"/>
              </a:ext>
            </a:extLst>
          </p:cNvPr>
          <p:cNvSpPr>
            <a:spLocks noGrp="1"/>
          </p:cNvSpPr>
          <p:nvPr>
            <p:ph type="ftr" sz="quarter" idx="11"/>
          </p:nvPr>
        </p:nvSpPr>
        <p:spPr/>
        <p:txBody>
          <a:bodyPr/>
          <a:lstStyle/>
          <a:p>
            <a:r>
              <a:rPr lang="sv-SE"/>
              <a:t>NordicAST 2020</a:t>
            </a:r>
          </a:p>
        </p:txBody>
      </p:sp>
      <p:sp>
        <p:nvSpPr>
          <p:cNvPr id="9" name="Platshållare för bildnummer 8">
            <a:extLst>
              <a:ext uri="{FF2B5EF4-FFF2-40B4-BE49-F238E27FC236}">
                <a16:creationId xmlns:a16="http://schemas.microsoft.com/office/drawing/2014/main" id="{9D7ECD77-3787-A840-B7A7-8AB8115A1A1D}"/>
              </a:ext>
            </a:extLst>
          </p:cNvPr>
          <p:cNvSpPr>
            <a:spLocks noGrp="1"/>
          </p:cNvSpPr>
          <p:nvPr>
            <p:ph type="sldNum" sz="quarter" idx="12"/>
          </p:nvPr>
        </p:nvSpPr>
        <p:spPr/>
        <p:txBody>
          <a:bodyPr/>
          <a:lstStyle/>
          <a:p>
            <a:fld id="{DA267BC7-7A2A-A642-A06B-280B6FAAA6EB}" type="slidenum">
              <a:rPr lang="sv-SE" smtClean="0"/>
              <a:t>‹#›</a:t>
            </a:fld>
            <a:endParaRPr lang="sv-SE"/>
          </a:p>
        </p:txBody>
      </p:sp>
    </p:spTree>
    <p:extLst>
      <p:ext uri="{BB962C8B-B14F-4D97-AF65-F5344CB8AC3E}">
        <p14:creationId xmlns:p14="http://schemas.microsoft.com/office/powerpoint/2010/main" val="354722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BEB7B4-978A-4543-88D5-12B9BFA134A9}"/>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27895ACC-9FF5-8042-934E-9FC905E077DB}"/>
              </a:ext>
            </a:extLst>
          </p:cNvPr>
          <p:cNvSpPr>
            <a:spLocks noGrp="1"/>
          </p:cNvSpPr>
          <p:nvPr>
            <p:ph type="dt" sz="half" idx="10"/>
          </p:nvPr>
        </p:nvSpPr>
        <p:spPr/>
        <p:txBody>
          <a:bodyPr/>
          <a:lstStyle/>
          <a:p>
            <a:fld id="{2C869F9A-D3A6-CC4E-9B0D-E37E40FFD826}" type="datetime1">
              <a:rPr lang="sv-SE" smtClean="0"/>
              <a:t>2020-11-27</a:t>
            </a:fld>
            <a:endParaRPr lang="sv-SE"/>
          </a:p>
        </p:txBody>
      </p:sp>
      <p:sp>
        <p:nvSpPr>
          <p:cNvPr id="4" name="Platshållare för sidfot 3">
            <a:extLst>
              <a:ext uri="{FF2B5EF4-FFF2-40B4-BE49-F238E27FC236}">
                <a16:creationId xmlns:a16="http://schemas.microsoft.com/office/drawing/2014/main" id="{EE64E12C-768C-4F4C-A0E8-625ACD7B8D2A}"/>
              </a:ext>
            </a:extLst>
          </p:cNvPr>
          <p:cNvSpPr>
            <a:spLocks noGrp="1"/>
          </p:cNvSpPr>
          <p:nvPr>
            <p:ph type="ftr" sz="quarter" idx="11"/>
          </p:nvPr>
        </p:nvSpPr>
        <p:spPr/>
        <p:txBody>
          <a:bodyPr/>
          <a:lstStyle/>
          <a:p>
            <a:r>
              <a:rPr lang="sv-SE"/>
              <a:t>NordicAST 2020</a:t>
            </a:r>
          </a:p>
        </p:txBody>
      </p:sp>
      <p:sp>
        <p:nvSpPr>
          <p:cNvPr id="5" name="Platshållare för bildnummer 4">
            <a:extLst>
              <a:ext uri="{FF2B5EF4-FFF2-40B4-BE49-F238E27FC236}">
                <a16:creationId xmlns:a16="http://schemas.microsoft.com/office/drawing/2014/main" id="{18958110-DD26-4748-995A-56E4D6098E81}"/>
              </a:ext>
            </a:extLst>
          </p:cNvPr>
          <p:cNvSpPr>
            <a:spLocks noGrp="1"/>
          </p:cNvSpPr>
          <p:nvPr>
            <p:ph type="sldNum" sz="quarter" idx="12"/>
          </p:nvPr>
        </p:nvSpPr>
        <p:spPr/>
        <p:txBody>
          <a:bodyPr/>
          <a:lstStyle/>
          <a:p>
            <a:fld id="{DA267BC7-7A2A-A642-A06B-280B6FAAA6EB}" type="slidenum">
              <a:rPr lang="sv-SE" smtClean="0"/>
              <a:t>‹#›</a:t>
            </a:fld>
            <a:endParaRPr lang="sv-SE"/>
          </a:p>
        </p:txBody>
      </p:sp>
    </p:spTree>
    <p:extLst>
      <p:ext uri="{BB962C8B-B14F-4D97-AF65-F5344CB8AC3E}">
        <p14:creationId xmlns:p14="http://schemas.microsoft.com/office/powerpoint/2010/main" val="17887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C9CCA06-7195-A946-B836-E99190CDB677}"/>
              </a:ext>
            </a:extLst>
          </p:cNvPr>
          <p:cNvSpPr>
            <a:spLocks noGrp="1"/>
          </p:cNvSpPr>
          <p:nvPr>
            <p:ph type="dt" sz="half" idx="10"/>
          </p:nvPr>
        </p:nvSpPr>
        <p:spPr/>
        <p:txBody>
          <a:bodyPr/>
          <a:lstStyle/>
          <a:p>
            <a:fld id="{DBBD32EA-540A-BF4F-9CB5-4EE974515324}" type="datetime1">
              <a:rPr lang="sv-SE" smtClean="0"/>
              <a:t>2020-11-27</a:t>
            </a:fld>
            <a:endParaRPr lang="sv-SE"/>
          </a:p>
        </p:txBody>
      </p:sp>
      <p:sp>
        <p:nvSpPr>
          <p:cNvPr id="3" name="Platshållare för sidfot 2">
            <a:extLst>
              <a:ext uri="{FF2B5EF4-FFF2-40B4-BE49-F238E27FC236}">
                <a16:creationId xmlns:a16="http://schemas.microsoft.com/office/drawing/2014/main" id="{E44C886C-BDBE-594B-9636-AC5490A50BB7}"/>
              </a:ext>
            </a:extLst>
          </p:cNvPr>
          <p:cNvSpPr>
            <a:spLocks noGrp="1"/>
          </p:cNvSpPr>
          <p:nvPr>
            <p:ph type="ftr" sz="quarter" idx="11"/>
          </p:nvPr>
        </p:nvSpPr>
        <p:spPr/>
        <p:txBody>
          <a:bodyPr/>
          <a:lstStyle/>
          <a:p>
            <a:r>
              <a:rPr lang="sv-SE"/>
              <a:t>NordicAST 2020</a:t>
            </a:r>
          </a:p>
        </p:txBody>
      </p:sp>
      <p:sp>
        <p:nvSpPr>
          <p:cNvPr id="4" name="Platshållare för bildnummer 3">
            <a:extLst>
              <a:ext uri="{FF2B5EF4-FFF2-40B4-BE49-F238E27FC236}">
                <a16:creationId xmlns:a16="http://schemas.microsoft.com/office/drawing/2014/main" id="{FCDBA1AD-5269-344D-9D83-7D5BB550A56E}"/>
              </a:ext>
            </a:extLst>
          </p:cNvPr>
          <p:cNvSpPr>
            <a:spLocks noGrp="1"/>
          </p:cNvSpPr>
          <p:nvPr>
            <p:ph type="sldNum" sz="quarter" idx="12"/>
          </p:nvPr>
        </p:nvSpPr>
        <p:spPr/>
        <p:txBody>
          <a:bodyPr/>
          <a:lstStyle/>
          <a:p>
            <a:fld id="{DA267BC7-7A2A-A642-A06B-280B6FAAA6EB}" type="slidenum">
              <a:rPr lang="sv-SE" smtClean="0"/>
              <a:t>‹#›</a:t>
            </a:fld>
            <a:endParaRPr lang="sv-SE"/>
          </a:p>
        </p:txBody>
      </p:sp>
    </p:spTree>
    <p:extLst>
      <p:ext uri="{BB962C8B-B14F-4D97-AF65-F5344CB8AC3E}">
        <p14:creationId xmlns:p14="http://schemas.microsoft.com/office/powerpoint/2010/main" val="2695231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CD425A-343C-5E48-B437-B9710003AAF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3F1911C-BFB0-FD4A-AFFC-09ACE313CA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2C97A627-B386-4A48-912B-EFFEDAB5CD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B5FF3F7-74E8-4448-A117-DC6D36673CDB}"/>
              </a:ext>
            </a:extLst>
          </p:cNvPr>
          <p:cNvSpPr>
            <a:spLocks noGrp="1"/>
          </p:cNvSpPr>
          <p:nvPr>
            <p:ph type="dt" sz="half" idx="10"/>
          </p:nvPr>
        </p:nvSpPr>
        <p:spPr/>
        <p:txBody>
          <a:bodyPr/>
          <a:lstStyle/>
          <a:p>
            <a:fld id="{9B243444-99DC-B341-86CF-040C36E4C020}" type="datetime1">
              <a:rPr lang="sv-SE" smtClean="0"/>
              <a:t>2020-11-27</a:t>
            </a:fld>
            <a:endParaRPr lang="sv-SE"/>
          </a:p>
        </p:txBody>
      </p:sp>
      <p:sp>
        <p:nvSpPr>
          <p:cNvPr id="6" name="Platshållare för sidfot 5">
            <a:extLst>
              <a:ext uri="{FF2B5EF4-FFF2-40B4-BE49-F238E27FC236}">
                <a16:creationId xmlns:a16="http://schemas.microsoft.com/office/drawing/2014/main" id="{7B8169CB-1B79-2C47-B9D3-A9F12A194937}"/>
              </a:ext>
            </a:extLst>
          </p:cNvPr>
          <p:cNvSpPr>
            <a:spLocks noGrp="1"/>
          </p:cNvSpPr>
          <p:nvPr>
            <p:ph type="ftr" sz="quarter" idx="11"/>
          </p:nvPr>
        </p:nvSpPr>
        <p:spPr/>
        <p:txBody>
          <a:bodyPr/>
          <a:lstStyle/>
          <a:p>
            <a:r>
              <a:rPr lang="sv-SE"/>
              <a:t>NordicAST 2020</a:t>
            </a:r>
          </a:p>
        </p:txBody>
      </p:sp>
      <p:sp>
        <p:nvSpPr>
          <p:cNvPr id="7" name="Platshållare för bildnummer 6">
            <a:extLst>
              <a:ext uri="{FF2B5EF4-FFF2-40B4-BE49-F238E27FC236}">
                <a16:creationId xmlns:a16="http://schemas.microsoft.com/office/drawing/2014/main" id="{3FD92C44-E1E5-794A-826D-8ACB04FEBA72}"/>
              </a:ext>
            </a:extLst>
          </p:cNvPr>
          <p:cNvSpPr>
            <a:spLocks noGrp="1"/>
          </p:cNvSpPr>
          <p:nvPr>
            <p:ph type="sldNum" sz="quarter" idx="12"/>
          </p:nvPr>
        </p:nvSpPr>
        <p:spPr/>
        <p:txBody>
          <a:bodyPr/>
          <a:lstStyle/>
          <a:p>
            <a:fld id="{DA267BC7-7A2A-A642-A06B-280B6FAAA6EB}" type="slidenum">
              <a:rPr lang="sv-SE" smtClean="0"/>
              <a:t>‹#›</a:t>
            </a:fld>
            <a:endParaRPr lang="sv-SE"/>
          </a:p>
        </p:txBody>
      </p:sp>
    </p:spTree>
    <p:extLst>
      <p:ext uri="{BB962C8B-B14F-4D97-AF65-F5344CB8AC3E}">
        <p14:creationId xmlns:p14="http://schemas.microsoft.com/office/powerpoint/2010/main" val="1132572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2BA04D-A01C-684C-A79B-22167B4B559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2CEB2DA-B573-184B-8BC1-432268588D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CA6D1EE4-4A9B-E44C-9F66-0AFD69414F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9D7123D7-505A-814B-9B3D-AB4B6A6DBBD5}"/>
              </a:ext>
            </a:extLst>
          </p:cNvPr>
          <p:cNvSpPr>
            <a:spLocks noGrp="1"/>
          </p:cNvSpPr>
          <p:nvPr>
            <p:ph type="dt" sz="half" idx="10"/>
          </p:nvPr>
        </p:nvSpPr>
        <p:spPr/>
        <p:txBody>
          <a:bodyPr/>
          <a:lstStyle/>
          <a:p>
            <a:fld id="{9337D125-3F1A-9E46-A049-F733B3B52B52}" type="datetime1">
              <a:rPr lang="sv-SE" smtClean="0"/>
              <a:t>2020-11-27</a:t>
            </a:fld>
            <a:endParaRPr lang="sv-SE"/>
          </a:p>
        </p:txBody>
      </p:sp>
      <p:sp>
        <p:nvSpPr>
          <p:cNvPr id="6" name="Platshållare för sidfot 5">
            <a:extLst>
              <a:ext uri="{FF2B5EF4-FFF2-40B4-BE49-F238E27FC236}">
                <a16:creationId xmlns:a16="http://schemas.microsoft.com/office/drawing/2014/main" id="{C213F3DF-01CB-604F-97F8-BC595AEC7A1C}"/>
              </a:ext>
            </a:extLst>
          </p:cNvPr>
          <p:cNvSpPr>
            <a:spLocks noGrp="1"/>
          </p:cNvSpPr>
          <p:nvPr>
            <p:ph type="ftr" sz="quarter" idx="11"/>
          </p:nvPr>
        </p:nvSpPr>
        <p:spPr/>
        <p:txBody>
          <a:bodyPr/>
          <a:lstStyle/>
          <a:p>
            <a:r>
              <a:rPr lang="sv-SE"/>
              <a:t>NordicAST 2020</a:t>
            </a:r>
          </a:p>
        </p:txBody>
      </p:sp>
      <p:sp>
        <p:nvSpPr>
          <p:cNvPr id="7" name="Platshållare för bildnummer 6">
            <a:extLst>
              <a:ext uri="{FF2B5EF4-FFF2-40B4-BE49-F238E27FC236}">
                <a16:creationId xmlns:a16="http://schemas.microsoft.com/office/drawing/2014/main" id="{B5673930-6465-3745-8B82-73D931B4CAFF}"/>
              </a:ext>
            </a:extLst>
          </p:cNvPr>
          <p:cNvSpPr>
            <a:spLocks noGrp="1"/>
          </p:cNvSpPr>
          <p:nvPr>
            <p:ph type="sldNum" sz="quarter" idx="12"/>
          </p:nvPr>
        </p:nvSpPr>
        <p:spPr/>
        <p:txBody>
          <a:bodyPr/>
          <a:lstStyle/>
          <a:p>
            <a:fld id="{DA267BC7-7A2A-A642-A06B-280B6FAAA6EB}" type="slidenum">
              <a:rPr lang="sv-SE" smtClean="0"/>
              <a:t>‹#›</a:t>
            </a:fld>
            <a:endParaRPr lang="sv-SE"/>
          </a:p>
        </p:txBody>
      </p:sp>
    </p:spTree>
    <p:extLst>
      <p:ext uri="{BB962C8B-B14F-4D97-AF65-F5344CB8AC3E}">
        <p14:creationId xmlns:p14="http://schemas.microsoft.com/office/powerpoint/2010/main" val="268185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34A054F-E067-8545-84C8-782405F9E6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A2E3ECD-1C7F-F04F-8A33-DA33D33EC9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267B451-11B1-FC4B-B6F0-418B9CEF5E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98A726-5307-0943-91C8-2C0ACB4988C7}" type="datetime1">
              <a:rPr lang="sv-SE" smtClean="0"/>
              <a:t>2020-11-27</a:t>
            </a:fld>
            <a:endParaRPr lang="sv-SE"/>
          </a:p>
        </p:txBody>
      </p:sp>
      <p:sp>
        <p:nvSpPr>
          <p:cNvPr id="5" name="Platshållare för sidfot 4">
            <a:extLst>
              <a:ext uri="{FF2B5EF4-FFF2-40B4-BE49-F238E27FC236}">
                <a16:creationId xmlns:a16="http://schemas.microsoft.com/office/drawing/2014/main" id="{416F95DF-B017-E340-9739-09E3FC4892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NordicAST 2020</a:t>
            </a:r>
          </a:p>
        </p:txBody>
      </p:sp>
      <p:sp>
        <p:nvSpPr>
          <p:cNvPr id="6" name="Platshållare för bildnummer 5">
            <a:extLst>
              <a:ext uri="{FF2B5EF4-FFF2-40B4-BE49-F238E27FC236}">
                <a16:creationId xmlns:a16="http://schemas.microsoft.com/office/drawing/2014/main" id="{7B3F9EBA-60A8-6A40-AD94-259668C81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67BC7-7A2A-A642-A06B-280B6FAAA6EB}" type="slidenum">
              <a:rPr lang="sv-SE" smtClean="0"/>
              <a:t>‹#›</a:t>
            </a:fld>
            <a:endParaRPr lang="sv-SE"/>
          </a:p>
        </p:txBody>
      </p:sp>
    </p:spTree>
    <p:extLst>
      <p:ext uri="{BB962C8B-B14F-4D97-AF65-F5344CB8AC3E}">
        <p14:creationId xmlns:p14="http://schemas.microsoft.com/office/powerpoint/2010/main" val="3865520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eucast.org/fileadmin/src/media/PDFs/EUCAST_files/Rationale_documents/Amoxicillin_rationale_Nov2010_v_1.0.pdf" TargetMode="External"/><Relationship Id="rId7" Type="http://schemas.openxmlformats.org/officeDocument/2006/relationships/image" Target="../media/image11.emf"/><Relationship Id="rId2" Type="http://schemas.openxmlformats.org/officeDocument/2006/relationships/hyperlink" Target="http://www.eucast.org/fileadmin/src/media/PDFs/EUCAST_files/Rationale_documents/Benzylpenicillin_rationale_Nov2010_v_1.0.pdf" TargetMode="External"/><Relationship Id="rId1" Type="http://schemas.openxmlformats.org/officeDocument/2006/relationships/slideLayout" Target="../slideLayouts/slideLayout7.xml"/><Relationship Id="rId6" Type="http://schemas.openxmlformats.org/officeDocument/2006/relationships/hyperlink" Target="http://www.eucast.org/fileadmin/src/media/PDFs/EUCAST_files/Rationale_documents/Mecillinam_rationale_Nov2010_v_1.0.pdf" TargetMode="External"/><Relationship Id="rId5" Type="http://schemas.openxmlformats.org/officeDocument/2006/relationships/hyperlink" Target="http://www.eucast.org/fileadmin/src/media/PDFs/EUCAST_files/Rationale_documents/Phenoxymethylpenicillin_rationale_Nov2010_v_1.0.pdf" TargetMode="External"/><Relationship Id="rId4" Type="http://schemas.openxmlformats.org/officeDocument/2006/relationships/hyperlink" Target="http://www.eucast.org/fileadmin/src/media/PDFs/EUCAST_files/Rationale_documents/Piperacillin-tazobactam_rationale_Nov2010_v_1.0.pdf"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tiff"/><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emf"/></Relationships>
</file>

<file path=ppt/slides/_rels/slide34.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emf"/></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www.unn.no/afa" TargetMode="External"/><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4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9.tiff"/><Relationship Id="rId2" Type="http://schemas.openxmlformats.org/officeDocument/2006/relationships/image" Target="../media/image4.tiff"/><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E5D046-07EA-F84E-841F-5DC68D58B62A}"/>
              </a:ext>
            </a:extLst>
          </p:cNvPr>
          <p:cNvSpPr>
            <a:spLocks noGrp="1"/>
          </p:cNvSpPr>
          <p:nvPr>
            <p:ph type="ctrTitle"/>
          </p:nvPr>
        </p:nvSpPr>
        <p:spPr>
          <a:xfrm>
            <a:off x="1657740" y="1779781"/>
            <a:ext cx="8932811" cy="2297544"/>
          </a:xfrm>
        </p:spPr>
        <p:txBody>
          <a:bodyPr>
            <a:normAutofit/>
          </a:bodyPr>
          <a:lstStyle/>
          <a:p>
            <a:r>
              <a:rPr lang="sv-SE" sz="4800" dirty="0">
                <a:latin typeface="+mn-lt"/>
              </a:rPr>
              <a:t>The EUCAST new definitions </a:t>
            </a:r>
            <a:r>
              <a:rPr lang="sv-SE" sz="4800" dirty="0" err="1">
                <a:latin typeface="+mn-lt"/>
              </a:rPr>
              <a:t>of</a:t>
            </a:r>
            <a:r>
              <a:rPr lang="sv-SE" sz="4800" dirty="0">
                <a:latin typeface="+mn-lt"/>
              </a:rPr>
              <a:t> </a:t>
            </a:r>
            <a:br>
              <a:rPr lang="sv-SE" sz="4800" dirty="0">
                <a:latin typeface="+mn-lt"/>
              </a:rPr>
            </a:br>
            <a:r>
              <a:rPr lang="sv-SE" sz="4800" dirty="0">
                <a:latin typeface="+mn-lt"/>
              </a:rPr>
              <a:t>the S, I and R </a:t>
            </a:r>
            <a:r>
              <a:rPr lang="sv-SE" sz="4800" dirty="0" err="1">
                <a:latin typeface="+mn-lt"/>
              </a:rPr>
              <a:t>categories</a:t>
            </a:r>
            <a:r>
              <a:rPr lang="sv-SE" sz="4800" dirty="0">
                <a:latin typeface="+mn-lt"/>
              </a:rPr>
              <a:t> and the </a:t>
            </a:r>
            <a:r>
              <a:rPr lang="sv-SE" sz="4800" dirty="0" err="1">
                <a:latin typeface="+mn-lt"/>
              </a:rPr>
              <a:t>use</a:t>
            </a:r>
            <a:r>
              <a:rPr lang="sv-SE" sz="4800" dirty="0">
                <a:latin typeface="+mn-lt"/>
              </a:rPr>
              <a:t> </a:t>
            </a:r>
            <a:r>
              <a:rPr lang="sv-SE" sz="4800" dirty="0" err="1">
                <a:latin typeface="+mn-lt"/>
              </a:rPr>
              <a:t>of</a:t>
            </a:r>
            <a:r>
              <a:rPr lang="sv-SE" sz="4800" dirty="0">
                <a:latin typeface="+mn-lt"/>
              </a:rPr>
              <a:t> ATU.</a:t>
            </a:r>
          </a:p>
        </p:txBody>
      </p:sp>
      <p:pic>
        <p:nvPicPr>
          <p:cNvPr id="1026" name="Picture 2" descr="EUCAST">
            <a:extLst>
              <a:ext uri="{FF2B5EF4-FFF2-40B4-BE49-F238E27FC236}">
                <a16:creationId xmlns:a16="http://schemas.microsoft.com/office/drawing/2014/main" id="{446586A7-7187-8E4E-AA89-72C2F4866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3912" y="405874"/>
            <a:ext cx="5207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a:extLst>
              <a:ext uri="{FF2B5EF4-FFF2-40B4-BE49-F238E27FC236}">
                <a16:creationId xmlns:a16="http://schemas.microsoft.com/office/drawing/2014/main" id="{7C6C8713-3701-DB47-BB47-5F66A635C8F1}"/>
              </a:ext>
            </a:extLst>
          </p:cNvPr>
          <p:cNvSpPr txBox="1"/>
          <p:nvPr/>
        </p:nvSpPr>
        <p:spPr>
          <a:xfrm>
            <a:off x="1492689" y="5003695"/>
            <a:ext cx="9387817" cy="1200329"/>
          </a:xfrm>
          <a:prstGeom prst="rect">
            <a:avLst/>
          </a:prstGeom>
          <a:noFill/>
        </p:spPr>
        <p:txBody>
          <a:bodyPr wrap="square" rtlCol="0">
            <a:spAutoFit/>
          </a:bodyPr>
          <a:lstStyle/>
          <a:p>
            <a:pPr algn="ctr"/>
            <a:r>
              <a:rPr lang="sv-SE" sz="2400" b="1" dirty="0"/>
              <a:t>November 27, 2020</a:t>
            </a:r>
          </a:p>
          <a:p>
            <a:pPr algn="ctr"/>
            <a:endParaRPr lang="sv-SE" sz="2400" b="1" dirty="0"/>
          </a:p>
          <a:p>
            <a:pPr algn="ctr"/>
            <a:r>
              <a:rPr lang="sv-SE" sz="2400" b="1" dirty="0" err="1"/>
              <a:t>NordicAST</a:t>
            </a:r>
            <a:r>
              <a:rPr lang="sv-SE" sz="2400" b="1" dirty="0"/>
              <a:t> online </a:t>
            </a:r>
            <a:r>
              <a:rPr lang="sv-SE" sz="2400" b="1" dirty="0" err="1"/>
              <a:t>seminar</a:t>
            </a:r>
            <a:endParaRPr lang="sv-SE" sz="2400" b="1" dirty="0"/>
          </a:p>
        </p:txBody>
      </p:sp>
    </p:spTree>
    <p:extLst>
      <p:ext uri="{BB962C8B-B14F-4D97-AF65-F5344CB8AC3E}">
        <p14:creationId xmlns:p14="http://schemas.microsoft.com/office/powerpoint/2010/main" val="383615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915CF7-A1DE-FE40-B80D-ED7A7A00886E}"/>
              </a:ext>
            </a:extLst>
          </p:cNvPr>
          <p:cNvSpPr>
            <a:spLocks noGrp="1"/>
          </p:cNvSpPr>
          <p:nvPr>
            <p:ph type="title"/>
          </p:nvPr>
        </p:nvSpPr>
        <p:spPr>
          <a:xfrm>
            <a:off x="609600" y="274639"/>
            <a:ext cx="10972800" cy="851634"/>
          </a:xfrm>
          <a:ln>
            <a:solidFill>
              <a:schemeClr val="tx1"/>
            </a:solidFill>
          </a:ln>
        </p:spPr>
        <p:txBody>
          <a:bodyPr>
            <a:normAutofit/>
          </a:bodyPr>
          <a:lstStyle/>
          <a:p>
            <a:r>
              <a:rPr lang="sv-SE" sz="4000" b="1" dirty="0">
                <a:latin typeface="Arial" panose="020B0604020202020204" pitchFamily="34" charset="0"/>
                <a:cs typeface="Arial" panose="020B0604020202020204" pitchFamily="34" charset="0"/>
              </a:rPr>
              <a:t>EUCAST </a:t>
            </a:r>
            <a:r>
              <a:rPr lang="sv-SE" sz="4000" b="1" dirty="0" err="1">
                <a:latin typeface="Arial" panose="020B0604020202020204" pitchFamily="34" charset="0"/>
                <a:cs typeface="Arial" panose="020B0604020202020204" pitchFamily="34" charset="0"/>
              </a:rPr>
              <a:t>decided</a:t>
            </a:r>
            <a:endParaRPr lang="sv-SE" sz="4000" b="1" dirty="0">
              <a:latin typeface="Arial" panose="020B0604020202020204" pitchFamily="34" charset="0"/>
              <a:cs typeface="Arial" panose="020B0604020202020204" pitchFamily="34" charset="0"/>
            </a:endParaRPr>
          </a:p>
        </p:txBody>
      </p:sp>
      <p:sp>
        <p:nvSpPr>
          <p:cNvPr id="3" name="Platshållare för innehåll 2">
            <a:extLst>
              <a:ext uri="{FF2B5EF4-FFF2-40B4-BE49-F238E27FC236}">
                <a16:creationId xmlns:a16="http://schemas.microsoft.com/office/drawing/2014/main" id="{98D34C15-97C5-FE45-AE36-DB4966513730}"/>
              </a:ext>
            </a:extLst>
          </p:cNvPr>
          <p:cNvSpPr>
            <a:spLocks noGrp="1"/>
          </p:cNvSpPr>
          <p:nvPr>
            <p:ph idx="1"/>
          </p:nvPr>
        </p:nvSpPr>
        <p:spPr>
          <a:xfrm>
            <a:off x="609600" y="1508787"/>
            <a:ext cx="11221844" cy="5074575"/>
          </a:xfrm>
          <a:ln>
            <a:noFill/>
          </a:ln>
        </p:spPr>
        <p:txBody>
          <a:bodyPr>
            <a:normAutofit fontScale="92500"/>
          </a:bodyPr>
          <a:lstStyle/>
          <a:p>
            <a:pPr>
              <a:lnSpc>
                <a:spcPct val="110000"/>
              </a:lnSpc>
            </a:pPr>
            <a:r>
              <a:rPr lang="sv-SE" b="1" dirty="0"/>
              <a:t>To</a:t>
            </a:r>
            <a:r>
              <a:rPr lang="sv-SE" dirty="0"/>
              <a:t> </a:t>
            </a:r>
            <a:r>
              <a:rPr lang="sv-SE" dirty="0" err="1"/>
              <a:t>keep</a:t>
            </a:r>
            <a:r>
              <a:rPr lang="sv-SE" dirty="0"/>
              <a:t> S, I and R </a:t>
            </a:r>
          </a:p>
          <a:p>
            <a:pPr>
              <a:lnSpc>
                <a:spcPct val="110000"/>
              </a:lnSpc>
            </a:pPr>
            <a:r>
              <a:rPr lang="sv-SE" b="1" dirty="0"/>
              <a:t>To</a:t>
            </a:r>
            <a:r>
              <a:rPr lang="sv-SE" dirty="0"/>
              <a:t> </a:t>
            </a:r>
            <a:r>
              <a:rPr lang="sv-SE" dirty="0" err="1"/>
              <a:t>emphasize</a:t>
            </a:r>
            <a:r>
              <a:rPr lang="sv-SE" dirty="0"/>
              <a:t> the relationship </a:t>
            </a:r>
            <a:r>
              <a:rPr lang="sv-SE" dirty="0" err="1"/>
              <a:t>between</a:t>
            </a:r>
            <a:r>
              <a:rPr lang="sv-SE" dirty="0"/>
              <a:t> the </a:t>
            </a:r>
            <a:r>
              <a:rPr lang="sv-SE" dirty="0" err="1"/>
              <a:t>breakpoints</a:t>
            </a:r>
            <a:r>
              <a:rPr lang="sv-SE" dirty="0"/>
              <a:t> for </a:t>
            </a:r>
            <a:r>
              <a:rPr lang="sv-SE" dirty="0" err="1"/>
              <a:t>categorisation</a:t>
            </a:r>
            <a:r>
              <a:rPr lang="sv-SE" dirty="0"/>
              <a:t> (S, I and R) AND the </a:t>
            </a:r>
            <a:r>
              <a:rPr lang="sv-SE" dirty="0" err="1"/>
              <a:t>concentration</a:t>
            </a:r>
            <a:r>
              <a:rPr lang="sv-SE" dirty="0"/>
              <a:t> </a:t>
            </a:r>
            <a:r>
              <a:rPr lang="sv-SE" dirty="0" err="1"/>
              <a:t>of</a:t>
            </a:r>
            <a:r>
              <a:rPr lang="sv-SE" dirty="0"/>
              <a:t> the </a:t>
            </a:r>
            <a:r>
              <a:rPr lang="sv-SE" dirty="0" err="1"/>
              <a:t>antimicrobial</a:t>
            </a:r>
            <a:r>
              <a:rPr lang="sv-SE" dirty="0"/>
              <a:t> agent at the site </a:t>
            </a:r>
            <a:r>
              <a:rPr lang="sv-SE" dirty="0" err="1"/>
              <a:t>of</a:t>
            </a:r>
            <a:r>
              <a:rPr lang="sv-SE" dirty="0"/>
              <a:t> the </a:t>
            </a:r>
            <a:r>
              <a:rPr lang="sv-SE" dirty="0" err="1"/>
              <a:t>infection</a:t>
            </a:r>
            <a:r>
              <a:rPr lang="sv-SE" dirty="0"/>
              <a:t> (exposure). </a:t>
            </a:r>
          </a:p>
          <a:p>
            <a:pPr>
              <a:lnSpc>
                <a:spcPct val="110000"/>
              </a:lnSpc>
            </a:pPr>
            <a:r>
              <a:rPr lang="sv-SE" b="1" dirty="0"/>
              <a:t>To</a:t>
            </a:r>
            <a:r>
              <a:rPr lang="sv-SE" dirty="0"/>
              <a:t> </a:t>
            </a:r>
            <a:r>
              <a:rPr lang="sv-SE" dirty="0" err="1"/>
              <a:t>revise</a:t>
            </a:r>
            <a:r>
              <a:rPr lang="sv-SE" dirty="0"/>
              <a:t> </a:t>
            </a:r>
            <a:r>
              <a:rPr lang="sv-SE" dirty="0" err="1"/>
              <a:t>breakpoints</a:t>
            </a:r>
            <a:r>
              <a:rPr lang="sv-SE" dirty="0"/>
              <a:t> so </a:t>
            </a:r>
            <a:r>
              <a:rPr lang="sv-SE" dirty="0" err="1"/>
              <a:t>that</a:t>
            </a:r>
            <a:r>
              <a:rPr lang="sv-SE" dirty="0"/>
              <a:t> </a:t>
            </a:r>
            <a:r>
              <a:rPr lang="sv-SE" dirty="0" err="1"/>
              <a:t>breakpoints</a:t>
            </a:r>
            <a:r>
              <a:rPr lang="sv-SE" dirty="0"/>
              <a:t> </a:t>
            </a:r>
            <a:r>
              <a:rPr lang="sv-SE" dirty="0" err="1"/>
              <a:t>correspond</a:t>
            </a:r>
            <a:r>
              <a:rPr lang="sv-SE" dirty="0"/>
              <a:t> to the new definitions.</a:t>
            </a:r>
          </a:p>
          <a:p>
            <a:pPr>
              <a:lnSpc>
                <a:spcPct val="110000"/>
              </a:lnSpc>
            </a:pPr>
            <a:r>
              <a:rPr lang="sv-SE" b="1" dirty="0"/>
              <a:t>To </a:t>
            </a:r>
            <a:r>
              <a:rPr lang="sv-SE" dirty="0" err="1"/>
              <a:t>remove”</a:t>
            </a:r>
            <a:r>
              <a:rPr lang="sv-SE" u="sng" dirty="0" err="1"/>
              <a:t>uncertain</a:t>
            </a:r>
            <a:r>
              <a:rPr lang="sv-SE" u="sng" dirty="0"/>
              <a:t> </a:t>
            </a:r>
            <a:r>
              <a:rPr lang="sv-SE" u="sng" dirty="0" err="1"/>
              <a:t>effect</a:t>
            </a:r>
            <a:r>
              <a:rPr lang="sv-SE" dirty="0"/>
              <a:t>” (</a:t>
            </a:r>
            <a:r>
              <a:rPr lang="sv-SE" dirty="0" err="1"/>
              <a:t>responsibility</a:t>
            </a:r>
            <a:r>
              <a:rPr lang="sv-SE" dirty="0"/>
              <a:t> </a:t>
            </a:r>
            <a:r>
              <a:rPr lang="sv-SE" dirty="0" err="1"/>
              <a:t>of</a:t>
            </a:r>
            <a:r>
              <a:rPr lang="sv-SE" dirty="0"/>
              <a:t> EMA, EUCAST and </a:t>
            </a:r>
            <a:r>
              <a:rPr lang="sv-SE" dirty="0" err="1"/>
              <a:t>company</a:t>
            </a:r>
            <a:r>
              <a:rPr lang="sv-SE" dirty="0"/>
              <a:t>) and the ”</a:t>
            </a:r>
            <a:r>
              <a:rPr lang="sv-SE" u="sng" dirty="0" err="1"/>
              <a:t>uncontrolled</a:t>
            </a:r>
            <a:r>
              <a:rPr lang="sv-SE" u="sng" dirty="0"/>
              <a:t> </a:t>
            </a:r>
            <a:r>
              <a:rPr lang="sv-SE" u="sng" dirty="0" err="1"/>
              <a:t>errors</a:t>
            </a:r>
            <a:r>
              <a:rPr lang="sv-SE" dirty="0"/>
              <a:t>” (</a:t>
            </a:r>
            <a:r>
              <a:rPr lang="sv-SE" dirty="0" err="1"/>
              <a:t>laboratory</a:t>
            </a:r>
            <a:r>
              <a:rPr lang="sv-SE" dirty="0"/>
              <a:t>) from the definitions.</a:t>
            </a:r>
          </a:p>
          <a:p>
            <a:pPr>
              <a:lnSpc>
                <a:spcPct val="110000"/>
              </a:lnSpc>
            </a:pPr>
            <a:r>
              <a:rPr lang="sv-SE" b="1" dirty="0"/>
              <a:t>To</a:t>
            </a:r>
            <a:r>
              <a:rPr lang="sv-SE" dirty="0"/>
              <a:t> task </a:t>
            </a:r>
            <a:r>
              <a:rPr lang="sv-SE" dirty="0" err="1"/>
              <a:t>clinical</a:t>
            </a:r>
            <a:r>
              <a:rPr lang="sv-SE" dirty="0"/>
              <a:t> </a:t>
            </a:r>
            <a:r>
              <a:rPr lang="sv-SE" dirty="0" err="1"/>
              <a:t>laboratories</a:t>
            </a:r>
            <a:r>
              <a:rPr lang="sv-SE" dirty="0"/>
              <a:t> </a:t>
            </a:r>
            <a:r>
              <a:rPr lang="sv-SE" dirty="0" err="1"/>
              <a:t>with</a:t>
            </a:r>
            <a:r>
              <a:rPr lang="sv-SE" dirty="0"/>
              <a:t> the </a:t>
            </a:r>
            <a:r>
              <a:rPr lang="sv-SE" dirty="0" err="1"/>
              <a:t>responsibility</a:t>
            </a:r>
            <a:r>
              <a:rPr lang="sv-SE" dirty="0"/>
              <a:t> for </a:t>
            </a:r>
            <a:r>
              <a:rPr lang="sv-SE" dirty="0" err="1"/>
              <a:t>uncontrolled</a:t>
            </a:r>
            <a:r>
              <a:rPr lang="sv-SE" dirty="0"/>
              <a:t> </a:t>
            </a:r>
            <a:r>
              <a:rPr lang="sv-SE" dirty="0" err="1"/>
              <a:t>errors</a:t>
            </a:r>
            <a:r>
              <a:rPr lang="sv-SE" dirty="0"/>
              <a:t>, </a:t>
            </a:r>
            <a:r>
              <a:rPr lang="sv-SE" dirty="0" err="1"/>
              <a:t>irrespective</a:t>
            </a:r>
            <a:r>
              <a:rPr lang="sv-SE" dirty="0"/>
              <a:t> </a:t>
            </a:r>
            <a:r>
              <a:rPr lang="sv-SE" dirty="0" err="1"/>
              <a:t>of</a:t>
            </a:r>
            <a:r>
              <a:rPr lang="sv-SE" dirty="0"/>
              <a:t> </a:t>
            </a:r>
            <a:r>
              <a:rPr lang="sv-SE" dirty="0" err="1"/>
              <a:t>origin</a:t>
            </a:r>
            <a:r>
              <a:rPr lang="sv-SE" dirty="0"/>
              <a:t>, and for EUCAST to </a:t>
            </a:r>
            <a:r>
              <a:rPr lang="sv-SE" dirty="0" err="1"/>
              <a:t>help</a:t>
            </a:r>
            <a:r>
              <a:rPr lang="sv-SE" dirty="0"/>
              <a:t> </a:t>
            </a:r>
            <a:r>
              <a:rPr lang="sv-SE" dirty="0" err="1"/>
              <a:t>identify</a:t>
            </a:r>
            <a:r>
              <a:rPr lang="sv-SE" dirty="0"/>
              <a:t> and form </a:t>
            </a:r>
            <a:r>
              <a:rPr lang="sv-SE" dirty="0" err="1"/>
              <a:t>strategies</a:t>
            </a:r>
            <a:r>
              <a:rPr lang="sv-SE" dirty="0"/>
              <a:t> for </a:t>
            </a:r>
            <a:r>
              <a:rPr lang="sv-SE" dirty="0" err="1"/>
              <a:t>difficult</a:t>
            </a:r>
            <a:r>
              <a:rPr lang="sv-SE" dirty="0"/>
              <a:t> areas (</a:t>
            </a:r>
            <a:r>
              <a:rPr lang="sv-SE" dirty="0" err="1"/>
              <a:t>introduction</a:t>
            </a:r>
            <a:r>
              <a:rPr lang="sv-SE" dirty="0"/>
              <a:t> </a:t>
            </a:r>
            <a:r>
              <a:rPr lang="sv-SE" dirty="0" err="1"/>
              <a:t>of</a:t>
            </a:r>
            <a:r>
              <a:rPr lang="sv-SE" dirty="0"/>
              <a:t> ATU).</a:t>
            </a:r>
          </a:p>
        </p:txBody>
      </p:sp>
      <p:sp>
        <p:nvSpPr>
          <p:cNvPr id="4" name="Platshållare för sidfot 3">
            <a:extLst>
              <a:ext uri="{FF2B5EF4-FFF2-40B4-BE49-F238E27FC236}">
                <a16:creationId xmlns:a16="http://schemas.microsoft.com/office/drawing/2014/main" id="{439210E3-0FA5-3C49-8216-F3537D0F3868}"/>
              </a:ext>
            </a:extLst>
          </p:cNvPr>
          <p:cNvSpPr>
            <a:spLocks noGrp="1"/>
          </p:cNvSpPr>
          <p:nvPr>
            <p:ph type="ftr" sz="quarter" idx="11"/>
          </p:nvPr>
        </p:nvSpPr>
        <p:spPr/>
        <p:txBody>
          <a:bodyPr/>
          <a:lstStyle/>
          <a:p>
            <a:r>
              <a:rPr lang="en-US"/>
              <a:t>NordicAST 2020</a:t>
            </a:r>
          </a:p>
        </p:txBody>
      </p:sp>
    </p:spTree>
    <p:extLst>
      <p:ext uri="{BB962C8B-B14F-4D97-AF65-F5344CB8AC3E}">
        <p14:creationId xmlns:p14="http://schemas.microsoft.com/office/powerpoint/2010/main" val="350354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DC51A3-81AB-5247-B845-A138C23A1A57}"/>
              </a:ext>
            </a:extLst>
          </p:cNvPr>
          <p:cNvSpPr>
            <a:spLocks noGrp="1"/>
          </p:cNvSpPr>
          <p:nvPr>
            <p:ph type="title"/>
          </p:nvPr>
        </p:nvSpPr>
        <p:spPr>
          <a:ln>
            <a:solidFill>
              <a:schemeClr val="tx1"/>
            </a:solidFill>
          </a:ln>
        </p:spPr>
        <p:txBody>
          <a:bodyPr>
            <a:noAutofit/>
          </a:bodyPr>
          <a:lstStyle/>
          <a:p>
            <a:r>
              <a:rPr lang="sv-SE" sz="2800" dirty="0"/>
              <a:t>The drivers </a:t>
            </a:r>
            <a:r>
              <a:rPr lang="sv-SE" sz="2800" dirty="0" err="1"/>
              <a:t>of</a:t>
            </a:r>
            <a:r>
              <a:rPr lang="sv-SE" sz="2800" dirty="0"/>
              <a:t> exposure: </a:t>
            </a:r>
            <a:r>
              <a:rPr lang="sv-SE" sz="2800" b="1" dirty="0"/>
              <a:t>DOSE</a:t>
            </a:r>
            <a:r>
              <a:rPr lang="sv-SE" sz="2800" dirty="0"/>
              <a:t> and </a:t>
            </a:r>
            <a:r>
              <a:rPr lang="sv-SE" sz="2800" b="1" dirty="0"/>
              <a:t>MODE </a:t>
            </a:r>
            <a:r>
              <a:rPr lang="sv-SE" sz="2800" b="1" dirty="0" err="1"/>
              <a:t>of</a:t>
            </a:r>
            <a:r>
              <a:rPr lang="sv-SE" sz="2800" b="1" dirty="0"/>
              <a:t> ADMINISTRATION</a:t>
            </a:r>
          </a:p>
        </p:txBody>
      </p:sp>
      <p:sp>
        <p:nvSpPr>
          <p:cNvPr id="3" name="Platshållare för innehåll 2">
            <a:extLst>
              <a:ext uri="{FF2B5EF4-FFF2-40B4-BE49-F238E27FC236}">
                <a16:creationId xmlns:a16="http://schemas.microsoft.com/office/drawing/2014/main" id="{C5D410F4-80A7-2049-8FAE-04B255CDBF85}"/>
              </a:ext>
            </a:extLst>
          </p:cNvPr>
          <p:cNvSpPr>
            <a:spLocks noGrp="1"/>
          </p:cNvSpPr>
          <p:nvPr>
            <p:ph idx="1"/>
          </p:nvPr>
        </p:nvSpPr>
        <p:spPr/>
        <p:txBody>
          <a:bodyPr/>
          <a:lstStyle/>
          <a:p>
            <a:pPr marL="0" indent="0">
              <a:buNone/>
            </a:pPr>
            <a:r>
              <a:rPr lang="sv-SE" sz="2400" dirty="0"/>
              <a:t>The EUCAST </a:t>
            </a:r>
            <a:r>
              <a:rPr lang="sv-SE" sz="2400" dirty="0" err="1"/>
              <a:t>dosing</a:t>
            </a:r>
            <a:r>
              <a:rPr lang="sv-SE" sz="2400" dirty="0"/>
              <a:t> </a:t>
            </a:r>
            <a:r>
              <a:rPr lang="sv-SE" sz="2400" dirty="0" err="1"/>
              <a:t>tab</a:t>
            </a:r>
            <a:r>
              <a:rPr lang="sv-SE" sz="2400" dirty="0"/>
              <a:t> lists the drivers </a:t>
            </a:r>
            <a:r>
              <a:rPr lang="sv-SE" sz="2400" dirty="0" err="1"/>
              <a:t>of</a:t>
            </a:r>
            <a:r>
              <a:rPr lang="sv-SE" sz="2400" dirty="0"/>
              <a:t> exposure: </a:t>
            </a:r>
            <a:r>
              <a:rPr lang="sv-SE" sz="2400" dirty="0" err="1">
                <a:highlight>
                  <a:srgbClr val="FFFF00"/>
                </a:highlight>
              </a:rPr>
              <a:t>dose</a:t>
            </a:r>
            <a:r>
              <a:rPr lang="sv-SE" sz="2400" dirty="0"/>
              <a:t> and </a:t>
            </a:r>
            <a:r>
              <a:rPr lang="sv-SE" sz="2400" dirty="0">
                <a:highlight>
                  <a:srgbClr val="FFFF00"/>
                </a:highlight>
              </a:rPr>
              <a:t>modes </a:t>
            </a:r>
            <a:r>
              <a:rPr lang="sv-SE" sz="2400" dirty="0" err="1">
                <a:highlight>
                  <a:srgbClr val="FFFF00"/>
                </a:highlight>
              </a:rPr>
              <a:t>of</a:t>
            </a:r>
            <a:r>
              <a:rPr lang="sv-SE" sz="2400" dirty="0">
                <a:highlight>
                  <a:srgbClr val="FFFF00"/>
                </a:highlight>
              </a:rPr>
              <a:t> administration </a:t>
            </a:r>
            <a:r>
              <a:rPr lang="sv-SE" sz="2400" dirty="0" err="1"/>
              <a:t>which</a:t>
            </a:r>
            <a:r>
              <a:rPr lang="sv-SE" sz="2400" dirty="0"/>
              <a:t> </a:t>
            </a:r>
            <a:r>
              <a:rPr lang="sv-SE" sz="2400" dirty="0" err="1"/>
              <a:t>were</a:t>
            </a:r>
            <a:r>
              <a:rPr lang="sv-SE" sz="2400" dirty="0"/>
              <a:t> </a:t>
            </a:r>
            <a:r>
              <a:rPr lang="sv-SE" sz="2400" dirty="0" err="1"/>
              <a:t>used</a:t>
            </a:r>
            <a:r>
              <a:rPr lang="sv-SE" sz="2400" dirty="0"/>
              <a:t> </a:t>
            </a:r>
            <a:r>
              <a:rPr lang="sv-SE" sz="2400" dirty="0" err="1"/>
              <a:t>when</a:t>
            </a:r>
            <a:r>
              <a:rPr lang="sv-SE" sz="2400" dirty="0"/>
              <a:t> </a:t>
            </a:r>
            <a:r>
              <a:rPr lang="sv-SE" sz="2400" dirty="0" err="1"/>
              <a:t>breakpoints</a:t>
            </a:r>
            <a:r>
              <a:rPr lang="sv-SE" sz="2400" dirty="0"/>
              <a:t> </a:t>
            </a:r>
            <a:r>
              <a:rPr lang="sv-SE" sz="2400" dirty="0" err="1"/>
              <a:t>were</a:t>
            </a:r>
            <a:r>
              <a:rPr lang="sv-SE" sz="2400" dirty="0"/>
              <a:t> </a:t>
            </a:r>
            <a:r>
              <a:rPr lang="sv-SE" sz="2400" dirty="0" err="1"/>
              <a:t>determined</a:t>
            </a:r>
            <a:r>
              <a:rPr lang="sv-SE" sz="2400" dirty="0"/>
              <a:t>. </a:t>
            </a:r>
          </a:p>
          <a:p>
            <a:pPr marL="0" indent="0">
              <a:buNone/>
            </a:pPr>
            <a:r>
              <a:rPr lang="sv-SE" sz="2400" dirty="0"/>
              <a:t>It is not a </a:t>
            </a:r>
            <a:r>
              <a:rPr lang="sv-SE" sz="2400" dirty="0" err="1"/>
              <a:t>therapy</a:t>
            </a:r>
            <a:r>
              <a:rPr lang="sv-SE" sz="2400" dirty="0"/>
              <a:t> </a:t>
            </a:r>
            <a:r>
              <a:rPr lang="sv-SE" sz="2400" dirty="0" err="1"/>
              <a:t>guideline</a:t>
            </a:r>
            <a:r>
              <a:rPr lang="sv-SE" sz="2400" dirty="0"/>
              <a:t>.</a:t>
            </a:r>
          </a:p>
          <a:p>
            <a:pPr lvl="1"/>
            <a:endParaRPr lang="sv-SE" dirty="0"/>
          </a:p>
          <a:p>
            <a:pPr marL="0" indent="0">
              <a:buNone/>
            </a:pPr>
            <a:endParaRPr lang="sv-SE" dirty="0"/>
          </a:p>
        </p:txBody>
      </p:sp>
      <p:sp>
        <p:nvSpPr>
          <p:cNvPr id="4" name="Platshållare för sidfot 3">
            <a:extLst>
              <a:ext uri="{FF2B5EF4-FFF2-40B4-BE49-F238E27FC236}">
                <a16:creationId xmlns:a16="http://schemas.microsoft.com/office/drawing/2014/main" id="{C8C7B524-9A79-DC49-A0CF-43BAFBFFEE72}"/>
              </a:ext>
            </a:extLst>
          </p:cNvPr>
          <p:cNvSpPr>
            <a:spLocks noGrp="1"/>
          </p:cNvSpPr>
          <p:nvPr>
            <p:ph type="ftr" sz="quarter" idx="11"/>
          </p:nvPr>
        </p:nvSpPr>
        <p:spPr/>
        <p:txBody>
          <a:bodyPr/>
          <a:lstStyle/>
          <a:p>
            <a:r>
              <a:rPr lang="sv-SE"/>
              <a:t>NordicAST 2020</a:t>
            </a:r>
          </a:p>
        </p:txBody>
      </p:sp>
      <p:pic>
        <p:nvPicPr>
          <p:cNvPr id="5" name="Bildobjekt 4">
            <a:extLst>
              <a:ext uri="{FF2B5EF4-FFF2-40B4-BE49-F238E27FC236}">
                <a16:creationId xmlns:a16="http://schemas.microsoft.com/office/drawing/2014/main" id="{211BB1AE-FDB5-B947-BAEC-16A7AFDCF28E}"/>
              </a:ext>
            </a:extLst>
          </p:cNvPr>
          <p:cNvPicPr>
            <a:picLocks noChangeAspect="1"/>
          </p:cNvPicPr>
          <p:nvPr/>
        </p:nvPicPr>
        <p:blipFill>
          <a:blip r:embed="rId2"/>
          <a:stretch>
            <a:fillRect/>
          </a:stretch>
        </p:blipFill>
        <p:spPr>
          <a:xfrm>
            <a:off x="4534527" y="2944911"/>
            <a:ext cx="4017988" cy="3232052"/>
          </a:xfrm>
          <a:prstGeom prst="rect">
            <a:avLst/>
          </a:prstGeom>
        </p:spPr>
      </p:pic>
    </p:spTree>
    <p:extLst>
      <p:ext uri="{BB962C8B-B14F-4D97-AF65-F5344CB8AC3E}">
        <p14:creationId xmlns:p14="http://schemas.microsoft.com/office/powerpoint/2010/main" val="1386809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sidfot 1"/>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NordicAST 2020</a:t>
            </a:r>
          </a:p>
        </p:txBody>
      </p:sp>
      <p:graphicFrame>
        <p:nvGraphicFramePr>
          <p:cNvPr id="3" name="Tabell 2">
            <a:extLst>
              <a:ext uri="{FF2B5EF4-FFF2-40B4-BE49-F238E27FC236}">
                <a16:creationId xmlns:a16="http://schemas.microsoft.com/office/drawing/2014/main" id="{024CE114-A4BD-054C-9769-B2D9E4C8FADC}"/>
              </a:ext>
            </a:extLst>
          </p:cNvPr>
          <p:cNvGraphicFramePr>
            <a:graphicFrameLocks noGrp="1"/>
          </p:cNvGraphicFramePr>
          <p:nvPr>
            <p:extLst>
              <p:ext uri="{D42A27DB-BD31-4B8C-83A1-F6EECF244321}">
                <p14:modId xmlns:p14="http://schemas.microsoft.com/office/powerpoint/2010/main" val="1741779822"/>
              </p:ext>
            </p:extLst>
          </p:nvPr>
        </p:nvGraphicFramePr>
        <p:xfrm>
          <a:off x="156117" y="0"/>
          <a:ext cx="11516073" cy="9129345"/>
        </p:xfrm>
        <a:graphic>
          <a:graphicData uri="http://schemas.openxmlformats.org/drawingml/2006/table">
            <a:tbl>
              <a:tblPr>
                <a:tableStyleId>{5C22544A-7EE6-4342-B048-85BDC9FD1C3A}</a:tableStyleId>
              </a:tblPr>
              <a:tblGrid>
                <a:gridCol w="1474955">
                  <a:extLst>
                    <a:ext uri="{9D8B030D-6E8A-4147-A177-3AD203B41FA5}">
                      <a16:colId xmlns:a16="http://schemas.microsoft.com/office/drawing/2014/main" val="1731963373"/>
                    </a:ext>
                  </a:extLst>
                </a:gridCol>
                <a:gridCol w="2167726">
                  <a:extLst>
                    <a:ext uri="{9D8B030D-6E8A-4147-A177-3AD203B41FA5}">
                      <a16:colId xmlns:a16="http://schemas.microsoft.com/office/drawing/2014/main" val="257707275"/>
                    </a:ext>
                  </a:extLst>
                </a:gridCol>
                <a:gridCol w="2190030">
                  <a:extLst>
                    <a:ext uri="{9D8B030D-6E8A-4147-A177-3AD203B41FA5}">
                      <a16:colId xmlns:a16="http://schemas.microsoft.com/office/drawing/2014/main" val="942338471"/>
                    </a:ext>
                  </a:extLst>
                </a:gridCol>
                <a:gridCol w="1316047">
                  <a:extLst>
                    <a:ext uri="{9D8B030D-6E8A-4147-A177-3AD203B41FA5}">
                      <a16:colId xmlns:a16="http://schemas.microsoft.com/office/drawing/2014/main" val="4025586758"/>
                    </a:ext>
                  </a:extLst>
                </a:gridCol>
                <a:gridCol w="196465">
                  <a:extLst>
                    <a:ext uri="{9D8B030D-6E8A-4147-A177-3AD203B41FA5}">
                      <a16:colId xmlns:a16="http://schemas.microsoft.com/office/drawing/2014/main" val="2888846168"/>
                    </a:ext>
                  </a:extLst>
                </a:gridCol>
                <a:gridCol w="4170850">
                  <a:extLst>
                    <a:ext uri="{9D8B030D-6E8A-4147-A177-3AD203B41FA5}">
                      <a16:colId xmlns:a16="http://schemas.microsoft.com/office/drawing/2014/main" val="1137010829"/>
                    </a:ext>
                  </a:extLst>
                </a:gridCol>
              </a:tblGrid>
              <a:tr h="271833">
                <a:tc>
                  <a:txBody>
                    <a:bodyPr/>
                    <a:lstStyle/>
                    <a:p>
                      <a:pPr algn="l" fontAlgn="t"/>
                      <a:r>
                        <a:rPr lang="sv-SE" sz="1800" u="none" strike="noStrike" dirty="0" err="1">
                          <a:effectLst/>
                          <a:latin typeface="Arial" panose="020B0604020202020204" pitchFamily="34" charset="0"/>
                          <a:cs typeface="Arial" panose="020B0604020202020204" pitchFamily="34" charset="0"/>
                        </a:rPr>
                        <a:t>Dosages</a:t>
                      </a:r>
                      <a:endParaRPr lang="sv-SE" sz="1800" b="1" i="0" u="none" strike="noStrike" dirty="0">
                        <a:effectLst/>
                        <a:latin typeface="Arial" panose="020B0604020202020204" pitchFamily="34" charset="0"/>
                        <a:cs typeface="Arial" panose="020B0604020202020204" pitchFamily="34" charset="0"/>
                      </a:endParaRPr>
                    </a:p>
                  </a:txBody>
                  <a:tcPr marL="1715" marR="1715" marT="1715" marB="0"/>
                </a:tc>
                <a:tc>
                  <a:txBody>
                    <a:bodyPr/>
                    <a:lstStyle/>
                    <a:p>
                      <a:pPr algn="l" fontAlgn="t"/>
                      <a:endParaRPr lang="sv-SE" sz="1050" b="1" i="0" u="none" strike="noStrike" dirty="0">
                        <a:effectLst/>
                        <a:latin typeface="Arial" panose="020B0604020202020204" pitchFamily="34" charset="0"/>
                        <a:cs typeface="Arial" panose="020B0604020202020204" pitchFamily="34" charset="0"/>
                      </a:endParaRPr>
                    </a:p>
                  </a:txBody>
                  <a:tcPr marL="1715" marR="1715" marT="1715" marB="0"/>
                </a:tc>
                <a:tc gridSpan="4">
                  <a:txBody>
                    <a:bodyPr/>
                    <a:lstStyle/>
                    <a:p>
                      <a:pPr algn="r" fontAlgn="t"/>
                      <a:r>
                        <a:rPr lang="sv-SE" sz="1050" u="none" strike="noStrike">
                          <a:effectLst/>
                          <a:latin typeface="Arial" panose="020B0604020202020204" pitchFamily="34" charset="0"/>
                          <a:cs typeface="Arial" panose="020B0604020202020204" pitchFamily="34" charset="0"/>
                        </a:rPr>
                        <a:t>EUCAST Clinical Breakpoint Tables v. 10.0, valid from 2020-01-01</a:t>
                      </a:r>
                      <a:endParaRPr lang="sv-SE" sz="1050" b="1"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endParaRPr lang="sv-SE"/>
                    </a:p>
                  </a:txBody>
                  <a:tcPr/>
                </a:tc>
                <a:tc hMerge="1">
                  <a:txBody>
                    <a:bodyPr/>
                    <a:lstStyle/>
                    <a:p>
                      <a:endParaRPr lang="sv-SE"/>
                    </a:p>
                  </a:txBody>
                  <a:tcPr/>
                </a:tc>
                <a:tc hMerge="1">
                  <a:txBody>
                    <a:bodyPr/>
                    <a:lstStyle/>
                    <a:p>
                      <a:pPr algn="r" fontAlgn="t"/>
                      <a:endParaRPr lang="sv-SE" sz="1050" b="1"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1392780702"/>
                  </a:ext>
                </a:extLst>
              </a:tr>
              <a:tr h="159273">
                <a:tc>
                  <a:txBody>
                    <a:bodyPr/>
                    <a:lstStyle/>
                    <a:p>
                      <a:pPr algn="l" fontAlgn="t"/>
                      <a:endParaRPr lang="sv-SE" sz="1050" b="1"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endParaRPr lang="sv-SE" sz="1050" b="1"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endParaRPr lang="sv-SE" sz="1050" b="1"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endParaRPr lang="sv-SE" sz="1050" b="1"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endParaRPr lang="sv-SE" sz="1050" b="1"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ctr" fontAlgn="t"/>
                      <a:endParaRPr lang="sv-SE" sz="1050" b="1"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4108808497"/>
                  </a:ext>
                </a:extLst>
              </a:tr>
              <a:tr h="474442">
                <a:tc gridSpan="6">
                  <a:txBody>
                    <a:bodyPr/>
                    <a:lstStyle/>
                    <a:p>
                      <a:pPr algn="l" fontAlgn="t"/>
                      <a:r>
                        <a:rPr lang="sv-SE" sz="1050" u="none" strike="noStrike">
                          <a:effectLst/>
                          <a:latin typeface="Arial" panose="020B0604020202020204" pitchFamily="34" charset="0"/>
                          <a:cs typeface="Arial" panose="020B0604020202020204" pitchFamily="34" charset="0"/>
                        </a:rPr>
                        <a:t>EUCAST breakpoints are based on the following dosages (see section 8 in Rationale Documents). Alternative dosing regimens which result in equivalent exposure are acceptable. The table should not be considered an exhaustive guidance for dosing in clinical practice, and does not replace specific local, national, or regional dosing guidelines. However, if national practices significantly differ from those listed below, EUCAST breakpoints may not be valid. Situations where less antibiotic is given as standard or high dose should be discussed locally or regionally.</a:t>
                      </a:r>
                      <a:endParaRPr lang="sv-SE" sz="1050" b="1"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pPr algn="l" fontAlgn="t"/>
                      <a:endParaRPr lang="sv-SE" sz="1050" b="1"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3556389982"/>
                  </a:ext>
                </a:extLst>
              </a:tr>
              <a:tr h="159273">
                <a:tc>
                  <a:txBody>
                    <a:bodyPr/>
                    <a:lstStyle/>
                    <a:p>
                      <a:pPr algn="l" fontAlgn="ctr"/>
                      <a:endParaRPr lang="sv-SE" sz="1050" b="1" i="0" u="none" strike="noStrike">
                        <a:effectLst/>
                        <a:latin typeface="Arial" panose="020B0604020202020204" pitchFamily="34" charset="0"/>
                        <a:cs typeface="Arial" panose="020B0604020202020204" pitchFamily="34" charset="0"/>
                      </a:endParaRPr>
                    </a:p>
                  </a:txBody>
                  <a:tcPr marL="1715" marR="1715" marT="1715" marB="0" anchor="ctr"/>
                </a:tc>
                <a:tc>
                  <a:txBody>
                    <a:bodyPr/>
                    <a:lstStyle/>
                    <a:p>
                      <a:pPr algn="l" fontAlgn="ctr"/>
                      <a:endParaRPr lang="sv-SE" sz="1050" b="1" i="0" u="none" strike="noStrike">
                        <a:effectLst/>
                        <a:latin typeface="Arial" panose="020B0604020202020204" pitchFamily="34" charset="0"/>
                        <a:cs typeface="Arial" panose="020B0604020202020204" pitchFamily="34" charset="0"/>
                      </a:endParaRPr>
                    </a:p>
                  </a:txBody>
                  <a:tcPr marL="1715" marR="1715" marT="1715" marB="0" anchor="ctr"/>
                </a:tc>
                <a:tc>
                  <a:txBody>
                    <a:bodyPr/>
                    <a:lstStyle/>
                    <a:p>
                      <a:pPr algn="l" fontAlgn="ctr"/>
                      <a:endParaRPr lang="sv-SE" sz="1050" b="1" i="0" u="none" strike="noStrike">
                        <a:effectLst/>
                        <a:latin typeface="Arial" panose="020B0604020202020204" pitchFamily="34" charset="0"/>
                        <a:cs typeface="Arial" panose="020B0604020202020204" pitchFamily="34" charset="0"/>
                      </a:endParaRPr>
                    </a:p>
                  </a:txBody>
                  <a:tcPr marL="1715" marR="1715" marT="1715" marB="0" anchor="ctr"/>
                </a:tc>
                <a:tc>
                  <a:txBody>
                    <a:bodyPr/>
                    <a:lstStyle/>
                    <a:p>
                      <a:pPr algn="l" fontAlgn="ctr"/>
                      <a:endParaRPr lang="sv-SE" sz="1050" b="1" i="0" u="none" strike="noStrike">
                        <a:effectLst/>
                        <a:latin typeface="Arial" panose="020B0604020202020204" pitchFamily="34" charset="0"/>
                        <a:cs typeface="Arial" panose="020B0604020202020204" pitchFamily="34" charset="0"/>
                      </a:endParaRPr>
                    </a:p>
                  </a:txBody>
                  <a:tcPr marL="1715" marR="1715" marT="1715" marB="0" anchor="ctr"/>
                </a:tc>
                <a:tc gridSpan="2">
                  <a:txBody>
                    <a:bodyPr/>
                    <a:lstStyle/>
                    <a:p>
                      <a:pPr algn="l" fontAlgn="ctr"/>
                      <a:endParaRPr lang="sv-SE" sz="1050" b="1" i="0" u="none" strike="noStrike">
                        <a:effectLst/>
                        <a:latin typeface="Arial" panose="020B0604020202020204" pitchFamily="34" charset="0"/>
                        <a:cs typeface="Arial" panose="020B0604020202020204" pitchFamily="34" charset="0"/>
                      </a:endParaRPr>
                    </a:p>
                  </a:txBody>
                  <a:tcPr marL="1715" marR="1715" marT="1715" marB="0" anchor="ctr"/>
                </a:tc>
                <a:tc hMerge="1">
                  <a:txBody>
                    <a:bodyPr/>
                    <a:lstStyle/>
                    <a:p>
                      <a:pPr algn="l" fontAlgn="ctr"/>
                      <a:endParaRPr lang="sv-SE" sz="1050" b="1" i="0" u="none" strike="noStrike">
                        <a:effectLst/>
                        <a:latin typeface="Arial" panose="020B0604020202020204" pitchFamily="34" charset="0"/>
                        <a:cs typeface="Arial" panose="020B0604020202020204" pitchFamily="34" charset="0"/>
                      </a:endParaRPr>
                    </a:p>
                  </a:txBody>
                  <a:tcPr marL="1715" marR="1715" marT="1715" marB="0" anchor="ctr"/>
                </a:tc>
                <a:extLst>
                  <a:ext uri="{0D108BD9-81ED-4DB2-BD59-A6C34878D82A}">
                    <a16:rowId xmlns:a16="http://schemas.microsoft.com/office/drawing/2014/main" val="1362850657"/>
                  </a:ext>
                </a:extLst>
              </a:tr>
              <a:tr h="316857">
                <a:tc gridSpan="6">
                  <a:txBody>
                    <a:bodyPr/>
                    <a:lstStyle/>
                    <a:p>
                      <a:pPr algn="l" fontAlgn="t"/>
                      <a:r>
                        <a:rPr lang="sv-SE" sz="1050" u="none" strike="noStrike" dirty="0" err="1">
                          <a:effectLst/>
                          <a:latin typeface="Arial" panose="020B0604020202020204" pitchFamily="34" charset="0"/>
                          <a:cs typeface="Arial" panose="020B0604020202020204" pitchFamily="34" charset="0"/>
                        </a:rPr>
                        <a:t>Uncomplicated</a:t>
                      </a:r>
                      <a:r>
                        <a:rPr lang="sv-SE" sz="1050" u="none" strike="noStrike" dirty="0">
                          <a:effectLst/>
                          <a:latin typeface="Arial" panose="020B0604020202020204" pitchFamily="34" charset="0"/>
                          <a:cs typeface="Arial" panose="020B0604020202020204" pitchFamily="34" charset="0"/>
                        </a:rPr>
                        <a:t> UTI: </a:t>
                      </a:r>
                      <a:r>
                        <a:rPr lang="sv-SE" sz="1050" u="none" strike="noStrike" dirty="0" err="1">
                          <a:effectLst/>
                          <a:latin typeface="Arial" panose="020B0604020202020204" pitchFamily="34" charset="0"/>
                          <a:cs typeface="Arial" panose="020B0604020202020204" pitchFamily="34" charset="0"/>
                        </a:rPr>
                        <a:t>acute</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sporadic</a:t>
                      </a:r>
                      <a:r>
                        <a:rPr lang="sv-SE" sz="1050" u="none" strike="noStrike" dirty="0">
                          <a:effectLst/>
                          <a:latin typeface="Arial" panose="020B0604020202020204" pitchFamily="34" charset="0"/>
                          <a:cs typeface="Arial" panose="020B0604020202020204" pitchFamily="34" charset="0"/>
                        </a:rPr>
                        <a:t> or </a:t>
                      </a:r>
                      <a:r>
                        <a:rPr lang="sv-SE" sz="1050" u="none" strike="noStrike" dirty="0" err="1">
                          <a:effectLst/>
                          <a:latin typeface="Arial" panose="020B0604020202020204" pitchFamily="34" charset="0"/>
                          <a:cs typeface="Arial" panose="020B0604020202020204" pitchFamily="34" charset="0"/>
                        </a:rPr>
                        <a:t>recurrent</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lower</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urinary</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tract</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infections</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uncomplicated</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cystitis</a:t>
                      </a:r>
                      <a:r>
                        <a:rPr lang="sv-SE" sz="1050" u="none" strike="noStrike" dirty="0">
                          <a:effectLst/>
                          <a:latin typeface="Arial" panose="020B0604020202020204" pitchFamily="34" charset="0"/>
                          <a:cs typeface="Arial" panose="020B0604020202020204" pitchFamily="34" charset="0"/>
                        </a:rPr>
                        <a:t>) in patients </a:t>
                      </a:r>
                      <a:r>
                        <a:rPr lang="sv-SE" sz="1050" u="none" strike="noStrike" dirty="0" err="1">
                          <a:effectLst/>
                          <a:latin typeface="Arial" panose="020B0604020202020204" pitchFamily="34" charset="0"/>
                          <a:cs typeface="Arial" panose="020B0604020202020204" pitchFamily="34" charset="0"/>
                        </a:rPr>
                        <a:t>with</a:t>
                      </a:r>
                      <a:r>
                        <a:rPr lang="sv-SE" sz="1050" u="none" strike="noStrike" dirty="0">
                          <a:effectLst/>
                          <a:latin typeface="Arial" panose="020B0604020202020204" pitchFamily="34" charset="0"/>
                          <a:cs typeface="Arial" panose="020B0604020202020204" pitchFamily="34" charset="0"/>
                        </a:rPr>
                        <a:t> no </a:t>
                      </a:r>
                      <a:r>
                        <a:rPr lang="sv-SE" sz="1050" u="none" strike="noStrike" dirty="0" err="1">
                          <a:effectLst/>
                          <a:latin typeface="Arial" panose="020B0604020202020204" pitchFamily="34" charset="0"/>
                          <a:cs typeface="Arial" panose="020B0604020202020204" pitchFamily="34" charset="0"/>
                        </a:rPr>
                        <a:t>known</a:t>
                      </a:r>
                      <a:r>
                        <a:rPr lang="sv-SE" sz="1050" u="none" strike="noStrike" dirty="0">
                          <a:effectLst/>
                          <a:latin typeface="Arial" panose="020B0604020202020204" pitchFamily="34" charset="0"/>
                          <a:cs typeface="Arial" panose="020B0604020202020204" pitchFamily="34" charset="0"/>
                        </a:rPr>
                        <a:t> relevant </a:t>
                      </a:r>
                      <a:r>
                        <a:rPr lang="sv-SE" sz="1050" u="none" strike="noStrike" dirty="0" err="1">
                          <a:effectLst/>
                          <a:latin typeface="Arial" panose="020B0604020202020204" pitchFamily="34" charset="0"/>
                          <a:cs typeface="Arial" panose="020B0604020202020204" pitchFamily="34" charset="0"/>
                        </a:rPr>
                        <a:t>anatomical</a:t>
                      </a:r>
                      <a:r>
                        <a:rPr lang="sv-SE" sz="1050" u="none" strike="noStrike" dirty="0">
                          <a:effectLst/>
                          <a:latin typeface="Arial" panose="020B0604020202020204" pitchFamily="34" charset="0"/>
                          <a:cs typeface="Arial" panose="020B0604020202020204" pitchFamily="34" charset="0"/>
                        </a:rPr>
                        <a:t> or </a:t>
                      </a:r>
                      <a:r>
                        <a:rPr lang="sv-SE" sz="1050" u="none" strike="noStrike" dirty="0" err="1">
                          <a:effectLst/>
                          <a:latin typeface="Arial" panose="020B0604020202020204" pitchFamily="34" charset="0"/>
                          <a:cs typeface="Arial" panose="020B0604020202020204" pitchFamily="34" charset="0"/>
                        </a:rPr>
                        <a:t>functional</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abnormalities</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within</a:t>
                      </a:r>
                      <a:r>
                        <a:rPr lang="sv-SE" sz="1050" u="none" strike="noStrike" dirty="0">
                          <a:effectLst/>
                          <a:latin typeface="Arial" panose="020B0604020202020204" pitchFamily="34" charset="0"/>
                          <a:cs typeface="Arial" panose="020B0604020202020204" pitchFamily="34" charset="0"/>
                        </a:rPr>
                        <a:t> the </a:t>
                      </a:r>
                      <a:r>
                        <a:rPr lang="sv-SE" sz="1050" u="none" strike="noStrike" dirty="0" err="1">
                          <a:effectLst/>
                          <a:latin typeface="Arial" panose="020B0604020202020204" pitchFamily="34" charset="0"/>
                          <a:cs typeface="Arial" panose="020B0604020202020204" pitchFamily="34" charset="0"/>
                        </a:rPr>
                        <a:t>urinary</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tract</a:t>
                      </a:r>
                      <a:r>
                        <a:rPr lang="sv-SE" sz="1050" u="none" strike="noStrike" dirty="0">
                          <a:effectLst/>
                          <a:latin typeface="Arial" panose="020B0604020202020204" pitchFamily="34" charset="0"/>
                          <a:cs typeface="Arial" panose="020B0604020202020204" pitchFamily="34" charset="0"/>
                        </a:rPr>
                        <a:t> or </a:t>
                      </a:r>
                      <a:r>
                        <a:rPr lang="sv-SE" sz="1050" u="none" strike="noStrike" dirty="0" err="1">
                          <a:effectLst/>
                          <a:latin typeface="Arial" panose="020B0604020202020204" pitchFamily="34" charset="0"/>
                          <a:cs typeface="Arial" panose="020B0604020202020204" pitchFamily="34" charset="0"/>
                        </a:rPr>
                        <a:t>comorbidities</a:t>
                      </a:r>
                      <a:r>
                        <a:rPr lang="sv-SE" sz="1050" u="none" strike="noStrike" dirty="0">
                          <a:effectLst/>
                          <a:latin typeface="Arial" panose="020B0604020202020204" pitchFamily="34" charset="0"/>
                          <a:cs typeface="Arial" panose="020B0604020202020204" pitchFamily="34" charset="0"/>
                        </a:rPr>
                        <a:t>. </a:t>
                      </a:r>
                      <a:endParaRPr lang="sv-SE" sz="1050" b="1" i="0" u="none" strike="noStrike" dirty="0">
                        <a:effectLst/>
                        <a:latin typeface="Arial" panose="020B0604020202020204" pitchFamily="34" charset="0"/>
                        <a:cs typeface="Arial" panose="020B0604020202020204" pitchFamily="34" charset="0"/>
                      </a:endParaRPr>
                    </a:p>
                  </a:txBody>
                  <a:tcPr marL="1715" marR="1715" marT="1715" marB="0"/>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pPr algn="l" fontAlgn="t"/>
                      <a:endParaRPr lang="sv-SE" sz="1050" b="1"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1756219785"/>
                  </a:ext>
                </a:extLst>
              </a:tr>
              <a:tr h="159273">
                <a:tc>
                  <a:txBody>
                    <a:bodyPr/>
                    <a:lstStyle/>
                    <a:p>
                      <a:pPr algn="l" fontAlgn="t"/>
                      <a:endParaRPr lang="sv-SE" sz="1050" b="1"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ctr" fontAlgn="t"/>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endParaRPr lang="sv-SE" sz="1050" b="0"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904850645"/>
                  </a:ext>
                </a:extLst>
              </a:tr>
              <a:tr h="481946">
                <a:tc>
                  <a:txBody>
                    <a:bodyPr/>
                    <a:lstStyle/>
                    <a:p>
                      <a:pPr algn="l" fontAlgn="t"/>
                      <a:r>
                        <a:rPr lang="sv-SE" sz="1600" b="1" u="none" strike="noStrike">
                          <a:effectLst/>
                          <a:latin typeface="Arial" panose="020B0604020202020204" pitchFamily="34" charset="0"/>
                          <a:cs typeface="Arial" panose="020B0604020202020204" pitchFamily="34" charset="0"/>
                        </a:rPr>
                        <a:t>Penicillins</a:t>
                      </a:r>
                      <a:endParaRPr lang="sv-SE" sz="1600" b="1"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600" b="1" u="none" strike="noStrike" dirty="0">
                          <a:effectLst/>
                          <a:latin typeface="Arial" panose="020B0604020202020204" pitchFamily="34" charset="0"/>
                          <a:cs typeface="Arial" panose="020B0604020202020204" pitchFamily="34" charset="0"/>
                        </a:rPr>
                        <a:t>Standard </a:t>
                      </a:r>
                      <a:r>
                        <a:rPr lang="sv-SE" sz="1600" b="1" u="none" strike="noStrike" dirty="0" err="1">
                          <a:effectLst/>
                          <a:latin typeface="Arial" panose="020B0604020202020204" pitchFamily="34" charset="0"/>
                          <a:cs typeface="Arial" panose="020B0604020202020204" pitchFamily="34" charset="0"/>
                        </a:rPr>
                        <a:t>dose</a:t>
                      </a:r>
                      <a:endParaRPr lang="sv-SE" sz="1600" b="1" i="0" u="none" strike="noStrike" dirty="0">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600" b="1" u="none" strike="noStrike">
                          <a:effectLst/>
                          <a:latin typeface="Arial" panose="020B0604020202020204" pitchFamily="34" charset="0"/>
                          <a:cs typeface="Arial" panose="020B0604020202020204" pitchFamily="34" charset="0"/>
                        </a:rPr>
                        <a:t>High dose</a:t>
                      </a:r>
                      <a:endParaRPr lang="sv-SE" sz="1600" b="1"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600" b="1" u="none" strike="noStrike" dirty="0" err="1">
                          <a:effectLst/>
                          <a:latin typeface="Arial" panose="020B0604020202020204" pitchFamily="34" charset="0"/>
                          <a:cs typeface="Arial" panose="020B0604020202020204" pitchFamily="34" charset="0"/>
                        </a:rPr>
                        <a:t>Uncomplicated</a:t>
                      </a:r>
                      <a:r>
                        <a:rPr lang="sv-SE" sz="1600" b="1" u="none" strike="noStrike" dirty="0">
                          <a:effectLst/>
                          <a:latin typeface="Arial" panose="020B0604020202020204" pitchFamily="34" charset="0"/>
                          <a:cs typeface="Arial" panose="020B0604020202020204" pitchFamily="34" charset="0"/>
                        </a:rPr>
                        <a:t> UTI</a:t>
                      </a:r>
                      <a:endParaRPr lang="sv-SE" sz="1600" b="1" i="0" u="none" strike="noStrike" dirty="0">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600" b="1" u="none" strike="noStrike" dirty="0">
                          <a:effectLst/>
                          <a:latin typeface="Arial" panose="020B0604020202020204" pitchFamily="34" charset="0"/>
                          <a:cs typeface="Arial" panose="020B0604020202020204" pitchFamily="34" charset="0"/>
                        </a:rPr>
                        <a:t> Special situations</a:t>
                      </a:r>
                      <a:endParaRPr lang="sv-SE" sz="1600" b="1" i="0" u="none" strike="noStrike" dirty="0">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600" b="1" u="none" strike="noStrike">
                          <a:effectLst/>
                          <a:latin typeface="Arial" panose="020B0604020202020204" pitchFamily="34" charset="0"/>
                          <a:cs typeface="Arial" panose="020B0604020202020204" pitchFamily="34" charset="0"/>
                        </a:rPr>
                        <a:t> Special situations</a:t>
                      </a:r>
                      <a:endParaRPr lang="sv-SE" sz="1600" b="1" i="0" u="none" strike="noStrike" dirty="0">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1590165296"/>
                  </a:ext>
                </a:extLst>
              </a:tr>
              <a:tr h="1892700">
                <a:tc>
                  <a:txBody>
                    <a:bodyPr/>
                    <a:lstStyle/>
                    <a:p>
                      <a:pPr algn="l" fontAlgn="t"/>
                      <a:r>
                        <a:rPr lang="sv-SE" sz="1050" u="none" strike="noStrike" dirty="0">
                          <a:effectLst/>
                          <a:latin typeface="Arial" panose="020B0604020202020204" pitchFamily="34" charset="0"/>
                          <a:cs typeface="Arial" panose="020B0604020202020204" pitchFamily="34" charset="0"/>
                          <a:hlinkClick r:id="rId2"/>
                        </a:rPr>
                        <a:t>Benzylpenicillin</a:t>
                      </a:r>
                      <a:endParaRPr lang="sv-SE" sz="1050" b="1" i="0" u="none" strike="noStrike" dirty="0">
                        <a:solidFill>
                          <a:srgbClr val="0000FF"/>
                        </a:solidFill>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dirty="0">
                          <a:effectLst/>
                          <a:latin typeface="Arial" panose="020B0604020202020204" pitchFamily="34" charset="0"/>
                          <a:cs typeface="Arial" panose="020B0604020202020204" pitchFamily="34" charset="0"/>
                        </a:rPr>
                        <a:t>0.6 g (1 MU) x 4 iv</a:t>
                      </a:r>
                      <a:endParaRPr lang="sv-SE" sz="1050" b="0" i="0" u="none" strike="noStrike" dirty="0">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1.2 g (2 MU) x 4-6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dirty="0">
                          <a:effectLst/>
                          <a:latin typeface="Arial" panose="020B0604020202020204" pitchFamily="34" charset="0"/>
                          <a:cs typeface="Arial" panose="020B0604020202020204" pitchFamily="34" charset="0"/>
                        </a:rPr>
                        <a:t> </a:t>
                      </a:r>
                      <a:endParaRPr lang="sv-SE" sz="1050" b="0" i="0" u="none" strike="noStrike" dirty="0">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sng" strike="noStrike" dirty="0" err="1">
                          <a:effectLst/>
                          <a:latin typeface="Arial" panose="020B0604020202020204" pitchFamily="34" charset="0"/>
                          <a:cs typeface="Arial" panose="020B0604020202020204" pitchFamily="34" charset="0"/>
                        </a:rPr>
                        <a:t>Meningitis</a:t>
                      </a:r>
                      <a:r>
                        <a:rPr lang="sv-SE" sz="1050" u="sng" strike="noStrike" dirty="0">
                          <a:effectLst/>
                          <a:latin typeface="Arial" panose="020B0604020202020204" pitchFamily="34" charset="0"/>
                          <a:cs typeface="Arial" panose="020B0604020202020204" pitchFamily="34" charset="0"/>
                        </a:rPr>
                        <a:t> </a:t>
                      </a:r>
                      <a:r>
                        <a:rPr lang="sv-SE" sz="1050" u="sng" strike="noStrike" dirty="0" err="1">
                          <a:effectLst/>
                          <a:latin typeface="Arial" panose="020B0604020202020204" pitchFamily="34" charset="0"/>
                          <a:cs typeface="Arial" panose="020B0604020202020204" pitchFamily="34" charset="0"/>
                        </a:rPr>
                        <a:t>caused</a:t>
                      </a:r>
                      <a:r>
                        <a:rPr lang="sv-SE" sz="1050" u="sng" strike="noStrike" dirty="0">
                          <a:effectLst/>
                          <a:latin typeface="Arial" panose="020B0604020202020204" pitchFamily="34" charset="0"/>
                          <a:cs typeface="Arial" panose="020B0604020202020204" pitchFamily="34" charset="0"/>
                        </a:rPr>
                        <a:t> by S. </a:t>
                      </a:r>
                      <a:r>
                        <a:rPr lang="sv-SE" sz="1050" u="sng" strike="noStrike" dirty="0" err="1">
                          <a:effectLst/>
                          <a:latin typeface="Arial" panose="020B0604020202020204" pitchFamily="34" charset="0"/>
                          <a:cs typeface="Arial" panose="020B0604020202020204" pitchFamily="34" charset="0"/>
                        </a:rPr>
                        <a:t>pneumoniae</a:t>
                      </a:r>
                      <a:r>
                        <a:rPr lang="sv-SE" sz="1050" u="none" strike="noStrike" dirty="0">
                          <a:effectLst/>
                          <a:latin typeface="Arial" panose="020B0604020202020204" pitchFamily="34" charset="0"/>
                          <a:cs typeface="Arial" panose="020B0604020202020204" pitchFamily="34" charset="0"/>
                        </a:rPr>
                        <a:t>:</a:t>
                      </a:r>
                      <a:br>
                        <a:rPr lang="sv-SE" sz="1050" u="none" strike="noStrike" dirty="0">
                          <a:effectLst/>
                          <a:latin typeface="Arial" panose="020B0604020202020204" pitchFamily="34" charset="0"/>
                          <a:cs typeface="Arial" panose="020B0604020202020204" pitchFamily="34" charset="0"/>
                        </a:rPr>
                      </a:br>
                      <a:r>
                        <a:rPr lang="sv-SE" sz="1050" u="none" strike="noStrike" dirty="0">
                          <a:effectLst/>
                          <a:latin typeface="Arial" panose="020B0604020202020204" pitchFamily="34" charset="0"/>
                          <a:cs typeface="Arial" panose="020B0604020202020204" pitchFamily="34" charset="0"/>
                        </a:rPr>
                        <a:t>For a </a:t>
                      </a:r>
                      <a:r>
                        <a:rPr lang="sv-SE" sz="1050" u="none" strike="noStrike" dirty="0" err="1">
                          <a:effectLst/>
                          <a:latin typeface="Arial" panose="020B0604020202020204" pitchFamily="34" charset="0"/>
                          <a:cs typeface="Arial" panose="020B0604020202020204" pitchFamily="34" charset="0"/>
                        </a:rPr>
                        <a:t>dose</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of</a:t>
                      </a:r>
                      <a:r>
                        <a:rPr lang="sv-SE" sz="1050" u="none" strike="noStrike" dirty="0">
                          <a:effectLst/>
                          <a:latin typeface="Arial" panose="020B0604020202020204" pitchFamily="34" charset="0"/>
                          <a:cs typeface="Arial" panose="020B0604020202020204" pitchFamily="34" charset="0"/>
                        </a:rPr>
                        <a:t> 2.4 g (4 MU) x 6 iv, </a:t>
                      </a:r>
                      <a:r>
                        <a:rPr lang="sv-SE" sz="1050" u="none" strike="noStrike" dirty="0" err="1">
                          <a:effectLst/>
                          <a:latin typeface="Arial" panose="020B0604020202020204" pitchFamily="34" charset="0"/>
                          <a:cs typeface="Arial" panose="020B0604020202020204" pitchFamily="34" charset="0"/>
                        </a:rPr>
                        <a:t>isolates</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with</a:t>
                      </a:r>
                      <a:r>
                        <a:rPr lang="sv-SE" sz="1050" u="none" strike="noStrike" dirty="0">
                          <a:effectLst/>
                          <a:latin typeface="Arial" panose="020B0604020202020204" pitchFamily="34" charset="0"/>
                          <a:cs typeface="Arial" panose="020B0604020202020204" pitchFamily="34" charset="0"/>
                        </a:rPr>
                        <a:t> MIC≤0.06 mg/L </a:t>
                      </a:r>
                      <a:r>
                        <a:rPr lang="sv-SE" sz="1050" u="none" strike="noStrike" dirty="0" err="1">
                          <a:effectLst/>
                          <a:latin typeface="Arial" panose="020B0604020202020204" pitchFamily="34" charset="0"/>
                          <a:cs typeface="Arial" panose="020B0604020202020204" pitchFamily="34" charset="0"/>
                        </a:rPr>
                        <a:t>are</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susceptible</a:t>
                      </a:r>
                      <a:r>
                        <a:rPr lang="sv-SE" sz="1050" u="none" strike="noStrike" dirty="0">
                          <a:effectLst/>
                          <a:latin typeface="Arial" panose="020B0604020202020204" pitchFamily="34" charset="0"/>
                          <a:cs typeface="Arial" panose="020B0604020202020204" pitchFamily="34" charset="0"/>
                        </a:rPr>
                        <a:t>.</a:t>
                      </a:r>
                      <a:br>
                        <a:rPr lang="sv-SE" sz="1050" u="none" strike="noStrike" dirty="0">
                          <a:effectLst/>
                          <a:latin typeface="Arial" panose="020B0604020202020204" pitchFamily="34" charset="0"/>
                          <a:cs typeface="Arial" panose="020B0604020202020204" pitchFamily="34" charset="0"/>
                        </a:rPr>
                      </a:br>
                      <a:br>
                        <a:rPr lang="sv-SE" sz="1050" u="none" strike="noStrike" dirty="0">
                          <a:effectLst/>
                          <a:latin typeface="Arial" panose="020B0604020202020204" pitchFamily="34" charset="0"/>
                          <a:cs typeface="Arial" panose="020B0604020202020204" pitchFamily="34" charset="0"/>
                        </a:rPr>
                      </a:br>
                      <a:r>
                        <a:rPr lang="sv-SE" sz="1050" u="none" strike="noStrike" dirty="0" err="1">
                          <a:effectLst/>
                          <a:latin typeface="Arial" panose="020B0604020202020204" pitchFamily="34" charset="0"/>
                          <a:cs typeface="Arial" panose="020B0604020202020204" pitchFamily="34" charset="0"/>
                        </a:rPr>
                        <a:t>Pneumonia</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caused</a:t>
                      </a:r>
                      <a:r>
                        <a:rPr lang="sv-SE" sz="1050" u="none" strike="noStrike" dirty="0">
                          <a:effectLst/>
                          <a:latin typeface="Arial" panose="020B0604020202020204" pitchFamily="34" charset="0"/>
                          <a:cs typeface="Arial" panose="020B0604020202020204" pitchFamily="34" charset="0"/>
                        </a:rPr>
                        <a:t> by S. </a:t>
                      </a:r>
                      <a:r>
                        <a:rPr lang="sv-SE" sz="1050" u="none" strike="noStrike" dirty="0" err="1">
                          <a:effectLst/>
                          <a:latin typeface="Arial" panose="020B0604020202020204" pitchFamily="34" charset="0"/>
                          <a:cs typeface="Arial" panose="020B0604020202020204" pitchFamily="34" charset="0"/>
                        </a:rPr>
                        <a:t>pneumoniae</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breakpoints</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are</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related</a:t>
                      </a:r>
                      <a:r>
                        <a:rPr lang="sv-SE" sz="1050" u="none" strike="noStrike" dirty="0">
                          <a:effectLst/>
                          <a:latin typeface="Arial" panose="020B0604020202020204" pitchFamily="34" charset="0"/>
                          <a:cs typeface="Arial" panose="020B0604020202020204" pitchFamily="34" charset="0"/>
                        </a:rPr>
                        <a:t> to </a:t>
                      </a:r>
                      <a:r>
                        <a:rPr lang="sv-SE" sz="1050" u="none" strike="noStrike" dirty="0" err="1">
                          <a:effectLst/>
                          <a:latin typeface="Arial" panose="020B0604020202020204" pitchFamily="34" charset="0"/>
                          <a:cs typeface="Arial" panose="020B0604020202020204" pitchFamily="34" charset="0"/>
                        </a:rPr>
                        <a:t>dosage</a:t>
                      </a:r>
                      <a:r>
                        <a:rPr lang="sv-SE" sz="1050" u="none" strike="noStrike" dirty="0">
                          <a:effectLst/>
                          <a:latin typeface="Arial" panose="020B0604020202020204" pitchFamily="34" charset="0"/>
                          <a:cs typeface="Arial" panose="020B0604020202020204" pitchFamily="34" charset="0"/>
                        </a:rPr>
                        <a:t>: </a:t>
                      </a:r>
                      <a:br>
                        <a:rPr lang="sv-SE" sz="1050" u="none" strike="noStrike" dirty="0">
                          <a:effectLst/>
                          <a:latin typeface="Arial" panose="020B0604020202020204" pitchFamily="34" charset="0"/>
                          <a:cs typeface="Arial" panose="020B0604020202020204" pitchFamily="34" charset="0"/>
                        </a:rPr>
                      </a:br>
                      <a:r>
                        <a:rPr lang="sv-SE" sz="1050" u="none" strike="noStrike" dirty="0">
                          <a:effectLst/>
                          <a:latin typeface="Arial" panose="020B0604020202020204" pitchFamily="34" charset="0"/>
                          <a:cs typeface="Arial" panose="020B0604020202020204" pitchFamily="34" charset="0"/>
                        </a:rPr>
                        <a:t>For a </a:t>
                      </a:r>
                      <a:r>
                        <a:rPr lang="sv-SE" sz="1050" u="none" strike="noStrike" dirty="0" err="1">
                          <a:effectLst/>
                          <a:latin typeface="Arial" panose="020B0604020202020204" pitchFamily="34" charset="0"/>
                          <a:cs typeface="Arial" panose="020B0604020202020204" pitchFamily="34" charset="0"/>
                        </a:rPr>
                        <a:t>dose</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of</a:t>
                      </a:r>
                      <a:r>
                        <a:rPr lang="sv-SE" sz="1050" u="none" strike="noStrike" dirty="0">
                          <a:effectLst/>
                          <a:latin typeface="Arial" panose="020B0604020202020204" pitchFamily="34" charset="0"/>
                          <a:cs typeface="Arial" panose="020B0604020202020204" pitchFamily="34" charset="0"/>
                        </a:rPr>
                        <a:t> 1.2 g (2 MU) x 4 iv, </a:t>
                      </a:r>
                      <a:r>
                        <a:rPr lang="sv-SE" sz="1050" u="none" strike="noStrike" dirty="0" err="1">
                          <a:effectLst/>
                          <a:latin typeface="Arial" panose="020B0604020202020204" pitchFamily="34" charset="0"/>
                          <a:cs typeface="Arial" panose="020B0604020202020204" pitchFamily="34" charset="0"/>
                        </a:rPr>
                        <a:t>isolates</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with</a:t>
                      </a:r>
                      <a:r>
                        <a:rPr lang="sv-SE" sz="1050" u="none" strike="noStrike" dirty="0">
                          <a:effectLst/>
                          <a:latin typeface="Arial" panose="020B0604020202020204" pitchFamily="34" charset="0"/>
                          <a:cs typeface="Arial" panose="020B0604020202020204" pitchFamily="34" charset="0"/>
                        </a:rPr>
                        <a:t> MIC ≤0.5 mg/L </a:t>
                      </a:r>
                      <a:r>
                        <a:rPr lang="sv-SE" sz="1050" u="none" strike="noStrike" dirty="0" err="1">
                          <a:effectLst/>
                          <a:latin typeface="Arial" panose="020B0604020202020204" pitchFamily="34" charset="0"/>
                          <a:cs typeface="Arial" panose="020B0604020202020204" pitchFamily="34" charset="0"/>
                        </a:rPr>
                        <a:t>are</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susceptible</a:t>
                      </a:r>
                      <a:r>
                        <a:rPr lang="sv-SE" sz="1050" u="none" strike="noStrike" dirty="0">
                          <a:effectLst/>
                          <a:latin typeface="Arial" panose="020B0604020202020204" pitchFamily="34" charset="0"/>
                          <a:cs typeface="Arial" panose="020B0604020202020204" pitchFamily="34" charset="0"/>
                        </a:rPr>
                        <a:t>.</a:t>
                      </a:r>
                      <a:br>
                        <a:rPr lang="sv-SE" sz="1050" u="none" strike="noStrike" dirty="0">
                          <a:effectLst/>
                          <a:latin typeface="Arial" panose="020B0604020202020204" pitchFamily="34" charset="0"/>
                          <a:cs typeface="Arial" panose="020B0604020202020204" pitchFamily="34" charset="0"/>
                        </a:rPr>
                      </a:br>
                      <a:r>
                        <a:rPr lang="sv-SE" sz="1050" u="none" strike="noStrike" dirty="0">
                          <a:effectLst/>
                          <a:latin typeface="Arial" panose="020B0604020202020204" pitchFamily="34" charset="0"/>
                          <a:cs typeface="Arial" panose="020B0604020202020204" pitchFamily="34" charset="0"/>
                        </a:rPr>
                        <a:t>For a </a:t>
                      </a:r>
                      <a:r>
                        <a:rPr lang="sv-SE" sz="1050" u="none" strike="noStrike" dirty="0" err="1">
                          <a:effectLst/>
                          <a:latin typeface="Arial" panose="020B0604020202020204" pitchFamily="34" charset="0"/>
                          <a:cs typeface="Arial" panose="020B0604020202020204" pitchFamily="34" charset="0"/>
                        </a:rPr>
                        <a:t>dose</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of</a:t>
                      </a:r>
                      <a:r>
                        <a:rPr lang="sv-SE" sz="1050" u="none" strike="noStrike" dirty="0">
                          <a:effectLst/>
                          <a:latin typeface="Arial" panose="020B0604020202020204" pitchFamily="34" charset="0"/>
                          <a:cs typeface="Arial" panose="020B0604020202020204" pitchFamily="34" charset="0"/>
                        </a:rPr>
                        <a:t> 2.4 (4 MU) g x 4 iv or 1.2 g (2 MU) x 6 iv, </a:t>
                      </a:r>
                      <a:r>
                        <a:rPr lang="sv-SE" sz="1050" u="none" strike="noStrike" dirty="0" err="1">
                          <a:effectLst/>
                          <a:latin typeface="Arial" panose="020B0604020202020204" pitchFamily="34" charset="0"/>
                          <a:cs typeface="Arial" panose="020B0604020202020204" pitchFamily="34" charset="0"/>
                        </a:rPr>
                        <a:t>isolates</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with</a:t>
                      </a:r>
                      <a:r>
                        <a:rPr lang="sv-SE" sz="1050" u="none" strike="noStrike" dirty="0">
                          <a:effectLst/>
                          <a:latin typeface="Arial" panose="020B0604020202020204" pitchFamily="34" charset="0"/>
                          <a:cs typeface="Arial" panose="020B0604020202020204" pitchFamily="34" charset="0"/>
                        </a:rPr>
                        <a:t> MIC ≤1 mg/L </a:t>
                      </a:r>
                      <a:r>
                        <a:rPr lang="sv-SE" sz="1050" u="none" strike="noStrike" dirty="0" err="1">
                          <a:effectLst/>
                          <a:latin typeface="Arial" panose="020B0604020202020204" pitchFamily="34" charset="0"/>
                          <a:cs typeface="Arial" panose="020B0604020202020204" pitchFamily="34" charset="0"/>
                        </a:rPr>
                        <a:t>are</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susceptible</a:t>
                      </a:r>
                      <a:r>
                        <a:rPr lang="sv-SE" sz="1050" u="none" strike="noStrike" dirty="0">
                          <a:effectLst/>
                          <a:latin typeface="Arial" panose="020B0604020202020204" pitchFamily="34" charset="0"/>
                          <a:cs typeface="Arial" panose="020B0604020202020204" pitchFamily="34" charset="0"/>
                        </a:rPr>
                        <a:t>.</a:t>
                      </a:r>
                      <a:br>
                        <a:rPr lang="sv-SE" sz="1050" u="none" strike="noStrike" dirty="0">
                          <a:effectLst/>
                          <a:latin typeface="Arial" panose="020B0604020202020204" pitchFamily="34" charset="0"/>
                          <a:cs typeface="Arial" panose="020B0604020202020204" pitchFamily="34" charset="0"/>
                        </a:rPr>
                      </a:br>
                      <a:r>
                        <a:rPr lang="sv-SE" sz="1050" u="none" strike="noStrike" dirty="0">
                          <a:effectLst/>
                          <a:latin typeface="Arial" panose="020B0604020202020204" pitchFamily="34" charset="0"/>
                          <a:cs typeface="Arial" panose="020B0604020202020204" pitchFamily="34" charset="0"/>
                        </a:rPr>
                        <a:t>For a </a:t>
                      </a:r>
                      <a:r>
                        <a:rPr lang="sv-SE" sz="1050" u="none" strike="noStrike" dirty="0" err="1">
                          <a:effectLst/>
                          <a:latin typeface="Arial" panose="020B0604020202020204" pitchFamily="34" charset="0"/>
                          <a:cs typeface="Arial" panose="020B0604020202020204" pitchFamily="34" charset="0"/>
                        </a:rPr>
                        <a:t>dose</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of</a:t>
                      </a:r>
                      <a:r>
                        <a:rPr lang="sv-SE" sz="1050" u="none" strike="noStrike" dirty="0">
                          <a:effectLst/>
                          <a:latin typeface="Arial" panose="020B0604020202020204" pitchFamily="34" charset="0"/>
                          <a:cs typeface="Arial" panose="020B0604020202020204" pitchFamily="34" charset="0"/>
                        </a:rPr>
                        <a:t> 2.4 g (4 MU) x 6 iv, </a:t>
                      </a:r>
                      <a:r>
                        <a:rPr lang="sv-SE" sz="1050" u="none" strike="noStrike" dirty="0" err="1">
                          <a:effectLst/>
                          <a:latin typeface="Arial" panose="020B0604020202020204" pitchFamily="34" charset="0"/>
                          <a:cs typeface="Arial" panose="020B0604020202020204" pitchFamily="34" charset="0"/>
                        </a:rPr>
                        <a:t>isolates</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with</a:t>
                      </a:r>
                      <a:r>
                        <a:rPr lang="sv-SE" sz="1050" u="none" strike="noStrike" dirty="0">
                          <a:effectLst/>
                          <a:latin typeface="Arial" panose="020B0604020202020204" pitchFamily="34" charset="0"/>
                          <a:cs typeface="Arial" panose="020B0604020202020204" pitchFamily="34" charset="0"/>
                        </a:rPr>
                        <a:t> MIC ≤2 mg/L </a:t>
                      </a:r>
                      <a:r>
                        <a:rPr lang="sv-SE" sz="1050" u="none" strike="noStrike" dirty="0" err="1">
                          <a:effectLst/>
                          <a:latin typeface="Arial" panose="020B0604020202020204" pitchFamily="34" charset="0"/>
                          <a:cs typeface="Arial" panose="020B0604020202020204" pitchFamily="34" charset="0"/>
                        </a:rPr>
                        <a:t>are</a:t>
                      </a:r>
                      <a:r>
                        <a:rPr lang="sv-SE" sz="1050" u="none" strike="noStrike" dirty="0">
                          <a:effectLst/>
                          <a:latin typeface="Arial" panose="020B0604020202020204" pitchFamily="34" charset="0"/>
                          <a:cs typeface="Arial" panose="020B0604020202020204" pitchFamily="34" charset="0"/>
                        </a:rPr>
                        <a:t> </a:t>
                      </a:r>
                      <a:r>
                        <a:rPr lang="sv-SE" sz="1050" u="none" strike="noStrike" dirty="0" err="1">
                          <a:effectLst/>
                          <a:latin typeface="Arial" panose="020B0604020202020204" pitchFamily="34" charset="0"/>
                          <a:cs typeface="Arial" panose="020B0604020202020204" pitchFamily="34" charset="0"/>
                        </a:rPr>
                        <a:t>susceptible</a:t>
                      </a:r>
                      <a:r>
                        <a:rPr lang="sv-SE" sz="1050" u="none" strike="noStrike" dirty="0">
                          <a:effectLst/>
                          <a:latin typeface="Arial" panose="020B0604020202020204" pitchFamily="34" charset="0"/>
                          <a:cs typeface="Arial" panose="020B0604020202020204" pitchFamily="34" charset="0"/>
                        </a:rPr>
                        <a:t>.</a:t>
                      </a:r>
                      <a:endParaRPr lang="sv-SE" sz="1050" b="0" i="0" u="none" strike="noStrike" dirty="0">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sng" strike="noStrike">
                          <a:effectLst/>
                          <a:latin typeface="Arial" panose="020B0604020202020204" pitchFamily="34" charset="0"/>
                          <a:cs typeface="Arial" panose="020B0604020202020204" pitchFamily="34" charset="0"/>
                        </a:rPr>
                        <a:t>Meningitis caused by S. pneumoniae</a:t>
                      </a:r>
                      <a:r>
                        <a:rPr lang="sv-SE" sz="1050" u="none" strike="noStrike">
                          <a:effectLst/>
                          <a:latin typeface="Arial" panose="020B0604020202020204" pitchFamily="34" charset="0"/>
                          <a:cs typeface="Arial" panose="020B0604020202020204" pitchFamily="34" charset="0"/>
                        </a:rPr>
                        <a:t>:</a:t>
                      </a:r>
                      <a:br>
                        <a:rPr lang="sv-SE" sz="1050" u="none" strike="noStrike">
                          <a:effectLst/>
                          <a:latin typeface="Arial" panose="020B0604020202020204" pitchFamily="34" charset="0"/>
                          <a:cs typeface="Arial" panose="020B0604020202020204" pitchFamily="34" charset="0"/>
                        </a:rPr>
                      </a:br>
                      <a:r>
                        <a:rPr lang="sv-SE" sz="1050" u="none" strike="noStrike">
                          <a:effectLst/>
                          <a:latin typeface="Arial" panose="020B0604020202020204" pitchFamily="34" charset="0"/>
                          <a:cs typeface="Arial" panose="020B0604020202020204" pitchFamily="34" charset="0"/>
                        </a:rPr>
                        <a:t>For a dose of 2.4 g (4 MU) x 6 iv, isolates with MIC≤0.06 mg/L are susceptible.</a:t>
                      </a:r>
                      <a:br>
                        <a:rPr lang="sv-SE" sz="1050" u="none" strike="noStrike">
                          <a:effectLst/>
                          <a:latin typeface="Arial" panose="020B0604020202020204" pitchFamily="34" charset="0"/>
                          <a:cs typeface="Arial" panose="020B0604020202020204" pitchFamily="34" charset="0"/>
                        </a:rPr>
                      </a:br>
                      <a:br>
                        <a:rPr lang="sv-SE" sz="1050" u="none" strike="noStrike">
                          <a:effectLst/>
                          <a:latin typeface="Arial" panose="020B0604020202020204" pitchFamily="34" charset="0"/>
                          <a:cs typeface="Arial" panose="020B0604020202020204" pitchFamily="34" charset="0"/>
                        </a:rPr>
                      </a:br>
                      <a:r>
                        <a:rPr lang="sv-SE" sz="1050" u="none" strike="noStrike">
                          <a:effectLst/>
                          <a:latin typeface="Arial" panose="020B0604020202020204" pitchFamily="34" charset="0"/>
                          <a:cs typeface="Arial" panose="020B0604020202020204" pitchFamily="34" charset="0"/>
                        </a:rPr>
                        <a:t>Pneumonia caused by S. pneumoniae: breakpoints are related to dosage: </a:t>
                      </a:r>
                      <a:br>
                        <a:rPr lang="sv-SE" sz="1050" u="none" strike="noStrike">
                          <a:effectLst/>
                          <a:latin typeface="Arial" panose="020B0604020202020204" pitchFamily="34" charset="0"/>
                          <a:cs typeface="Arial" panose="020B0604020202020204" pitchFamily="34" charset="0"/>
                        </a:rPr>
                      </a:br>
                      <a:r>
                        <a:rPr lang="sv-SE" sz="1050" u="none" strike="noStrike">
                          <a:effectLst/>
                          <a:latin typeface="Arial" panose="020B0604020202020204" pitchFamily="34" charset="0"/>
                          <a:cs typeface="Arial" panose="020B0604020202020204" pitchFamily="34" charset="0"/>
                        </a:rPr>
                        <a:t>For a dose of 1.2 g (2 MU) x 4 iv, isolates with MIC ≤0.5 mg/L are susceptible.</a:t>
                      </a:r>
                      <a:br>
                        <a:rPr lang="sv-SE" sz="1050" u="none" strike="noStrike">
                          <a:effectLst/>
                          <a:latin typeface="Arial" panose="020B0604020202020204" pitchFamily="34" charset="0"/>
                          <a:cs typeface="Arial" panose="020B0604020202020204" pitchFamily="34" charset="0"/>
                        </a:rPr>
                      </a:br>
                      <a:r>
                        <a:rPr lang="sv-SE" sz="1050" u="none" strike="noStrike">
                          <a:effectLst/>
                          <a:latin typeface="Arial" panose="020B0604020202020204" pitchFamily="34" charset="0"/>
                          <a:cs typeface="Arial" panose="020B0604020202020204" pitchFamily="34" charset="0"/>
                        </a:rPr>
                        <a:t>For a dose of 2.4 (4 MU) g x 4 iv or 1.2 g (2 MU) x 6 iv, isolates with MIC ≤1 mg/L are susceptible.</a:t>
                      </a:r>
                      <a:br>
                        <a:rPr lang="sv-SE" sz="1050" u="none" strike="noStrike">
                          <a:effectLst/>
                          <a:latin typeface="Arial" panose="020B0604020202020204" pitchFamily="34" charset="0"/>
                          <a:cs typeface="Arial" panose="020B0604020202020204" pitchFamily="34" charset="0"/>
                        </a:rPr>
                      </a:br>
                      <a:r>
                        <a:rPr lang="sv-SE" sz="1050" u="none" strike="noStrike">
                          <a:effectLst/>
                          <a:latin typeface="Arial" panose="020B0604020202020204" pitchFamily="34" charset="0"/>
                          <a:cs typeface="Arial" panose="020B0604020202020204" pitchFamily="34" charset="0"/>
                        </a:rPr>
                        <a:t>For a dose of 2.4 g (4 MU) x 6 iv, isolates with MIC ≤2 mg/L are susceptible.</a:t>
                      </a:r>
                      <a:endParaRPr lang="sv-SE" sz="1050" b="0" i="0" u="none" strike="noStrike" dirty="0">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2444608685"/>
                  </a:ext>
                </a:extLst>
              </a:tr>
              <a:tr h="316857">
                <a:tc>
                  <a:txBody>
                    <a:bodyPr/>
                    <a:lstStyle/>
                    <a:p>
                      <a:pPr algn="l" fontAlgn="t"/>
                      <a:r>
                        <a:rPr lang="sv-SE" sz="1050" u="none" strike="noStrike" dirty="0" err="1">
                          <a:effectLst/>
                          <a:latin typeface="Arial" panose="020B0604020202020204" pitchFamily="34" charset="0"/>
                          <a:cs typeface="Arial" panose="020B0604020202020204" pitchFamily="34" charset="0"/>
                        </a:rPr>
                        <a:t>Ampicillin</a:t>
                      </a:r>
                      <a:endParaRPr lang="sv-SE" sz="1050" b="1" i="0" u="none" strike="noStrike" dirty="0">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2 g x 3 iv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2 g x 4 iv </a:t>
                      </a:r>
                      <a:br>
                        <a:rPr lang="sv-SE" sz="1050" u="none" strike="noStrike">
                          <a:effectLst/>
                          <a:latin typeface="Arial" panose="020B0604020202020204" pitchFamily="34" charset="0"/>
                          <a:cs typeface="Arial" panose="020B0604020202020204" pitchFamily="34" charset="0"/>
                        </a:rPr>
                      </a:b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noStrike">
                          <a:effectLst/>
                          <a:latin typeface="Arial" panose="020B0604020202020204" pitchFamily="34" charset="0"/>
                          <a:cs typeface="Arial" panose="020B0604020202020204" pitchFamily="34" charset="0"/>
                        </a:rPr>
                        <a:t>Meningitis: 2 g x 6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noStrike">
                          <a:effectLst/>
                          <a:latin typeface="Arial" panose="020B0604020202020204" pitchFamily="34" charset="0"/>
                          <a:cs typeface="Arial" panose="020B0604020202020204" pitchFamily="34" charset="0"/>
                        </a:rPr>
                        <a:t>Meningitis: 2 g x 6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409286764"/>
                  </a:ext>
                </a:extLst>
              </a:tr>
              <a:tr h="159273">
                <a:tc>
                  <a:txBody>
                    <a:bodyPr/>
                    <a:lstStyle/>
                    <a:p>
                      <a:pPr algn="l" fontAlgn="t"/>
                      <a:r>
                        <a:rPr lang="sv-SE" sz="1050" u="none" strike="noStrike">
                          <a:effectLst/>
                          <a:latin typeface="Arial" panose="020B0604020202020204" pitchFamily="34" charset="0"/>
                          <a:cs typeface="Arial" panose="020B0604020202020204" pitchFamily="34" charset="0"/>
                        </a:rPr>
                        <a:t>Ampicillin-sulbactam</a:t>
                      </a:r>
                      <a:endParaRPr lang="sv-SE" sz="1050" b="1"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(2 g ampicillin + 1 g sulbactam) x 3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(2 g ampicillin + 1 g sulbactam) x 4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3067312316"/>
                  </a:ext>
                </a:extLst>
              </a:tr>
              <a:tr h="316857">
                <a:tc>
                  <a:txBody>
                    <a:bodyPr/>
                    <a:lstStyle/>
                    <a:p>
                      <a:pPr algn="l" fontAlgn="t"/>
                      <a:r>
                        <a:rPr lang="sv-SE" sz="1050" u="none" strike="noStrike">
                          <a:effectLst/>
                          <a:latin typeface="Arial" panose="020B0604020202020204" pitchFamily="34" charset="0"/>
                          <a:cs typeface="Arial" panose="020B0604020202020204" pitchFamily="34" charset="0"/>
                          <a:hlinkClick r:id="rId3"/>
                        </a:rPr>
                        <a:t>Amoxicillin iv</a:t>
                      </a:r>
                      <a:endParaRPr lang="sv-SE" sz="1050" b="1" i="0" u="none" strike="noStrike">
                        <a:solidFill>
                          <a:srgbClr val="0000FF"/>
                        </a:solidFill>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1 g x 3-4 iv</a:t>
                      </a:r>
                      <a:br>
                        <a:rPr lang="sv-SE" sz="1050" u="none" strike="noStrike">
                          <a:effectLst/>
                          <a:latin typeface="Arial" panose="020B0604020202020204" pitchFamily="34" charset="0"/>
                          <a:cs typeface="Arial" panose="020B0604020202020204" pitchFamily="34" charset="0"/>
                        </a:rPr>
                      </a:b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2 g x 6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noStrike">
                          <a:effectLst/>
                          <a:latin typeface="Arial" panose="020B0604020202020204" pitchFamily="34" charset="0"/>
                          <a:cs typeface="Arial" panose="020B0604020202020204" pitchFamily="34" charset="0"/>
                        </a:rPr>
                        <a:t>Meningitis: 2 g x 6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noStrike">
                          <a:effectLst/>
                          <a:latin typeface="Arial" panose="020B0604020202020204" pitchFamily="34" charset="0"/>
                          <a:cs typeface="Arial" panose="020B0604020202020204" pitchFamily="34" charset="0"/>
                        </a:rPr>
                        <a:t>Meningitis: 2 g x 6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189696379"/>
                  </a:ext>
                </a:extLst>
              </a:tr>
              <a:tr h="159273">
                <a:tc>
                  <a:txBody>
                    <a:bodyPr/>
                    <a:lstStyle/>
                    <a:p>
                      <a:pPr algn="l" fontAlgn="t"/>
                      <a:r>
                        <a:rPr lang="sv-SE" sz="1050" u="none" strike="noStrike">
                          <a:effectLst/>
                          <a:latin typeface="Arial" panose="020B0604020202020204" pitchFamily="34" charset="0"/>
                          <a:cs typeface="Arial" panose="020B0604020202020204" pitchFamily="34" charset="0"/>
                          <a:hlinkClick r:id="rId3"/>
                        </a:rPr>
                        <a:t>Amoxicillin oral</a:t>
                      </a:r>
                      <a:endParaRPr lang="sv-SE" sz="1050" b="1" i="0" u="none" strike="noStrike">
                        <a:solidFill>
                          <a:srgbClr val="0000FF"/>
                        </a:solidFill>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0.5 g x 3 oral</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0.75-1 g x 3 oral</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a:effectLst/>
                          <a:latin typeface="Arial" panose="020B0604020202020204" pitchFamily="34" charset="0"/>
                          <a:cs typeface="Arial" panose="020B0604020202020204" pitchFamily="34" charset="0"/>
                        </a:rPr>
                        <a:t>0.5 g x 3 oral</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sngStrike">
                          <a:effectLst/>
                          <a:latin typeface="Arial" panose="020B0604020202020204" pitchFamily="34" charset="0"/>
                          <a:cs typeface="Arial" panose="020B0604020202020204" pitchFamily="34" charset="0"/>
                        </a:rPr>
                        <a:t>H. influenzae: High dose only</a:t>
                      </a:r>
                      <a:endParaRPr lang="sv-SE" sz="1050" b="1" i="1"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sngStrike">
                          <a:effectLst/>
                          <a:latin typeface="Arial" panose="020B0604020202020204" pitchFamily="34" charset="0"/>
                          <a:cs typeface="Arial" panose="020B0604020202020204" pitchFamily="34" charset="0"/>
                        </a:rPr>
                        <a:t>H. influenzae: High dose only</a:t>
                      </a:r>
                      <a:endParaRPr lang="sv-SE" sz="1050" b="1" i="1"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4271352692"/>
                  </a:ext>
                </a:extLst>
              </a:tr>
              <a:tr h="316857">
                <a:tc>
                  <a:txBody>
                    <a:bodyPr/>
                    <a:lstStyle/>
                    <a:p>
                      <a:pPr algn="l" fontAlgn="t"/>
                      <a:r>
                        <a:rPr lang="sv-SE" sz="1050" u="none" strike="noStrike">
                          <a:effectLst/>
                          <a:latin typeface="Arial" panose="020B0604020202020204" pitchFamily="34" charset="0"/>
                          <a:cs typeface="Arial" panose="020B0604020202020204" pitchFamily="34" charset="0"/>
                        </a:rPr>
                        <a:t>Amoxicillin-clavulanic acid iv</a:t>
                      </a:r>
                      <a:endParaRPr lang="sv-SE" sz="1050" b="1"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(1 g amoxicillin + 0.2 g clavulanic acid) x 3-4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(2 g amoxicillin + 0.2 g clavulanic acid) x 3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1470033923"/>
                  </a:ext>
                </a:extLst>
              </a:tr>
              <a:tr h="789610">
                <a:tc>
                  <a:txBody>
                    <a:bodyPr/>
                    <a:lstStyle/>
                    <a:p>
                      <a:pPr algn="l" fontAlgn="t"/>
                      <a:r>
                        <a:rPr lang="sv-SE" sz="1050" u="none" strike="noStrike">
                          <a:effectLst/>
                          <a:latin typeface="Arial" panose="020B0604020202020204" pitchFamily="34" charset="0"/>
                          <a:cs typeface="Arial" panose="020B0604020202020204" pitchFamily="34" charset="0"/>
                        </a:rPr>
                        <a:t>Amoxicillin-clavulanic acid oral</a:t>
                      </a:r>
                      <a:endParaRPr lang="sv-SE" sz="1050" b="1"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(0.5 g amoxicillin + 0.125 g </a:t>
                      </a:r>
                      <a:br>
                        <a:rPr lang="sv-SE" sz="1050" u="none" strike="noStrike">
                          <a:effectLst/>
                          <a:latin typeface="Arial" panose="020B0604020202020204" pitchFamily="34" charset="0"/>
                          <a:cs typeface="Arial" panose="020B0604020202020204" pitchFamily="34" charset="0"/>
                        </a:rPr>
                      </a:br>
                      <a:r>
                        <a:rPr lang="sv-SE" sz="1050" u="none" strike="noStrike">
                          <a:effectLst/>
                          <a:latin typeface="Arial" panose="020B0604020202020204" pitchFamily="34" charset="0"/>
                          <a:cs typeface="Arial" panose="020B0604020202020204" pitchFamily="34" charset="0"/>
                        </a:rPr>
                        <a:t>clavulanic acid) x 3 oral</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(0.875 g amoxicillin + 0.125 g clavulanic acid) x 3 oral</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a:effectLst/>
                          <a:latin typeface="Arial" panose="020B0604020202020204" pitchFamily="34" charset="0"/>
                          <a:cs typeface="Arial" panose="020B0604020202020204" pitchFamily="34" charset="0"/>
                        </a:rPr>
                        <a:t>(0.5 g amoxicillin + 0.125 g </a:t>
                      </a:r>
                      <a:br>
                        <a:rPr lang="sv-SE" sz="1050" u="none" strike="noStrike">
                          <a:effectLst/>
                          <a:latin typeface="Arial" panose="020B0604020202020204" pitchFamily="34" charset="0"/>
                          <a:cs typeface="Arial" panose="020B0604020202020204" pitchFamily="34" charset="0"/>
                        </a:rPr>
                      </a:br>
                      <a:r>
                        <a:rPr lang="sv-SE" sz="1050" u="none" strike="noStrike">
                          <a:effectLst/>
                          <a:latin typeface="Arial" panose="020B0604020202020204" pitchFamily="34" charset="0"/>
                          <a:cs typeface="Arial" panose="020B0604020202020204" pitchFamily="34" charset="0"/>
                        </a:rPr>
                        <a:t>clavulanic acid) x 3 oral</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noStrike">
                          <a:effectLst/>
                          <a:latin typeface="Arial" panose="020B0604020202020204" pitchFamily="34" charset="0"/>
                          <a:cs typeface="Arial" panose="020B0604020202020204" pitchFamily="34" charset="0"/>
                        </a:rPr>
                        <a:t>Amoxicillin-clavulanic acid has separate breakpoints for systemic infections and uncomplicated UTI. When amoxicillin-clavulanic acid is reported for uncomplicated UTI, the report must make clear that the susceptibility category is only valid for uncomplicated UTI.  </a:t>
                      </a:r>
                      <a:br>
                        <a:rPr lang="sv-SE" sz="1050" u="none" strike="noStrike">
                          <a:effectLst/>
                          <a:latin typeface="Arial" panose="020B0604020202020204" pitchFamily="34" charset="0"/>
                          <a:cs typeface="Arial" panose="020B0604020202020204" pitchFamily="34" charset="0"/>
                        </a:rPr>
                      </a:br>
                      <a:r>
                        <a:rPr lang="sv-SE" sz="1050" u="none" strike="sngStrike">
                          <a:effectLst/>
                          <a:latin typeface="Arial" panose="020B0604020202020204" pitchFamily="34" charset="0"/>
                          <a:cs typeface="Arial" panose="020B0604020202020204" pitchFamily="34" charset="0"/>
                        </a:rPr>
                        <a:t>H. influenzae: High dose only</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noStrike">
                          <a:effectLst/>
                          <a:latin typeface="Arial" panose="020B0604020202020204" pitchFamily="34" charset="0"/>
                          <a:cs typeface="Arial" panose="020B0604020202020204" pitchFamily="34" charset="0"/>
                        </a:rPr>
                        <a:t>Amoxicillin-clavulanic acid has separate breakpoints for systemic infections and uncomplicated UTI. When amoxicillin-clavulanic acid is reported for uncomplicated UTI, the report must make clear that the susceptibility category is only valid for uncomplicated UTI.  </a:t>
                      </a:r>
                      <a:br>
                        <a:rPr lang="sv-SE" sz="1050" u="none" strike="noStrike">
                          <a:effectLst/>
                          <a:latin typeface="Arial" panose="020B0604020202020204" pitchFamily="34" charset="0"/>
                          <a:cs typeface="Arial" panose="020B0604020202020204" pitchFamily="34" charset="0"/>
                        </a:rPr>
                      </a:br>
                      <a:r>
                        <a:rPr lang="sv-SE" sz="1050" u="none" strike="sngStrike">
                          <a:effectLst/>
                          <a:latin typeface="Arial" panose="020B0604020202020204" pitchFamily="34" charset="0"/>
                          <a:cs typeface="Arial" panose="020B0604020202020204" pitchFamily="34" charset="0"/>
                        </a:rPr>
                        <a:t>H. influenzae: High dose only</a:t>
                      </a:r>
                      <a:endParaRPr lang="sv-SE" sz="1050" b="0"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1121852339"/>
                  </a:ext>
                </a:extLst>
              </a:tr>
              <a:tr h="159273">
                <a:tc>
                  <a:txBody>
                    <a:bodyPr/>
                    <a:lstStyle/>
                    <a:p>
                      <a:pPr algn="l" fontAlgn="t"/>
                      <a:r>
                        <a:rPr lang="sv-SE" sz="1050" u="none" strike="noStrike">
                          <a:effectLst/>
                          <a:latin typeface="Arial" panose="020B0604020202020204" pitchFamily="34" charset="0"/>
                          <a:cs typeface="Arial" panose="020B0604020202020204" pitchFamily="34" charset="0"/>
                        </a:rPr>
                        <a:t>Piperacillin</a:t>
                      </a:r>
                      <a:endParaRPr lang="sv-SE" sz="1050" b="1"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4 g x 3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4 g x 4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sngStrike">
                          <a:effectLst/>
                          <a:latin typeface="Arial" panose="020B0604020202020204" pitchFamily="34" charset="0"/>
                          <a:cs typeface="Arial" panose="020B0604020202020204" pitchFamily="34" charset="0"/>
                        </a:rPr>
                        <a:t>Pseudomonas spp.: High dose only</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sngStrike">
                          <a:effectLst/>
                          <a:latin typeface="Arial" panose="020B0604020202020204" pitchFamily="34" charset="0"/>
                          <a:cs typeface="Arial" panose="020B0604020202020204" pitchFamily="34" charset="0"/>
                        </a:rPr>
                        <a:t>Pseudomonas spp.: High dose only</a:t>
                      </a:r>
                      <a:endParaRPr lang="sv-SE" sz="1050" b="0"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4011447566"/>
                  </a:ext>
                </a:extLst>
              </a:tr>
              <a:tr h="316857">
                <a:tc>
                  <a:txBody>
                    <a:bodyPr/>
                    <a:lstStyle/>
                    <a:p>
                      <a:pPr algn="l" fontAlgn="t"/>
                      <a:r>
                        <a:rPr lang="sv-SE" sz="1050" u="none" strike="noStrike">
                          <a:effectLst/>
                          <a:latin typeface="Arial" panose="020B0604020202020204" pitchFamily="34" charset="0"/>
                          <a:cs typeface="Arial" panose="020B0604020202020204" pitchFamily="34" charset="0"/>
                          <a:hlinkClick r:id="rId4"/>
                        </a:rPr>
                        <a:t>Piperacillin-tazobactam</a:t>
                      </a:r>
                      <a:endParaRPr lang="sv-SE" sz="1050" b="1" i="0" u="none" strike="noStrike">
                        <a:solidFill>
                          <a:srgbClr val="0000FF"/>
                        </a:solidFill>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(4 g piperacillin + 0.5 g tazobactam) </a:t>
                      </a:r>
                      <a:br>
                        <a:rPr lang="sv-SE" sz="1050" u="none" strike="noStrike">
                          <a:effectLst/>
                          <a:latin typeface="Arial" panose="020B0604020202020204" pitchFamily="34" charset="0"/>
                          <a:cs typeface="Arial" panose="020B0604020202020204" pitchFamily="34" charset="0"/>
                        </a:rPr>
                      </a:br>
                      <a:r>
                        <a:rPr lang="sv-SE" sz="1050" u="none" strike="noStrike">
                          <a:effectLst/>
                          <a:latin typeface="Arial" panose="020B0604020202020204" pitchFamily="34" charset="0"/>
                          <a:cs typeface="Arial" panose="020B0604020202020204" pitchFamily="34" charset="0"/>
                        </a:rPr>
                        <a:t>x 3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(4 g piperacillin + 0.5 g tazobactam) </a:t>
                      </a:r>
                      <a:br>
                        <a:rPr lang="sv-SE" sz="1050" u="none" strike="noStrike">
                          <a:effectLst/>
                          <a:latin typeface="Arial" panose="020B0604020202020204" pitchFamily="34" charset="0"/>
                          <a:cs typeface="Arial" panose="020B0604020202020204" pitchFamily="34" charset="0"/>
                        </a:rPr>
                      </a:br>
                      <a:r>
                        <a:rPr lang="sv-SE" sz="1050" u="none" strike="noStrike">
                          <a:effectLst/>
                          <a:latin typeface="Arial" panose="020B0604020202020204" pitchFamily="34" charset="0"/>
                          <a:cs typeface="Arial" panose="020B0604020202020204" pitchFamily="34" charset="0"/>
                        </a:rPr>
                        <a:t>x 4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sngStrike">
                          <a:effectLst/>
                          <a:latin typeface="Arial" panose="020B0604020202020204" pitchFamily="34" charset="0"/>
                          <a:cs typeface="Arial" panose="020B0604020202020204" pitchFamily="34" charset="0"/>
                        </a:rPr>
                        <a:t>Pseudomonas spp.: High dose only</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sngStrike">
                          <a:effectLst/>
                          <a:latin typeface="Arial" panose="020B0604020202020204" pitchFamily="34" charset="0"/>
                          <a:cs typeface="Arial" panose="020B0604020202020204" pitchFamily="34" charset="0"/>
                        </a:rPr>
                        <a:t>Pseudomonas spp.: High dose only</a:t>
                      </a:r>
                      <a:endParaRPr lang="sv-SE" sz="1050" b="0"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1556297811"/>
                  </a:ext>
                </a:extLst>
              </a:tr>
              <a:tr h="159273">
                <a:tc>
                  <a:txBody>
                    <a:bodyPr/>
                    <a:lstStyle/>
                    <a:p>
                      <a:pPr algn="l" fontAlgn="t"/>
                      <a:r>
                        <a:rPr lang="sv-SE" sz="1050" u="none" strike="noStrike">
                          <a:effectLst/>
                          <a:latin typeface="Arial" panose="020B0604020202020204" pitchFamily="34" charset="0"/>
                          <a:cs typeface="Arial" panose="020B0604020202020204" pitchFamily="34" charset="0"/>
                        </a:rPr>
                        <a:t>Ticarcillin</a:t>
                      </a:r>
                      <a:endParaRPr lang="sv-SE" sz="1050" b="1"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3 g x 4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3 g x 6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sngStrike">
                          <a:effectLst/>
                          <a:latin typeface="Arial" panose="020B0604020202020204" pitchFamily="34" charset="0"/>
                          <a:cs typeface="Arial" panose="020B0604020202020204" pitchFamily="34" charset="0"/>
                        </a:rPr>
                        <a:t>Pseudomonas spp.: High dose only</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sngStrike">
                          <a:effectLst/>
                          <a:latin typeface="Arial" panose="020B0604020202020204" pitchFamily="34" charset="0"/>
                          <a:cs typeface="Arial" panose="020B0604020202020204" pitchFamily="34" charset="0"/>
                        </a:rPr>
                        <a:t>Pseudomonas spp.: High dose only</a:t>
                      </a:r>
                      <a:endParaRPr lang="sv-SE" sz="1050" b="0"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1101759771"/>
                  </a:ext>
                </a:extLst>
              </a:tr>
              <a:tr h="316857">
                <a:tc>
                  <a:txBody>
                    <a:bodyPr/>
                    <a:lstStyle/>
                    <a:p>
                      <a:pPr algn="l" fontAlgn="t"/>
                      <a:r>
                        <a:rPr lang="sv-SE" sz="1050" u="none" strike="noStrike">
                          <a:effectLst/>
                          <a:latin typeface="Arial" panose="020B0604020202020204" pitchFamily="34" charset="0"/>
                          <a:cs typeface="Arial" panose="020B0604020202020204" pitchFamily="34" charset="0"/>
                        </a:rPr>
                        <a:t>Ticarcillin-clavulanic acid</a:t>
                      </a:r>
                      <a:endParaRPr lang="sv-SE" sz="1050" b="1"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(3 g ticarcillin + 0.1-0.2 g clavulanic acid) x 4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(3 g ticarcillin + 0.1 g clavulanic acid) x 6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sngStrike">
                          <a:effectLst/>
                          <a:latin typeface="Arial" panose="020B0604020202020204" pitchFamily="34" charset="0"/>
                          <a:cs typeface="Arial" panose="020B0604020202020204" pitchFamily="34" charset="0"/>
                        </a:rPr>
                        <a:t>Pseudomonas spp.: High dose only</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sngStrike">
                          <a:effectLst/>
                          <a:latin typeface="Arial" panose="020B0604020202020204" pitchFamily="34" charset="0"/>
                          <a:cs typeface="Arial" panose="020B0604020202020204" pitchFamily="34" charset="0"/>
                        </a:rPr>
                        <a:t>Pseudomonas spp.: High dose only</a:t>
                      </a:r>
                      <a:endParaRPr lang="sv-SE" sz="1050" b="0"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2205298168"/>
                  </a:ext>
                </a:extLst>
              </a:tr>
              <a:tr h="159273">
                <a:tc>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1"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3633126743"/>
                  </a:ext>
                </a:extLst>
              </a:tr>
              <a:tr h="474442">
                <a:tc>
                  <a:txBody>
                    <a:bodyPr/>
                    <a:lstStyle/>
                    <a:p>
                      <a:pPr algn="l" fontAlgn="t"/>
                      <a:r>
                        <a:rPr lang="sv-SE" sz="1050" u="none" strike="noStrike">
                          <a:effectLst/>
                          <a:latin typeface="Arial" panose="020B0604020202020204" pitchFamily="34" charset="0"/>
                          <a:cs typeface="Arial" panose="020B0604020202020204" pitchFamily="34" charset="0"/>
                          <a:hlinkClick r:id="rId5"/>
                        </a:rPr>
                        <a:t>Phenoxymethylpenicillin</a:t>
                      </a:r>
                      <a:endParaRPr lang="sv-SE" sz="1050" b="1" i="0" u="none" strike="noStrike">
                        <a:solidFill>
                          <a:srgbClr val="0000FF"/>
                        </a:solidFill>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0.5-2 g x 3-4 oral</a:t>
                      </a:r>
                      <a:br>
                        <a:rPr lang="sv-SE" sz="1050" u="none" strike="noStrike">
                          <a:effectLst/>
                          <a:latin typeface="Arial" panose="020B0604020202020204" pitchFamily="34" charset="0"/>
                          <a:cs typeface="Arial" panose="020B0604020202020204" pitchFamily="34" charset="0"/>
                        </a:rPr>
                      </a:br>
                      <a:r>
                        <a:rPr lang="sv-SE" sz="1050" u="none" strike="noStrike">
                          <a:effectLst/>
                          <a:latin typeface="Arial" panose="020B0604020202020204" pitchFamily="34" charset="0"/>
                          <a:cs typeface="Arial" panose="020B0604020202020204" pitchFamily="34" charset="0"/>
                        </a:rPr>
                        <a:t>depending on species and/or infection type</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None</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3773276933"/>
                  </a:ext>
                </a:extLst>
              </a:tr>
              <a:tr h="159273">
                <a:tc>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1"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1530859717"/>
                  </a:ext>
                </a:extLst>
              </a:tr>
              <a:tr h="159273">
                <a:tc>
                  <a:txBody>
                    <a:bodyPr/>
                    <a:lstStyle/>
                    <a:p>
                      <a:pPr algn="l" fontAlgn="t"/>
                      <a:r>
                        <a:rPr lang="sv-SE" sz="1050" u="none" strike="noStrike">
                          <a:effectLst/>
                          <a:latin typeface="Arial" panose="020B0604020202020204" pitchFamily="34" charset="0"/>
                          <a:cs typeface="Arial" panose="020B0604020202020204" pitchFamily="34" charset="0"/>
                        </a:rPr>
                        <a:t>Oxacillin</a:t>
                      </a:r>
                      <a:endParaRPr lang="sv-SE" sz="1050" b="1"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1 g x 4 iv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1 g x 6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2737460350"/>
                  </a:ext>
                </a:extLst>
              </a:tr>
              <a:tr h="159273">
                <a:tc>
                  <a:txBody>
                    <a:bodyPr/>
                    <a:lstStyle/>
                    <a:p>
                      <a:pPr algn="l" fontAlgn="t"/>
                      <a:r>
                        <a:rPr lang="sv-SE" sz="1050" u="none" strike="noStrike">
                          <a:effectLst/>
                          <a:latin typeface="Arial" panose="020B0604020202020204" pitchFamily="34" charset="0"/>
                          <a:cs typeface="Arial" panose="020B0604020202020204" pitchFamily="34" charset="0"/>
                        </a:rPr>
                        <a:t>Cloxacillin</a:t>
                      </a:r>
                      <a:endParaRPr lang="sv-SE" sz="1050" b="1"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0.5 g x 4 oral or 1 g x 4 iv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1 g x 4 oral or 2 g x 6 iv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dirty="0">
                          <a:effectLst/>
                          <a:latin typeface="Arial" panose="020B0604020202020204" pitchFamily="34" charset="0"/>
                          <a:cs typeface="Arial" panose="020B0604020202020204" pitchFamily="34" charset="0"/>
                        </a:rPr>
                        <a:t> </a:t>
                      </a:r>
                      <a:endParaRPr lang="sv-SE" sz="1050" b="0" i="0" u="none" strike="noStrike" dirty="0">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212006186"/>
                  </a:ext>
                </a:extLst>
              </a:tr>
              <a:tr h="159273">
                <a:tc>
                  <a:txBody>
                    <a:bodyPr/>
                    <a:lstStyle/>
                    <a:p>
                      <a:pPr algn="l" fontAlgn="t"/>
                      <a:r>
                        <a:rPr lang="sv-SE" sz="1050" u="none" strike="noStrike">
                          <a:effectLst/>
                          <a:latin typeface="Arial" panose="020B0604020202020204" pitchFamily="34" charset="0"/>
                          <a:cs typeface="Arial" panose="020B0604020202020204" pitchFamily="34" charset="0"/>
                        </a:rPr>
                        <a:t>Dicloxacillin</a:t>
                      </a:r>
                      <a:endParaRPr lang="sv-SE" sz="1050" b="1"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0.5-1 g x 4 oral or 1 g x 4 iv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2 g x 4 oral or 2 g x 6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849657276"/>
                  </a:ext>
                </a:extLst>
              </a:tr>
              <a:tr h="316857">
                <a:tc>
                  <a:txBody>
                    <a:bodyPr/>
                    <a:lstStyle/>
                    <a:p>
                      <a:pPr algn="l" fontAlgn="t"/>
                      <a:r>
                        <a:rPr lang="sv-SE" sz="1050" u="none" strike="noStrike">
                          <a:effectLst/>
                          <a:latin typeface="Arial" panose="020B0604020202020204" pitchFamily="34" charset="0"/>
                          <a:cs typeface="Arial" panose="020B0604020202020204" pitchFamily="34" charset="0"/>
                        </a:rPr>
                        <a:t>Flucloxacillin</a:t>
                      </a:r>
                      <a:endParaRPr lang="sv-SE" sz="1050" b="1"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1 g x 3 oral or 2 g x 4 iv </a:t>
                      </a:r>
                      <a:br>
                        <a:rPr lang="sv-SE" sz="1050" u="none" strike="noStrike">
                          <a:effectLst/>
                          <a:latin typeface="Arial" panose="020B0604020202020204" pitchFamily="34" charset="0"/>
                          <a:cs typeface="Arial" panose="020B0604020202020204" pitchFamily="34" charset="0"/>
                        </a:rPr>
                      </a:br>
                      <a:r>
                        <a:rPr lang="sv-SE" sz="1050" u="none" strike="noStrike">
                          <a:effectLst/>
                          <a:latin typeface="Arial" panose="020B0604020202020204" pitchFamily="34" charset="0"/>
                          <a:cs typeface="Arial" panose="020B0604020202020204" pitchFamily="34" charset="0"/>
                        </a:rPr>
                        <a:t>(or 1 g x 6 iv)</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1 g x 4 oral or 2 g x 6 iv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965544219"/>
                  </a:ext>
                </a:extLst>
              </a:tr>
              <a:tr h="159273">
                <a:tc>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1"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noStrike">
                          <a:effectLst/>
                          <a:latin typeface="Arial" panose="020B0604020202020204" pitchFamily="34" charset="0"/>
                          <a:cs typeface="Arial" panose="020B0604020202020204" pitchFamily="34" charset="0"/>
                        </a:rPr>
                        <a:t> </a:t>
                      </a:r>
                      <a:endParaRPr lang="sv-SE" sz="1050" b="0" i="0" u="none" strike="noStrike">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4200643941"/>
                  </a:ext>
                </a:extLst>
              </a:tr>
              <a:tr h="159273">
                <a:tc>
                  <a:txBody>
                    <a:bodyPr/>
                    <a:lstStyle/>
                    <a:p>
                      <a:pPr algn="l" fontAlgn="t"/>
                      <a:r>
                        <a:rPr lang="sv-SE" sz="1050" u="none" strike="noStrike">
                          <a:effectLst/>
                          <a:latin typeface="Arial" panose="020B0604020202020204" pitchFamily="34" charset="0"/>
                          <a:cs typeface="Arial" panose="020B0604020202020204" pitchFamily="34" charset="0"/>
                          <a:hlinkClick r:id="rId6"/>
                        </a:rPr>
                        <a:t>Mecillinam oral</a:t>
                      </a:r>
                      <a:endParaRPr lang="sv-SE" sz="1050" b="1" i="0" u="none" strike="noStrike">
                        <a:solidFill>
                          <a:srgbClr val="0000FF"/>
                        </a:solidFill>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None</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a:txBody>
                    <a:bodyPr/>
                    <a:lstStyle/>
                    <a:p>
                      <a:pPr algn="ctr" fontAlgn="t"/>
                      <a:r>
                        <a:rPr lang="sv-SE" sz="1050" u="none" strike="noStrike">
                          <a:effectLst/>
                          <a:latin typeface="Arial" panose="020B0604020202020204" pitchFamily="34" charset="0"/>
                          <a:cs typeface="Arial" panose="020B0604020202020204" pitchFamily="34" charset="0"/>
                        </a:rPr>
                        <a:t>None</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gridSpan="2">
                  <a:txBody>
                    <a:bodyPr/>
                    <a:lstStyle/>
                    <a:p>
                      <a:pPr algn="ctr" fontAlgn="t"/>
                      <a:r>
                        <a:rPr lang="sv-SE" sz="1050" u="none" strike="noStrike">
                          <a:effectLst/>
                          <a:latin typeface="Arial" panose="020B0604020202020204" pitchFamily="34" charset="0"/>
                          <a:cs typeface="Arial" panose="020B0604020202020204" pitchFamily="34" charset="0"/>
                        </a:rPr>
                        <a:t>0.2-0.4 g x 3 oral</a:t>
                      </a:r>
                      <a:endParaRPr lang="sv-SE" sz="1050" b="0" i="0" u="none" strike="noStrike">
                        <a:effectLst/>
                        <a:latin typeface="Arial" panose="020B0604020202020204" pitchFamily="34" charset="0"/>
                        <a:cs typeface="Arial" panose="020B0604020202020204" pitchFamily="34" charset="0"/>
                      </a:endParaRPr>
                    </a:p>
                  </a:txBody>
                  <a:tcPr marL="1715" marR="1715" marT="1715" marB="0"/>
                </a:tc>
                <a:tc hMerge="1">
                  <a:txBody>
                    <a:bodyPr/>
                    <a:lstStyle/>
                    <a:p>
                      <a:pPr algn="l" fontAlgn="t"/>
                      <a:r>
                        <a:rPr lang="sv-SE" sz="1050" u="none" strike="noStrike" dirty="0">
                          <a:effectLst/>
                          <a:latin typeface="Arial" panose="020B0604020202020204" pitchFamily="34" charset="0"/>
                          <a:cs typeface="Arial" panose="020B0604020202020204" pitchFamily="34" charset="0"/>
                        </a:rPr>
                        <a:t> </a:t>
                      </a:r>
                      <a:endParaRPr lang="sv-SE" sz="1050" b="0" i="0" u="none" strike="noStrike" dirty="0">
                        <a:effectLst/>
                        <a:latin typeface="Arial" panose="020B0604020202020204" pitchFamily="34" charset="0"/>
                        <a:cs typeface="Arial" panose="020B0604020202020204" pitchFamily="34" charset="0"/>
                      </a:endParaRPr>
                    </a:p>
                  </a:txBody>
                  <a:tcPr marL="1715" marR="1715" marT="1715" marB="0"/>
                </a:tc>
                <a:tc>
                  <a:txBody>
                    <a:bodyPr/>
                    <a:lstStyle/>
                    <a:p>
                      <a:pPr algn="l" fontAlgn="t"/>
                      <a:r>
                        <a:rPr lang="sv-SE" sz="1050" u="none" strike="noStrike" dirty="0">
                          <a:effectLst/>
                          <a:latin typeface="Arial" panose="020B0604020202020204" pitchFamily="34" charset="0"/>
                          <a:cs typeface="Arial" panose="020B0604020202020204" pitchFamily="34" charset="0"/>
                        </a:rPr>
                        <a:t> </a:t>
                      </a:r>
                      <a:endParaRPr lang="sv-SE" sz="1050" b="0" i="0" u="none" strike="noStrike" dirty="0">
                        <a:effectLst/>
                        <a:latin typeface="Arial" panose="020B0604020202020204" pitchFamily="34" charset="0"/>
                        <a:cs typeface="Arial" panose="020B0604020202020204" pitchFamily="34" charset="0"/>
                      </a:endParaRPr>
                    </a:p>
                  </a:txBody>
                  <a:tcPr marL="1715" marR="1715" marT="1715" marB="0"/>
                </a:tc>
                <a:extLst>
                  <a:ext uri="{0D108BD9-81ED-4DB2-BD59-A6C34878D82A}">
                    <a16:rowId xmlns:a16="http://schemas.microsoft.com/office/drawing/2014/main" val="1248667387"/>
                  </a:ext>
                </a:extLst>
              </a:tr>
            </a:tbl>
          </a:graphicData>
        </a:graphic>
      </p:graphicFrame>
      <p:pic>
        <p:nvPicPr>
          <p:cNvPr id="4" name="Bildobjekt 3">
            <a:extLst>
              <a:ext uri="{FF2B5EF4-FFF2-40B4-BE49-F238E27FC236}">
                <a16:creationId xmlns:a16="http://schemas.microsoft.com/office/drawing/2014/main" id="{97E3BC17-0716-044C-8EC2-BD558FCCF68E}"/>
              </a:ext>
            </a:extLst>
          </p:cNvPr>
          <p:cNvPicPr>
            <a:picLocks noChangeAspect="1"/>
          </p:cNvPicPr>
          <p:nvPr/>
        </p:nvPicPr>
        <p:blipFill>
          <a:blip r:embed="rId7"/>
          <a:stretch>
            <a:fillRect/>
          </a:stretch>
        </p:blipFill>
        <p:spPr>
          <a:xfrm>
            <a:off x="8842978" y="4091008"/>
            <a:ext cx="2933700" cy="2882900"/>
          </a:xfrm>
          <a:prstGeom prst="rect">
            <a:avLst/>
          </a:prstGeom>
        </p:spPr>
      </p:pic>
    </p:spTree>
    <p:extLst>
      <p:ext uri="{BB962C8B-B14F-4D97-AF65-F5344CB8AC3E}">
        <p14:creationId xmlns:p14="http://schemas.microsoft.com/office/powerpoint/2010/main" val="1423897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B52AD43-7313-D34D-8371-DD4D831F6947}"/>
              </a:ext>
            </a:extLst>
          </p:cNvPr>
          <p:cNvSpPr>
            <a:spLocks noGrp="1"/>
          </p:cNvSpPr>
          <p:nvPr>
            <p:ph type="title"/>
          </p:nvPr>
        </p:nvSpPr>
        <p:spPr/>
        <p:txBody>
          <a:bodyPr>
            <a:normAutofit fontScale="90000"/>
          </a:bodyPr>
          <a:lstStyle/>
          <a:p>
            <a:r>
              <a:rPr lang="sv-SE" dirty="0"/>
              <a:t>The ”</a:t>
            </a:r>
            <a:r>
              <a:rPr lang="sv-SE" dirty="0" err="1"/>
              <a:t>arbitrary</a:t>
            </a:r>
            <a:r>
              <a:rPr lang="sv-SE" dirty="0"/>
              <a:t> S-</a:t>
            </a:r>
            <a:r>
              <a:rPr lang="sv-SE" dirty="0" err="1"/>
              <a:t>breakpoint</a:t>
            </a:r>
            <a:r>
              <a:rPr lang="sv-SE" dirty="0"/>
              <a:t>” is to </a:t>
            </a:r>
            <a:r>
              <a:rPr lang="sv-SE" dirty="0" err="1"/>
              <a:t>ensure</a:t>
            </a:r>
            <a:r>
              <a:rPr lang="sv-SE" dirty="0"/>
              <a:t> </a:t>
            </a:r>
            <a:r>
              <a:rPr lang="sv-SE" dirty="0" err="1"/>
              <a:t>that</a:t>
            </a:r>
            <a:r>
              <a:rPr lang="sv-SE" dirty="0"/>
              <a:t> </a:t>
            </a:r>
            <a:r>
              <a:rPr lang="sv-SE" dirty="0" err="1"/>
              <a:t>you</a:t>
            </a:r>
            <a:r>
              <a:rPr lang="sv-SE" dirty="0"/>
              <a:t> </a:t>
            </a:r>
            <a:r>
              <a:rPr lang="sv-SE" dirty="0" err="1"/>
              <a:t>obtain</a:t>
            </a:r>
            <a:r>
              <a:rPr lang="sv-SE" dirty="0"/>
              <a:t> an ”I” </a:t>
            </a:r>
            <a:r>
              <a:rPr lang="sv-SE" dirty="0" err="1"/>
              <a:t>rather</a:t>
            </a:r>
            <a:r>
              <a:rPr lang="sv-SE" dirty="0"/>
              <a:t> </a:t>
            </a:r>
            <a:r>
              <a:rPr lang="sv-SE" dirty="0" err="1"/>
              <a:t>than</a:t>
            </a:r>
            <a:r>
              <a:rPr lang="sv-SE" dirty="0"/>
              <a:t> an ”S” </a:t>
            </a:r>
            <a:r>
              <a:rPr lang="sv-SE" dirty="0" err="1"/>
              <a:t>when</a:t>
            </a:r>
            <a:r>
              <a:rPr lang="sv-SE" dirty="0"/>
              <a:t> </a:t>
            </a:r>
            <a:r>
              <a:rPr lang="sv-SE" dirty="0" err="1"/>
              <a:t>testing</a:t>
            </a:r>
            <a:r>
              <a:rPr lang="sv-SE" dirty="0"/>
              <a:t>.</a:t>
            </a:r>
          </a:p>
        </p:txBody>
      </p:sp>
      <p:sp>
        <p:nvSpPr>
          <p:cNvPr id="3" name="Platshållare för innehåll 2">
            <a:extLst>
              <a:ext uri="{FF2B5EF4-FFF2-40B4-BE49-F238E27FC236}">
                <a16:creationId xmlns:a16="http://schemas.microsoft.com/office/drawing/2014/main" id="{E0CF8487-5C9D-F74C-B7D4-F2112ADE28E1}"/>
              </a:ext>
            </a:extLst>
          </p:cNvPr>
          <p:cNvSpPr>
            <a:spLocks noGrp="1"/>
          </p:cNvSpPr>
          <p:nvPr>
            <p:ph idx="1"/>
          </p:nvPr>
        </p:nvSpPr>
        <p:spPr>
          <a:xfrm>
            <a:off x="838200" y="3506417"/>
            <a:ext cx="10515600" cy="2670545"/>
          </a:xfrm>
        </p:spPr>
        <p:txBody>
          <a:bodyPr/>
          <a:lstStyle/>
          <a:p>
            <a:pPr marL="0" indent="0" algn="ctr">
              <a:buNone/>
            </a:pPr>
            <a:endParaRPr lang="sv-SE" dirty="0"/>
          </a:p>
          <a:p>
            <a:pPr marL="0" indent="0" algn="ctr">
              <a:buNone/>
            </a:pPr>
            <a:r>
              <a:rPr lang="sv-SE" sz="6000" dirty="0"/>
              <a:t>S≤0.001 mg/L</a:t>
            </a:r>
          </a:p>
          <a:p>
            <a:pPr marL="0" indent="0" algn="ctr">
              <a:buNone/>
            </a:pPr>
            <a:r>
              <a:rPr lang="sv-SE" sz="6000" dirty="0"/>
              <a:t>S≥50 mm</a:t>
            </a:r>
          </a:p>
        </p:txBody>
      </p:sp>
      <p:sp>
        <p:nvSpPr>
          <p:cNvPr id="4" name="Platshållare för sidfot 3">
            <a:extLst>
              <a:ext uri="{FF2B5EF4-FFF2-40B4-BE49-F238E27FC236}">
                <a16:creationId xmlns:a16="http://schemas.microsoft.com/office/drawing/2014/main" id="{95CDAD3D-458B-0243-B32C-94C7C278CE7B}"/>
              </a:ext>
            </a:extLst>
          </p:cNvPr>
          <p:cNvSpPr>
            <a:spLocks noGrp="1"/>
          </p:cNvSpPr>
          <p:nvPr>
            <p:ph type="ftr" sz="quarter" idx="11"/>
          </p:nvPr>
        </p:nvSpPr>
        <p:spPr/>
        <p:txBody>
          <a:bodyPr/>
          <a:lstStyle/>
          <a:p>
            <a:r>
              <a:rPr lang="sv-SE"/>
              <a:t>NordicAST 2020</a:t>
            </a:r>
          </a:p>
        </p:txBody>
      </p:sp>
      <p:pic>
        <p:nvPicPr>
          <p:cNvPr id="10" name="Bildobjekt 9">
            <a:extLst>
              <a:ext uri="{FF2B5EF4-FFF2-40B4-BE49-F238E27FC236}">
                <a16:creationId xmlns:a16="http://schemas.microsoft.com/office/drawing/2014/main" id="{CAA04CAC-78CB-D646-9338-90DA4AFD9572}"/>
              </a:ext>
            </a:extLst>
          </p:cNvPr>
          <p:cNvPicPr>
            <a:picLocks noChangeAspect="1"/>
          </p:cNvPicPr>
          <p:nvPr/>
        </p:nvPicPr>
        <p:blipFill>
          <a:blip r:embed="rId2"/>
          <a:stretch>
            <a:fillRect/>
          </a:stretch>
        </p:blipFill>
        <p:spPr>
          <a:xfrm>
            <a:off x="3961356" y="1690688"/>
            <a:ext cx="4269287" cy="2401474"/>
          </a:xfrm>
          <a:prstGeom prst="rect">
            <a:avLst/>
          </a:prstGeom>
        </p:spPr>
      </p:pic>
    </p:spTree>
    <p:extLst>
      <p:ext uri="{BB962C8B-B14F-4D97-AF65-F5344CB8AC3E}">
        <p14:creationId xmlns:p14="http://schemas.microsoft.com/office/powerpoint/2010/main" val="3560516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A7D86255-C8DE-E849-BE51-A121C80FD611}"/>
              </a:ext>
            </a:extLst>
          </p:cNvPr>
          <p:cNvSpPr>
            <a:spLocks noGrp="1"/>
          </p:cNvSpPr>
          <p:nvPr>
            <p:ph type="ftr" sz="quarter" idx="11"/>
          </p:nvPr>
        </p:nvSpPr>
        <p:spPr/>
        <p:txBody>
          <a:bodyPr/>
          <a:lstStyle/>
          <a:p>
            <a:r>
              <a:rPr lang="sv-SE"/>
              <a:t>NordicAST 2020</a:t>
            </a:r>
          </a:p>
        </p:txBody>
      </p:sp>
      <p:pic>
        <p:nvPicPr>
          <p:cNvPr id="6" name="Picture 4">
            <a:extLst>
              <a:ext uri="{FF2B5EF4-FFF2-40B4-BE49-F238E27FC236}">
                <a16:creationId xmlns:a16="http://schemas.microsoft.com/office/drawing/2014/main" id="{4A8C15F5-6F5E-2846-9971-3C7260D2C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2236" y="3006985"/>
            <a:ext cx="8849843" cy="348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a:extLst>
              <a:ext uri="{FF2B5EF4-FFF2-40B4-BE49-F238E27FC236}">
                <a16:creationId xmlns:a16="http://schemas.microsoft.com/office/drawing/2014/main" id="{65AF38A2-253D-254F-8B6B-2433D375B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760" y="3291345"/>
            <a:ext cx="8868054" cy="348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a:extLst>
              <a:ext uri="{FF2B5EF4-FFF2-40B4-BE49-F238E27FC236}">
                <a16:creationId xmlns:a16="http://schemas.microsoft.com/office/drawing/2014/main" id="{5B7C1AF4-543D-8840-A17A-931451AFD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812" y="3844977"/>
            <a:ext cx="8873950" cy="522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Bildobjekt 8">
            <a:extLst>
              <a:ext uri="{FF2B5EF4-FFF2-40B4-BE49-F238E27FC236}">
                <a16:creationId xmlns:a16="http://schemas.microsoft.com/office/drawing/2014/main" id="{3A048648-C78F-7F46-B07A-C6CAC4EBDE69}"/>
              </a:ext>
            </a:extLst>
          </p:cNvPr>
          <p:cNvPicPr>
            <a:picLocks noChangeAspect="1"/>
          </p:cNvPicPr>
          <p:nvPr/>
        </p:nvPicPr>
        <p:blipFill>
          <a:blip r:embed="rId5"/>
          <a:stretch>
            <a:fillRect/>
          </a:stretch>
        </p:blipFill>
        <p:spPr>
          <a:xfrm>
            <a:off x="1941812" y="3554320"/>
            <a:ext cx="8894576" cy="304794"/>
          </a:xfrm>
          <a:prstGeom prst="rect">
            <a:avLst/>
          </a:prstGeom>
        </p:spPr>
      </p:pic>
      <p:pic>
        <p:nvPicPr>
          <p:cNvPr id="14" name="Picture 3">
            <a:extLst>
              <a:ext uri="{FF2B5EF4-FFF2-40B4-BE49-F238E27FC236}">
                <a16:creationId xmlns:a16="http://schemas.microsoft.com/office/drawing/2014/main" id="{8EE3A359-9488-1B4F-93B5-91EF6FE483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8252" y="2722625"/>
            <a:ext cx="8886103" cy="348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Bildobjekt 14">
            <a:extLst>
              <a:ext uri="{FF2B5EF4-FFF2-40B4-BE49-F238E27FC236}">
                <a16:creationId xmlns:a16="http://schemas.microsoft.com/office/drawing/2014/main" id="{2DB770ED-A4BC-BD42-A63C-06E140B4EE32}"/>
              </a:ext>
            </a:extLst>
          </p:cNvPr>
          <p:cNvPicPr>
            <a:picLocks noChangeAspect="1"/>
          </p:cNvPicPr>
          <p:nvPr/>
        </p:nvPicPr>
        <p:blipFill>
          <a:blip r:embed="rId7"/>
          <a:stretch>
            <a:fillRect/>
          </a:stretch>
        </p:blipFill>
        <p:spPr>
          <a:xfrm>
            <a:off x="1967566" y="1818589"/>
            <a:ext cx="8868822" cy="974227"/>
          </a:xfrm>
          <a:prstGeom prst="rect">
            <a:avLst/>
          </a:prstGeom>
        </p:spPr>
      </p:pic>
      <p:sp>
        <p:nvSpPr>
          <p:cNvPr id="16" name="textruta 15">
            <a:extLst>
              <a:ext uri="{FF2B5EF4-FFF2-40B4-BE49-F238E27FC236}">
                <a16:creationId xmlns:a16="http://schemas.microsoft.com/office/drawing/2014/main" id="{28C2474A-A41C-ED44-8E10-002657B79010}"/>
              </a:ext>
            </a:extLst>
          </p:cNvPr>
          <p:cNvSpPr txBox="1"/>
          <p:nvPr/>
        </p:nvSpPr>
        <p:spPr>
          <a:xfrm>
            <a:off x="1651382" y="488764"/>
            <a:ext cx="9185006" cy="954107"/>
          </a:xfrm>
          <a:prstGeom prst="rect">
            <a:avLst/>
          </a:prstGeom>
          <a:solidFill>
            <a:schemeClr val="accent6">
              <a:lumMod val="40000"/>
              <a:lumOff val="60000"/>
            </a:schemeClr>
          </a:solidFill>
          <a:ln>
            <a:solidFill>
              <a:schemeClr val="accent1"/>
            </a:solidFill>
          </a:ln>
        </p:spPr>
        <p:txBody>
          <a:bodyPr wrap="square" rtlCol="0">
            <a:spAutoFit/>
          </a:bodyPr>
          <a:lstStyle/>
          <a:p>
            <a:pPr algn="ctr"/>
            <a:r>
              <a:rPr lang="sv-SE" sz="2800" b="1" dirty="0"/>
              <a:t>Agents </a:t>
            </a:r>
            <a:r>
              <a:rPr lang="sv-SE" sz="2800" b="1" dirty="0" err="1"/>
              <a:t>where</a:t>
            </a:r>
            <a:r>
              <a:rPr lang="sv-SE" sz="2800" b="1" dirty="0"/>
              <a:t> </a:t>
            </a:r>
            <a:r>
              <a:rPr lang="sv-SE" sz="2800" b="1" dirty="0" err="1"/>
              <a:t>wild</a:t>
            </a:r>
            <a:r>
              <a:rPr lang="sv-SE" sz="2800" b="1" dirty="0"/>
              <a:t> </a:t>
            </a:r>
            <a:r>
              <a:rPr lang="sv-SE" sz="2800" b="1" dirty="0" err="1"/>
              <a:t>type</a:t>
            </a:r>
            <a:r>
              <a:rPr lang="sv-SE" sz="2800" b="1" dirty="0"/>
              <a:t>* </a:t>
            </a:r>
            <a:r>
              <a:rPr lang="sv-SE" sz="2800" b="1" dirty="0" err="1"/>
              <a:t>Pseudomonas</a:t>
            </a:r>
            <a:r>
              <a:rPr lang="sv-SE" sz="2800" b="1" dirty="0"/>
              <a:t> </a:t>
            </a:r>
            <a:r>
              <a:rPr lang="sv-SE" sz="2800" b="1" dirty="0" err="1"/>
              <a:t>are</a:t>
            </a:r>
            <a:r>
              <a:rPr lang="sv-SE" sz="2800" b="1" dirty="0"/>
              <a:t> </a:t>
            </a:r>
            <a:r>
              <a:rPr lang="sv-SE" sz="2800" b="1" dirty="0" err="1"/>
              <a:t>reported</a:t>
            </a:r>
            <a:r>
              <a:rPr lang="sv-SE" sz="2800" b="1" dirty="0"/>
              <a:t> </a:t>
            </a:r>
          </a:p>
          <a:p>
            <a:pPr algn="ctr"/>
            <a:r>
              <a:rPr lang="sv-SE" sz="2800" b="1" dirty="0"/>
              <a:t>I or R (Table 2020**).</a:t>
            </a:r>
          </a:p>
        </p:txBody>
      </p:sp>
      <p:sp>
        <p:nvSpPr>
          <p:cNvPr id="17" name="textruta 16">
            <a:extLst>
              <a:ext uri="{FF2B5EF4-FFF2-40B4-BE49-F238E27FC236}">
                <a16:creationId xmlns:a16="http://schemas.microsoft.com/office/drawing/2014/main" id="{FFA819E2-7747-024F-9302-692C9BAA7864}"/>
              </a:ext>
            </a:extLst>
          </p:cNvPr>
          <p:cNvSpPr txBox="1"/>
          <p:nvPr/>
        </p:nvSpPr>
        <p:spPr>
          <a:xfrm>
            <a:off x="1914293" y="4776505"/>
            <a:ext cx="9439507" cy="707886"/>
          </a:xfrm>
          <a:prstGeom prst="rect">
            <a:avLst/>
          </a:prstGeom>
          <a:noFill/>
        </p:spPr>
        <p:txBody>
          <a:bodyPr wrap="square" rtlCol="0">
            <a:spAutoFit/>
          </a:bodyPr>
          <a:lstStyle/>
          <a:p>
            <a:r>
              <a:rPr lang="sv-SE" sz="2000" dirty="0"/>
              <a:t>*</a:t>
            </a:r>
            <a:r>
              <a:rPr lang="sv-SE" sz="2000" dirty="0" err="1"/>
              <a:t>Wild</a:t>
            </a:r>
            <a:r>
              <a:rPr lang="sv-SE" sz="2000" dirty="0"/>
              <a:t> </a:t>
            </a:r>
            <a:r>
              <a:rPr lang="sv-SE" sz="2000" dirty="0" err="1"/>
              <a:t>type</a:t>
            </a:r>
            <a:r>
              <a:rPr lang="sv-SE" sz="2000" dirty="0"/>
              <a:t> – organisms </a:t>
            </a:r>
            <a:r>
              <a:rPr lang="sv-SE" sz="2000" dirty="0" err="1"/>
              <a:t>without</a:t>
            </a:r>
            <a:r>
              <a:rPr lang="sv-SE" sz="2000" dirty="0"/>
              <a:t> </a:t>
            </a:r>
            <a:r>
              <a:rPr lang="sv-SE" sz="2000" dirty="0" err="1"/>
              <a:t>phenotypcially</a:t>
            </a:r>
            <a:r>
              <a:rPr lang="sv-SE" sz="2000" dirty="0"/>
              <a:t> </a:t>
            </a:r>
            <a:r>
              <a:rPr lang="sv-SE" sz="2000" dirty="0" err="1"/>
              <a:t>detectable</a:t>
            </a:r>
            <a:r>
              <a:rPr lang="sv-SE" sz="2000" dirty="0"/>
              <a:t> </a:t>
            </a:r>
            <a:r>
              <a:rPr lang="sv-SE" sz="2000" dirty="0" err="1"/>
              <a:t>resistance</a:t>
            </a:r>
            <a:r>
              <a:rPr lang="sv-SE" sz="2000" dirty="0"/>
              <a:t> </a:t>
            </a:r>
            <a:r>
              <a:rPr lang="sv-SE" sz="2000" dirty="0" err="1"/>
              <a:t>mechanisms</a:t>
            </a:r>
            <a:br>
              <a:rPr lang="sv-SE" sz="2000" dirty="0"/>
            </a:br>
            <a:r>
              <a:rPr lang="sv-SE" sz="2000" dirty="0"/>
              <a:t>**No </a:t>
            </a:r>
            <a:r>
              <a:rPr lang="sv-SE" sz="2000" dirty="0" err="1"/>
              <a:t>change</a:t>
            </a:r>
            <a:r>
              <a:rPr lang="sv-SE" sz="2000" dirty="0"/>
              <a:t> </a:t>
            </a:r>
            <a:r>
              <a:rPr lang="sv-SE" sz="2000" dirty="0" err="1"/>
              <a:t>planned</a:t>
            </a:r>
            <a:r>
              <a:rPr lang="sv-SE" sz="2000" dirty="0"/>
              <a:t> for 2021.</a:t>
            </a:r>
          </a:p>
        </p:txBody>
      </p:sp>
    </p:spTree>
    <p:extLst>
      <p:ext uri="{BB962C8B-B14F-4D97-AF65-F5344CB8AC3E}">
        <p14:creationId xmlns:p14="http://schemas.microsoft.com/office/powerpoint/2010/main" val="4239631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5F837926-61DB-5F4D-8C7F-CF098C6CC269}"/>
              </a:ext>
            </a:extLst>
          </p:cNvPr>
          <p:cNvSpPr>
            <a:spLocks noGrp="1"/>
          </p:cNvSpPr>
          <p:nvPr>
            <p:ph type="ftr" sz="quarter" idx="11"/>
          </p:nvPr>
        </p:nvSpPr>
        <p:spPr/>
        <p:txBody>
          <a:bodyPr/>
          <a:lstStyle/>
          <a:p>
            <a:r>
              <a:rPr lang="en-US"/>
              <a:t>NordicAST 2020</a:t>
            </a:r>
          </a:p>
        </p:txBody>
      </p:sp>
      <p:pic>
        <p:nvPicPr>
          <p:cNvPr id="9" name="Bildobjekt 8">
            <a:extLst>
              <a:ext uri="{FF2B5EF4-FFF2-40B4-BE49-F238E27FC236}">
                <a16:creationId xmlns:a16="http://schemas.microsoft.com/office/drawing/2014/main" id="{150CA3E5-D941-BA4C-936A-890E09151E03}"/>
              </a:ext>
            </a:extLst>
          </p:cNvPr>
          <p:cNvPicPr>
            <a:picLocks noChangeAspect="1"/>
          </p:cNvPicPr>
          <p:nvPr/>
        </p:nvPicPr>
        <p:blipFill>
          <a:blip r:embed="rId2"/>
          <a:stretch>
            <a:fillRect/>
          </a:stretch>
        </p:blipFill>
        <p:spPr>
          <a:xfrm>
            <a:off x="1356560" y="917176"/>
            <a:ext cx="9202153" cy="4450114"/>
          </a:xfrm>
          <a:prstGeom prst="rect">
            <a:avLst/>
          </a:prstGeom>
        </p:spPr>
      </p:pic>
      <p:sp>
        <p:nvSpPr>
          <p:cNvPr id="10" name="textruta 9">
            <a:extLst>
              <a:ext uri="{FF2B5EF4-FFF2-40B4-BE49-F238E27FC236}">
                <a16:creationId xmlns:a16="http://schemas.microsoft.com/office/drawing/2014/main" id="{DEA31619-1CAD-3A4F-ADA7-47605444A526}"/>
              </a:ext>
            </a:extLst>
          </p:cNvPr>
          <p:cNvSpPr txBox="1"/>
          <p:nvPr/>
        </p:nvSpPr>
        <p:spPr>
          <a:xfrm>
            <a:off x="1199804" y="339061"/>
            <a:ext cx="9792391" cy="954107"/>
          </a:xfrm>
          <a:prstGeom prst="rect">
            <a:avLst/>
          </a:prstGeom>
          <a:solidFill>
            <a:srgbClr val="92D050"/>
          </a:solidFill>
          <a:ln>
            <a:solidFill>
              <a:schemeClr val="accent1"/>
            </a:solidFill>
          </a:ln>
        </p:spPr>
        <p:txBody>
          <a:bodyPr wrap="square" rtlCol="0">
            <a:spAutoFit/>
          </a:bodyPr>
          <a:lstStyle/>
          <a:p>
            <a:pPr algn="ctr"/>
            <a:r>
              <a:rPr lang="sv-SE" sz="2800" b="1" dirty="0"/>
              <a:t>Agents </a:t>
            </a:r>
            <a:r>
              <a:rPr lang="sv-SE" sz="2800" b="1" dirty="0" err="1"/>
              <a:t>where</a:t>
            </a:r>
            <a:r>
              <a:rPr lang="sv-SE" sz="2800" b="1" dirty="0"/>
              <a:t> </a:t>
            </a:r>
            <a:r>
              <a:rPr lang="sv-SE" sz="2800" b="1" dirty="0" err="1"/>
              <a:t>wild</a:t>
            </a:r>
            <a:r>
              <a:rPr lang="sv-SE" sz="2800" b="1" dirty="0"/>
              <a:t> </a:t>
            </a:r>
            <a:r>
              <a:rPr lang="sv-SE" sz="2800" b="1" dirty="0" err="1"/>
              <a:t>type</a:t>
            </a:r>
            <a:r>
              <a:rPr lang="sv-SE" sz="2800" b="1" dirty="0"/>
              <a:t>* </a:t>
            </a:r>
            <a:r>
              <a:rPr lang="sv-SE" sz="2800" b="1" dirty="0" err="1"/>
              <a:t>Pseudomonas</a:t>
            </a:r>
            <a:r>
              <a:rPr lang="sv-SE" sz="2800" b="1" dirty="0"/>
              <a:t> </a:t>
            </a:r>
            <a:r>
              <a:rPr lang="sv-SE" sz="2800" b="1" dirty="0" err="1"/>
              <a:t>can</a:t>
            </a:r>
            <a:r>
              <a:rPr lang="sv-SE" sz="2800" b="1" dirty="0"/>
              <a:t> be </a:t>
            </a:r>
            <a:r>
              <a:rPr lang="sv-SE" sz="2800" b="1" dirty="0" err="1"/>
              <a:t>reported</a:t>
            </a:r>
            <a:r>
              <a:rPr lang="sv-SE" sz="2800" b="1" dirty="0"/>
              <a:t> S, I or R in Table 2020**</a:t>
            </a:r>
          </a:p>
        </p:txBody>
      </p:sp>
      <p:sp>
        <p:nvSpPr>
          <p:cNvPr id="6" name="textruta 5">
            <a:extLst>
              <a:ext uri="{FF2B5EF4-FFF2-40B4-BE49-F238E27FC236}">
                <a16:creationId xmlns:a16="http://schemas.microsoft.com/office/drawing/2014/main" id="{6EE575AD-8F10-B247-BA16-F378E3AF3263}"/>
              </a:ext>
            </a:extLst>
          </p:cNvPr>
          <p:cNvSpPr txBox="1"/>
          <p:nvPr/>
        </p:nvSpPr>
        <p:spPr>
          <a:xfrm>
            <a:off x="1914293" y="4776505"/>
            <a:ext cx="9439507" cy="707886"/>
          </a:xfrm>
          <a:prstGeom prst="rect">
            <a:avLst/>
          </a:prstGeom>
          <a:noFill/>
        </p:spPr>
        <p:txBody>
          <a:bodyPr wrap="square" rtlCol="0">
            <a:spAutoFit/>
          </a:bodyPr>
          <a:lstStyle/>
          <a:p>
            <a:r>
              <a:rPr lang="sv-SE" sz="2000" dirty="0"/>
              <a:t>*</a:t>
            </a:r>
            <a:r>
              <a:rPr lang="sv-SE" sz="2000" dirty="0" err="1"/>
              <a:t>Wild</a:t>
            </a:r>
            <a:r>
              <a:rPr lang="sv-SE" sz="2000" dirty="0"/>
              <a:t> </a:t>
            </a:r>
            <a:r>
              <a:rPr lang="sv-SE" sz="2000" dirty="0" err="1"/>
              <a:t>type</a:t>
            </a:r>
            <a:r>
              <a:rPr lang="sv-SE" sz="2000" dirty="0"/>
              <a:t> – organisms </a:t>
            </a:r>
            <a:r>
              <a:rPr lang="sv-SE" sz="2000" dirty="0" err="1"/>
              <a:t>without</a:t>
            </a:r>
            <a:r>
              <a:rPr lang="sv-SE" sz="2000" dirty="0"/>
              <a:t> </a:t>
            </a:r>
            <a:r>
              <a:rPr lang="sv-SE" sz="2000" dirty="0" err="1"/>
              <a:t>phenotypcially</a:t>
            </a:r>
            <a:r>
              <a:rPr lang="sv-SE" sz="2000" dirty="0"/>
              <a:t> </a:t>
            </a:r>
            <a:r>
              <a:rPr lang="sv-SE" sz="2000" dirty="0" err="1"/>
              <a:t>detectable</a:t>
            </a:r>
            <a:r>
              <a:rPr lang="sv-SE" sz="2000" dirty="0"/>
              <a:t> </a:t>
            </a:r>
            <a:r>
              <a:rPr lang="sv-SE" sz="2000" dirty="0" err="1"/>
              <a:t>resistance</a:t>
            </a:r>
            <a:r>
              <a:rPr lang="sv-SE" sz="2000" dirty="0"/>
              <a:t> </a:t>
            </a:r>
            <a:r>
              <a:rPr lang="sv-SE" sz="2000" dirty="0" err="1"/>
              <a:t>mechanisms</a:t>
            </a:r>
            <a:br>
              <a:rPr lang="sv-SE" sz="2000" dirty="0"/>
            </a:br>
            <a:r>
              <a:rPr lang="sv-SE" sz="2000" dirty="0"/>
              <a:t>**No </a:t>
            </a:r>
            <a:r>
              <a:rPr lang="sv-SE" sz="2000" dirty="0" err="1"/>
              <a:t>change</a:t>
            </a:r>
            <a:r>
              <a:rPr lang="sv-SE" sz="2000" dirty="0"/>
              <a:t> </a:t>
            </a:r>
            <a:r>
              <a:rPr lang="sv-SE" sz="2000" dirty="0" err="1"/>
              <a:t>planned</a:t>
            </a:r>
            <a:r>
              <a:rPr lang="sv-SE" sz="2000" dirty="0"/>
              <a:t> for 2021.</a:t>
            </a:r>
          </a:p>
        </p:txBody>
      </p:sp>
    </p:spTree>
    <p:extLst>
      <p:ext uri="{BB962C8B-B14F-4D97-AF65-F5344CB8AC3E}">
        <p14:creationId xmlns:p14="http://schemas.microsoft.com/office/powerpoint/2010/main" val="425312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AC5B99-6672-9344-9214-40F9C3771D2D}"/>
              </a:ext>
            </a:extLst>
          </p:cNvPr>
          <p:cNvSpPr>
            <a:spLocks noGrp="1"/>
          </p:cNvSpPr>
          <p:nvPr>
            <p:ph type="title"/>
          </p:nvPr>
        </p:nvSpPr>
        <p:spPr>
          <a:ln>
            <a:solidFill>
              <a:schemeClr val="accent1"/>
            </a:solidFill>
          </a:ln>
        </p:spPr>
        <p:txBody>
          <a:bodyPr>
            <a:normAutofit/>
          </a:bodyPr>
          <a:lstStyle/>
          <a:p>
            <a:r>
              <a:rPr lang="sv-SE" sz="3200" b="1" dirty="0" err="1">
                <a:latin typeface="+mn-lt"/>
              </a:rPr>
              <a:t>Introducing</a:t>
            </a:r>
            <a:r>
              <a:rPr lang="sv-SE" sz="3200" b="1" dirty="0">
                <a:latin typeface="+mn-lt"/>
              </a:rPr>
              <a:t> the ”the new I” </a:t>
            </a:r>
            <a:br>
              <a:rPr lang="sv-SE" sz="3200" b="1" dirty="0">
                <a:latin typeface="+mn-lt"/>
              </a:rPr>
            </a:br>
            <a:r>
              <a:rPr lang="sv-SE" sz="2000" dirty="0" err="1">
                <a:latin typeface="+mn-lt"/>
              </a:rPr>
              <a:t>Examples</a:t>
            </a:r>
            <a:r>
              <a:rPr lang="sv-SE" sz="2000" dirty="0">
                <a:latin typeface="+mn-lt"/>
              </a:rPr>
              <a:t>: </a:t>
            </a:r>
            <a:r>
              <a:rPr lang="sv-SE" sz="2000" i="1" dirty="0" err="1">
                <a:latin typeface="+mn-lt"/>
              </a:rPr>
              <a:t>Pseudomonas</a:t>
            </a:r>
            <a:r>
              <a:rPr lang="sv-SE" sz="2000" i="1" dirty="0">
                <a:latin typeface="+mn-lt"/>
              </a:rPr>
              <a:t> </a:t>
            </a:r>
            <a:r>
              <a:rPr lang="sv-SE" sz="2000" i="1" dirty="0" err="1">
                <a:latin typeface="+mn-lt"/>
              </a:rPr>
              <a:t>aeruginosa</a:t>
            </a:r>
            <a:r>
              <a:rPr lang="sv-SE" sz="2000" i="1" dirty="0">
                <a:latin typeface="+mn-lt"/>
              </a:rPr>
              <a:t> </a:t>
            </a:r>
            <a:r>
              <a:rPr lang="sv-SE" sz="2000" dirty="0">
                <a:latin typeface="+mn-lt"/>
              </a:rPr>
              <a:t>and</a:t>
            </a:r>
            <a:r>
              <a:rPr lang="sv-SE" sz="2000" i="1" dirty="0">
                <a:latin typeface="+mn-lt"/>
              </a:rPr>
              <a:t> </a:t>
            </a:r>
            <a:r>
              <a:rPr lang="sv-SE" sz="2000" i="1" dirty="0" err="1">
                <a:latin typeface="+mn-lt"/>
              </a:rPr>
              <a:t>Acinetobacter</a:t>
            </a:r>
            <a:r>
              <a:rPr lang="sv-SE" sz="2000" i="1" dirty="0">
                <a:latin typeface="+mn-lt"/>
              </a:rPr>
              <a:t> vs. </a:t>
            </a:r>
            <a:r>
              <a:rPr lang="sv-SE" sz="2000" dirty="0" err="1">
                <a:latin typeface="+mn-lt"/>
              </a:rPr>
              <a:t>several</a:t>
            </a:r>
            <a:r>
              <a:rPr lang="sv-SE" sz="2000" dirty="0">
                <a:latin typeface="+mn-lt"/>
              </a:rPr>
              <a:t> agents</a:t>
            </a:r>
            <a:r>
              <a:rPr lang="sv-SE" sz="2000" i="1" dirty="0">
                <a:latin typeface="+mn-lt"/>
              </a:rPr>
              <a:t>, S. </a:t>
            </a:r>
            <a:r>
              <a:rPr lang="sv-SE" sz="2000" i="1" dirty="0" err="1">
                <a:latin typeface="+mn-lt"/>
              </a:rPr>
              <a:t>aureus</a:t>
            </a:r>
            <a:r>
              <a:rPr lang="sv-SE" sz="2000" i="1" dirty="0">
                <a:latin typeface="+mn-lt"/>
              </a:rPr>
              <a:t> vs </a:t>
            </a:r>
            <a:r>
              <a:rPr lang="sv-SE" sz="2000" i="1" dirty="0" err="1">
                <a:latin typeface="+mn-lt"/>
              </a:rPr>
              <a:t>ciprofloxacin</a:t>
            </a:r>
            <a:r>
              <a:rPr lang="sv-SE" sz="2000" i="1" dirty="0">
                <a:latin typeface="+mn-lt"/>
              </a:rPr>
              <a:t>, </a:t>
            </a:r>
            <a:r>
              <a:rPr lang="sv-SE" sz="2000" i="1" dirty="0" err="1">
                <a:latin typeface="+mn-lt"/>
              </a:rPr>
              <a:t>H.influenzae</a:t>
            </a:r>
            <a:r>
              <a:rPr lang="sv-SE" sz="2000" i="1" dirty="0">
                <a:latin typeface="+mn-lt"/>
              </a:rPr>
              <a:t> vs. </a:t>
            </a:r>
            <a:r>
              <a:rPr lang="sv-SE" sz="2000" i="1" dirty="0" err="1">
                <a:latin typeface="+mn-lt"/>
              </a:rPr>
              <a:t>amoxicillin</a:t>
            </a:r>
            <a:r>
              <a:rPr lang="sv-SE" sz="2000" i="1" dirty="0">
                <a:latin typeface="+mn-lt"/>
              </a:rPr>
              <a:t>+/-</a:t>
            </a:r>
            <a:r>
              <a:rPr lang="sv-SE" sz="2000" i="1" dirty="0" err="1">
                <a:latin typeface="+mn-lt"/>
              </a:rPr>
              <a:t>clavulanic</a:t>
            </a:r>
            <a:r>
              <a:rPr lang="sv-SE" sz="2000" i="1" dirty="0">
                <a:latin typeface="+mn-lt"/>
              </a:rPr>
              <a:t> </a:t>
            </a:r>
            <a:r>
              <a:rPr lang="sv-SE" sz="2000" i="1" dirty="0" err="1">
                <a:latin typeface="+mn-lt"/>
              </a:rPr>
              <a:t>acid</a:t>
            </a:r>
            <a:r>
              <a:rPr lang="sv-SE" sz="2000" i="1" dirty="0">
                <a:latin typeface="+mn-lt"/>
              </a:rPr>
              <a:t>, </a:t>
            </a:r>
            <a:r>
              <a:rPr lang="sv-SE" sz="2000" i="1" dirty="0" err="1">
                <a:latin typeface="+mn-lt"/>
              </a:rPr>
              <a:t>etc</a:t>
            </a:r>
            <a:r>
              <a:rPr lang="sv-SE" sz="2000" i="1" dirty="0">
                <a:latin typeface="+mn-lt"/>
              </a:rPr>
              <a:t> .</a:t>
            </a:r>
            <a:endParaRPr lang="sv-SE" sz="3200" i="1" dirty="0">
              <a:latin typeface="+mn-lt"/>
            </a:endParaRPr>
          </a:p>
        </p:txBody>
      </p:sp>
      <p:sp>
        <p:nvSpPr>
          <p:cNvPr id="3" name="Platshållare för innehåll 2">
            <a:extLst>
              <a:ext uri="{FF2B5EF4-FFF2-40B4-BE49-F238E27FC236}">
                <a16:creationId xmlns:a16="http://schemas.microsoft.com/office/drawing/2014/main" id="{58D52DF4-7CAD-9446-AB96-148AA5566AF2}"/>
              </a:ext>
            </a:extLst>
          </p:cNvPr>
          <p:cNvSpPr>
            <a:spLocks noGrp="1"/>
          </p:cNvSpPr>
          <p:nvPr>
            <p:ph idx="1"/>
          </p:nvPr>
        </p:nvSpPr>
        <p:spPr>
          <a:xfrm>
            <a:off x="838200" y="2009801"/>
            <a:ext cx="10515600" cy="4136165"/>
          </a:xfrm>
          <a:ln>
            <a:noFill/>
          </a:ln>
        </p:spPr>
        <p:txBody>
          <a:bodyPr>
            <a:normAutofit fontScale="92500" lnSpcReduction="20000"/>
          </a:bodyPr>
          <a:lstStyle/>
          <a:p>
            <a:pPr marL="457200" indent="-457200">
              <a:lnSpc>
                <a:spcPct val="120000"/>
              </a:lnSpc>
              <a:buFont typeface="+mj-lt"/>
              <a:buAutoNum type="arabicPeriod"/>
            </a:pPr>
            <a:r>
              <a:rPr lang="sv-SE" sz="2400" u="sng" dirty="0" err="1"/>
              <a:t>Follow</a:t>
            </a:r>
            <a:r>
              <a:rPr lang="sv-SE" sz="2400" u="sng" dirty="0"/>
              <a:t> the EUCAST </a:t>
            </a:r>
            <a:r>
              <a:rPr lang="sv-SE" sz="2400" u="sng" dirty="0" err="1"/>
              <a:t>recommendation</a:t>
            </a:r>
            <a:r>
              <a:rPr lang="sv-SE" sz="2400" u="sng" dirty="0"/>
              <a:t> </a:t>
            </a:r>
            <a:r>
              <a:rPr lang="sv-SE" sz="2400" dirty="0"/>
              <a:t>– </a:t>
            </a:r>
            <a:r>
              <a:rPr lang="sv-SE" sz="2400" dirty="0" err="1"/>
              <a:t>introduce</a:t>
            </a:r>
            <a:r>
              <a:rPr lang="sv-SE" sz="2400" dirty="0"/>
              <a:t> the EUCAST </a:t>
            </a:r>
            <a:r>
              <a:rPr lang="sv-SE" sz="2400" dirty="0" err="1"/>
              <a:t>breakpoints</a:t>
            </a:r>
            <a:r>
              <a:rPr lang="sv-SE" sz="2400" dirty="0"/>
              <a:t> and </a:t>
            </a:r>
            <a:r>
              <a:rPr lang="sv-SE" sz="2400" dirty="0" err="1"/>
              <a:t>take</a:t>
            </a:r>
            <a:r>
              <a:rPr lang="sv-SE" sz="2400" dirty="0"/>
              <a:t> steps to </a:t>
            </a:r>
            <a:r>
              <a:rPr lang="sv-SE" sz="2400" dirty="0" err="1"/>
              <a:t>explain</a:t>
            </a:r>
            <a:r>
              <a:rPr lang="sv-SE" sz="2400" dirty="0"/>
              <a:t> to </a:t>
            </a:r>
            <a:r>
              <a:rPr lang="sv-SE" sz="2400" dirty="0" err="1"/>
              <a:t>clinical</a:t>
            </a:r>
            <a:r>
              <a:rPr lang="sv-SE" sz="2400" dirty="0"/>
              <a:t> </a:t>
            </a:r>
            <a:r>
              <a:rPr lang="sv-SE" sz="2400" dirty="0" err="1"/>
              <a:t>colleagues</a:t>
            </a:r>
            <a:r>
              <a:rPr lang="sv-SE" sz="2400" dirty="0"/>
              <a:t> </a:t>
            </a:r>
            <a:r>
              <a:rPr lang="sv-SE" sz="2400" dirty="0" err="1"/>
              <a:t>locally</a:t>
            </a:r>
            <a:r>
              <a:rPr lang="sv-SE" sz="2400" dirty="0"/>
              <a:t> and </a:t>
            </a:r>
            <a:r>
              <a:rPr lang="sv-SE" sz="2400" dirty="0" err="1"/>
              <a:t>nationally</a:t>
            </a:r>
            <a:r>
              <a:rPr lang="sv-SE" sz="2400" dirty="0"/>
              <a:t>. </a:t>
            </a:r>
          </a:p>
          <a:p>
            <a:pPr lvl="1">
              <a:lnSpc>
                <a:spcPct val="120000"/>
              </a:lnSpc>
            </a:pPr>
            <a:r>
              <a:rPr lang="sv-SE" sz="2200" dirty="0" err="1"/>
              <a:t>Report</a:t>
            </a:r>
            <a:r>
              <a:rPr lang="sv-SE" sz="2200" dirty="0"/>
              <a:t> ”</a:t>
            </a:r>
            <a:r>
              <a:rPr lang="sv-SE" sz="2200" dirty="0" err="1"/>
              <a:t>Susceptible</a:t>
            </a:r>
            <a:r>
              <a:rPr lang="sv-SE" sz="2200" dirty="0"/>
              <a:t>, </a:t>
            </a:r>
            <a:r>
              <a:rPr lang="sv-SE" sz="2200" dirty="0" err="1"/>
              <a:t>increased</a:t>
            </a:r>
            <a:r>
              <a:rPr lang="sv-SE" sz="2200" dirty="0"/>
              <a:t> exposure (I)”, and </a:t>
            </a:r>
            <a:r>
              <a:rPr lang="sv-SE" sz="2200" dirty="0" err="1"/>
              <a:t>add</a:t>
            </a:r>
            <a:r>
              <a:rPr lang="sv-SE" sz="2200" dirty="0"/>
              <a:t> a </a:t>
            </a:r>
            <a:r>
              <a:rPr lang="sv-SE" sz="2200" dirty="0" err="1"/>
              <a:t>comment</a:t>
            </a:r>
            <a:r>
              <a:rPr lang="sv-SE" sz="2200" dirty="0"/>
              <a:t> to </a:t>
            </a:r>
            <a:r>
              <a:rPr lang="sv-SE" sz="2200" dirty="0" err="1"/>
              <a:t>explain</a:t>
            </a:r>
            <a:r>
              <a:rPr lang="sv-SE" sz="2200" dirty="0"/>
              <a:t>. </a:t>
            </a:r>
            <a:br>
              <a:rPr lang="sv-SE" sz="1600" dirty="0"/>
            </a:br>
            <a:endParaRPr lang="sv-SE" sz="1600" dirty="0"/>
          </a:p>
          <a:p>
            <a:pPr marL="457200" indent="-457200">
              <a:lnSpc>
                <a:spcPct val="120000"/>
              </a:lnSpc>
              <a:buFont typeface="+mj-lt"/>
              <a:buAutoNum type="arabicPeriod"/>
            </a:pPr>
            <a:r>
              <a:rPr lang="sv-SE" sz="2400" u="sng" dirty="0"/>
              <a:t>The ”Stewardship </a:t>
            </a:r>
            <a:r>
              <a:rPr lang="sv-SE" sz="2400" u="sng" dirty="0" err="1"/>
              <a:t>model</a:t>
            </a:r>
            <a:r>
              <a:rPr lang="sv-SE" sz="2400" u="sng" dirty="0"/>
              <a:t>” - </a:t>
            </a:r>
            <a:r>
              <a:rPr lang="sv-SE" sz="2400" dirty="0" err="1"/>
              <a:t>introduce</a:t>
            </a:r>
            <a:r>
              <a:rPr lang="sv-SE" sz="2400" dirty="0"/>
              <a:t> the EUCAST </a:t>
            </a:r>
            <a:r>
              <a:rPr lang="sv-SE" sz="2400" dirty="0" err="1"/>
              <a:t>breakpoints</a:t>
            </a:r>
            <a:r>
              <a:rPr lang="sv-SE" sz="2400" dirty="0"/>
              <a:t>, </a:t>
            </a:r>
            <a:r>
              <a:rPr lang="sv-SE" sz="2400" dirty="0" err="1"/>
              <a:t>perform</a:t>
            </a:r>
            <a:r>
              <a:rPr lang="sv-SE" sz="2400" dirty="0"/>
              <a:t> </a:t>
            </a:r>
            <a:r>
              <a:rPr lang="sv-SE" sz="2400" dirty="0" err="1"/>
              <a:t>testing</a:t>
            </a:r>
            <a:r>
              <a:rPr lang="sv-SE" sz="2400" dirty="0"/>
              <a:t>, </a:t>
            </a:r>
            <a:r>
              <a:rPr lang="sv-SE" sz="2400" dirty="0" err="1"/>
              <a:t>categorize</a:t>
            </a:r>
            <a:r>
              <a:rPr lang="sv-SE" sz="2400" dirty="0"/>
              <a:t> </a:t>
            </a:r>
            <a:r>
              <a:rPr lang="sv-SE" sz="2400" dirty="0" err="1"/>
              <a:t>according</a:t>
            </a:r>
            <a:r>
              <a:rPr lang="sv-SE" sz="2400" dirty="0"/>
              <a:t> to the EUCAST </a:t>
            </a:r>
            <a:r>
              <a:rPr lang="sv-SE" sz="2400" dirty="0" err="1"/>
              <a:t>recommendations</a:t>
            </a:r>
            <a:r>
              <a:rPr lang="sv-SE" sz="2400" dirty="0"/>
              <a:t>…..</a:t>
            </a:r>
            <a:r>
              <a:rPr lang="sv-SE" sz="2400" dirty="0" err="1"/>
              <a:t>but</a:t>
            </a:r>
            <a:r>
              <a:rPr lang="sv-SE" sz="2400" dirty="0"/>
              <a:t> </a:t>
            </a:r>
            <a:r>
              <a:rPr lang="sv-SE" sz="2400" dirty="0" err="1"/>
              <a:t>maybe</a:t>
            </a:r>
            <a:r>
              <a:rPr lang="sv-SE" sz="2400" dirty="0"/>
              <a:t> </a:t>
            </a:r>
            <a:r>
              <a:rPr lang="sv-SE" sz="2400" dirty="0" err="1"/>
              <a:t>you</a:t>
            </a:r>
            <a:r>
              <a:rPr lang="sv-SE" sz="2400" dirty="0"/>
              <a:t> </a:t>
            </a:r>
            <a:r>
              <a:rPr lang="sv-SE" sz="2400" dirty="0" err="1"/>
              <a:t>need</a:t>
            </a:r>
            <a:r>
              <a:rPr lang="sv-SE" sz="2400" dirty="0"/>
              <a:t> not </a:t>
            </a:r>
            <a:r>
              <a:rPr lang="sv-SE" sz="2400" dirty="0" err="1"/>
              <a:t>always</a:t>
            </a:r>
            <a:r>
              <a:rPr lang="sv-SE" sz="2400" dirty="0"/>
              <a:t> </a:t>
            </a:r>
            <a:r>
              <a:rPr lang="sv-SE" sz="2400" dirty="0" err="1"/>
              <a:t>report</a:t>
            </a:r>
            <a:endParaRPr lang="sv-SE" sz="2400" dirty="0"/>
          </a:p>
          <a:p>
            <a:pPr lvl="1">
              <a:lnSpc>
                <a:spcPct val="120000"/>
              </a:lnSpc>
            </a:pPr>
            <a:r>
              <a:rPr lang="sv-SE" sz="2000" dirty="0"/>
              <a:t>For </a:t>
            </a:r>
            <a:r>
              <a:rPr lang="sv-SE" sz="2000" dirty="0" err="1"/>
              <a:t>serious</a:t>
            </a:r>
            <a:r>
              <a:rPr lang="sv-SE" sz="2000" dirty="0"/>
              <a:t> </a:t>
            </a:r>
            <a:r>
              <a:rPr lang="sv-SE" sz="2000" dirty="0" err="1"/>
              <a:t>infections</a:t>
            </a:r>
            <a:r>
              <a:rPr lang="sv-SE" sz="2000" dirty="0"/>
              <a:t> – </a:t>
            </a:r>
            <a:r>
              <a:rPr lang="sv-SE" sz="2000" dirty="0" err="1"/>
              <a:t>always</a:t>
            </a:r>
            <a:r>
              <a:rPr lang="sv-SE" sz="2000" dirty="0"/>
              <a:t> </a:t>
            </a:r>
            <a:r>
              <a:rPr lang="sv-SE" sz="2000" dirty="0" err="1"/>
              <a:t>report</a:t>
            </a:r>
            <a:r>
              <a:rPr lang="sv-SE" sz="2000" dirty="0"/>
              <a:t> and </a:t>
            </a:r>
            <a:r>
              <a:rPr lang="sv-SE" sz="2000" dirty="0" err="1"/>
              <a:t>add</a:t>
            </a:r>
            <a:r>
              <a:rPr lang="sv-SE" sz="2000" dirty="0"/>
              <a:t> </a:t>
            </a:r>
            <a:r>
              <a:rPr lang="sv-SE" sz="2000" dirty="0" err="1"/>
              <a:t>comment</a:t>
            </a:r>
            <a:r>
              <a:rPr lang="sv-SE" sz="2000" dirty="0"/>
              <a:t> as </a:t>
            </a:r>
            <a:r>
              <a:rPr lang="sv-SE" sz="2000" dirty="0" err="1"/>
              <a:t>suggested</a:t>
            </a:r>
            <a:r>
              <a:rPr lang="sv-SE" sz="2000" dirty="0"/>
              <a:t> </a:t>
            </a:r>
            <a:r>
              <a:rPr lang="sv-SE" sz="2000" dirty="0" err="1"/>
              <a:t>above</a:t>
            </a:r>
            <a:r>
              <a:rPr lang="sv-SE" sz="2000" dirty="0"/>
              <a:t>.</a:t>
            </a:r>
          </a:p>
          <a:p>
            <a:pPr lvl="1">
              <a:lnSpc>
                <a:spcPct val="120000"/>
              </a:lnSpc>
            </a:pPr>
            <a:r>
              <a:rPr lang="sv-SE" sz="2000" dirty="0"/>
              <a:t>For less </a:t>
            </a:r>
            <a:r>
              <a:rPr lang="sv-SE" sz="2000" dirty="0" err="1"/>
              <a:t>serious</a:t>
            </a:r>
            <a:r>
              <a:rPr lang="sv-SE" sz="2000" dirty="0"/>
              <a:t> </a:t>
            </a:r>
            <a:r>
              <a:rPr lang="sv-SE" sz="2000" dirty="0" err="1"/>
              <a:t>infections</a:t>
            </a:r>
            <a:r>
              <a:rPr lang="sv-SE" sz="2000" dirty="0"/>
              <a:t> (</a:t>
            </a:r>
            <a:r>
              <a:rPr lang="sv-SE" sz="2000" i="1" dirty="0" err="1"/>
              <a:t>Pseudomonas</a:t>
            </a:r>
            <a:r>
              <a:rPr lang="sv-SE" sz="2000" i="1" dirty="0"/>
              <a:t>, H. </a:t>
            </a:r>
            <a:r>
              <a:rPr lang="sv-SE" sz="2000" i="1" dirty="0" err="1"/>
              <a:t>influenzae</a:t>
            </a:r>
            <a:r>
              <a:rPr lang="sv-SE" sz="2000" dirty="0"/>
              <a:t>) </a:t>
            </a:r>
            <a:r>
              <a:rPr lang="sv-SE" sz="2000" dirty="0" err="1"/>
              <a:t>report</a:t>
            </a:r>
            <a:r>
              <a:rPr lang="sv-SE" sz="2000" dirty="0"/>
              <a:t> ”R”, </a:t>
            </a:r>
            <a:r>
              <a:rPr lang="sv-SE" sz="2000" dirty="0" err="1"/>
              <a:t>but</a:t>
            </a:r>
            <a:r>
              <a:rPr lang="sv-SE" sz="2000" dirty="0"/>
              <a:t> not ”S” and ”I”</a:t>
            </a:r>
            <a:r>
              <a:rPr lang="sv-SE" sz="2000" i="1" dirty="0"/>
              <a:t> </a:t>
            </a:r>
            <a:r>
              <a:rPr lang="sv-SE" sz="2000" dirty="0"/>
              <a:t>– and </a:t>
            </a:r>
            <a:r>
              <a:rPr lang="sv-SE" sz="2000" dirty="0" err="1"/>
              <a:t>add</a:t>
            </a:r>
            <a:r>
              <a:rPr lang="sv-SE" sz="2000" dirty="0"/>
              <a:t> a </a:t>
            </a:r>
            <a:r>
              <a:rPr lang="sv-SE" sz="2000" dirty="0" err="1"/>
              <a:t>comment</a:t>
            </a:r>
            <a:r>
              <a:rPr lang="sv-SE" sz="2000" dirty="0"/>
              <a:t>: ”If antibiotics </a:t>
            </a:r>
            <a:r>
              <a:rPr lang="sv-SE" sz="2000" dirty="0" err="1"/>
              <a:t>are</a:t>
            </a:r>
            <a:r>
              <a:rPr lang="sv-SE" sz="2000" dirty="0"/>
              <a:t> </a:t>
            </a:r>
            <a:r>
              <a:rPr lang="sv-SE" sz="2000" dirty="0" err="1"/>
              <a:t>considered</a:t>
            </a:r>
            <a:r>
              <a:rPr lang="sv-SE" sz="2000" dirty="0"/>
              <a:t> </a:t>
            </a:r>
            <a:r>
              <a:rPr lang="sv-SE" sz="2000" dirty="0" err="1"/>
              <a:t>necessary</a:t>
            </a:r>
            <a:r>
              <a:rPr lang="sv-SE" sz="2000" dirty="0"/>
              <a:t> - </a:t>
            </a:r>
            <a:r>
              <a:rPr lang="sv-SE" sz="2000" dirty="0" err="1"/>
              <a:t>contact</a:t>
            </a:r>
            <a:r>
              <a:rPr lang="sv-SE" sz="2000" dirty="0"/>
              <a:t> the </a:t>
            </a:r>
            <a:r>
              <a:rPr lang="sv-SE" sz="2000" dirty="0" err="1"/>
              <a:t>microbiologist</a:t>
            </a:r>
            <a:r>
              <a:rPr lang="sv-SE" sz="2000" dirty="0"/>
              <a:t> for </a:t>
            </a:r>
            <a:r>
              <a:rPr lang="sv-SE" sz="2000" dirty="0" err="1"/>
              <a:t>susceptibility</a:t>
            </a:r>
            <a:r>
              <a:rPr lang="sv-SE" sz="2000" dirty="0"/>
              <a:t> </a:t>
            </a:r>
            <a:r>
              <a:rPr lang="sv-SE" sz="2000" dirty="0" err="1"/>
              <a:t>advice</a:t>
            </a:r>
            <a:r>
              <a:rPr lang="sv-SE" sz="2000" dirty="0"/>
              <a:t>”. </a:t>
            </a:r>
            <a:br>
              <a:rPr lang="sv-SE" sz="2000" dirty="0"/>
            </a:br>
            <a:endParaRPr lang="sv-SE" sz="2000" dirty="0"/>
          </a:p>
          <a:p>
            <a:endParaRPr lang="sv-SE" sz="2400" dirty="0"/>
          </a:p>
        </p:txBody>
      </p:sp>
      <p:sp>
        <p:nvSpPr>
          <p:cNvPr id="4" name="Platshållare för sidfot 3">
            <a:extLst>
              <a:ext uri="{FF2B5EF4-FFF2-40B4-BE49-F238E27FC236}">
                <a16:creationId xmlns:a16="http://schemas.microsoft.com/office/drawing/2014/main" id="{1D5F6A9D-599F-CB42-B6F2-5438544EA639}"/>
              </a:ext>
            </a:extLst>
          </p:cNvPr>
          <p:cNvSpPr>
            <a:spLocks noGrp="1"/>
          </p:cNvSpPr>
          <p:nvPr>
            <p:ph type="ftr" sz="quarter" idx="11"/>
          </p:nvPr>
        </p:nvSpPr>
        <p:spPr/>
        <p:txBody>
          <a:bodyPr/>
          <a:lstStyle/>
          <a:p>
            <a:r>
              <a:rPr lang="sv-SE"/>
              <a:t>NordicAST 2020</a:t>
            </a:r>
          </a:p>
        </p:txBody>
      </p:sp>
    </p:spTree>
    <p:extLst>
      <p:ext uri="{BB962C8B-B14F-4D97-AF65-F5344CB8AC3E}">
        <p14:creationId xmlns:p14="http://schemas.microsoft.com/office/powerpoint/2010/main" val="1739781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0C3311-7BF4-DB4C-9503-EAB5F38E6757}"/>
              </a:ext>
            </a:extLst>
          </p:cNvPr>
          <p:cNvSpPr>
            <a:spLocks noGrp="1"/>
          </p:cNvSpPr>
          <p:nvPr>
            <p:ph type="title"/>
          </p:nvPr>
        </p:nvSpPr>
        <p:spPr>
          <a:xfrm>
            <a:off x="838200" y="230214"/>
            <a:ext cx="10515600" cy="685461"/>
          </a:xfrm>
        </p:spPr>
        <p:txBody>
          <a:bodyPr>
            <a:normAutofit fontScale="90000"/>
          </a:bodyPr>
          <a:lstStyle/>
          <a:p>
            <a:r>
              <a:rPr lang="sv-SE" sz="3600" dirty="0" err="1">
                <a:latin typeface="Arial Nova" panose="020B0504020202020204" pitchFamily="34" charset="0"/>
              </a:rPr>
              <a:t>Refrain</a:t>
            </a:r>
            <a:r>
              <a:rPr lang="sv-SE" sz="3600" dirty="0">
                <a:latin typeface="Arial Nova" panose="020B0504020202020204" pitchFamily="34" charset="0"/>
              </a:rPr>
              <a:t> from </a:t>
            </a:r>
            <a:r>
              <a:rPr lang="sv-SE" sz="3600" dirty="0" err="1">
                <a:latin typeface="Arial Nova" panose="020B0504020202020204" pitchFamily="34" charset="0"/>
              </a:rPr>
              <a:t>introducing</a:t>
            </a:r>
            <a:r>
              <a:rPr lang="sv-SE" sz="3600" dirty="0">
                <a:latin typeface="Arial Nova" panose="020B0504020202020204" pitchFamily="34" charset="0"/>
              </a:rPr>
              <a:t> ”</a:t>
            </a:r>
            <a:r>
              <a:rPr lang="sv-SE" sz="3600" dirty="0" err="1">
                <a:latin typeface="Arial Nova" panose="020B0504020202020204" pitchFamily="34" charset="0"/>
              </a:rPr>
              <a:t>local</a:t>
            </a:r>
            <a:r>
              <a:rPr lang="sv-SE" sz="3600" dirty="0">
                <a:latin typeface="Arial Nova" panose="020B0504020202020204" pitchFamily="34" charset="0"/>
              </a:rPr>
              <a:t> or national </a:t>
            </a:r>
            <a:r>
              <a:rPr lang="sv-SE" sz="3600" dirty="0" err="1">
                <a:latin typeface="Arial Nova" panose="020B0504020202020204" pitchFamily="34" charset="0"/>
              </a:rPr>
              <a:t>breakpoints</a:t>
            </a:r>
            <a:r>
              <a:rPr lang="sv-SE" sz="3600" dirty="0">
                <a:latin typeface="Arial Nova" panose="020B0504020202020204" pitchFamily="34" charset="0"/>
              </a:rPr>
              <a:t>”</a:t>
            </a:r>
          </a:p>
        </p:txBody>
      </p:sp>
      <p:sp>
        <p:nvSpPr>
          <p:cNvPr id="3" name="Platshållare för innehåll 2">
            <a:extLst>
              <a:ext uri="{FF2B5EF4-FFF2-40B4-BE49-F238E27FC236}">
                <a16:creationId xmlns:a16="http://schemas.microsoft.com/office/drawing/2014/main" id="{436FBBAD-5665-814F-B970-76D6C5B26F7E}"/>
              </a:ext>
            </a:extLst>
          </p:cNvPr>
          <p:cNvSpPr>
            <a:spLocks noGrp="1"/>
          </p:cNvSpPr>
          <p:nvPr>
            <p:ph idx="1"/>
          </p:nvPr>
        </p:nvSpPr>
        <p:spPr>
          <a:xfrm>
            <a:off x="838200" y="1017625"/>
            <a:ext cx="10197230" cy="5443135"/>
          </a:xfrm>
          <a:ln>
            <a:solidFill>
              <a:schemeClr val="tx2"/>
            </a:solidFill>
          </a:ln>
        </p:spPr>
        <p:txBody>
          <a:bodyPr>
            <a:noAutofit/>
          </a:bodyPr>
          <a:lstStyle/>
          <a:p>
            <a:pPr>
              <a:lnSpc>
                <a:spcPct val="120000"/>
              </a:lnSpc>
            </a:pPr>
            <a:r>
              <a:rPr lang="sv-SE" sz="1600" dirty="0"/>
              <a:t>The ”old I” </a:t>
            </a:r>
            <a:r>
              <a:rPr lang="sv-SE" sz="1600" dirty="0" err="1"/>
              <a:t>lacked</a:t>
            </a:r>
            <a:r>
              <a:rPr lang="sv-SE" sz="1600" dirty="0"/>
              <a:t> </a:t>
            </a:r>
            <a:r>
              <a:rPr lang="sv-SE" sz="1600" dirty="0" err="1"/>
              <a:t>meaning</a:t>
            </a:r>
            <a:r>
              <a:rPr lang="sv-SE" sz="1600" dirty="0"/>
              <a:t> and </a:t>
            </a:r>
            <a:r>
              <a:rPr lang="sv-SE" sz="1600" dirty="0" err="1"/>
              <a:t>respect</a:t>
            </a:r>
            <a:r>
              <a:rPr lang="sv-SE" sz="1600" dirty="0"/>
              <a:t> </a:t>
            </a:r>
            <a:r>
              <a:rPr lang="sv-SE" sz="1600" dirty="0" err="1"/>
              <a:t>among</a:t>
            </a:r>
            <a:r>
              <a:rPr lang="sv-SE" sz="1600" dirty="0"/>
              <a:t> </a:t>
            </a:r>
            <a:r>
              <a:rPr lang="sv-SE" sz="1600" dirty="0" err="1"/>
              <a:t>colleagues</a:t>
            </a:r>
            <a:r>
              <a:rPr lang="sv-SE" sz="1600" dirty="0"/>
              <a:t>. The system </a:t>
            </a:r>
            <a:r>
              <a:rPr lang="sv-SE" sz="1600" dirty="0" err="1"/>
              <a:t>where</a:t>
            </a:r>
            <a:r>
              <a:rPr lang="sv-SE" sz="1600" dirty="0"/>
              <a:t> </a:t>
            </a:r>
            <a:r>
              <a:rPr lang="sv-SE" sz="1600" dirty="0" err="1"/>
              <a:t>only</a:t>
            </a:r>
            <a:r>
              <a:rPr lang="sv-SE" sz="1600" dirty="0"/>
              <a:t> S and R </a:t>
            </a:r>
            <a:r>
              <a:rPr lang="sv-SE" sz="1600" dirty="0" err="1"/>
              <a:t>meant</a:t>
            </a:r>
            <a:r>
              <a:rPr lang="sv-SE" sz="1600" dirty="0"/>
              <a:t> </a:t>
            </a:r>
            <a:r>
              <a:rPr lang="sv-SE" sz="1600" dirty="0" err="1"/>
              <a:t>anything</a:t>
            </a:r>
            <a:r>
              <a:rPr lang="sv-SE" sz="1600" dirty="0"/>
              <a:t> </a:t>
            </a:r>
            <a:r>
              <a:rPr lang="sv-SE" sz="1600" dirty="0" err="1"/>
              <a:t>was</a:t>
            </a:r>
            <a:r>
              <a:rPr lang="sv-SE" sz="1600" dirty="0"/>
              <a:t> </a:t>
            </a:r>
            <a:r>
              <a:rPr lang="sv-SE" sz="1600" dirty="0" err="1"/>
              <a:t>blunt</a:t>
            </a:r>
            <a:r>
              <a:rPr lang="sv-SE" sz="1600" dirty="0"/>
              <a:t>.</a:t>
            </a:r>
            <a:br>
              <a:rPr lang="sv-SE" sz="1600" dirty="0"/>
            </a:br>
            <a:r>
              <a:rPr lang="sv-SE" sz="1600" dirty="0"/>
              <a:t>The ”new I” is </a:t>
            </a:r>
            <a:r>
              <a:rPr lang="sv-SE" sz="1600" dirty="0" err="1"/>
              <a:t>logical</a:t>
            </a:r>
            <a:r>
              <a:rPr lang="sv-SE" sz="1600" dirty="0"/>
              <a:t> and </a:t>
            </a:r>
            <a:r>
              <a:rPr lang="sv-SE" sz="1600" dirty="0" err="1"/>
              <a:t>will</a:t>
            </a:r>
            <a:r>
              <a:rPr lang="sv-SE" sz="1600" dirty="0"/>
              <a:t> </a:t>
            </a:r>
            <a:r>
              <a:rPr lang="sv-SE" sz="1600" dirty="0" err="1"/>
              <a:t>gain</a:t>
            </a:r>
            <a:r>
              <a:rPr lang="sv-SE" sz="1600" dirty="0"/>
              <a:t> </a:t>
            </a:r>
            <a:r>
              <a:rPr lang="sv-SE" sz="1600" dirty="0" err="1"/>
              <a:t>respect</a:t>
            </a:r>
            <a:r>
              <a:rPr lang="sv-SE" sz="1600" dirty="0"/>
              <a:t> </a:t>
            </a:r>
            <a:r>
              <a:rPr lang="sv-SE" sz="1600" dirty="0" err="1"/>
              <a:t>if</a:t>
            </a:r>
            <a:r>
              <a:rPr lang="sv-SE" sz="1600" dirty="0"/>
              <a:t> </a:t>
            </a:r>
            <a:r>
              <a:rPr lang="sv-SE" sz="1600" dirty="0" err="1"/>
              <a:t>we</a:t>
            </a:r>
            <a:r>
              <a:rPr lang="sv-SE" sz="1600" dirty="0"/>
              <a:t> </a:t>
            </a:r>
            <a:r>
              <a:rPr lang="sv-SE" sz="1600" dirty="0" err="1"/>
              <a:t>take</a:t>
            </a:r>
            <a:r>
              <a:rPr lang="sv-SE" sz="1600" dirty="0"/>
              <a:t> </a:t>
            </a:r>
            <a:r>
              <a:rPr lang="sv-SE" sz="1600" dirty="0" err="1"/>
              <a:t>pains</a:t>
            </a:r>
            <a:r>
              <a:rPr lang="sv-SE" sz="1600" dirty="0"/>
              <a:t> to </a:t>
            </a:r>
            <a:r>
              <a:rPr lang="sv-SE" sz="1600" dirty="0" err="1"/>
              <a:t>explain</a:t>
            </a:r>
            <a:r>
              <a:rPr lang="sv-SE" sz="1600" dirty="0"/>
              <a:t> and push it and </a:t>
            </a:r>
            <a:r>
              <a:rPr lang="sv-SE" sz="1600" dirty="0" err="1"/>
              <a:t>unite</a:t>
            </a:r>
            <a:r>
              <a:rPr lang="sv-SE" sz="1600" dirty="0"/>
              <a:t> </a:t>
            </a:r>
            <a:r>
              <a:rPr lang="sv-SE" sz="1600" dirty="0" err="1"/>
              <a:t>behind</a:t>
            </a:r>
            <a:r>
              <a:rPr lang="sv-SE" sz="1600" dirty="0"/>
              <a:t> it. </a:t>
            </a:r>
          </a:p>
          <a:p>
            <a:pPr>
              <a:lnSpc>
                <a:spcPct val="120000"/>
              </a:lnSpc>
            </a:pPr>
            <a:r>
              <a:rPr lang="sv-SE" sz="1600" dirty="0"/>
              <a:t>EMA and ECDC trust </a:t>
            </a:r>
            <a:r>
              <a:rPr lang="sv-SE" sz="1600" dirty="0" err="1"/>
              <a:t>that</a:t>
            </a:r>
            <a:r>
              <a:rPr lang="sv-SE" sz="1600" dirty="0"/>
              <a:t> </a:t>
            </a:r>
            <a:r>
              <a:rPr lang="sv-SE" sz="1600" dirty="0" err="1"/>
              <a:t>European</a:t>
            </a:r>
            <a:r>
              <a:rPr lang="sv-SE" sz="1600" dirty="0"/>
              <a:t> </a:t>
            </a:r>
            <a:r>
              <a:rPr lang="sv-SE" sz="1600" dirty="0" err="1"/>
              <a:t>countries</a:t>
            </a:r>
            <a:r>
              <a:rPr lang="sv-SE" sz="1600" dirty="0"/>
              <a:t> </a:t>
            </a:r>
            <a:r>
              <a:rPr lang="sv-SE" sz="1600" dirty="0" err="1"/>
              <a:t>act</a:t>
            </a:r>
            <a:r>
              <a:rPr lang="sv-SE" sz="1600" dirty="0"/>
              <a:t> </a:t>
            </a:r>
            <a:r>
              <a:rPr lang="sv-SE" sz="1600" dirty="0" err="1"/>
              <a:t>uniformly</a:t>
            </a:r>
            <a:r>
              <a:rPr lang="sv-SE" sz="1600" dirty="0"/>
              <a:t>.</a:t>
            </a:r>
          </a:p>
          <a:p>
            <a:pPr>
              <a:lnSpc>
                <a:spcPct val="120000"/>
              </a:lnSpc>
            </a:pPr>
            <a:r>
              <a:rPr lang="sv-SE" sz="1600" dirty="0"/>
              <a:t>If </a:t>
            </a:r>
            <a:r>
              <a:rPr lang="sv-SE" sz="1600" dirty="0" err="1"/>
              <a:t>one</a:t>
            </a:r>
            <a:r>
              <a:rPr lang="sv-SE" sz="1600" dirty="0"/>
              <a:t> </a:t>
            </a:r>
            <a:r>
              <a:rPr lang="sv-SE" sz="1600" dirty="0" err="1"/>
              <a:t>decides</a:t>
            </a:r>
            <a:r>
              <a:rPr lang="sv-SE" sz="1600" dirty="0"/>
              <a:t> not to </a:t>
            </a:r>
            <a:r>
              <a:rPr lang="sv-SE" sz="1600" dirty="0" err="1"/>
              <a:t>follow</a:t>
            </a:r>
            <a:r>
              <a:rPr lang="sv-SE" sz="1600" dirty="0"/>
              <a:t> EUCAST on the </a:t>
            </a:r>
            <a:r>
              <a:rPr lang="sv-SE" sz="1600" i="1" dirty="0" err="1"/>
              <a:t>Pseudomonas</a:t>
            </a:r>
            <a:r>
              <a:rPr lang="sv-SE" sz="1600" dirty="0"/>
              <a:t> </a:t>
            </a:r>
            <a:r>
              <a:rPr lang="sv-SE" sz="1600" dirty="0" err="1"/>
              <a:t>issue</a:t>
            </a:r>
            <a:r>
              <a:rPr lang="sv-SE" sz="1600" dirty="0"/>
              <a:t>, the system </a:t>
            </a:r>
            <a:r>
              <a:rPr lang="sv-SE" sz="1600" dirty="0" err="1"/>
              <a:t>will</a:t>
            </a:r>
            <a:r>
              <a:rPr lang="sv-SE" sz="1600" dirty="0"/>
              <a:t> break in </a:t>
            </a:r>
            <a:r>
              <a:rPr lang="sv-SE" sz="1600" dirty="0" err="1"/>
              <a:t>other</a:t>
            </a:r>
            <a:r>
              <a:rPr lang="sv-SE" sz="1600" dirty="0"/>
              <a:t> </a:t>
            </a:r>
            <a:r>
              <a:rPr lang="sv-SE" sz="1600" dirty="0" err="1"/>
              <a:t>places</a:t>
            </a:r>
            <a:r>
              <a:rPr lang="sv-SE" sz="1600" dirty="0"/>
              <a:t> and national (or </a:t>
            </a:r>
            <a:r>
              <a:rPr lang="sv-SE" sz="1600" dirty="0" err="1"/>
              <a:t>local</a:t>
            </a:r>
            <a:r>
              <a:rPr lang="sv-SE" sz="1600" dirty="0"/>
              <a:t>) </a:t>
            </a:r>
            <a:r>
              <a:rPr lang="sv-SE" sz="1600" dirty="0" err="1"/>
              <a:t>updating</a:t>
            </a:r>
            <a:r>
              <a:rPr lang="sv-SE" sz="1600" dirty="0"/>
              <a:t> </a:t>
            </a:r>
            <a:r>
              <a:rPr lang="sv-SE" sz="1600" dirty="0" err="1"/>
              <a:t>of</a:t>
            </a:r>
            <a:r>
              <a:rPr lang="sv-SE" sz="1600" dirty="0"/>
              <a:t> the AST system </a:t>
            </a:r>
            <a:r>
              <a:rPr lang="sv-SE" sz="1600" dirty="0" err="1"/>
              <a:t>will</a:t>
            </a:r>
            <a:r>
              <a:rPr lang="sv-SE" sz="1600" dirty="0"/>
              <a:t> </a:t>
            </a:r>
            <a:r>
              <a:rPr lang="sv-SE" sz="1600" dirty="0" err="1"/>
              <a:t>become</a:t>
            </a:r>
            <a:r>
              <a:rPr lang="sv-SE" sz="1600" dirty="0"/>
              <a:t> </a:t>
            </a:r>
            <a:r>
              <a:rPr lang="sv-SE" sz="1600" dirty="0" err="1"/>
              <a:t>difficult</a:t>
            </a:r>
            <a:r>
              <a:rPr lang="sv-SE" sz="1600" dirty="0"/>
              <a:t>. </a:t>
            </a:r>
          </a:p>
          <a:p>
            <a:pPr>
              <a:lnSpc>
                <a:spcPct val="120000"/>
              </a:lnSpc>
            </a:pPr>
            <a:r>
              <a:rPr lang="sv-SE" sz="1600" dirty="0" err="1"/>
              <a:t>Semiautomated</a:t>
            </a:r>
            <a:r>
              <a:rPr lang="sv-SE" sz="1600" dirty="0"/>
              <a:t> </a:t>
            </a:r>
            <a:r>
              <a:rPr lang="sv-SE" sz="1600" dirty="0" err="1"/>
              <a:t>devices</a:t>
            </a:r>
            <a:r>
              <a:rPr lang="sv-SE" sz="1600" dirty="0"/>
              <a:t> </a:t>
            </a:r>
            <a:r>
              <a:rPr lang="sv-SE" sz="1600" dirty="0" err="1"/>
              <a:t>will</a:t>
            </a:r>
            <a:r>
              <a:rPr lang="sv-SE" sz="1600" dirty="0"/>
              <a:t> not honor </a:t>
            </a:r>
            <a:r>
              <a:rPr lang="sv-SE" sz="1600" dirty="0" err="1"/>
              <a:t>local</a:t>
            </a:r>
            <a:r>
              <a:rPr lang="sv-SE" sz="1600" dirty="0"/>
              <a:t> or national </a:t>
            </a:r>
            <a:r>
              <a:rPr lang="sv-SE" sz="1600" dirty="0" err="1"/>
              <a:t>recommendations</a:t>
            </a:r>
            <a:r>
              <a:rPr lang="sv-SE" sz="1600" dirty="0"/>
              <a:t>, </a:t>
            </a:r>
            <a:r>
              <a:rPr lang="sv-SE" sz="1600" dirty="0" err="1"/>
              <a:t>you</a:t>
            </a:r>
            <a:r>
              <a:rPr lang="sv-SE" sz="1600" dirty="0"/>
              <a:t> </a:t>
            </a:r>
            <a:r>
              <a:rPr lang="sv-SE" sz="1600" dirty="0" err="1"/>
              <a:t>will</a:t>
            </a:r>
            <a:r>
              <a:rPr lang="sv-SE" sz="1600" dirty="0"/>
              <a:t> </a:t>
            </a:r>
            <a:r>
              <a:rPr lang="sv-SE" sz="1600" dirty="0" err="1"/>
              <a:t>have</a:t>
            </a:r>
            <a:r>
              <a:rPr lang="sv-SE" sz="1600" dirty="0"/>
              <a:t> to </a:t>
            </a:r>
            <a:r>
              <a:rPr lang="sv-SE" sz="1600" dirty="0" err="1"/>
              <a:t>recalibrate</a:t>
            </a:r>
            <a:r>
              <a:rPr lang="sv-SE" sz="1600" dirty="0"/>
              <a:t> </a:t>
            </a:r>
            <a:r>
              <a:rPr lang="sv-SE" sz="1600" dirty="0" err="1"/>
              <a:t>zone</a:t>
            </a:r>
            <a:r>
              <a:rPr lang="sv-SE" sz="1600" dirty="0"/>
              <a:t> diameter </a:t>
            </a:r>
            <a:r>
              <a:rPr lang="sv-SE" sz="1600" dirty="0" err="1"/>
              <a:t>breakpoints</a:t>
            </a:r>
            <a:r>
              <a:rPr lang="sv-SE" sz="1600" dirty="0"/>
              <a:t> to </a:t>
            </a:r>
            <a:r>
              <a:rPr lang="sv-SE" sz="1600" dirty="0" err="1"/>
              <a:t>correspond</a:t>
            </a:r>
            <a:r>
              <a:rPr lang="sv-SE" sz="1600" dirty="0"/>
              <a:t> etc. </a:t>
            </a:r>
            <a:r>
              <a:rPr lang="sv-SE" sz="1600" dirty="0" err="1"/>
              <a:t>Some</a:t>
            </a:r>
            <a:r>
              <a:rPr lang="sv-SE" sz="1600" dirty="0"/>
              <a:t> </a:t>
            </a:r>
            <a:r>
              <a:rPr lang="sv-SE" sz="1600" dirty="0" err="1"/>
              <a:t>colleagues</a:t>
            </a:r>
            <a:r>
              <a:rPr lang="sv-SE" sz="1600" dirty="0"/>
              <a:t> </a:t>
            </a:r>
            <a:r>
              <a:rPr lang="sv-SE" sz="1600" dirty="0" err="1"/>
              <a:t>will</a:t>
            </a:r>
            <a:r>
              <a:rPr lang="sv-SE" sz="1600" dirty="0"/>
              <a:t> </a:t>
            </a:r>
            <a:r>
              <a:rPr lang="sv-SE" sz="1600" dirty="0" err="1"/>
              <a:t>insist</a:t>
            </a:r>
            <a:r>
              <a:rPr lang="sv-SE" sz="1600" dirty="0"/>
              <a:t> on </a:t>
            </a:r>
            <a:r>
              <a:rPr lang="sv-SE" sz="1600" dirty="0" err="1"/>
              <a:t>following</a:t>
            </a:r>
            <a:r>
              <a:rPr lang="sv-SE" sz="1600" dirty="0"/>
              <a:t> the </a:t>
            </a:r>
            <a:r>
              <a:rPr lang="sv-SE" sz="1600" dirty="0" err="1"/>
              <a:t>European</a:t>
            </a:r>
            <a:r>
              <a:rPr lang="sv-SE" sz="1600" dirty="0"/>
              <a:t> standard and </a:t>
            </a:r>
            <a:r>
              <a:rPr lang="sv-SE" sz="1600" dirty="0" err="1"/>
              <a:t>eventually</a:t>
            </a:r>
            <a:r>
              <a:rPr lang="sv-SE" sz="1600" dirty="0"/>
              <a:t> </a:t>
            </a:r>
            <a:r>
              <a:rPr lang="sv-SE" sz="1600" dirty="0" err="1"/>
              <a:t>you</a:t>
            </a:r>
            <a:r>
              <a:rPr lang="sv-SE" sz="1600" dirty="0"/>
              <a:t> </a:t>
            </a:r>
            <a:r>
              <a:rPr lang="sv-SE" sz="1600" dirty="0" err="1"/>
              <a:t>will</a:t>
            </a:r>
            <a:r>
              <a:rPr lang="sv-SE" sz="1600" dirty="0"/>
              <a:t> </a:t>
            </a:r>
            <a:r>
              <a:rPr lang="sv-SE" sz="1600" dirty="0" err="1"/>
              <a:t>have</a:t>
            </a:r>
            <a:r>
              <a:rPr lang="sv-SE" sz="1600" dirty="0"/>
              <a:t> </a:t>
            </a:r>
            <a:r>
              <a:rPr lang="sv-SE" sz="1600" dirty="0" err="1"/>
              <a:t>several</a:t>
            </a:r>
            <a:r>
              <a:rPr lang="sv-SE" sz="1600" dirty="0"/>
              <a:t> systems in </a:t>
            </a:r>
            <a:r>
              <a:rPr lang="sv-SE" sz="1600" dirty="0" err="1"/>
              <a:t>your</a:t>
            </a:r>
            <a:r>
              <a:rPr lang="sv-SE" sz="1600" dirty="0"/>
              <a:t> country. </a:t>
            </a:r>
            <a:br>
              <a:rPr lang="sv-SE" sz="1600" dirty="0"/>
            </a:br>
            <a:r>
              <a:rPr lang="sv-SE" sz="1600" dirty="0"/>
              <a:t>The NAC </a:t>
            </a:r>
            <a:r>
              <a:rPr lang="sv-SE" sz="1600" dirty="0" err="1"/>
              <a:t>was</a:t>
            </a:r>
            <a:r>
              <a:rPr lang="sv-SE" sz="1600" dirty="0"/>
              <a:t> </a:t>
            </a:r>
            <a:r>
              <a:rPr lang="sv-SE" sz="1600" dirty="0" err="1"/>
              <a:t>created</a:t>
            </a:r>
            <a:r>
              <a:rPr lang="sv-SE" sz="1600" dirty="0"/>
              <a:t> to look </a:t>
            </a:r>
            <a:r>
              <a:rPr lang="sv-SE" sz="1600" dirty="0" err="1"/>
              <a:t>after</a:t>
            </a:r>
            <a:r>
              <a:rPr lang="sv-SE" sz="1600" dirty="0"/>
              <a:t> national </a:t>
            </a:r>
            <a:r>
              <a:rPr lang="sv-SE" sz="1600" dirty="0" err="1"/>
              <a:t>aspects</a:t>
            </a:r>
            <a:r>
              <a:rPr lang="sv-SE" sz="1600" dirty="0"/>
              <a:t> </a:t>
            </a:r>
            <a:r>
              <a:rPr lang="sv-SE" sz="1600" dirty="0" err="1"/>
              <a:t>of</a:t>
            </a:r>
            <a:r>
              <a:rPr lang="sv-SE" sz="1600" dirty="0"/>
              <a:t> the EUCAST system and to </a:t>
            </a:r>
            <a:r>
              <a:rPr lang="sv-SE" sz="1600" dirty="0" err="1"/>
              <a:t>influence</a:t>
            </a:r>
            <a:r>
              <a:rPr lang="sv-SE" sz="1600" dirty="0"/>
              <a:t> EUCAST - trust the NAC and </a:t>
            </a:r>
            <a:r>
              <a:rPr lang="sv-SE" sz="1600" dirty="0" err="1"/>
              <a:t>follow</a:t>
            </a:r>
            <a:r>
              <a:rPr lang="sv-SE" sz="1600" dirty="0"/>
              <a:t> </a:t>
            </a:r>
            <a:r>
              <a:rPr lang="sv-SE" sz="1600" dirty="0" err="1"/>
              <a:t>their</a:t>
            </a:r>
            <a:r>
              <a:rPr lang="sv-SE" sz="1600" dirty="0"/>
              <a:t> </a:t>
            </a:r>
            <a:r>
              <a:rPr lang="sv-SE" sz="1600" dirty="0" err="1"/>
              <a:t>advice</a:t>
            </a:r>
            <a:r>
              <a:rPr lang="sv-SE" sz="1600" dirty="0"/>
              <a:t>. Make sure </a:t>
            </a:r>
            <a:r>
              <a:rPr lang="sv-SE" sz="1600" dirty="0" err="1"/>
              <a:t>you</a:t>
            </a:r>
            <a:r>
              <a:rPr lang="sv-SE" sz="1600" dirty="0"/>
              <a:t> </a:t>
            </a:r>
            <a:r>
              <a:rPr lang="sv-SE" sz="1600" dirty="0" err="1"/>
              <a:t>respond</a:t>
            </a:r>
            <a:r>
              <a:rPr lang="sv-SE" sz="1600" dirty="0"/>
              <a:t> to EUCAST </a:t>
            </a:r>
            <a:r>
              <a:rPr lang="sv-SE" sz="1600" dirty="0" err="1"/>
              <a:t>consultations</a:t>
            </a:r>
            <a:r>
              <a:rPr lang="sv-SE" sz="1600" dirty="0"/>
              <a:t>!</a:t>
            </a:r>
          </a:p>
          <a:p>
            <a:pPr>
              <a:lnSpc>
                <a:spcPct val="120000"/>
              </a:lnSpc>
            </a:pPr>
            <a:r>
              <a:rPr lang="sv-SE" sz="1600" dirty="0"/>
              <a:t>Stewardship </a:t>
            </a:r>
            <a:r>
              <a:rPr lang="sv-SE" sz="1600" dirty="0" err="1"/>
              <a:t>issues</a:t>
            </a:r>
            <a:r>
              <a:rPr lang="sv-SE" sz="1600" dirty="0"/>
              <a:t>: </a:t>
            </a:r>
          </a:p>
          <a:p>
            <a:pPr lvl="1">
              <a:lnSpc>
                <a:spcPct val="120000"/>
              </a:lnSpc>
            </a:pPr>
            <a:r>
              <a:rPr lang="sv-SE" sz="1400" dirty="0"/>
              <a:t>Will the ”new I” push </a:t>
            </a:r>
            <a:r>
              <a:rPr lang="sv-SE" sz="1400" dirty="0" err="1"/>
              <a:t>colleagues</a:t>
            </a:r>
            <a:r>
              <a:rPr lang="sv-SE" sz="1400" dirty="0"/>
              <a:t> </a:t>
            </a:r>
            <a:r>
              <a:rPr lang="sv-SE" sz="1400" dirty="0" err="1"/>
              <a:t>towards</a:t>
            </a:r>
            <a:r>
              <a:rPr lang="sv-SE" sz="1400" dirty="0"/>
              <a:t> </a:t>
            </a:r>
            <a:r>
              <a:rPr lang="sv-SE" sz="1400" dirty="0" err="1"/>
              <a:t>using</a:t>
            </a:r>
            <a:r>
              <a:rPr lang="sv-SE" sz="1400" dirty="0"/>
              <a:t> </a:t>
            </a:r>
            <a:r>
              <a:rPr lang="sv-SE" sz="1400" dirty="0" err="1"/>
              <a:t>meropenem</a:t>
            </a:r>
            <a:r>
              <a:rPr lang="sv-SE" sz="1400" dirty="0"/>
              <a:t>, </a:t>
            </a:r>
            <a:r>
              <a:rPr lang="sv-SE" sz="1400" dirty="0" err="1"/>
              <a:t>meropenem-vaborbactam</a:t>
            </a:r>
            <a:r>
              <a:rPr lang="sv-SE" sz="1400" dirty="0"/>
              <a:t>, </a:t>
            </a:r>
            <a:r>
              <a:rPr lang="sv-SE" sz="1400" dirty="0" err="1"/>
              <a:t>ceftazidime-avibactam</a:t>
            </a:r>
            <a:r>
              <a:rPr lang="sv-SE" sz="1400" dirty="0"/>
              <a:t>, </a:t>
            </a:r>
            <a:r>
              <a:rPr lang="sv-SE" sz="1400" dirty="0" err="1"/>
              <a:t>ceftolozane-tazobactam</a:t>
            </a:r>
            <a:r>
              <a:rPr lang="sv-SE" sz="1400" dirty="0"/>
              <a:t>? All </a:t>
            </a:r>
            <a:r>
              <a:rPr lang="sv-SE" sz="1400" dirty="0" err="1"/>
              <a:t>of</a:t>
            </a:r>
            <a:r>
              <a:rPr lang="sv-SE" sz="1400" dirty="0"/>
              <a:t> </a:t>
            </a:r>
            <a:r>
              <a:rPr lang="sv-SE" sz="1400" dirty="0" err="1"/>
              <a:t>these</a:t>
            </a:r>
            <a:r>
              <a:rPr lang="sv-SE" sz="1400" dirty="0"/>
              <a:t> </a:t>
            </a:r>
            <a:r>
              <a:rPr lang="sv-SE" sz="1400" dirty="0" err="1"/>
              <a:t>are</a:t>
            </a:r>
            <a:r>
              <a:rPr lang="sv-SE" sz="1400" dirty="0"/>
              <a:t> ”hospital </a:t>
            </a:r>
            <a:r>
              <a:rPr lang="sv-SE" sz="1400" dirty="0" err="1"/>
              <a:t>drugs</a:t>
            </a:r>
            <a:r>
              <a:rPr lang="sv-SE" sz="1400" dirty="0"/>
              <a:t>” and it </a:t>
            </a:r>
            <a:r>
              <a:rPr lang="sv-SE" sz="1400" dirty="0" err="1"/>
              <a:t>will</a:t>
            </a:r>
            <a:r>
              <a:rPr lang="sv-SE" sz="1400" dirty="0"/>
              <a:t> be </a:t>
            </a:r>
            <a:r>
              <a:rPr lang="sv-SE" sz="1400" dirty="0" err="1"/>
              <a:t>possible</a:t>
            </a:r>
            <a:r>
              <a:rPr lang="sv-SE" sz="1400" dirty="0"/>
              <a:t> to </a:t>
            </a:r>
            <a:r>
              <a:rPr lang="sv-SE" sz="1400" dirty="0" err="1"/>
              <a:t>educate</a:t>
            </a:r>
            <a:r>
              <a:rPr lang="sv-SE" sz="1400" dirty="0"/>
              <a:t> hospital </a:t>
            </a:r>
            <a:r>
              <a:rPr lang="sv-SE" sz="1400" dirty="0" err="1"/>
              <a:t>based</a:t>
            </a:r>
            <a:r>
              <a:rPr lang="sv-SE" sz="1400" dirty="0"/>
              <a:t> </a:t>
            </a:r>
            <a:r>
              <a:rPr lang="sv-SE" sz="1400" dirty="0" err="1"/>
              <a:t>colleagues</a:t>
            </a:r>
            <a:r>
              <a:rPr lang="sv-SE" sz="1400" dirty="0"/>
              <a:t>. </a:t>
            </a:r>
            <a:r>
              <a:rPr lang="sv-SE" sz="1400" dirty="0" err="1"/>
              <a:t>Other</a:t>
            </a:r>
            <a:r>
              <a:rPr lang="sv-SE" sz="1400" dirty="0"/>
              <a:t> </a:t>
            </a:r>
            <a:r>
              <a:rPr lang="sv-SE" sz="1400" dirty="0" err="1"/>
              <a:t>colleagues</a:t>
            </a:r>
            <a:r>
              <a:rPr lang="sv-SE" sz="1400" dirty="0"/>
              <a:t> </a:t>
            </a:r>
            <a:r>
              <a:rPr lang="sv-SE" sz="1400" dirty="0" err="1"/>
              <a:t>will</a:t>
            </a:r>
            <a:r>
              <a:rPr lang="sv-SE" sz="1400" dirty="0"/>
              <a:t> not </a:t>
            </a:r>
            <a:r>
              <a:rPr lang="sv-SE" sz="1400" dirty="0" err="1"/>
              <a:t>use</a:t>
            </a:r>
            <a:r>
              <a:rPr lang="sv-SE" sz="1400" dirty="0"/>
              <a:t> IV agents.</a:t>
            </a:r>
          </a:p>
          <a:p>
            <a:pPr lvl="1">
              <a:lnSpc>
                <a:spcPct val="120000"/>
              </a:lnSpc>
            </a:pPr>
            <a:r>
              <a:rPr lang="sv-SE" sz="1400" dirty="0"/>
              <a:t>Antibiotics </a:t>
            </a:r>
            <a:r>
              <a:rPr lang="sv-SE" sz="1400" dirty="0" err="1"/>
              <a:t>should</a:t>
            </a:r>
            <a:r>
              <a:rPr lang="sv-SE" sz="1400" dirty="0"/>
              <a:t> be </a:t>
            </a:r>
            <a:r>
              <a:rPr lang="sv-SE" sz="1400" dirty="0" err="1"/>
              <a:t>avoided</a:t>
            </a:r>
            <a:r>
              <a:rPr lang="sv-SE" sz="1400" dirty="0"/>
              <a:t> in banale </a:t>
            </a:r>
            <a:r>
              <a:rPr lang="sv-SE" sz="1400" dirty="0" err="1"/>
              <a:t>infections</a:t>
            </a:r>
            <a:r>
              <a:rPr lang="sv-SE" sz="1400" dirty="0"/>
              <a:t> </a:t>
            </a:r>
            <a:r>
              <a:rPr lang="sv-SE" sz="1400" dirty="0" err="1"/>
              <a:t>with</a:t>
            </a:r>
            <a:r>
              <a:rPr lang="sv-SE" sz="1400" dirty="0"/>
              <a:t> </a:t>
            </a:r>
            <a:r>
              <a:rPr lang="sv-SE" sz="1400" i="1" dirty="0"/>
              <a:t>Ps. </a:t>
            </a:r>
            <a:r>
              <a:rPr lang="sv-SE" sz="1400" i="1" dirty="0" err="1"/>
              <a:t>aeruginosa</a:t>
            </a:r>
            <a:r>
              <a:rPr lang="sv-SE" sz="1400" i="1" dirty="0"/>
              <a:t>, H. </a:t>
            </a:r>
            <a:r>
              <a:rPr lang="sv-SE" sz="1400" i="1" dirty="0" err="1"/>
              <a:t>influenzae</a:t>
            </a:r>
            <a:r>
              <a:rPr lang="sv-SE" sz="1400" i="1" dirty="0"/>
              <a:t>, </a:t>
            </a:r>
            <a:r>
              <a:rPr lang="sv-SE" sz="1400" dirty="0"/>
              <a:t>and </a:t>
            </a:r>
            <a:r>
              <a:rPr lang="sv-SE" sz="1400" dirty="0" err="1"/>
              <a:t>many</a:t>
            </a:r>
            <a:r>
              <a:rPr lang="sv-SE" sz="1400" dirty="0"/>
              <a:t> </a:t>
            </a:r>
            <a:r>
              <a:rPr lang="sv-SE" sz="1400" dirty="0" err="1"/>
              <a:t>others</a:t>
            </a:r>
            <a:r>
              <a:rPr lang="sv-SE" sz="1400" dirty="0"/>
              <a:t>. The lack </a:t>
            </a:r>
            <a:r>
              <a:rPr lang="sv-SE" sz="1400" dirty="0" err="1"/>
              <a:t>of</a:t>
            </a:r>
            <a:r>
              <a:rPr lang="sv-SE" sz="1400" dirty="0"/>
              <a:t> ”an oral S for </a:t>
            </a:r>
            <a:r>
              <a:rPr lang="sv-SE" sz="1400" dirty="0" err="1"/>
              <a:t>ciprofloxacin</a:t>
            </a:r>
            <a:r>
              <a:rPr lang="sv-SE" sz="1400" dirty="0"/>
              <a:t>” </a:t>
            </a:r>
            <a:r>
              <a:rPr lang="sv-SE" sz="1400" dirty="0" err="1"/>
              <a:t>should</a:t>
            </a:r>
            <a:r>
              <a:rPr lang="sv-SE" sz="1400" dirty="0"/>
              <a:t> </a:t>
            </a:r>
            <a:r>
              <a:rPr lang="sv-SE" sz="1400" dirty="0" err="1"/>
              <a:t>if</a:t>
            </a:r>
            <a:r>
              <a:rPr lang="sv-SE" sz="1400" dirty="0"/>
              <a:t> </a:t>
            </a:r>
            <a:r>
              <a:rPr lang="sv-SE" sz="1400" dirty="0" err="1"/>
              <a:t>anything</a:t>
            </a:r>
            <a:r>
              <a:rPr lang="sv-SE" sz="1400" dirty="0"/>
              <a:t> </a:t>
            </a:r>
            <a:r>
              <a:rPr lang="sv-SE" sz="1400" dirty="0" err="1"/>
              <a:t>help</a:t>
            </a:r>
            <a:r>
              <a:rPr lang="sv-SE" sz="1400" dirty="0"/>
              <a:t> </a:t>
            </a:r>
            <a:r>
              <a:rPr lang="sv-SE" sz="1400" dirty="0" err="1"/>
              <a:t>towards</a:t>
            </a:r>
            <a:r>
              <a:rPr lang="sv-SE" sz="1400" dirty="0"/>
              <a:t> </a:t>
            </a:r>
            <a:r>
              <a:rPr lang="sv-SE" sz="1400" dirty="0" err="1"/>
              <a:t>that</a:t>
            </a:r>
            <a:r>
              <a:rPr lang="sv-SE" sz="1400" dirty="0"/>
              <a:t>.</a:t>
            </a:r>
          </a:p>
          <a:p>
            <a:pPr lvl="1">
              <a:lnSpc>
                <a:spcPct val="120000"/>
              </a:lnSpc>
            </a:pPr>
            <a:r>
              <a:rPr lang="sv-SE" sz="1400" dirty="0"/>
              <a:t>Specialists (ID, CM, Stewardship) </a:t>
            </a:r>
            <a:r>
              <a:rPr lang="sv-SE" sz="1400" dirty="0" err="1"/>
              <a:t>will</a:t>
            </a:r>
            <a:r>
              <a:rPr lang="sv-SE" sz="1400" dirty="0"/>
              <a:t> </a:t>
            </a:r>
            <a:r>
              <a:rPr lang="sv-SE" sz="1400" dirty="0" err="1"/>
              <a:t>frequently</a:t>
            </a:r>
            <a:r>
              <a:rPr lang="sv-SE" sz="1400" dirty="0"/>
              <a:t> be </a:t>
            </a:r>
            <a:r>
              <a:rPr lang="sv-SE" sz="1400" dirty="0" err="1"/>
              <a:t>asked</a:t>
            </a:r>
            <a:r>
              <a:rPr lang="sv-SE" sz="1400" dirty="0"/>
              <a:t> by </a:t>
            </a:r>
            <a:r>
              <a:rPr lang="sv-SE" sz="1400" dirty="0" err="1"/>
              <a:t>colleagues</a:t>
            </a:r>
            <a:r>
              <a:rPr lang="sv-SE" sz="1400" dirty="0"/>
              <a:t> ”</a:t>
            </a:r>
            <a:r>
              <a:rPr lang="sv-SE" sz="1400" dirty="0" err="1"/>
              <a:t>What</a:t>
            </a:r>
            <a:r>
              <a:rPr lang="sv-SE" sz="1400" dirty="0"/>
              <a:t> to do?”. </a:t>
            </a:r>
            <a:r>
              <a:rPr lang="sv-SE" sz="1400" dirty="0" err="1"/>
              <a:t>This</a:t>
            </a:r>
            <a:r>
              <a:rPr lang="sv-SE" sz="1400" dirty="0"/>
              <a:t> is </a:t>
            </a:r>
            <a:r>
              <a:rPr lang="sv-SE" sz="1400" dirty="0" err="1"/>
              <a:t>good</a:t>
            </a:r>
            <a:r>
              <a:rPr lang="sv-SE" sz="1400" dirty="0"/>
              <a:t> stewardship. </a:t>
            </a:r>
          </a:p>
        </p:txBody>
      </p:sp>
      <p:sp>
        <p:nvSpPr>
          <p:cNvPr id="4" name="Platshållare för sidfot 3">
            <a:extLst>
              <a:ext uri="{FF2B5EF4-FFF2-40B4-BE49-F238E27FC236}">
                <a16:creationId xmlns:a16="http://schemas.microsoft.com/office/drawing/2014/main" id="{2582890B-B7EA-B74E-ABB0-5CAF93D3E691}"/>
              </a:ext>
            </a:extLst>
          </p:cNvPr>
          <p:cNvSpPr>
            <a:spLocks noGrp="1"/>
          </p:cNvSpPr>
          <p:nvPr>
            <p:ph type="ftr" sz="quarter" idx="11"/>
          </p:nvPr>
        </p:nvSpPr>
        <p:spPr>
          <a:xfrm>
            <a:off x="4038600" y="6421932"/>
            <a:ext cx="4114800" cy="365125"/>
          </a:xfrm>
        </p:spPr>
        <p:txBody>
          <a:bodyPr/>
          <a:lstStyle/>
          <a:p>
            <a:r>
              <a:rPr lang="sv-SE"/>
              <a:t>NordicAST 2020</a:t>
            </a:r>
            <a:endParaRPr lang="sv-SE" dirty="0"/>
          </a:p>
        </p:txBody>
      </p:sp>
    </p:spTree>
    <p:extLst>
      <p:ext uri="{BB962C8B-B14F-4D97-AF65-F5344CB8AC3E}">
        <p14:creationId xmlns:p14="http://schemas.microsoft.com/office/powerpoint/2010/main" val="180907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74C692-7F84-CC43-ABD7-494F32ADD0CE}"/>
              </a:ext>
            </a:extLst>
          </p:cNvPr>
          <p:cNvSpPr>
            <a:spLocks noGrp="1"/>
          </p:cNvSpPr>
          <p:nvPr>
            <p:ph type="title"/>
          </p:nvPr>
        </p:nvSpPr>
        <p:spPr>
          <a:xfrm>
            <a:off x="640465" y="876522"/>
            <a:ext cx="10972800" cy="4144961"/>
          </a:xfrm>
        </p:spPr>
        <p:txBody>
          <a:bodyPr>
            <a:noAutofit/>
          </a:bodyPr>
          <a:lstStyle/>
          <a:p>
            <a:pPr algn="ctr"/>
            <a:r>
              <a:rPr lang="sv-SE" sz="11733" b="1" dirty="0"/>
              <a:t>ATU </a:t>
            </a:r>
            <a:br>
              <a:rPr lang="sv-SE" sz="11733" b="1" dirty="0"/>
            </a:br>
            <a:r>
              <a:rPr lang="sv-SE" sz="6000" b="1" dirty="0"/>
              <a:t>An alert in the </a:t>
            </a:r>
            <a:r>
              <a:rPr lang="sv-SE" sz="6000" b="1" dirty="0" err="1"/>
              <a:t>laboratory</a:t>
            </a:r>
            <a:r>
              <a:rPr lang="sv-SE" sz="6000" b="1" dirty="0"/>
              <a:t> - </a:t>
            </a:r>
            <a:br>
              <a:rPr lang="sv-SE" sz="6000" b="1" dirty="0"/>
            </a:br>
            <a:r>
              <a:rPr lang="sv-SE" sz="6000" b="1" dirty="0" err="1"/>
              <a:t>take</a:t>
            </a:r>
            <a:r>
              <a:rPr lang="sv-SE" sz="6000" b="1" dirty="0"/>
              <a:t> action or </a:t>
            </a:r>
            <a:r>
              <a:rPr lang="sv-SE" sz="6000" b="1" dirty="0" err="1"/>
              <a:t>ignore</a:t>
            </a:r>
            <a:r>
              <a:rPr lang="sv-SE" sz="6000" b="1" dirty="0"/>
              <a:t>!</a:t>
            </a:r>
            <a:endParaRPr lang="sv-SE" sz="11733" b="1" dirty="0"/>
          </a:p>
        </p:txBody>
      </p:sp>
      <p:sp>
        <p:nvSpPr>
          <p:cNvPr id="3" name="Platshållare för sidfot 2">
            <a:extLst>
              <a:ext uri="{FF2B5EF4-FFF2-40B4-BE49-F238E27FC236}">
                <a16:creationId xmlns:a16="http://schemas.microsoft.com/office/drawing/2014/main" id="{AF0BF157-0399-0F4A-9AA2-BAEC40B2F2E6}"/>
              </a:ext>
            </a:extLst>
          </p:cNvPr>
          <p:cNvSpPr>
            <a:spLocks noGrp="1"/>
          </p:cNvSpPr>
          <p:nvPr>
            <p:ph type="ftr" sz="quarter" idx="11"/>
          </p:nvPr>
        </p:nvSpPr>
        <p:spPr/>
        <p:txBody>
          <a:bodyPr/>
          <a:lstStyle/>
          <a:p>
            <a:r>
              <a:rPr lang="en-US"/>
              <a:t>NordicAST 2020</a:t>
            </a:r>
          </a:p>
        </p:txBody>
      </p:sp>
    </p:spTree>
    <p:extLst>
      <p:ext uri="{BB962C8B-B14F-4D97-AF65-F5344CB8AC3E}">
        <p14:creationId xmlns:p14="http://schemas.microsoft.com/office/powerpoint/2010/main" val="373707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9F100C-E754-5E4E-84CD-D23FCFC97177}"/>
              </a:ext>
            </a:extLst>
          </p:cNvPr>
          <p:cNvSpPr>
            <a:spLocks noGrp="1"/>
          </p:cNvSpPr>
          <p:nvPr>
            <p:ph type="title"/>
          </p:nvPr>
        </p:nvSpPr>
        <p:spPr>
          <a:xfrm>
            <a:off x="838200" y="247877"/>
            <a:ext cx="10515600" cy="691779"/>
          </a:xfrm>
        </p:spPr>
        <p:txBody>
          <a:bodyPr>
            <a:normAutofit/>
          </a:bodyPr>
          <a:lstStyle/>
          <a:p>
            <a:r>
              <a:rPr lang="sv-SE" sz="3200" dirty="0">
                <a:latin typeface="+mn-lt"/>
              </a:rPr>
              <a:t> MIC/</a:t>
            </a:r>
            <a:r>
              <a:rPr lang="sv-SE" sz="3200" dirty="0" err="1">
                <a:latin typeface="+mn-lt"/>
              </a:rPr>
              <a:t>zone</a:t>
            </a:r>
            <a:r>
              <a:rPr lang="sv-SE" sz="3200" dirty="0">
                <a:latin typeface="+mn-lt"/>
              </a:rPr>
              <a:t> </a:t>
            </a:r>
            <a:r>
              <a:rPr lang="sv-SE" sz="3200" dirty="0" err="1">
                <a:latin typeface="+mn-lt"/>
              </a:rPr>
              <a:t>correlates</a:t>
            </a:r>
            <a:r>
              <a:rPr lang="sv-SE" sz="3200" dirty="0">
                <a:latin typeface="+mn-lt"/>
              </a:rPr>
              <a:t> </a:t>
            </a:r>
            <a:r>
              <a:rPr lang="sv-SE" sz="3200" dirty="0" err="1">
                <a:latin typeface="+mn-lt"/>
              </a:rPr>
              <a:t>are</a:t>
            </a:r>
            <a:r>
              <a:rPr lang="sv-SE" sz="3200" dirty="0">
                <a:latin typeface="+mn-lt"/>
              </a:rPr>
              <a:t> </a:t>
            </a:r>
            <a:r>
              <a:rPr lang="sv-SE" sz="3200" dirty="0" err="1">
                <a:latin typeface="+mn-lt"/>
              </a:rPr>
              <a:t>mostly</a:t>
            </a:r>
            <a:r>
              <a:rPr lang="sv-SE" sz="3200" dirty="0">
                <a:latin typeface="+mn-lt"/>
              </a:rPr>
              <a:t> excellent…and </a:t>
            </a:r>
            <a:r>
              <a:rPr lang="sv-SE" sz="3200" dirty="0" err="1">
                <a:latin typeface="+mn-lt"/>
              </a:rPr>
              <a:t>unproblematic</a:t>
            </a:r>
            <a:endParaRPr lang="sv-SE" sz="3200" dirty="0">
              <a:latin typeface="+mn-lt"/>
            </a:endParaRPr>
          </a:p>
        </p:txBody>
      </p:sp>
      <p:sp>
        <p:nvSpPr>
          <p:cNvPr id="4" name="Platshållare för sidfot 3">
            <a:extLst>
              <a:ext uri="{FF2B5EF4-FFF2-40B4-BE49-F238E27FC236}">
                <a16:creationId xmlns:a16="http://schemas.microsoft.com/office/drawing/2014/main" id="{83D63381-91E4-364A-A08D-68F87A714113}"/>
              </a:ext>
            </a:extLst>
          </p:cNvPr>
          <p:cNvSpPr>
            <a:spLocks noGrp="1"/>
          </p:cNvSpPr>
          <p:nvPr>
            <p:ph type="ftr" sz="quarter" idx="11"/>
          </p:nvPr>
        </p:nvSpPr>
        <p:spPr/>
        <p:txBody>
          <a:bodyPr/>
          <a:lstStyle/>
          <a:p>
            <a:r>
              <a:rPr lang="sv-SE"/>
              <a:t>NordicAST 2020</a:t>
            </a:r>
          </a:p>
        </p:txBody>
      </p:sp>
      <p:pic>
        <p:nvPicPr>
          <p:cNvPr id="5" name="Bildobjekt 4">
            <a:extLst>
              <a:ext uri="{FF2B5EF4-FFF2-40B4-BE49-F238E27FC236}">
                <a16:creationId xmlns:a16="http://schemas.microsoft.com/office/drawing/2014/main" id="{87B24402-16D1-4B44-A5D3-4F30F37E677F}"/>
              </a:ext>
            </a:extLst>
          </p:cNvPr>
          <p:cNvPicPr>
            <a:picLocks noChangeAspect="1"/>
          </p:cNvPicPr>
          <p:nvPr/>
        </p:nvPicPr>
        <p:blipFill>
          <a:blip r:embed="rId2"/>
          <a:stretch>
            <a:fillRect/>
          </a:stretch>
        </p:blipFill>
        <p:spPr>
          <a:xfrm>
            <a:off x="1419193" y="845530"/>
            <a:ext cx="9660287" cy="5875945"/>
          </a:xfrm>
          <a:prstGeom prst="rect">
            <a:avLst/>
          </a:prstGeom>
        </p:spPr>
      </p:pic>
    </p:spTree>
    <p:extLst>
      <p:ext uri="{BB962C8B-B14F-4D97-AF65-F5344CB8AC3E}">
        <p14:creationId xmlns:p14="http://schemas.microsoft.com/office/powerpoint/2010/main" val="3654299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1CBCDB-CE5B-604D-9CC9-E7D463ACFC64}"/>
              </a:ext>
            </a:extLst>
          </p:cNvPr>
          <p:cNvSpPr>
            <a:spLocks noGrp="1"/>
          </p:cNvSpPr>
          <p:nvPr>
            <p:ph type="title"/>
          </p:nvPr>
        </p:nvSpPr>
        <p:spPr/>
        <p:txBody>
          <a:bodyPr/>
          <a:lstStyle/>
          <a:p>
            <a:r>
              <a:rPr lang="sv-SE" dirty="0"/>
              <a:t>Agenda</a:t>
            </a:r>
          </a:p>
        </p:txBody>
      </p:sp>
      <p:sp>
        <p:nvSpPr>
          <p:cNvPr id="3" name="Platshållare för innehåll 2">
            <a:extLst>
              <a:ext uri="{FF2B5EF4-FFF2-40B4-BE49-F238E27FC236}">
                <a16:creationId xmlns:a16="http://schemas.microsoft.com/office/drawing/2014/main" id="{7AA7CE46-B848-4F42-9786-566BCC3AC2E6}"/>
              </a:ext>
            </a:extLst>
          </p:cNvPr>
          <p:cNvSpPr>
            <a:spLocks noGrp="1"/>
          </p:cNvSpPr>
          <p:nvPr>
            <p:ph idx="1"/>
          </p:nvPr>
        </p:nvSpPr>
        <p:spPr/>
        <p:txBody>
          <a:bodyPr/>
          <a:lstStyle/>
          <a:p>
            <a:r>
              <a:rPr lang="sv-SE" dirty="0"/>
              <a:t>Short presentation </a:t>
            </a:r>
            <a:r>
              <a:rPr lang="sv-SE" dirty="0" err="1"/>
              <a:t>of</a:t>
            </a:r>
            <a:r>
              <a:rPr lang="sv-SE" dirty="0"/>
              <a:t> the ”EUCAST New I”</a:t>
            </a:r>
          </a:p>
          <a:p>
            <a:r>
              <a:rPr lang="sv-SE" dirty="0"/>
              <a:t>Short presentation </a:t>
            </a:r>
            <a:r>
              <a:rPr lang="sv-SE" dirty="0" err="1"/>
              <a:t>of</a:t>
            </a:r>
            <a:r>
              <a:rPr lang="sv-SE" dirty="0"/>
              <a:t> the Area </a:t>
            </a:r>
            <a:r>
              <a:rPr lang="sv-SE" dirty="0" err="1"/>
              <a:t>of</a:t>
            </a:r>
            <a:r>
              <a:rPr lang="sv-SE" dirty="0"/>
              <a:t> </a:t>
            </a:r>
            <a:r>
              <a:rPr lang="sv-SE" dirty="0" err="1"/>
              <a:t>Technical</a:t>
            </a:r>
            <a:r>
              <a:rPr lang="sv-SE" dirty="0"/>
              <a:t> </a:t>
            </a:r>
            <a:r>
              <a:rPr lang="sv-SE" dirty="0" err="1"/>
              <a:t>Uncertainty</a:t>
            </a:r>
            <a:endParaRPr lang="sv-SE" dirty="0"/>
          </a:p>
          <a:p>
            <a:r>
              <a:rPr lang="sv-SE" dirty="0" err="1"/>
              <a:t>Reports</a:t>
            </a:r>
            <a:r>
              <a:rPr lang="sv-SE" dirty="0"/>
              <a:t> from </a:t>
            </a:r>
            <a:r>
              <a:rPr lang="sv-SE" dirty="0" err="1"/>
              <a:t>nordic</a:t>
            </a:r>
            <a:r>
              <a:rPr lang="sv-SE" dirty="0"/>
              <a:t> </a:t>
            </a:r>
            <a:r>
              <a:rPr lang="sv-SE" dirty="0" err="1"/>
              <a:t>countries</a:t>
            </a:r>
            <a:r>
              <a:rPr lang="sv-SE" dirty="0"/>
              <a:t> (in the order </a:t>
            </a:r>
            <a:r>
              <a:rPr lang="sv-SE" dirty="0" err="1"/>
              <a:t>of</a:t>
            </a:r>
            <a:r>
              <a:rPr lang="sv-SE" dirty="0"/>
              <a:t> </a:t>
            </a:r>
            <a:r>
              <a:rPr lang="sv-SE" dirty="0" err="1"/>
              <a:t>slide</a:t>
            </a:r>
            <a:r>
              <a:rPr lang="sv-SE" dirty="0"/>
              <a:t> submissions) </a:t>
            </a:r>
          </a:p>
          <a:p>
            <a:pPr marL="971550" lvl="1" indent="-514350">
              <a:buFont typeface="+mj-lt"/>
              <a:buAutoNum type="arabicPeriod"/>
            </a:pPr>
            <a:r>
              <a:rPr lang="sv-SE" dirty="0" err="1"/>
              <a:t>Denmark</a:t>
            </a:r>
            <a:endParaRPr lang="sv-SE" dirty="0"/>
          </a:p>
          <a:p>
            <a:pPr marL="971550" lvl="1" indent="-514350">
              <a:buFont typeface="+mj-lt"/>
              <a:buAutoNum type="arabicPeriod"/>
            </a:pPr>
            <a:r>
              <a:rPr lang="sv-SE" dirty="0"/>
              <a:t>Suomi/Finland</a:t>
            </a:r>
          </a:p>
          <a:p>
            <a:pPr marL="971550" lvl="1" indent="-514350">
              <a:buFont typeface="+mj-lt"/>
              <a:buAutoNum type="arabicPeriod"/>
            </a:pPr>
            <a:r>
              <a:rPr lang="sv-SE" dirty="0" err="1"/>
              <a:t>Norway</a:t>
            </a:r>
            <a:endParaRPr lang="sv-SE" dirty="0"/>
          </a:p>
          <a:p>
            <a:pPr marL="971550" lvl="1" indent="-514350">
              <a:buFont typeface="+mj-lt"/>
              <a:buAutoNum type="arabicPeriod"/>
            </a:pPr>
            <a:r>
              <a:rPr lang="sv-SE" dirty="0"/>
              <a:t>Sweden</a:t>
            </a:r>
          </a:p>
          <a:p>
            <a:pPr marL="971550" lvl="1" indent="-514350">
              <a:buFont typeface="+mj-lt"/>
              <a:buAutoNum type="arabicPeriod"/>
            </a:pPr>
            <a:r>
              <a:rPr lang="sv-SE" dirty="0" err="1"/>
              <a:t>Iceland</a:t>
            </a:r>
            <a:endParaRPr lang="sv-SE" dirty="0"/>
          </a:p>
          <a:p>
            <a:pPr marL="514350" indent="-514350">
              <a:buFont typeface="+mj-lt"/>
              <a:buAutoNum type="arabicPeriod"/>
            </a:pPr>
            <a:endParaRPr lang="sv-SE" dirty="0"/>
          </a:p>
        </p:txBody>
      </p:sp>
      <p:sp>
        <p:nvSpPr>
          <p:cNvPr id="4" name="Platshållare för sidfot 3">
            <a:extLst>
              <a:ext uri="{FF2B5EF4-FFF2-40B4-BE49-F238E27FC236}">
                <a16:creationId xmlns:a16="http://schemas.microsoft.com/office/drawing/2014/main" id="{A95BF7E2-A6F1-AE48-BC54-07B60A0C4A15}"/>
              </a:ext>
            </a:extLst>
          </p:cNvPr>
          <p:cNvSpPr>
            <a:spLocks noGrp="1"/>
          </p:cNvSpPr>
          <p:nvPr>
            <p:ph type="ftr" sz="quarter" idx="11"/>
          </p:nvPr>
        </p:nvSpPr>
        <p:spPr/>
        <p:txBody>
          <a:bodyPr/>
          <a:lstStyle/>
          <a:p>
            <a:r>
              <a:rPr lang="sv-SE"/>
              <a:t>NordicAST 2020</a:t>
            </a:r>
          </a:p>
        </p:txBody>
      </p:sp>
    </p:spTree>
    <p:extLst>
      <p:ext uri="{BB962C8B-B14F-4D97-AF65-F5344CB8AC3E}">
        <p14:creationId xmlns:p14="http://schemas.microsoft.com/office/powerpoint/2010/main" val="85301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2EEA145-9FF0-F24D-8FC7-0CBFDB24164E}"/>
              </a:ext>
            </a:extLst>
          </p:cNvPr>
          <p:cNvPicPr>
            <a:picLocks noChangeAspect="1"/>
          </p:cNvPicPr>
          <p:nvPr/>
        </p:nvPicPr>
        <p:blipFill>
          <a:blip r:embed="rId3"/>
          <a:stretch>
            <a:fillRect/>
          </a:stretch>
        </p:blipFill>
        <p:spPr>
          <a:xfrm>
            <a:off x="719403" y="-123395"/>
            <a:ext cx="10977893" cy="7077405"/>
          </a:xfrm>
          <a:prstGeom prst="rect">
            <a:avLst/>
          </a:prstGeom>
        </p:spPr>
      </p:pic>
      <p:sp>
        <p:nvSpPr>
          <p:cNvPr id="3" name="Footer Placeholder 2"/>
          <p:cNvSpPr>
            <a:spLocks noGrp="1"/>
          </p:cNvSpPr>
          <p:nvPr>
            <p:ph type="ftr" sz="quarter" idx="11"/>
          </p:nvPr>
        </p:nvSpPr>
        <p:spPr/>
        <p:txBody>
          <a:bodyPr/>
          <a:lstStyle/>
          <a:p>
            <a:r>
              <a:rPr lang="sv-SE"/>
              <a:t>NordicAST 2020</a:t>
            </a:r>
          </a:p>
        </p:txBody>
      </p:sp>
    </p:spTree>
    <p:extLst>
      <p:ext uri="{BB962C8B-B14F-4D97-AF65-F5344CB8AC3E}">
        <p14:creationId xmlns:p14="http://schemas.microsoft.com/office/powerpoint/2010/main" val="4066268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4AAE93AA-5899-6743-83C1-7C1784A88F65}"/>
              </a:ext>
            </a:extLst>
          </p:cNvPr>
          <p:cNvPicPr>
            <a:picLocks noChangeAspect="1"/>
          </p:cNvPicPr>
          <p:nvPr/>
        </p:nvPicPr>
        <p:blipFill>
          <a:blip r:embed="rId2"/>
          <a:stretch>
            <a:fillRect/>
          </a:stretch>
        </p:blipFill>
        <p:spPr>
          <a:xfrm>
            <a:off x="1501334" y="0"/>
            <a:ext cx="9189331" cy="6858000"/>
          </a:xfrm>
          <a:prstGeom prst="rect">
            <a:avLst/>
          </a:prstGeom>
        </p:spPr>
      </p:pic>
      <p:sp>
        <p:nvSpPr>
          <p:cNvPr id="3" name="Rektangel 2">
            <a:extLst>
              <a:ext uri="{FF2B5EF4-FFF2-40B4-BE49-F238E27FC236}">
                <a16:creationId xmlns:a16="http://schemas.microsoft.com/office/drawing/2014/main" id="{EAEA8084-115E-724A-858C-AD5BE9C4069C}"/>
              </a:ext>
            </a:extLst>
          </p:cNvPr>
          <p:cNvSpPr/>
          <p:nvPr/>
        </p:nvSpPr>
        <p:spPr>
          <a:xfrm>
            <a:off x="4741277" y="1614485"/>
            <a:ext cx="599181" cy="3414713"/>
          </a:xfrm>
          <a:prstGeom prst="rect">
            <a:avLst/>
          </a:prstGeom>
          <a:solidFill>
            <a:srgbClr val="7030A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textruta 3">
            <a:extLst>
              <a:ext uri="{FF2B5EF4-FFF2-40B4-BE49-F238E27FC236}">
                <a16:creationId xmlns:a16="http://schemas.microsoft.com/office/drawing/2014/main" id="{40B55BB5-EB4A-2E40-B344-04E13744C745}"/>
              </a:ext>
            </a:extLst>
          </p:cNvPr>
          <p:cNvSpPr txBox="1"/>
          <p:nvPr/>
        </p:nvSpPr>
        <p:spPr>
          <a:xfrm>
            <a:off x="4769853" y="1730929"/>
            <a:ext cx="570605" cy="369332"/>
          </a:xfrm>
          <a:prstGeom prst="rect">
            <a:avLst/>
          </a:prstGeom>
          <a:noFill/>
        </p:spPr>
        <p:txBody>
          <a:bodyPr wrap="none" rtlCol="0">
            <a:spAutoFit/>
          </a:bodyPr>
          <a:lstStyle/>
          <a:p>
            <a:r>
              <a:rPr lang="sv-SE" b="1" dirty="0"/>
              <a:t>ATU</a:t>
            </a:r>
          </a:p>
        </p:txBody>
      </p:sp>
      <p:sp>
        <p:nvSpPr>
          <p:cNvPr id="5" name="textruta 4">
            <a:extLst>
              <a:ext uri="{FF2B5EF4-FFF2-40B4-BE49-F238E27FC236}">
                <a16:creationId xmlns:a16="http://schemas.microsoft.com/office/drawing/2014/main" id="{E7C38E44-11B4-294F-A173-11D61284AB25}"/>
              </a:ext>
            </a:extLst>
          </p:cNvPr>
          <p:cNvSpPr txBox="1"/>
          <p:nvPr/>
        </p:nvSpPr>
        <p:spPr>
          <a:xfrm>
            <a:off x="11344275" y="5800725"/>
            <a:ext cx="184731" cy="369332"/>
          </a:xfrm>
          <a:prstGeom prst="rect">
            <a:avLst/>
          </a:prstGeom>
          <a:noFill/>
        </p:spPr>
        <p:txBody>
          <a:bodyPr wrap="none" rtlCol="0">
            <a:spAutoFit/>
          </a:bodyPr>
          <a:lstStyle/>
          <a:p>
            <a:endParaRPr lang="sv-SE" dirty="0"/>
          </a:p>
        </p:txBody>
      </p:sp>
      <p:sp>
        <p:nvSpPr>
          <p:cNvPr id="6" name="Platshållare för sidfot 5">
            <a:extLst>
              <a:ext uri="{FF2B5EF4-FFF2-40B4-BE49-F238E27FC236}">
                <a16:creationId xmlns:a16="http://schemas.microsoft.com/office/drawing/2014/main" id="{8B75E320-7B4A-A042-B01D-448E633AEBEE}"/>
              </a:ext>
            </a:extLst>
          </p:cNvPr>
          <p:cNvSpPr>
            <a:spLocks noGrp="1"/>
          </p:cNvSpPr>
          <p:nvPr>
            <p:ph type="ftr" sz="quarter" idx="11"/>
          </p:nvPr>
        </p:nvSpPr>
        <p:spPr/>
        <p:txBody>
          <a:bodyPr/>
          <a:lstStyle/>
          <a:p>
            <a:r>
              <a:rPr lang="sv-SE"/>
              <a:t>NordicAST 2020</a:t>
            </a:r>
          </a:p>
        </p:txBody>
      </p:sp>
    </p:spTree>
    <p:extLst>
      <p:ext uri="{BB962C8B-B14F-4D97-AF65-F5344CB8AC3E}">
        <p14:creationId xmlns:p14="http://schemas.microsoft.com/office/powerpoint/2010/main" val="218368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5132F5-BC58-E441-A64F-A266D3297DA4}"/>
              </a:ext>
            </a:extLst>
          </p:cNvPr>
          <p:cNvSpPr>
            <a:spLocks noGrp="1"/>
          </p:cNvSpPr>
          <p:nvPr>
            <p:ph type="title"/>
          </p:nvPr>
        </p:nvSpPr>
        <p:spPr/>
        <p:txBody>
          <a:bodyPr/>
          <a:lstStyle/>
          <a:p>
            <a:endParaRPr lang="sv-SE"/>
          </a:p>
        </p:txBody>
      </p:sp>
      <p:sp>
        <p:nvSpPr>
          <p:cNvPr id="3" name="Platshållare för sidfot 2">
            <a:extLst>
              <a:ext uri="{FF2B5EF4-FFF2-40B4-BE49-F238E27FC236}">
                <a16:creationId xmlns:a16="http://schemas.microsoft.com/office/drawing/2014/main" id="{136F5970-6B62-2847-8C21-1081DCA3387C}"/>
              </a:ext>
            </a:extLst>
          </p:cNvPr>
          <p:cNvSpPr>
            <a:spLocks noGrp="1"/>
          </p:cNvSpPr>
          <p:nvPr>
            <p:ph type="ftr" sz="quarter" idx="11"/>
          </p:nvPr>
        </p:nvSpPr>
        <p:spPr/>
        <p:txBody>
          <a:bodyPr/>
          <a:lstStyle/>
          <a:p>
            <a:r>
              <a:rPr lang="sv-SE"/>
              <a:t>NordicAST 2020</a:t>
            </a:r>
          </a:p>
        </p:txBody>
      </p:sp>
      <p:pic>
        <p:nvPicPr>
          <p:cNvPr id="4" name="Bildobjekt 3">
            <a:extLst>
              <a:ext uri="{FF2B5EF4-FFF2-40B4-BE49-F238E27FC236}">
                <a16:creationId xmlns:a16="http://schemas.microsoft.com/office/drawing/2014/main" id="{24E37C43-A6BE-E74D-B71F-22382432EBB3}"/>
              </a:ext>
            </a:extLst>
          </p:cNvPr>
          <p:cNvPicPr>
            <a:picLocks noChangeAspect="1"/>
          </p:cNvPicPr>
          <p:nvPr/>
        </p:nvPicPr>
        <p:blipFill>
          <a:blip r:embed="rId2"/>
          <a:stretch>
            <a:fillRect/>
          </a:stretch>
        </p:blipFill>
        <p:spPr>
          <a:xfrm>
            <a:off x="435329" y="0"/>
            <a:ext cx="11321342" cy="6858000"/>
          </a:xfrm>
          <a:prstGeom prst="rect">
            <a:avLst/>
          </a:prstGeom>
        </p:spPr>
      </p:pic>
      <p:sp>
        <p:nvSpPr>
          <p:cNvPr id="5" name="textruta 4">
            <a:extLst>
              <a:ext uri="{FF2B5EF4-FFF2-40B4-BE49-F238E27FC236}">
                <a16:creationId xmlns:a16="http://schemas.microsoft.com/office/drawing/2014/main" id="{63A2A727-9BC8-0546-B872-769A88C9B610}"/>
              </a:ext>
            </a:extLst>
          </p:cNvPr>
          <p:cNvSpPr txBox="1"/>
          <p:nvPr/>
        </p:nvSpPr>
        <p:spPr>
          <a:xfrm>
            <a:off x="4332157" y="3755036"/>
            <a:ext cx="1071797" cy="1439056"/>
          </a:xfrm>
          <a:prstGeom prst="rect">
            <a:avLst/>
          </a:prstGeom>
          <a:solidFill>
            <a:srgbClr val="FF0000">
              <a:alpha val="14902"/>
            </a:srgbClr>
          </a:solidFill>
          <a:ln>
            <a:solidFill>
              <a:srgbClr val="FF0000"/>
            </a:solidFill>
          </a:ln>
        </p:spPr>
        <p:txBody>
          <a:bodyPr wrap="square" rtlCol="0">
            <a:spAutoFit/>
          </a:bodyPr>
          <a:lstStyle/>
          <a:p>
            <a:endParaRPr lang="sv-SE" dirty="0"/>
          </a:p>
        </p:txBody>
      </p:sp>
      <p:sp>
        <p:nvSpPr>
          <p:cNvPr id="7" name="textruta 6">
            <a:extLst>
              <a:ext uri="{FF2B5EF4-FFF2-40B4-BE49-F238E27FC236}">
                <a16:creationId xmlns:a16="http://schemas.microsoft.com/office/drawing/2014/main" id="{EEC4F73B-D2D2-9642-BB3E-B07EBECD04DE}"/>
              </a:ext>
            </a:extLst>
          </p:cNvPr>
          <p:cNvSpPr txBox="1"/>
          <p:nvPr/>
        </p:nvSpPr>
        <p:spPr>
          <a:xfrm>
            <a:off x="4588363" y="3905012"/>
            <a:ext cx="559384" cy="369332"/>
          </a:xfrm>
          <a:prstGeom prst="rect">
            <a:avLst/>
          </a:prstGeom>
          <a:noFill/>
        </p:spPr>
        <p:txBody>
          <a:bodyPr wrap="none" rtlCol="0">
            <a:spAutoFit/>
          </a:bodyPr>
          <a:lstStyle/>
          <a:p>
            <a:r>
              <a:rPr lang="sv-SE" dirty="0"/>
              <a:t>ATU</a:t>
            </a:r>
          </a:p>
        </p:txBody>
      </p:sp>
    </p:spTree>
    <p:extLst>
      <p:ext uri="{BB962C8B-B14F-4D97-AF65-F5344CB8AC3E}">
        <p14:creationId xmlns:p14="http://schemas.microsoft.com/office/powerpoint/2010/main" val="3281113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2">
            <a:extLst>
              <a:ext uri="{FF2B5EF4-FFF2-40B4-BE49-F238E27FC236}">
                <a16:creationId xmlns:a16="http://schemas.microsoft.com/office/drawing/2014/main" id="{FCB5CFCE-E713-D747-BFEB-1F48EA38750C}"/>
              </a:ext>
            </a:extLst>
          </p:cNvPr>
          <p:cNvSpPr txBox="1">
            <a:spLocks/>
          </p:cNvSpPr>
          <p:nvPr/>
        </p:nvSpPr>
        <p:spPr>
          <a:xfrm>
            <a:off x="767408" y="1172933"/>
            <a:ext cx="10657184" cy="5300540"/>
          </a:xfrm>
          <a:prstGeom prst="rect">
            <a:avLst/>
          </a:prstGeom>
          <a:ln>
            <a:solidFill>
              <a:schemeClr val="tx2"/>
            </a:solidFill>
          </a:ln>
        </p:spPr>
        <p:txBody>
          <a:bodyPr>
            <a:normAutofit fontScale="77500" lnSpcReduction="20000"/>
          </a:bodyPr>
          <a:lstStyle>
            <a:lvl1pPr marL="257168" indent="-257168" algn="l" defTabSz="68578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3200" dirty="0"/>
              <a:t>ATU is </a:t>
            </a:r>
            <a:r>
              <a:rPr lang="en-US" sz="3200" b="1" dirty="0"/>
              <a:t>NOT</a:t>
            </a:r>
            <a:r>
              <a:rPr lang="en-US" sz="3200" dirty="0"/>
              <a:t> a susceptibility category – it is to </a:t>
            </a:r>
            <a:r>
              <a:rPr lang="en-US" sz="3200" b="1" dirty="0"/>
              <a:t>alert laboratory staff </a:t>
            </a:r>
            <a:r>
              <a:rPr lang="en-US" sz="3200" dirty="0"/>
              <a:t>of a predictable difficulty/uncertainty with test or interpretation.</a:t>
            </a:r>
          </a:p>
          <a:p>
            <a:endParaRPr lang="en-US" sz="3200" dirty="0"/>
          </a:p>
          <a:p>
            <a:r>
              <a:rPr lang="en-US" sz="3200" dirty="0"/>
              <a:t>The ATU is </a:t>
            </a:r>
            <a:r>
              <a:rPr lang="en-US" sz="3200" b="1" dirty="0"/>
              <a:t>NOT</a:t>
            </a:r>
            <a:r>
              <a:rPr lang="en-US" sz="3200" dirty="0"/>
              <a:t> to compensate for poor methodological skills – on the contrary, AST today require more skills than before.</a:t>
            </a:r>
          </a:p>
          <a:p>
            <a:endParaRPr lang="en-US" sz="3200" dirty="0"/>
          </a:p>
          <a:p>
            <a:r>
              <a:rPr lang="en-US" sz="3200" dirty="0"/>
              <a:t>The ATU does </a:t>
            </a:r>
            <a:r>
              <a:rPr lang="en-US" sz="3200" b="1" dirty="0"/>
              <a:t>NOT</a:t>
            </a:r>
            <a:r>
              <a:rPr lang="en-US" sz="3200" dirty="0"/>
              <a:t> interfere with S, I and R interpretation and it is certainly not a fourth susceptibility category.</a:t>
            </a:r>
          </a:p>
          <a:p>
            <a:pPr marL="0" indent="0">
              <a:buNone/>
            </a:pPr>
            <a:endParaRPr lang="en-US" sz="3200" dirty="0"/>
          </a:p>
          <a:p>
            <a:r>
              <a:rPr lang="en-US" sz="3200" dirty="0"/>
              <a:t>The ATU is </a:t>
            </a:r>
            <a:r>
              <a:rPr lang="en-US" sz="3200" b="1" dirty="0"/>
              <a:t>NOT</a:t>
            </a:r>
            <a:r>
              <a:rPr lang="en-US" sz="3200" dirty="0"/>
              <a:t> a wide range of results – it is defined by a single MIC-value and/or a short range of zone diameter values.</a:t>
            </a:r>
          </a:p>
          <a:p>
            <a:pPr marL="0" indent="0">
              <a:buNone/>
            </a:pPr>
            <a:endParaRPr lang="sv-SE" sz="3200" dirty="0"/>
          </a:p>
          <a:p>
            <a:r>
              <a:rPr lang="en-US" sz="3200" dirty="0"/>
              <a:t>How the ATU is dealt with depends on the situation (the sample and type of infection, the agent, the infecting organism).</a:t>
            </a:r>
          </a:p>
        </p:txBody>
      </p:sp>
      <p:sp>
        <p:nvSpPr>
          <p:cNvPr id="3" name="textruta 2">
            <a:extLst>
              <a:ext uri="{FF2B5EF4-FFF2-40B4-BE49-F238E27FC236}">
                <a16:creationId xmlns:a16="http://schemas.microsoft.com/office/drawing/2014/main" id="{11F2D76C-5345-5C42-9E26-FD8A1CF6BD26}"/>
              </a:ext>
            </a:extLst>
          </p:cNvPr>
          <p:cNvSpPr txBox="1"/>
          <p:nvPr/>
        </p:nvSpPr>
        <p:spPr>
          <a:xfrm>
            <a:off x="2927649" y="356659"/>
            <a:ext cx="7066935" cy="666786"/>
          </a:xfrm>
          <a:prstGeom prst="rect">
            <a:avLst/>
          </a:prstGeom>
          <a:noFill/>
        </p:spPr>
        <p:txBody>
          <a:bodyPr wrap="none" rtlCol="0">
            <a:spAutoFit/>
          </a:bodyPr>
          <a:lstStyle/>
          <a:p>
            <a:r>
              <a:rPr lang="sv-SE" sz="3733" dirty="0"/>
              <a:t>Area </a:t>
            </a:r>
            <a:r>
              <a:rPr lang="sv-SE" sz="3733" dirty="0" err="1"/>
              <a:t>of</a:t>
            </a:r>
            <a:r>
              <a:rPr lang="sv-SE" sz="3733" dirty="0"/>
              <a:t> </a:t>
            </a:r>
            <a:r>
              <a:rPr lang="sv-SE" sz="3733" dirty="0" err="1"/>
              <a:t>Technical</a:t>
            </a:r>
            <a:r>
              <a:rPr lang="sv-SE" sz="3733" dirty="0"/>
              <a:t> </a:t>
            </a:r>
            <a:r>
              <a:rPr lang="sv-SE" sz="3733" dirty="0" err="1"/>
              <a:t>Uncertainty</a:t>
            </a:r>
            <a:r>
              <a:rPr lang="sv-SE" sz="3733" dirty="0"/>
              <a:t> (ATU)</a:t>
            </a:r>
          </a:p>
        </p:txBody>
      </p:sp>
      <p:sp>
        <p:nvSpPr>
          <p:cNvPr id="5" name="Platshållare för sidfot 4">
            <a:extLst>
              <a:ext uri="{FF2B5EF4-FFF2-40B4-BE49-F238E27FC236}">
                <a16:creationId xmlns:a16="http://schemas.microsoft.com/office/drawing/2014/main" id="{CA9BD990-4E97-5349-8E6E-2C506CCD15A7}"/>
              </a:ext>
            </a:extLst>
          </p:cNvPr>
          <p:cNvSpPr>
            <a:spLocks noGrp="1"/>
          </p:cNvSpPr>
          <p:nvPr>
            <p:ph type="ftr" sz="quarter" idx="11"/>
          </p:nvPr>
        </p:nvSpPr>
        <p:spPr/>
        <p:txBody>
          <a:bodyPr/>
          <a:lstStyle/>
          <a:p>
            <a:r>
              <a:rPr lang="en-US"/>
              <a:t>NordicAST 2020</a:t>
            </a:r>
          </a:p>
        </p:txBody>
      </p:sp>
    </p:spTree>
    <p:extLst>
      <p:ext uri="{BB962C8B-B14F-4D97-AF65-F5344CB8AC3E}">
        <p14:creationId xmlns:p14="http://schemas.microsoft.com/office/powerpoint/2010/main" val="422593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9BD6BF-1287-AC44-BA8E-DC8428D2A5E6}"/>
              </a:ext>
            </a:extLst>
          </p:cNvPr>
          <p:cNvSpPr>
            <a:spLocks noGrp="1"/>
          </p:cNvSpPr>
          <p:nvPr>
            <p:ph type="title"/>
          </p:nvPr>
        </p:nvSpPr>
        <p:spPr/>
        <p:txBody>
          <a:bodyPr/>
          <a:lstStyle/>
          <a:p>
            <a:r>
              <a:rPr lang="sv-SE" dirty="0"/>
              <a:t>The ATU </a:t>
            </a:r>
            <a:r>
              <a:rPr lang="sv-SE" dirty="0" err="1"/>
              <a:t>corresponds</a:t>
            </a:r>
            <a:r>
              <a:rPr lang="sv-SE" dirty="0"/>
              <a:t> to the ”</a:t>
            </a:r>
            <a:r>
              <a:rPr lang="sv-SE" dirty="0" err="1"/>
              <a:t>grey</a:t>
            </a:r>
            <a:r>
              <a:rPr lang="sv-SE" dirty="0"/>
              <a:t> </a:t>
            </a:r>
            <a:r>
              <a:rPr lang="sv-SE" dirty="0" err="1"/>
              <a:t>zone</a:t>
            </a:r>
            <a:r>
              <a:rPr lang="sv-SE" dirty="0"/>
              <a:t>” in…</a:t>
            </a:r>
          </a:p>
        </p:txBody>
      </p:sp>
      <p:sp>
        <p:nvSpPr>
          <p:cNvPr id="3" name="Platshållare för innehåll 2">
            <a:extLst>
              <a:ext uri="{FF2B5EF4-FFF2-40B4-BE49-F238E27FC236}">
                <a16:creationId xmlns:a16="http://schemas.microsoft.com/office/drawing/2014/main" id="{FA38D57B-7B9F-614D-B081-9FCDCEB998AC}"/>
              </a:ext>
            </a:extLst>
          </p:cNvPr>
          <p:cNvSpPr>
            <a:spLocks noGrp="1"/>
          </p:cNvSpPr>
          <p:nvPr>
            <p:ph idx="1"/>
          </p:nvPr>
        </p:nvSpPr>
        <p:spPr/>
        <p:txBody>
          <a:bodyPr/>
          <a:lstStyle/>
          <a:p>
            <a:pPr marL="0" indent="0">
              <a:buNone/>
            </a:pPr>
            <a:r>
              <a:rPr lang="sv-SE" dirty="0"/>
              <a:t>….</a:t>
            </a:r>
            <a:r>
              <a:rPr lang="sv-SE" dirty="0" err="1"/>
              <a:t>many</a:t>
            </a:r>
            <a:r>
              <a:rPr lang="sv-SE" dirty="0"/>
              <a:t> </a:t>
            </a:r>
            <a:r>
              <a:rPr lang="sv-SE" dirty="0" err="1"/>
              <a:t>other</a:t>
            </a:r>
            <a:r>
              <a:rPr lang="sv-SE" dirty="0"/>
              <a:t> tests </a:t>
            </a:r>
            <a:r>
              <a:rPr lang="sv-SE" dirty="0" err="1"/>
              <a:t>performed</a:t>
            </a:r>
            <a:r>
              <a:rPr lang="sv-SE" dirty="0"/>
              <a:t> in the </a:t>
            </a:r>
            <a:r>
              <a:rPr lang="sv-SE" dirty="0" err="1"/>
              <a:t>laboratory</a:t>
            </a:r>
            <a:r>
              <a:rPr lang="sv-SE" dirty="0"/>
              <a:t>.</a:t>
            </a:r>
          </a:p>
          <a:p>
            <a:pPr marL="0" indent="0">
              <a:buNone/>
            </a:pPr>
            <a:endParaRPr lang="sv-SE" dirty="0"/>
          </a:p>
          <a:p>
            <a:pPr marL="0" indent="0">
              <a:buNone/>
            </a:pPr>
            <a:r>
              <a:rPr lang="sv-SE" dirty="0" err="1"/>
              <a:t>You</a:t>
            </a:r>
            <a:r>
              <a:rPr lang="sv-SE" dirty="0"/>
              <a:t> </a:t>
            </a:r>
            <a:r>
              <a:rPr lang="sv-SE" dirty="0" err="1"/>
              <a:t>need</a:t>
            </a:r>
            <a:r>
              <a:rPr lang="sv-SE" dirty="0"/>
              <a:t> to </a:t>
            </a:r>
            <a:r>
              <a:rPr lang="sv-SE" dirty="0" err="1"/>
              <a:t>develop</a:t>
            </a:r>
            <a:r>
              <a:rPr lang="sv-SE" dirty="0"/>
              <a:t> a </a:t>
            </a:r>
            <a:r>
              <a:rPr lang="sv-SE" dirty="0" err="1"/>
              <a:t>strategy</a:t>
            </a:r>
            <a:r>
              <a:rPr lang="sv-SE" dirty="0"/>
              <a:t> for </a:t>
            </a:r>
            <a:r>
              <a:rPr lang="sv-SE" dirty="0" err="1"/>
              <a:t>uncertain</a:t>
            </a:r>
            <a:r>
              <a:rPr lang="sv-SE" dirty="0"/>
              <a:t> </a:t>
            </a:r>
            <a:r>
              <a:rPr lang="sv-SE" dirty="0" err="1"/>
              <a:t>results</a:t>
            </a:r>
            <a:r>
              <a:rPr lang="sv-SE" dirty="0"/>
              <a:t>!</a:t>
            </a:r>
          </a:p>
          <a:p>
            <a:pPr marL="0" indent="0">
              <a:buNone/>
            </a:pPr>
            <a:endParaRPr lang="sv-SE" dirty="0"/>
          </a:p>
        </p:txBody>
      </p:sp>
      <p:sp>
        <p:nvSpPr>
          <p:cNvPr id="4" name="Platshållare för sidfot 3">
            <a:extLst>
              <a:ext uri="{FF2B5EF4-FFF2-40B4-BE49-F238E27FC236}">
                <a16:creationId xmlns:a16="http://schemas.microsoft.com/office/drawing/2014/main" id="{F0BB1766-F833-7B4C-9D65-663A80B0C2B7}"/>
              </a:ext>
            </a:extLst>
          </p:cNvPr>
          <p:cNvSpPr>
            <a:spLocks noGrp="1"/>
          </p:cNvSpPr>
          <p:nvPr>
            <p:ph type="ftr" sz="quarter" idx="11"/>
          </p:nvPr>
        </p:nvSpPr>
        <p:spPr/>
        <p:txBody>
          <a:bodyPr/>
          <a:lstStyle/>
          <a:p>
            <a:r>
              <a:rPr lang="sv-SE"/>
              <a:t>NordicAST 2020</a:t>
            </a:r>
          </a:p>
        </p:txBody>
      </p:sp>
    </p:spTree>
    <p:extLst>
      <p:ext uri="{BB962C8B-B14F-4D97-AF65-F5344CB8AC3E}">
        <p14:creationId xmlns:p14="http://schemas.microsoft.com/office/powerpoint/2010/main" val="4138278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10515600" cy="930275"/>
          </a:xfrm>
          <a:ln>
            <a:solidFill>
              <a:schemeClr val="tx1"/>
            </a:solidFill>
          </a:ln>
        </p:spPr>
        <p:txBody>
          <a:bodyPr>
            <a:normAutofit/>
          </a:bodyPr>
          <a:lstStyle/>
          <a:p>
            <a:r>
              <a:rPr lang="sv-SE" b="1" dirty="0" err="1">
                <a:latin typeface="Arial" panose="020B0604020202020204" pitchFamily="34" charset="0"/>
                <a:cs typeface="Arial" panose="020B0604020202020204" pitchFamily="34" charset="0"/>
              </a:rPr>
              <a:t>Results</a:t>
            </a:r>
            <a:r>
              <a:rPr lang="sv-SE" b="1" dirty="0">
                <a:latin typeface="Arial" panose="020B0604020202020204" pitchFamily="34" charset="0"/>
                <a:cs typeface="Arial" panose="020B0604020202020204" pitchFamily="34" charset="0"/>
              </a:rPr>
              <a:t> in ATU – alternative actions!</a:t>
            </a:r>
          </a:p>
        </p:txBody>
      </p:sp>
      <p:sp>
        <p:nvSpPr>
          <p:cNvPr id="3" name="Platshållare för innehåll 2"/>
          <p:cNvSpPr>
            <a:spLocks noGrp="1"/>
          </p:cNvSpPr>
          <p:nvPr>
            <p:ph idx="1"/>
          </p:nvPr>
        </p:nvSpPr>
        <p:spPr>
          <a:xfrm>
            <a:off x="838198" y="1533591"/>
            <a:ext cx="10891605" cy="5187884"/>
          </a:xfrm>
          <a:ln>
            <a:noFill/>
          </a:ln>
        </p:spPr>
        <p:txBody>
          <a:bodyPr>
            <a:noAutofit/>
          </a:bodyPr>
          <a:lstStyle/>
          <a:p>
            <a:r>
              <a:rPr lang="en-US" b="1" dirty="0">
                <a:solidFill>
                  <a:srgbClr val="000000"/>
                </a:solidFill>
                <a:ea typeface="Calibri"/>
                <a:cs typeface="Calibri"/>
              </a:rPr>
              <a:t>Repeat the test </a:t>
            </a:r>
            <a:r>
              <a:rPr lang="en-US" dirty="0">
                <a:solidFill>
                  <a:srgbClr val="000000"/>
                </a:solidFill>
                <a:ea typeface="Calibri"/>
                <a:cs typeface="Calibri"/>
              </a:rPr>
              <a:t>– only if there was an obvious and identifiable reason for the failure (basically the test was never performed – wrong disk, wrong plate, outdated trays </a:t>
            </a:r>
            <a:r>
              <a:rPr lang="en-US" dirty="0" err="1">
                <a:solidFill>
                  <a:srgbClr val="000000"/>
                </a:solidFill>
                <a:ea typeface="Calibri"/>
                <a:cs typeface="Calibri"/>
              </a:rPr>
              <a:t>etc</a:t>
            </a:r>
            <a:r>
              <a:rPr lang="en-US" dirty="0">
                <a:solidFill>
                  <a:srgbClr val="000000"/>
                </a:solidFill>
                <a:ea typeface="Calibri"/>
                <a:cs typeface="Calibri"/>
              </a:rPr>
              <a:t>).</a:t>
            </a:r>
          </a:p>
          <a:p>
            <a:r>
              <a:rPr lang="en-US" b="1" dirty="0">
                <a:solidFill>
                  <a:srgbClr val="000000"/>
                </a:solidFill>
                <a:ea typeface="Calibri"/>
                <a:cs typeface="Calibri"/>
              </a:rPr>
              <a:t>Confirm</a:t>
            </a:r>
            <a:r>
              <a:rPr lang="en-US" dirty="0">
                <a:solidFill>
                  <a:srgbClr val="000000"/>
                </a:solidFill>
                <a:ea typeface="Calibri"/>
                <a:cs typeface="Calibri"/>
              </a:rPr>
              <a:t> using an alternative test (MIC, PCR, PBP-agglutination…) </a:t>
            </a:r>
            <a:br>
              <a:rPr lang="en-US" dirty="0">
                <a:solidFill>
                  <a:srgbClr val="000000"/>
                </a:solidFill>
                <a:ea typeface="Calibri"/>
                <a:cs typeface="Calibri"/>
              </a:rPr>
            </a:br>
            <a:r>
              <a:rPr lang="en-US" dirty="0">
                <a:solidFill>
                  <a:srgbClr val="000000"/>
                </a:solidFill>
                <a:ea typeface="Calibri"/>
                <a:cs typeface="Calibri"/>
              </a:rPr>
              <a:t>– always repeat the original test, you will learn something.</a:t>
            </a:r>
            <a:endParaRPr lang="en-US" sz="100" dirty="0">
              <a:solidFill>
                <a:srgbClr val="000000"/>
              </a:solidFill>
              <a:ea typeface="Calibri"/>
              <a:cs typeface="Calibri"/>
            </a:endParaRPr>
          </a:p>
          <a:p>
            <a:r>
              <a:rPr lang="en-US" b="1" dirty="0">
                <a:solidFill>
                  <a:srgbClr val="000000"/>
                </a:solidFill>
                <a:ea typeface="Calibri"/>
                <a:cs typeface="Calibri"/>
              </a:rPr>
              <a:t>Report the result with comment </a:t>
            </a:r>
            <a:r>
              <a:rPr lang="en-US" dirty="0">
                <a:solidFill>
                  <a:srgbClr val="000000"/>
                </a:solidFill>
                <a:ea typeface="Calibri"/>
                <a:cs typeface="Calibri"/>
              </a:rPr>
              <a:t>– “unreliable test result”.</a:t>
            </a:r>
            <a:endParaRPr lang="en-US" sz="1050" dirty="0">
              <a:solidFill>
                <a:srgbClr val="000000"/>
              </a:solidFill>
              <a:ea typeface="Calibri"/>
              <a:cs typeface="Calibri"/>
            </a:endParaRPr>
          </a:p>
          <a:p>
            <a:r>
              <a:rPr lang="en-US" b="1" dirty="0">
                <a:solidFill>
                  <a:srgbClr val="000000"/>
                </a:solidFill>
                <a:ea typeface="Calibri"/>
                <a:cs typeface="Calibri"/>
              </a:rPr>
              <a:t>Leave blank with a comment </a:t>
            </a:r>
            <a:r>
              <a:rPr lang="en-US" dirty="0">
                <a:solidFill>
                  <a:srgbClr val="000000"/>
                </a:solidFill>
                <a:ea typeface="Calibri"/>
                <a:cs typeface="Calibri"/>
              </a:rPr>
              <a:t>– “unreliable test result”.</a:t>
            </a:r>
          </a:p>
          <a:p>
            <a:r>
              <a:rPr lang="en-US" b="1" dirty="0">
                <a:solidFill>
                  <a:srgbClr val="000000"/>
                </a:solidFill>
                <a:ea typeface="Calibri"/>
                <a:cs typeface="Calibri"/>
              </a:rPr>
              <a:t>Discuss and explain </a:t>
            </a:r>
            <a:r>
              <a:rPr lang="en-US" dirty="0">
                <a:solidFill>
                  <a:srgbClr val="000000"/>
                </a:solidFill>
                <a:ea typeface="Calibri"/>
                <a:cs typeface="Calibri"/>
              </a:rPr>
              <a:t>– phone clinical colleague.</a:t>
            </a:r>
          </a:p>
          <a:p>
            <a:r>
              <a:rPr lang="en-US" b="1" dirty="0">
                <a:solidFill>
                  <a:srgbClr val="000000"/>
                </a:solidFill>
                <a:ea typeface="Calibri"/>
                <a:cs typeface="Calibri"/>
              </a:rPr>
              <a:t>Report the problem </a:t>
            </a:r>
            <a:r>
              <a:rPr lang="en-US" dirty="0">
                <a:solidFill>
                  <a:srgbClr val="000000"/>
                </a:solidFill>
                <a:ea typeface="Calibri"/>
                <a:cs typeface="Calibri"/>
              </a:rPr>
              <a:t>to the breakpoint committee – it may well be a breakpoint problem.</a:t>
            </a:r>
          </a:p>
        </p:txBody>
      </p:sp>
      <p:sp>
        <p:nvSpPr>
          <p:cNvPr id="4" name="Platshållare för sidfot 3"/>
          <p:cNvSpPr>
            <a:spLocks noGrp="1"/>
          </p:cNvSpPr>
          <p:nvPr>
            <p:ph type="ftr" sz="quarter" idx="11"/>
          </p:nvPr>
        </p:nvSpPr>
        <p:spPr/>
        <p:txBody>
          <a:bodyPr/>
          <a:lstStyle/>
          <a:p>
            <a:r>
              <a:rPr lang="en-US"/>
              <a:t>NordicAST 2020</a:t>
            </a:r>
            <a:endParaRPr lang="en-US" dirty="0"/>
          </a:p>
        </p:txBody>
      </p:sp>
    </p:spTree>
    <p:extLst>
      <p:ext uri="{BB962C8B-B14F-4D97-AF65-F5344CB8AC3E}">
        <p14:creationId xmlns:p14="http://schemas.microsoft.com/office/powerpoint/2010/main" val="239075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DFF531-8CBA-8446-BBB0-D9FDD01FAE0D}"/>
              </a:ext>
            </a:extLst>
          </p:cNvPr>
          <p:cNvSpPr>
            <a:spLocks noGrp="1"/>
          </p:cNvSpPr>
          <p:nvPr>
            <p:ph type="title"/>
          </p:nvPr>
        </p:nvSpPr>
        <p:spPr/>
        <p:txBody>
          <a:bodyPr/>
          <a:lstStyle/>
          <a:p>
            <a:r>
              <a:rPr lang="sv-SE" b="1" dirty="0">
                <a:latin typeface="+mn-lt"/>
              </a:rPr>
              <a:t>Try to </a:t>
            </a:r>
            <a:r>
              <a:rPr lang="sv-SE" b="1" dirty="0" err="1">
                <a:latin typeface="+mn-lt"/>
              </a:rPr>
              <a:t>solve</a:t>
            </a:r>
            <a:r>
              <a:rPr lang="sv-SE" b="1" dirty="0">
                <a:latin typeface="+mn-lt"/>
              </a:rPr>
              <a:t> the problem  IF..…</a:t>
            </a:r>
          </a:p>
        </p:txBody>
      </p:sp>
      <p:sp>
        <p:nvSpPr>
          <p:cNvPr id="3" name="Platshållare för innehåll 2">
            <a:extLst>
              <a:ext uri="{FF2B5EF4-FFF2-40B4-BE49-F238E27FC236}">
                <a16:creationId xmlns:a16="http://schemas.microsoft.com/office/drawing/2014/main" id="{08D7F8B2-C214-4F4B-9537-400FAC18C5A8}"/>
              </a:ext>
            </a:extLst>
          </p:cNvPr>
          <p:cNvSpPr>
            <a:spLocks noGrp="1"/>
          </p:cNvSpPr>
          <p:nvPr>
            <p:ph idx="1"/>
          </p:nvPr>
        </p:nvSpPr>
        <p:spPr>
          <a:xfrm>
            <a:off x="719403" y="1796819"/>
            <a:ext cx="10945216" cy="3840427"/>
          </a:xfrm>
          <a:ln>
            <a:solidFill>
              <a:schemeClr val="tx2"/>
            </a:solidFill>
          </a:ln>
        </p:spPr>
        <p:txBody>
          <a:bodyPr>
            <a:normAutofit/>
          </a:bodyPr>
          <a:lstStyle/>
          <a:p>
            <a:r>
              <a:rPr lang="sv-SE" sz="3733" dirty="0" err="1"/>
              <a:t>easy</a:t>
            </a:r>
            <a:r>
              <a:rPr lang="sv-SE" sz="3733" dirty="0"/>
              <a:t> to </a:t>
            </a:r>
            <a:r>
              <a:rPr lang="sv-SE" sz="3733" dirty="0" err="1"/>
              <a:t>solve</a:t>
            </a:r>
            <a:r>
              <a:rPr lang="sv-SE" sz="3733" dirty="0"/>
              <a:t>.</a:t>
            </a:r>
          </a:p>
          <a:p>
            <a:r>
              <a:rPr lang="sv-SE" sz="3733" dirty="0" err="1"/>
              <a:t>requested</a:t>
            </a:r>
            <a:r>
              <a:rPr lang="sv-SE" sz="3733" dirty="0"/>
              <a:t> to do so</a:t>
            </a:r>
          </a:p>
          <a:p>
            <a:r>
              <a:rPr lang="sv-SE" sz="3733" dirty="0" err="1"/>
              <a:t>only</a:t>
            </a:r>
            <a:r>
              <a:rPr lang="sv-SE" sz="3733" dirty="0"/>
              <a:t> </a:t>
            </a:r>
            <a:r>
              <a:rPr lang="sv-SE" sz="3733" dirty="0" err="1"/>
              <a:t>few</a:t>
            </a:r>
            <a:r>
              <a:rPr lang="sv-SE" sz="3733" dirty="0"/>
              <a:t> alternative antibiotics for </a:t>
            </a:r>
            <a:r>
              <a:rPr lang="sv-SE" sz="3733" dirty="0" err="1"/>
              <a:t>therapy</a:t>
            </a:r>
            <a:r>
              <a:rPr lang="sv-SE" sz="3733" dirty="0"/>
              <a:t>.</a:t>
            </a:r>
          </a:p>
          <a:p>
            <a:r>
              <a:rPr lang="sv-SE" sz="3733" dirty="0"/>
              <a:t>in </a:t>
            </a:r>
            <a:r>
              <a:rPr lang="sv-SE" sz="3733" dirty="0" err="1"/>
              <a:t>serious</a:t>
            </a:r>
            <a:r>
              <a:rPr lang="sv-SE" sz="3733" dirty="0"/>
              <a:t> </a:t>
            </a:r>
            <a:r>
              <a:rPr lang="sv-SE" sz="3733" dirty="0" err="1"/>
              <a:t>infections</a:t>
            </a:r>
            <a:r>
              <a:rPr lang="sv-SE" sz="3733" dirty="0"/>
              <a:t> (a positive </a:t>
            </a:r>
            <a:r>
              <a:rPr lang="sv-SE" sz="3733" dirty="0" err="1"/>
              <a:t>blood</a:t>
            </a:r>
            <a:r>
              <a:rPr lang="sv-SE" sz="3733" dirty="0"/>
              <a:t> </a:t>
            </a:r>
            <a:r>
              <a:rPr lang="sv-SE" sz="3733" dirty="0" err="1"/>
              <a:t>culture</a:t>
            </a:r>
            <a:r>
              <a:rPr lang="sv-SE" sz="3733" dirty="0"/>
              <a:t>).</a:t>
            </a:r>
          </a:p>
          <a:p>
            <a:r>
              <a:rPr lang="sv-SE" sz="3733" dirty="0" err="1"/>
              <a:t>frequently</a:t>
            </a:r>
            <a:r>
              <a:rPr lang="sv-SE" sz="3733" dirty="0"/>
              <a:t> </a:t>
            </a:r>
            <a:r>
              <a:rPr lang="sv-SE" sz="3733" dirty="0" err="1"/>
              <a:t>recurring</a:t>
            </a:r>
            <a:r>
              <a:rPr lang="sv-SE" sz="3733" dirty="0"/>
              <a:t> problem.</a:t>
            </a:r>
          </a:p>
          <a:p>
            <a:endParaRPr lang="sv-SE" sz="3733" dirty="0"/>
          </a:p>
        </p:txBody>
      </p:sp>
      <p:sp>
        <p:nvSpPr>
          <p:cNvPr id="4" name="Platshållare för sidfot 3">
            <a:extLst>
              <a:ext uri="{FF2B5EF4-FFF2-40B4-BE49-F238E27FC236}">
                <a16:creationId xmlns:a16="http://schemas.microsoft.com/office/drawing/2014/main" id="{E658DB6D-0553-9541-9EEF-FE0484BD9662}"/>
              </a:ext>
            </a:extLst>
          </p:cNvPr>
          <p:cNvSpPr>
            <a:spLocks noGrp="1"/>
          </p:cNvSpPr>
          <p:nvPr>
            <p:ph type="ftr" sz="quarter" idx="11"/>
          </p:nvPr>
        </p:nvSpPr>
        <p:spPr/>
        <p:txBody>
          <a:bodyPr/>
          <a:lstStyle/>
          <a:p>
            <a:r>
              <a:rPr lang="en-US"/>
              <a:t>NordicAST 2020</a:t>
            </a:r>
          </a:p>
        </p:txBody>
      </p:sp>
    </p:spTree>
    <p:extLst>
      <p:ext uri="{BB962C8B-B14F-4D97-AF65-F5344CB8AC3E}">
        <p14:creationId xmlns:p14="http://schemas.microsoft.com/office/powerpoint/2010/main" val="381042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54E0F7-C257-6A42-BAC7-40EFADA46468}"/>
              </a:ext>
            </a:extLst>
          </p:cNvPr>
          <p:cNvSpPr>
            <a:spLocks noGrp="1"/>
          </p:cNvSpPr>
          <p:nvPr>
            <p:ph type="title"/>
          </p:nvPr>
        </p:nvSpPr>
        <p:spPr/>
        <p:txBody>
          <a:bodyPr/>
          <a:lstStyle/>
          <a:p>
            <a:r>
              <a:rPr lang="sv-SE" dirty="0" err="1"/>
              <a:t>Denmark</a:t>
            </a:r>
            <a:endParaRPr lang="sv-SE" dirty="0"/>
          </a:p>
        </p:txBody>
      </p:sp>
      <p:sp>
        <p:nvSpPr>
          <p:cNvPr id="3" name="Platshållare för sidfot 2">
            <a:extLst>
              <a:ext uri="{FF2B5EF4-FFF2-40B4-BE49-F238E27FC236}">
                <a16:creationId xmlns:a16="http://schemas.microsoft.com/office/drawing/2014/main" id="{7E8AFD3E-E05D-1C48-8F8A-89549D335E20}"/>
              </a:ext>
            </a:extLst>
          </p:cNvPr>
          <p:cNvSpPr>
            <a:spLocks noGrp="1"/>
          </p:cNvSpPr>
          <p:nvPr>
            <p:ph type="ftr" sz="quarter" idx="11"/>
          </p:nvPr>
        </p:nvSpPr>
        <p:spPr/>
        <p:txBody>
          <a:bodyPr/>
          <a:lstStyle/>
          <a:p>
            <a:r>
              <a:rPr lang="sv-SE"/>
              <a:t>NordicAST 2020</a:t>
            </a:r>
          </a:p>
        </p:txBody>
      </p:sp>
    </p:spTree>
    <p:extLst>
      <p:ext uri="{BB962C8B-B14F-4D97-AF65-F5344CB8AC3E}">
        <p14:creationId xmlns:p14="http://schemas.microsoft.com/office/powerpoint/2010/main" val="1752165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b="1" dirty="0"/>
              <a:t>The “new I” process in Denmark</a:t>
            </a:r>
          </a:p>
        </p:txBody>
      </p:sp>
      <p:sp>
        <p:nvSpPr>
          <p:cNvPr id="3" name="Pladsholder til indhold 2"/>
          <p:cNvSpPr>
            <a:spLocks noGrp="1"/>
          </p:cNvSpPr>
          <p:nvPr>
            <p:ph idx="1"/>
          </p:nvPr>
        </p:nvSpPr>
        <p:spPr/>
        <p:txBody>
          <a:bodyPr>
            <a:normAutofit fontScale="70000" lnSpcReduction="20000"/>
          </a:bodyPr>
          <a:lstStyle/>
          <a:p>
            <a:pPr lvl="0"/>
            <a:r>
              <a:rPr lang="en-US" dirty="0"/>
              <a:t>Spring 2019: Discussions in Danish NAC -&gt; need to involve Stewardship people to secure the most optimal implementation of “new I”</a:t>
            </a:r>
            <a:endParaRPr lang="da-DK" dirty="0"/>
          </a:p>
          <a:p>
            <a:pPr marL="0" indent="0">
              <a:buNone/>
            </a:pPr>
            <a:endParaRPr lang="da-DK" dirty="0"/>
          </a:p>
          <a:p>
            <a:pPr lvl="0"/>
            <a:r>
              <a:rPr lang="en-US" dirty="0"/>
              <a:t>Autumn 2019: First meeting – general acceptance of “new I” but need to consult with local representatives from the five Regions in Denmark</a:t>
            </a:r>
            <a:endParaRPr lang="da-DK" dirty="0"/>
          </a:p>
          <a:p>
            <a:pPr marL="0" indent="0">
              <a:buNone/>
            </a:pPr>
            <a:endParaRPr lang="da-DK" dirty="0"/>
          </a:p>
          <a:p>
            <a:pPr lvl="0"/>
            <a:r>
              <a:rPr lang="en-US" dirty="0"/>
              <a:t>Follow-up meeting: Two Regions will implement the “new I”, two will continue to report drug/bug combinations, where WT is susceptible, increased exposure as S with dosing comment, and one is split in half</a:t>
            </a:r>
            <a:endParaRPr lang="da-DK" dirty="0"/>
          </a:p>
          <a:p>
            <a:pPr marL="0" indent="0">
              <a:buNone/>
            </a:pPr>
            <a:endParaRPr lang="da-DK" dirty="0"/>
          </a:p>
          <a:p>
            <a:pPr marL="0" indent="0">
              <a:buNone/>
            </a:pPr>
            <a:r>
              <a:rPr lang="en-US" dirty="0"/>
              <a:t>This is the current situation in Denmark following several “follow-up meetings”</a:t>
            </a:r>
            <a:endParaRPr lang="da-DK" dirty="0"/>
          </a:p>
          <a:p>
            <a:pPr marL="0" indent="0">
              <a:buNone/>
            </a:pPr>
            <a:endParaRPr lang="da-DK" dirty="0"/>
          </a:p>
          <a:p>
            <a:pPr marL="0" indent="0">
              <a:buNone/>
            </a:pPr>
            <a:r>
              <a:rPr lang="en-US" dirty="0"/>
              <a:t>Main concerns from the Stewardship point of view are overuse of </a:t>
            </a:r>
            <a:r>
              <a:rPr lang="en-US" dirty="0" err="1"/>
              <a:t>meropenem</a:t>
            </a:r>
            <a:r>
              <a:rPr lang="en-US" dirty="0"/>
              <a:t> for </a:t>
            </a:r>
            <a:r>
              <a:rPr lang="en-US" i="1" dirty="0"/>
              <a:t>P. aeruginosa</a:t>
            </a:r>
            <a:r>
              <a:rPr lang="en-US" dirty="0"/>
              <a:t> and ciprofloxacin for </a:t>
            </a:r>
            <a:r>
              <a:rPr lang="en-US" i="1" dirty="0"/>
              <a:t>H. </a:t>
            </a:r>
            <a:r>
              <a:rPr lang="en-US" i="1" dirty="0" err="1"/>
              <a:t>influenzae</a:t>
            </a:r>
            <a:r>
              <a:rPr lang="en-US" dirty="0"/>
              <a:t>.</a:t>
            </a:r>
            <a:endParaRPr lang="da-DK" dirty="0"/>
          </a:p>
        </p:txBody>
      </p:sp>
    </p:spTree>
    <p:extLst>
      <p:ext uri="{BB962C8B-B14F-4D97-AF65-F5344CB8AC3E}">
        <p14:creationId xmlns:p14="http://schemas.microsoft.com/office/powerpoint/2010/main" val="3031776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CE8A6D-7955-4E4D-8B1A-25A17FB0B813}"/>
              </a:ext>
            </a:extLst>
          </p:cNvPr>
          <p:cNvSpPr>
            <a:spLocks noGrp="1"/>
          </p:cNvSpPr>
          <p:nvPr>
            <p:ph type="title"/>
          </p:nvPr>
        </p:nvSpPr>
        <p:spPr/>
        <p:txBody>
          <a:bodyPr/>
          <a:lstStyle/>
          <a:p>
            <a:r>
              <a:rPr lang="sv-SE" dirty="0"/>
              <a:t>Suomi / Finland</a:t>
            </a:r>
          </a:p>
        </p:txBody>
      </p:sp>
      <p:sp>
        <p:nvSpPr>
          <p:cNvPr id="3" name="Platshållare för sidfot 2">
            <a:extLst>
              <a:ext uri="{FF2B5EF4-FFF2-40B4-BE49-F238E27FC236}">
                <a16:creationId xmlns:a16="http://schemas.microsoft.com/office/drawing/2014/main" id="{F05D596F-51C3-1842-AC0A-35F2C2C2F08C}"/>
              </a:ext>
            </a:extLst>
          </p:cNvPr>
          <p:cNvSpPr>
            <a:spLocks noGrp="1"/>
          </p:cNvSpPr>
          <p:nvPr>
            <p:ph type="ftr" sz="quarter" idx="11"/>
          </p:nvPr>
        </p:nvSpPr>
        <p:spPr/>
        <p:txBody>
          <a:bodyPr/>
          <a:lstStyle/>
          <a:p>
            <a:r>
              <a:rPr lang="sv-SE"/>
              <a:t>NordicAST 2020</a:t>
            </a:r>
          </a:p>
        </p:txBody>
      </p:sp>
    </p:spTree>
    <p:extLst>
      <p:ext uri="{BB962C8B-B14F-4D97-AF65-F5344CB8AC3E}">
        <p14:creationId xmlns:p14="http://schemas.microsoft.com/office/powerpoint/2010/main" val="2784975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7901F8-CF34-0844-8FD0-A1886BE44A95}"/>
              </a:ext>
            </a:extLst>
          </p:cNvPr>
          <p:cNvSpPr>
            <a:spLocks noGrp="1"/>
          </p:cNvSpPr>
          <p:nvPr>
            <p:ph type="title"/>
          </p:nvPr>
        </p:nvSpPr>
        <p:spPr>
          <a:ln>
            <a:solidFill>
              <a:schemeClr val="accent1"/>
            </a:solidFill>
          </a:ln>
        </p:spPr>
        <p:txBody>
          <a:bodyPr/>
          <a:lstStyle/>
          <a:p>
            <a:r>
              <a:rPr lang="sv-SE" dirty="0">
                <a:latin typeface="+mn-lt"/>
              </a:rPr>
              <a:t>In 2019 EUCAST </a:t>
            </a:r>
            <a:r>
              <a:rPr lang="sv-SE" dirty="0" err="1">
                <a:latin typeface="+mn-lt"/>
              </a:rPr>
              <a:t>changed</a:t>
            </a:r>
            <a:r>
              <a:rPr lang="sv-SE" dirty="0">
                <a:latin typeface="+mn-lt"/>
              </a:rPr>
              <a:t> the definitions </a:t>
            </a:r>
            <a:r>
              <a:rPr lang="sv-SE" dirty="0" err="1">
                <a:latin typeface="+mn-lt"/>
              </a:rPr>
              <a:t>of</a:t>
            </a:r>
            <a:r>
              <a:rPr lang="sv-SE" dirty="0">
                <a:latin typeface="+mn-lt"/>
              </a:rPr>
              <a:t> </a:t>
            </a:r>
            <a:br>
              <a:rPr lang="sv-SE" dirty="0">
                <a:latin typeface="+mn-lt"/>
              </a:rPr>
            </a:br>
            <a:r>
              <a:rPr lang="sv-SE" dirty="0">
                <a:latin typeface="+mn-lt"/>
              </a:rPr>
              <a:t>S, I and R.</a:t>
            </a:r>
          </a:p>
        </p:txBody>
      </p:sp>
      <p:sp>
        <p:nvSpPr>
          <p:cNvPr id="3" name="Platshållare för innehåll 2">
            <a:extLst>
              <a:ext uri="{FF2B5EF4-FFF2-40B4-BE49-F238E27FC236}">
                <a16:creationId xmlns:a16="http://schemas.microsoft.com/office/drawing/2014/main" id="{2F77A011-6954-7742-8500-EC52D8D98094}"/>
              </a:ext>
            </a:extLst>
          </p:cNvPr>
          <p:cNvSpPr>
            <a:spLocks noGrp="1"/>
          </p:cNvSpPr>
          <p:nvPr>
            <p:ph idx="1"/>
          </p:nvPr>
        </p:nvSpPr>
        <p:spPr/>
        <p:txBody>
          <a:bodyPr/>
          <a:lstStyle/>
          <a:p>
            <a:pPr marL="0" indent="0">
              <a:buNone/>
            </a:pPr>
            <a:endParaRPr lang="sv-SE" dirty="0"/>
          </a:p>
          <a:p>
            <a:pPr marL="0" indent="0">
              <a:buNone/>
            </a:pPr>
            <a:r>
              <a:rPr lang="sv-SE" dirty="0"/>
              <a:t>The </a:t>
            </a:r>
            <a:r>
              <a:rPr lang="sv-SE" dirty="0" err="1"/>
              <a:t>essence</a:t>
            </a:r>
            <a:r>
              <a:rPr lang="sv-SE" dirty="0"/>
              <a:t> </a:t>
            </a:r>
            <a:r>
              <a:rPr lang="sv-SE" dirty="0" err="1"/>
              <a:t>of</a:t>
            </a:r>
            <a:r>
              <a:rPr lang="sv-SE" dirty="0"/>
              <a:t> the </a:t>
            </a:r>
            <a:r>
              <a:rPr lang="sv-SE" dirty="0" err="1"/>
              <a:t>change</a:t>
            </a:r>
            <a:r>
              <a:rPr lang="sv-SE" dirty="0"/>
              <a:t> </a:t>
            </a:r>
            <a:r>
              <a:rPr lang="sv-SE" dirty="0" err="1"/>
              <a:t>was</a:t>
            </a:r>
            <a:r>
              <a:rPr lang="sv-SE" dirty="0"/>
              <a:t> to </a:t>
            </a:r>
            <a:r>
              <a:rPr lang="sv-SE" dirty="0" err="1"/>
              <a:t>emphasise</a:t>
            </a:r>
            <a:r>
              <a:rPr lang="sv-SE" dirty="0"/>
              <a:t> </a:t>
            </a:r>
            <a:r>
              <a:rPr lang="sv-SE" dirty="0" err="1"/>
              <a:t>that</a:t>
            </a:r>
            <a:r>
              <a:rPr lang="sv-SE" dirty="0"/>
              <a:t> </a:t>
            </a:r>
          </a:p>
          <a:p>
            <a:pPr marL="514350" indent="-514350">
              <a:buAutoNum type="alphaLcParenBoth"/>
            </a:pPr>
            <a:r>
              <a:rPr lang="sv-SE" dirty="0" err="1"/>
              <a:t>phenotypic</a:t>
            </a:r>
            <a:r>
              <a:rPr lang="sv-SE" dirty="0"/>
              <a:t> </a:t>
            </a:r>
            <a:r>
              <a:rPr lang="sv-SE" dirty="0" err="1"/>
              <a:t>susceptibility</a:t>
            </a:r>
            <a:r>
              <a:rPr lang="sv-SE" dirty="0"/>
              <a:t> </a:t>
            </a:r>
            <a:r>
              <a:rPr lang="sv-SE" dirty="0" err="1"/>
              <a:t>testing</a:t>
            </a:r>
            <a:r>
              <a:rPr lang="sv-SE" dirty="0"/>
              <a:t> is </a:t>
            </a:r>
            <a:r>
              <a:rPr lang="sv-SE" b="1" dirty="0" err="1"/>
              <a:t>quantitative</a:t>
            </a:r>
            <a:r>
              <a:rPr lang="sv-SE" dirty="0"/>
              <a:t>.</a:t>
            </a:r>
          </a:p>
          <a:p>
            <a:pPr marL="514350" indent="-514350">
              <a:buAutoNum type="alphaLcParenBoth"/>
            </a:pPr>
            <a:r>
              <a:rPr lang="sv-SE" dirty="0"/>
              <a:t>all </a:t>
            </a:r>
            <a:r>
              <a:rPr lang="sv-SE" dirty="0" err="1"/>
              <a:t>breakpoints</a:t>
            </a:r>
            <a:r>
              <a:rPr lang="sv-SE" dirty="0"/>
              <a:t> </a:t>
            </a:r>
            <a:r>
              <a:rPr lang="sv-SE" dirty="0" err="1"/>
              <a:t>are</a:t>
            </a:r>
            <a:r>
              <a:rPr lang="sv-SE" dirty="0"/>
              <a:t> </a:t>
            </a:r>
            <a:r>
              <a:rPr lang="sv-SE" b="1" dirty="0"/>
              <a:t>exposure </a:t>
            </a:r>
            <a:r>
              <a:rPr lang="sv-SE" dirty="0" err="1"/>
              <a:t>dependant</a:t>
            </a:r>
            <a:r>
              <a:rPr lang="sv-SE" dirty="0"/>
              <a:t>.</a:t>
            </a:r>
          </a:p>
          <a:p>
            <a:pPr marL="0" indent="0">
              <a:buNone/>
            </a:pPr>
            <a:endParaRPr lang="sv-SE" dirty="0"/>
          </a:p>
          <a:p>
            <a:pPr marL="0" indent="0">
              <a:buNone/>
            </a:pPr>
            <a:endParaRPr lang="sv-SE" dirty="0"/>
          </a:p>
        </p:txBody>
      </p:sp>
      <p:sp>
        <p:nvSpPr>
          <p:cNvPr id="4" name="Platshållare för sidfot 3">
            <a:extLst>
              <a:ext uri="{FF2B5EF4-FFF2-40B4-BE49-F238E27FC236}">
                <a16:creationId xmlns:a16="http://schemas.microsoft.com/office/drawing/2014/main" id="{0A53E0F5-7D40-8543-BC4F-D3B681703948}"/>
              </a:ext>
            </a:extLst>
          </p:cNvPr>
          <p:cNvSpPr>
            <a:spLocks noGrp="1"/>
          </p:cNvSpPr>
          <p:nvPr>
            <p:ph type="ftr" sz="quarter" idx="11"/>
          </p:nvPr>
        </p:nvSpPr>
        <p:spPr/>
        <p:txBody>
          <a:bodyPr/>
          <a:lstStyle/>
          <a:p>
            <a:r>
              <a:rPr lang="sv-SE"/>
              <a:t>NordicAST 2020</a:t>
            </a:r>
            <a:endParaRPr lang="sv-SE" dirty="0"/>
          </a:p>
        </p:txBody>
      </p:sp>
    </p:spTree>
    <p:extLst>
      <p:ext uri="{BB962C8B-B14F-4D97-AF65-F5344CB8AC3E}">
        <p14:creationId xmlns:p14="http://schemas.microsoft.com/office/powerpoint/2010/main" val="725221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523999" y="393314"/>
            <a:ext cx="9819503" cy="2371077"/>
          </a:xfrm>
        </p:spPr>
        <p:txBody>
          <a:bodyPr/>
          <a:lstStyle/>
          <a:p>
            <a:r>
              <a:rPr lang="fi-FI" dirty="0" err="1"/>
              <a:t>Issues</a:t>
            </a:r>
            <a:r>
              <a:rPr lang="fi-FI" dirty="0"/>
              <a:t> and </a:t>
            </a:r>
            <a:r>
              <a:rPr lang="fi-FI" dirty="0" err="1"/>
              <a:t>plans</a:t>
            </a:r>
            <a:r>
              <a:rPr lang="fi-FI" dirty="0"/>
              <a:t> on </a:t>
            </a:r>
            <a:r>
              <a:rPr lang="fi-FI" dirty="0" err="1"/>
              <a:t>the</a:t>
            </a:r>
            <a:r>
              <a:rPr lang="fi-FI" dirty="0"/>
              <a:t> </a:t>
            </a:r>
            <a:r>
              <a:rPr lang="fi-FI" dirty="0" err="1"/>
              <a:t>new</a:t>
            </a:r>
            <a:r>
              <a:rPr lang="fi-FI" dirty="0"/>
              <a:t> I</a:t>
            </a:r>
            <a:br>
              <a:rPr lang="fi-FI" dirty="0"/>
            </a:br>
            <a:r>
              <a:rPr lang="fi-FI" dirty="0"/>
              <a:t>							-Finland</a:t>
            </a:r>
          </a:p>
        </p:txBody>
      </p:sp>
      <p:sp>
        <p:nvSpPr>
          <p:cNvPr id="3" name="Alaotsikko 2"/>
          <p:cNvSpPr>
            <a:spLocks noGrp="1"/>
          </p:cNvSpPr>
          <p:nvPr>
            <p:ph type="subTitle" idx="1"/>
          </p:nvPr>
        </p:nvSpPr>
        <p:spPr>
          <a:xfrm>
            <a:off x="2103120" y="4764661"/>
            <a:ext cx="8830030" cy="1273557"/>
          </a:xfrm>
          <a:solidFill>
            <a:schemeClr val="tx2">
              <a:lumMod val="20000"/>
              <a:lumOff val="80000"/>
            </a:schemeClr>
          </a:solidFill>
        </p:spPr>
        <p:txBody>
          <a:bodyPr>
            <a:normAutofit lnSpcReduction="10000"/>
          </a:bodyPr>
          <a:lstStyle/>
          <a:p>
            <a:r>
              <a:rPr lang="fi-FI" dirty="0" err="1"/>
              <a:t>NordicAST</a:t>
            </a:r>
            <a:r>
              <a:rPr lang="fi-FI" dirty="0"/>
              <a:t> online </a:t>
            </a:r>
            <a:r>
              <a:rPr lang="fi-FI" dirty="0" err="1"/>
              <a:t>seminar</a:t>
            </a:r>
            <a:endParaRPr lang="fi-FI" dirty="0"/>
          </a:p>
          <a:p>
            <a:r>
              <a:rPr lang="fi-FI" dirty="0"/>
              <a:t>27th November, 2020</a:t>
            </a:r>
          </a:p>
          <a:p>
            <a:r>
              <a:rPr lang="fi-FI" dirty="0"/>
              <a:t>Kaisu Rantakokko-Jalava</a:t>
            </a:r>
          </a:p>
        </p:txBody>
      </p:sp>
      <p:pic>
        <p:nvPicPr>
          <p:cNvPr id="5" name="Kuv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3868" y="3023398"/>
            <a:ext cx="2138435" cy="1308722"/>
          </a:xfrm>
          <a:prstGeom prst="rect">
            <a:avLst/>
          </a:prstGeom>
        </p:spPr>
      </p:pic>
      <p:pic>
        <p:nvPicPr>
          <p:cNvPr id="7" name="Kuva 6"/>
          <p:cNvPicPr>
            <a:picLocks noChangeAspect="1"/>
          </p:cNvPicPr>
          <p:nvPr/>
        </p:nvPicPr>
        <p:blipFill>
          <a:blip r:embed="rId3"/>
          <a:stretch>
            <a:fillRect/>
          </a:stretch>
        </p:blipFill>
        <p:spPr>
          <a:xfrm>
            <a:off x="2103120" y="2735057"/>
            <a:ext cx="6120001" cy="1813334"/>
          </a:xfrm>
          <a:prstGeom prst="rect">
            <a:avLst/>
          </a:prstGeom>
        </p:spPr>
      </p:pic>
    </p:spTree>
    <p:extLst>
      <p:ext uri="{BB962C8B-B14F-4D97-AF65-F5344CB8AC3E}">
        <p14:creationId xmlns:p14="http://schemas.microsoft.com/office/powerpoint/2010/main" val="1570927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Great </a:t>
            </a:r>
            <a:r>
              <a:rPr lang="fi-FI" dirty="0" err="1"/>
              <a:t>plans</a:t>
            </a:r>
            <a:r>
              <a:rPr lang="fi-FI" dirty="0"/>
              <a:t> </a:t>
            </a:r>
            <a:r>
              <a:rPr lang="fi-FI" dirty="0" err="1"/>
              <a:t>from</a:t>
            </a:r>
            <a:r>
              <a:rPr lang="fi-FI" dirty="0"/>
              <a:t> </a:t>
            </a:r>
            <a:r>
              <a:rPr lang="fi-FI" dirty="0" err="1"/>
              <a:t>late</a:t>
            </a:r>
            <a:r>
              <a:rPr lang="fi-FI" dirty="0"/>
              <a:t> 2019… </a:t>
            </a:r>
            <a:r>
              <a:rPr lang="fi-FI" dirty="0" err="1"/>
              <a:t>changed</a:t>
            </a:r>
            <a:endParaRPr lang="fi-FI" dirty="0"/>
          </a:p>
        </p:txBody>
      </p:sp>
      <p:sp>
        <p:nvSpPr>
          <p:cNvPr id="5" name="Sisällön paikkamerkki 4"/>
          <p:cNvSpPr>
            <a:spLocks noGrp="1"/>
          </p:cNvSpPr>
          <p:nvPr>
            <p:ph idx="1"/>
          </p:nvPr>
        </p:nvSpPr>
        <p:spPr/>
        <p:txBody>
          <a:bodyPr>
            <a:normAutofit fontScale="92500" lnSpcReduction="10000"/>
          </a:bodyPr>
          <a:lstStyle/>
          <a:p>
            <a:r>
              <a:rPr lang="fi-FI" dirty="0" err="1"/>
              <a:t>FiRe</a:t>
            </a:r>
            <a:r>
              <a:rPr lang="fi-FI" dirty="0"/>
              <a:t> </a:t>
            </a:r>
            <a:r>
              <a:rPr lang="fi-FI" dirty="0" err="1"/>
              <a:t>planned</a:t>
            </a:r>
            <a:r>
              <a:rPr lang="fi-FI" dirty="0"/>
              <a:t> </a:t>
            </a:r>
            <a:r>
              <a:rPr lang="fi-FI" dirty="0" err="1"/>
              <a:t>campaigns</a:t>
            </a:r>
            <a:r>
              <a:rPr lang="fi-FI" dirty="0"/>
              <a:t> for </a:t>
            </a:r>
            <a:r>
              <a:rPr lang="fi-FI" dirty="0" err="1"/>
              <a:t>the</a:t>
            </a:r>
            <a:r>
              <a:rPr lang="fi-FI" dirty="0"/>
              <a:t> </a:t>
            </a:r>
            <a:r>
              <a:rPr lang="fi-FI" dirty="0" err="1"/>
              <a:t>implementation</a:t>
            </a:r>
            <a:r>
              <a:rPr lang="fi-FI" dirty="0"/>
              <a:t> of </a:t>
            </a:r>
            <a:r>
              <a:rPr lang="fi-FI" dirty="0" err="1"/>
              <a:t>the</a:t>
            </a:r>
            <a:r>
              <a:rPr lang="fi-FI" dirty="0"/>
              <a:t> </a:t>
            </a:r>
            <a:r>
              <a:rPr lang="fi-FI" dirty="0" err="1"/>
              <a:t>new</a:t>
            </a:r>
            <a:r>
              <a:rPr lang="fi-FI" dirty="0"/>
              <a:t> I</a:t>
            </a:r>
          </a:p>
          <a:p>
            <a:pPr marL="0" indent="0">
              <a:buNone/>
            </a:pPr>
            <a:endParaRPr lang="fi-FI" dirty="0"/>
          </a:p>
          <a:p>
            <a:pPr marL="457200" lvl="1" indent="0">
              <a:buNone/>
            </a:pPr>
            <a:r>
              <a:rPr lang="fi-FI" sz="2800" dirty="0"/>
              <a:t>MISTÄ TIETÄÄ ETTÄ ANTIBIOOTTI TEHOAA?</a:t>
            </a:r>
          </a:p>
          <a:p>
            <a:pPr marL="457200" lvl="1" indent="0">
              <a:buNone/>
            </a:pPr>
            <a:r>
              <a:rPr lang="fi-FI" sz="2800" dirty="0"/>
              <a:t> -HOW DO YOU KNOW THAT THE ANTIBIOTIC WORKS</a:t>
            </a:r>
          </a:p>
          <a:p>
            <a:pPr marL="0" indent="0">
              <a:buNone/>
            </a:pPr>
            <a:endParaRPr lang="fi-FI" dirty="0"/>
          </a:p>
          <a:p>
            <a:r>
              <a:rPr lang="fi-FI" dirty="0" err="1"/>
              <a:t>Sessions</a:t>
            </a:r>
            <a:r>
              <a:rPr lang="fi-FI" dirty="0"/>
              <a:t> </a:t>
            </a:r>
            <a:r>
              <a:rPr lang="fi-FI" dirty="0" err="1"/>
              <a:t>accepted</a:t>
            </a:r>
            <a:r>
              <a:rPr lang="fi-FI" dirty="0"/>
              <a:t> in </a:t>
            </a:r>
            <a:r>
              <a:rPr lang="fi-FI" dirty="0" err="1"/>
              <a:t>three</a:t>
            </a:r>
            <a:r>
              <a:rPr lang="fi-FI" dirty="0"/>
              <a:t> </a:t>
            </a:r>
            <a:r>
              <a:rPr lang="fi-FI" dirty="0" err="1"/>
              <a:t>events</a:t>
            </a:r>
            <a:endParaRPr lang="fi-FI" dirty="0"/>
          </a:p>
          <a:p>
            <a:pPr lvl="1"/>
            <a:r>
              <a:rPr lang="fi-FI" dirty="0"/>
              <a:t>Itä-Suomen lääketiedetapahtuma/Eastern Finland in </a:t>
            </a:r>
            <a:r>
              <a:rPr lang="fi-FI" dirty="0" err="1"/>
              <a:t>September</a:t>
            </a:r>
            <a:r>
              <a:rPr lang="fi-FI" dirty="0"/>
              <a:t> 2020…</a:t>
            </a:r>
            <a:r>
              <a:rPr lang="fi-FI" dirty="0" err="1"/>
              <a:t>became</a:t>
            </a:r>
            <a:r>
              <a:rPr lang="fi-FI" dirty="0"/>
              <a:t> </a:t>
            </a:r>
            <a:r>
              <a:rPr lang="fi-FI" dirty="0" err="1"/>
              <a:t>virtual</a:t>
            </a:r>
            <a:r>
              <a:rPr lang="fi-FI" dirty="0"/>
              <a:t> ”</a:t>
            </a:r>
            <a:r>
              <a:rPr lang="fi-FI" dirty="0" err="1"/>
              <a:t>Etä</a:t>
            </a:r>
            <a:r>
              <a:rPr lang="fi-FI" dirty="0"/>
              <a:t>-Suomen..”</a:t>
            </a:r>
          </a:p>
          <a:p>
            <a:pPr lvl="1"/>
            <a:r>
              <a:rPr lang="fi-FI" dirty="0"/>
              <a:t>Turun lääketiedepäivät/Turku in November 2020…session </a:t>
            </a:r>
            <a:r>
              <a:rPr lang="fi-FI" dirty="0" err="1"/>
              <a:t>cut</a:t>
            </a:r>
            <a:r>
              <a:rPr lang="fi-FI" dirty="0"/>
              <a:t> out </a:t>
            </a:r>
            <a:r>
              <a:rPr lang="fi-FI" dirty="0" err="1"/>
              <a:t>when</a:t>
            </a:r>
            <a:r>
              <a:rPr lang="fi-FI" dirty="0"/>
              <a:t> </a:t>
            </a:r>
            <a:r>
              <a:rPr lang="fi-FI" dirty="0" err="1"/>
              <a:t>the</a:t>
            </a:r>
            <a:r>
              <a:rPr lang="fi-FI" dirty="0"/>
              <a:t> </a:t>
            </a:r>
            <a:r>
              <a:rPr lang="fi-FI" dirty="0" err="1"/>
              <a:t>event</a:t>
            </a:r>
            <a:r>
              <a:rPr lang="fi-FI" dirty="0"/>
              <a:t> </a:t>
            </a:r>
            <a:r>
              <a:rPr lang="fi-FI" dirty="0" err="1"/>
              <a:t>was</a:t>
            </a:r>
            <a:r>
              <a:rPr lang="fi-FI" dirty="0"/>
              <a:t> </a:t>
            </a:r>
            <a:r>
              <a:rPr lang="fi-FI" dirty="0" err="1"/>
              <a:t>transformed</a:t>
            </a:r>
            <a:r>
              <a:rPr lang="fi-FI" dirty="0"/>
              <a:t> </a:t>
            </a:r>
            <a:r>
              <a:rPr lang="fi-FI" dirty="0" err="1"/>
              <a:t>virtual</a:t>
            </a:r>
            <a:endParaRPr lang="fi-FI" dirty="0"/>
          </a:p>
          <a:p>
            <a:pPr lvl="1"/>
            <a:r>
              <a:rPr lang="fi-FI" dirty="0"/>
              <a:t>Lääkäripäivät 2021, Helsinki (</a:t>
            </a:r>
            <a:r>
              <a:rPr lang="fi-FI" dirty="0" err="1"/>
              <a:t>national</a:t>
            </a:r>
            <a:r>
              <a:rPr lang="fi-FI" dirty="0"/>
              <a:t>) in 2020…session </a:t>
            </a:r>
            <a:r>
              <a:rPr lang="fi-FI" dirty="0" err="1"/>
              <a:t>cut</a:t>
            </a:r>
            <a:r>
              <a:rPr lang="fi-FI" dirty="0"/>
              <a:t> out </a:t>
            </a:r>
            <a:r>
              <a:rPr lang="fi-FI" dirty="0" err="1"/>
              <a:t>when</a:t>
            </a:r>
            <a:r>
              <a:rPr lang="fi-FI" dirty="0"/>
              <a:t> </a:t>
            </a:r>
            <a:r>
              <a:rPr lang="fi-FI" dirty="0" err="1"/>
              <a:t>the</a:t>
            </a:r>
            <a:r>
              <a:rPr lang="fi-FI" dirty="0"/>
              <a:t> </a:t>
            </a:r>
            <a:r>
              <a:rPr lang="fi-FI" dirty="0" err="1"/>
              <a:t>event</a:t>
            </a:r>
            <a:r>
              <a:rPr lang="fi-FI" dirty="0"/>
              <a:t> </a:t>
            </a:r>
            <a:r>
              <a:rPr lang="fi-FI" dirty="0" err="1"/>
              <a:t>was</a:t>
            </a:r>
            <a:r>
              <a:rPr lang="fi-FI" dirty="0"/>
              <a:t> </a:t>
            </a:r>
            <a:r>
              <a:rPr lang="fi-FI" dirty="0" err="1"/>
              <a:t>transformed</a:t>
            </a:r>
            <a:r>
              <a:rPr lang="fi-FI" dirty="0"/>
              <a:t> </a:t>
            </a:r>
            <a:r>
              <a:rPr lang="fi-FI" dirty="0" err="1"/>
              <a:t>virtual</a:t>
            </a:r>
            <a:endParaRPr lang="fi-FI" dirty="0"/>
          </a:p>
          <a:p>
            <a:pPr marL="457200" lvl="1" indent="0">
              <a:buNone/>
            </a:pPr>
            <a:endParaRPr lang="fi-FI" dirty="0"/>
          </a:p>
        </p:txBody>
      </p:sp>
    </p:spTree>
    <p:extLst>
      <p:ext uri="{BB962C8B-B14F-4D97-AF65-F5344CB8AC3E}">
        <p14:creationId xmlns:p14="http://schemas.microsoft.com/office/powerpoint/2010/main" val="246453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Finnish</a:t>
            </a:r>
            <a:r>
              <a:rPr lang="fi-FI" dirty="0"/>
              <a:t> NAC?</a:t>
            </a:r>
          </a:p>
        </p:txBody>
      </p:sp>
      <p:sp>
        <p:nvSpPr>
          <p:cNvPr id="3" name="Sisällön paikkamerkki 2"/>
          <p:cNvSpPr>
            <a:spLocks noGrp="1"/>
          </p:cNvSpPr>
          <p:nvPr>
            <p:ph idx="1"/>
          </p:nvPr>
        </p:nvSpPr>
        <p:spPr/>
        <p:txBody>
          <a:bodyPr/>
          <a:lstStyle/>
          <a:p>
            <a:endParaRPr lang="fi-FI" dirty="0"/>
          </a:p>
          <a:p>
            <a:r>
              <a:rPr lang="fi-FI" dirty="0" err="1"/>
              <a:t>FiRe</a:t>
            </a:r>
            <a:r>
              <a:rPr lang="fi-FI" dirty="0"/>
              <a:t> (</a:t>
            </a:r>
            <a:r>
              <a:rPr lang="fi-FI" dirty="0" err="1"/>
              <a:t>Finnish</a:t>
            </a:r>
            <a:r>
              <a:rPr lang="fi-FI" dirty="0"/>
              <a:t> </a:t>
            </a:r>
            <a:r>
              <a:rPr lang="fi-FI" dirty="0" err="1"/>
              <a:t>Study</a:t>
            </a:r>
            <a:r>
              <a:rPr lang="fi-FI" dirty="0"/>
              <a:t> Group for </a:t>
            </a:r>
            <a:r>
              <a:rPr lang="fi-FI" dirty="0" err="1"/>
              <a:t>Antimicrobial</a:t>
            </a:r>
            <a:r>
              <a:rPr lang="fi-FI" dirty="0"/>
              <a:t> </a:t>
            </a:r>
            <a:r>
              <a:rPr lang="fi-FI" dirty="0" err="1"/>
              <a:t>Resistance</a:t>
            </a:r>
            <a:r>
              <a:rPr lang="fi-FI" dirty="0"/>
              <a:t>) </a:t>
            </a:r>
            <a:r>
              <a:rPr lang="fi-FI" dirty="0" err="1"/>
              <a:t>has</a:t>
            </a:r>
            <a:r>
              <a:rPr lang="fi-FI" dirty="0"/>
              <a:t> </a:t>
            </a:r>
            <a:r>
              <a:rPr lang="fi-FI" dirty="0" err="1"/>
              <a:t>worked</a:t>
            </a:r>
            <a:r>
              <a:rPr lang="fi-FI" dirty="0"/>
              <a:t> </a:t>
            </a:r>
            <a:r>
              <a:rPr lang="fi-FI" dirty="0" err="1"/>
              <a:t>since</a:t>
            </a:r>
            <a:r>
              <a:rPr lang="fi-FI" dirty="0"/>
              <a:t> 1992, </a:t>
            </a:r>
            <a:r>
              <a:rPr lang="fi-FI" dirty="0" err="1"/>
              <a:t>but</a:t>
            </a:r>
            <a:r>
              <a:rPr lang="fi-FI" dirty="0"/>
              <a:t> it is an </a:t>
            </a:r>
            <a:r>
              <a:rPr lang="fi-FI" dirty="0" err="1"/>
              <a:t>unofficial</a:t>
            </a:r>
            <a:r>
              <a:rPr lang="fi-FI" dirty="0"/>
              <a:t> </a:t>
            </a:r>
            <a:r>
              <a:rPr lang="fi-FI" dirty="0" err="1"/>
              <a:t>network</a:t>
            </a:r>
            <a:r>
              <a:rPr lang="fi-FI" dirty="0"/>
              <a:t> of </a:t>
            </a:r>
            <a:r>
              <a:rPr lang="fi-FI" dirty="0" err="1"/>
              <a:t>Finnish</a:t>
            </a:r>
            <a:r>
              <a:rPr lang="fi-FI" dirty="0"/>
              <a:t> </a:t>
            </a:r>
            <a:r>
              <a:rPr lang="fi-FI" dirty="0" err="1"/>
              <a:t>clinical</a:t>
            </a:r>
            <a:r>
              <a:rPr lang="fi-FI" dirty="0"/>
              <a:t> </a:t>
            </a:r>
            <a:r>
              <a:rPr lang="fi-FI" dirty="0" err="1"/>
              <a:t>microbiology</a:t>
            </a:r>
            <a:r>
              <a:rPr lang="fi-FI" dirty="0"/>
              <a:t> </a:t>
            </a:r>
            <a:r>
              <a:rPr lang="fi-FI" dirty="0" err="1"/>
              <a:t>laboratories</a:t>
            </a:r>
            <a:endParaRPr lang="fi-FI" dirty="0"/>
          </a:p>
          <a:p>
            <a:r>
              <a:rPr lang="fi-FI" dirty="0"/>
              <a:t>In </a:t>
            </a:r>
            <a:r>
              <a:rPr lang="fi-FI" dirty="0" err="1"/>
              <a:t>the</a:t>
            </a:r>
            <a:r>
              <a:rPr lang="fi-FI" dirty="0"/>
              <a:t> </a:t>
            </a:r>
            <a:r>
              <a:rPr lang="fi-FI" dirty="0" err="1"/>
              <a:t>beginning</a:t>
            </a:r>
            <a:r>
              <a:rPr lang="fi-FI" dirty="0"/>
              <a:t> of 2020, THL (</a:t>
            </a:r>
            <a:r>
              <a:rPr lang="fi-FI" dirty="0" err="1"/>
              <a:t>Finnish</a:t>
            </a:r>
            <a:r>
              <a:rPr lang="fi-FI" dirty="0"/>
              <a:t> </a:t>
            </a:r>
            <a:r>
              <a:rPr lang="fi-FI" dirty="0" err="1"/>
              <a:t>Insitute</a:t>
            </a:r>
            <a:r>
              <a:rPr lang="fi-FI" dirty="0"/>
              <a:t> for Health and </a:t>
            </a:r>
            <a:r>
              <a:rPr lang="fi-FI" dirty="0" err="1"/>
              <a:t>Welfare</a:t>
            </a:r>
            <a:r>
              <a:rPr lang="fi-FI" dirty="0"/>
              <a:t>) </a:t>
            </a:r>
            <a:r>
              <a:rPr lang="fi-FI" dirty="0" err="1"/>
              <a:t>nominated</a:t>
            </a:r>
            <a:r>
              <a:rPr lang="fi-FI" dirty="0"/>
              <a:t> a </a:t>
            </a:r>
            <a:r>
              <a:rPr lang="fi-FI" dirty="0" err="1"/>
              <a:t>new</a:t>
            </a:r>
            <a:r>
              <a:rPr lang="fi-FI" dirty="0"/>
              <a:t> </a:t>
            </a:r>
            <a:r>
              <a:rPr lang="fi-FI" dirty="0" err="1"/>
              <a:t>national</a:t>
            </a:r>
            <a:r>
              <a:rPr lang="fi-FI" dirty="0"/>
              <a:t> </a:t>
            </a:r>
            <a:r>
              <a:rPr lang="fi-FI" dirty="0" err="1"/>
              <a:t>expert</a:t>
            </a:r>
            <a:r>
              <a:rPr lang="fi-FI" dirty="0"/>
              <a:t> </a:t>
            </a:r>
            <a:r>
              <a:rPr lang="fi-FI" dirty="0" err="1"/>
              <a:t>group</a:t>
            </a:r>
            <a:r>
              <a:rPr lang="fi-FI" dirty="0"/>
              <a:t> for AST (</a:t>
            </a:r>
            <a:r>
              <a:rPr lang="fi-FI" dirty="0" err="1"/>
              <a:t>HeKA</a:t>
            </a:r>
            <a:r>
              <a:rPr lang="fi-FI" dirty="0"/>
              <a:t>), </a:t>
            </a:r>
            <a:r>
              <a:rPr lang="fi-FI" dirty="0" err="1"/>
              <a:t>which</a:t>
            </a:r>
            <a:r>
              <a:rPr lang="fi-FI" dirty="0"/>
              <a:t> </a:t>
            </a:r>
            <a:r>
              <a:rPr lang="fi-FI" dirty="0" err="1"/>
              <a:t>was</a:t>
            </a:r>
            <a:r>
              <a:rPr lang="fi-FI" dirty="0"/>
              <a:t> </a:t>
            </a:r>
            <a:r>
              <a:rPr lang="fi-FI" dirty="0" err="1"/>
              <a:t>supposed</a:t>
            </a:r>
            <a:r>
              <a:rPr lang="fi-FI" dirty="0"/>
              <a:t> to </a:t>
            </a:r>
            <a:r>
              <a:rPr lang="fi-FI" dirty="0" err="1"/>
              <a:t>work</a:t>
            </a:r>
            <a:r>
              <a:rPr lang="fi-FI" dirty="0"/>
              <a:t> on </a:t>
            </a:r>
            <a:r>
              <a:rPr lang="fi-FI" dirty="0" err="1"/>
              <a:t>implementation</a:t>
            </a:r>
            <a:r>
              <a:rPr lang="fi-FI" dirty="0"/>
              <a:t> of </a:t>
            </a:r>
            <a:r>
              <a:rPr lang="fi-FI" dirty="0" err="1"/>
              <a:t>the</a:t>
            </a:r>
            <a:r>
              <a:rPr lang="fi-FI" dirty="0"/>
              <a:t> </a:t>
            </a:r>
            <a:r>
              <a:rPr lang="fi-FI" dirty="0" err="1"/>
              <a:t>new</a:t>
            </a:r>
            <a:r>
              <a:rPr lang="fi-FI" dirty="0"/>
              <a:t> I</a:t>
            </a:r>
          </a:p>
          <a:p>
            <a:r>
              <a:rPr lang="fi-FI" dirty="0" err="1"/>
              <a:t>Because</a:t>
            </a:r>
            <a:r>
              <a:rPr lang="fi-FI" dirty="0"/>
              <a:t> of COVID-19, </a:t>
            </a:r>
            <a:r>
              <a:rPr lang="fi-FI" dirty="0" err="1"/>
              <a:t>HeKA</a:t>
            </a:r>
            <a:r>
              <a:rPr lang="fi-FI" dirty="0"/>
              <a:t> </a:t>
            </a:r>
            <a:r>
              <a:rPr lang="fi-FI" dirty="0" err="1"/>
              <a:t>has</a:t>
            </a:r>
            <a:r>
              <a:rPr lang="fi-FI" dirty="0"/>
              <a:t> </a:t>
            </a:r>
            <a:r>
              <a:rPr lang="fi-FI" dirty="0" err="1"/>
              <a:t>not</a:t>
            </a:r>
            <a:r>
              <a:rPr lang="fi-FI" dirty="0"/>
              <a:t> </a:t>
            </a:r>
            <a:r>
              <a:rPr lang="fi-FI" dirty="0" err="1"/>
              <a:t>had</a:t>
            </a:r>
            <a:r>
              <a:rPr lang="fi-FI" dirty="0"/>
              <a:t> </a:t>
            </a:r>
            <a:r>
              <a:rPr lang="fi-FI" dirty="0" err="1"/>
              <a:t>its</a:t>
            </a:r>
            <a:r>
              <a:rPr lang="fi-FI" dirty="0"/>
              <a:t> </a:t>
            </a:r>
            <a:r>
              <a:rPr lang="fi-FI" dirty="0" err="1"/>
              <a:t>first</a:t>
            </a:r>
            <a:r>
              <a:rPr lang="fi-FI" dirty="0"/>
              <a:t> </a:t>
            </a:r>
            <a:r>
              <a:rPr lang="fi-FI" dirty="0" err="1"/>
              <a:t>meeting</a:t>
            </a:r>
            <a:r>
              <a:rPr lang="fi-FI" dirty="0"/>
              <a:t> as </a:t>
            </a:r>
            <a:r>
              <a:rPr lang="fi-FI" dirty="0" err="1"/>
              <a:t>yet</a:t>
            </a:r>
            <a:r>
              <a:rPr lang="fi-FI" dirty="0"/>
              <a:t>…</a:t>
            </a:r>
          </a:p>
        </p:txBody>
      </p:sp>
      <p:pic>
        <p:nvPicPr>
          <p:cNvPr id="4" name="Kuva 3"/>
          <p:cNvPicPr>
            <a:picLocks noChangeAspect="1"/>
          </p:cNvPicPr>
          <p:nvPr/>
        </p:nvPicPr>
        <p:blipFill>
          <a:blip r:embed="rId2"/>
          <a:stretch>
            <a:fillRect/>
          </a:stretch>
        </p:blipFill>
        <p:spPr>
          <a:xfrm>
            <a:off x="4704160" y="371904"/>
            <a:ext cx="6120001" cy="1813334"/>
          </a:xfrm>
          <a:prstGeom prst="rect">
            <a:avLst/>
          </a:prstGeom>
        </p:spPr>
      </p:pic>
    </p:spTree>
    <p:extLst>
      <p:ext uri="{BB962C8B-B14F-4D97-AF65-F5344CB8AC3E}">
        <p14:creationId xmlns:p14="http://schemas.microsoft.com/office/powerpoint/2010/main" val="381673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p:txBody>
          <a:bodyPr>
            <a:normAutofit/>
          </a:bodyPr>
          <a:lstStyle/>
          <a:p>
            <a:r>
              <a:rPr lang="fi-FI" dirty="0" err="1"/>
              <a:t>Finnish</a:t>
            </a:r>
            <a:r>
              <a:rPr lang="fi-FI" dirty="0"/>
              <a:t> </a:t>
            </a:r>
            <a:r>
              <a:rPr lang="fi-FI" dirty="0" err="1"/>
              <a:t>vs</a:t>
            </a:r>
            <a:r>
              <a:rPr lang="fi-FI" dirty="0"/>
              <a:t> EUCAST </a:t>
            </a:r>
            <a:r>
              <a:rPr lang="fi-FI" dirty="0" err="1"/>
              <a:t>dosing</a:t>
            </a:r>
            <a:r>
              <a:rPr lang="fi-FI" dirty="0"/>
              <a:t>?</a:t>
            </a:r>
          </a:p>
        </p:txBody>
      </p:sp>
      <p:grpSp>
        <p:nvGrpSpPr>
          <p:cNvPr id="12" name="Group 8"/>
          <p:cNvGrpSpPr>
            <a:grpSpLocks noChangeAspect="1"/>
          </p:cNvGrpSpPr>
          <p:nvPr/>
        </p:nvGrpSpPr>
        <p:grpSpPr bwMode="auto">
          <a:xfrm>
            <a:off x="908960" y="1581617"/>
            <a:ext cx="6588125" cy="1562100"/>
            <a:chOff x="805" y="1026"/>
            <a:chExt cx="4150" cy="984"/>
          </a:xfrm>
        </p:grpSpPr>
        <p:sp>
          <p:nvSpPr>
            <p:cNvPr id="13" name="AutoShape 7"/>
            <p:cNvSpPr>
              <a:spLocks noChangeAspect="1" noChangeArrowheads="1" noTextEdit="1"/>
            </p:cNvSpPr>
            <p:nvPr/>
          </p:nvSpPr>
          <p:spPr bwMode="auto">
            <a:xfrm>
              <a:off x="805" y="1026"/>
              <a:ext cx="4150" cy="984"/>
            </a:xfrm>
            <a:prstGeom prst="rect">
              <a:avLst/>
            </a:prstGeom>
            <a:noFill/>
            <a:ln w="28575">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 y="1026"/>
              <a:ext cx="4155" cy="989"/>
            </a:xfrm>
            <a:prstGeom prst="rect">
              <a:avLst/>
            </a:prstGeom>
            <a:noFill/>
            <a:ln w="28575">
              <a:solidFill>
                <a:schemeClr val="accent5"/>
              </a:solidFill>
              <a:miter lim="800000"/>
              <a:headEnd/>
              <a:tailEnd/>
            </a:ln>
            <a:extLst>
              <a:ext uri="{909E8E84-426E-40DD-AFC4-6F175D3DCCD1}">
                <a14:hiddenFill xmlns:a14="http://schemas.microsoft.com/office/drawing/2010/main">
                  <a:solidFill>
                    <a:srgbClr val="FFFFFF"/>
                  </a:solidFill>
                </a14:hiddenFill>
              </a:ext>
            </a:extLst>
          </p:spPr>
        </p:pic>
      </p:grpSp>
      <p:pic>
        <p:nvPicPr>
          <p:cNvPr id="2" name="Kuva 1"/>
          <p:cNvPicPr>
            <a:picLocks noChangeAspect="1"/>
          </p:cNvPicPr>
          <p:nvPr/>
        </p:nvPicPr>
        <p:blipFill>
          <a:blip r:embed="rId3"/>
          <a:stretch>
            <a:fillRect/>
          </a:stretch>
        </p:blipFill>
        <p:spPr>
          <a:xfrm>
            <a:off x="594146" y="3708165"/>
            <a:ext cx="2517636" cy="1196899"/>
          </a:xfrm>
          <a:prstGeom prst="rect">
            <a:avLst/>
          </a:prstGeom>
        </p:spPr>
      </p:pic>
      <p:pic>
        <p:nvPicPr>
          <p:cNvPr id="3" name="Kuva 2"/>
          <p:cNvPicPr>
            <a:picLocks noChangeAspect="1"/>
          </p:cNvPicPr>
          <p:nvPr/>
        </p:nvPicPr>
        <p:blipFill>
          <a:blip r:embed="rId4"/>
          <a:stretch>
            <a:fillRect/>
          </a:stretch>
        </p:blipFill>
        <p:spPr>
          <a:xfrm>
            <a:off x="594146" y="4963878"/>
            <a:ext cx="5290014" cy="1447734"/>
          </a:xfrm>
          <a:prstGeom prst="rect">
            <a:avLst/>
          </a:prstGeom>
        </p:spPr>
      </p:pic>
      <p:sp>
        <p:nvSpPr>
          <p:cNvPr id="6" name="AutoShape 6" descr="Duodecim Käypä hoito"/>
          <p:cNvSpPr>
            <a:spLocks noChangeAspect="1" noChangeArrowheads="1"/>
          </p:cNvSpPr>
          <p:nvPr/>
        </p:nvSpPr>
        <p:spPr bwMode="auto">
          <a:xfrm>
            <a:off x="63500" y="-136525"/>
            <a:ext cx="2886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8" name="Kuva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6734" y="4780312"/>
            <a:ext cx="4313709" cy="1293565"/>
          </a:xfrm>
          <a:prstGeom prst="rect">
            <a:avLst/>
          </a:prstGeom>
        </p:spPr>
      </p:pic>
      <p:pic>
        <p:nvPicPr>
          <p:cNvPr id="9" name="Kuva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7085" y="5860580"/>
            <a:ext cx="3747563" cy="759163"/>
          </a:xfrm>
          <a:prstGeom prst="rect">
            <a:avLst/>
          </a:prstGeom>
        </p:spPr>
      </p:pic>
      <p:pic>
        <p:nvPicPr>
          <p:cNvPr id="14" name="Kuva 13"/>
          <p:cNvPicPr>
            <a:picLocks noChangeAspect="1"/>
          </p:cNvPicPr>
          <p:nvPr/>
        </p:nvPicPr>
        <p:blipFill>
          <a:blip r:embed="rId7"/>
          <a:stretch>
            <a:fillRect/>
          </a:stretch>
        </p:blipFill>
        <p:spPr>
          <a:xfrm>
            <a:off x="8271785" y="355536"/>
            <a:ext cx="2972863" cy="4263030"/>
          </a:xfrm>
          <a:prstGeom prst="rect">
            <a:avLst/>
          </a:prstGeom>
        </p:spPr>
      </p:pic>
    </p:spTree>
    <p:extLst>
      <p:ext uri="{BB962C8B-B14F-4D97-AF65-F5344CB8AC3E}">
        <p14:creationId xmlns:p14="http://schemas.microsoft.com/office/powerpoint/2010/main" val="2180492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p:txBody>
          <a:bodyPr>
            <a:normAutofit/>
          </a:bodyPr>
          <a:lstStyle/>
          <a:p>
            <a:r>
              <a:rPr lang="fi-FI" dirty="0" err="1"/>
              <a:t>Finnish</a:t>
            </a:r>
            <a:r>
              <a:rPr lang="fi-FI" dirty="0"/>
              <a:t> </a:t>
            </a:r>
            <a:r>
              <a:rPr lang="fi-FI" dirty="0" err="1"/>
              <a:t>vs</a:t>
            </a:r>
            <a:r>
              <a:rPr lang="fi-FI" dirty="0"/>
              <a:t> EUCAST </a:t>
            </a:r>
            <a:r>
              <a:rPr lang="fi-FI" dirty="0" err="1"/>
              <a:t>dosing</a:t>
            </a:r>
            <a:r>
              <a:rPr lang="fi-FI" dirty="0"/>
              <a:t>?</a:t>
            </a:r>
          </a:p>
        </p:txBody>
      </p:sp>
      <p:grpSp>
        <p:nvGrpSpPr>
          <p:cNvPr id="12" name="Group 8"/>
          <p:cNvGrpSpPr>
            <a:grpSpLocks noChangeAspect="1"/>
          </p:cNvGrpSpPr>
          <p:nvPr/>
        </p:nvGrpSpPr>
        <p:grpSpPr bwMode="auto">
          <a:xfrm>
            <a:off x="908960" y="1581617"/>
            <a:ext cx="6588125" cy="1562100"/>
            <a:chOff x="805" y="1026"/>
            <a:chExt cx="4150" cy="984"/>
          </a:xfrm>
        </p:grpSpPr>
        <p:sp>
          <p:nvSpPr>
            <p:cNvPr id="13" name="AutoShape 7"/>
            <p:cNvSpPr>
              <a:spLocks noChangeAspect="1" noChangeArrowheads="1" noTextEdit="1"/>
            </p:cNvSpPr>
            <p:nvPr/>
          </p:nvSpPr>
          <p:spPr bwMode="auto">
            <a:xfrm>
              <a:off x="805" y="1026"/>
              <a:ext cx="4150" cy="984"/>
            </a:xfrm>
            <a:prstGeom prst="rect">
              <a:avLst/>
            </a:prstGeom>
            <a:noFill/>
            <a:ln w="28575">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 y="1026"/>
              <a:ext cx="4155" cy="989"/>
            </a:xfrm>
            <a:prstGeom prst="rect">
              <a:avLst/>
            </a:prstGeom>
            <a:noFill/>
            <a:ln w="28575">
              <a:solidFill>
                <a:schemeClr val="accent5"/>
              </a:solidFill>
              <a:miter lim="800000"/>
              <a:headEnd/>
              <a:tailEnd/>
            </a:ln>
            <a:extLst>
              <a:ext uri="{909E8E84-426E-40DD-AFC4-6F175D3DCCD1}">
                <a14:hiddenFill xmlns:a14="http://schemas.microsoft.com/office/drawing/2010/main">
                  <a:solidFill>
                    <a:srgbClr val="FFFFFF"/>
                  </a:solidFill>
                </a14:hiddenFill>
              </a:ext>
            </a:extLst>
          </p:spPr>
        </p:pic>
      </p:grpSp>
      <p:pic>
        <p:nvPicPr>
          <p:cNvPr id="2" name="Kuva 1"/>
          <p:cNvPicPr>
            <a:picLocks noChangeAspect="1"/>
          </p:cNvPicPr>
          <p:nvPr/>
        </p:nvPicPr>
        <p:blipFill>
          <a:blip r:embed="rId3"/>
          <a:stretch>
            <a:fillRect/>
          </a:stretch>
        </p:blipFill>
        <p:spPr>
          <a:xfrm>
            <a:off x="594146" y="3708165"/>
            <a:ext cx="2517636" cy="1196899"/>
          </a:xfrm>
          <a:prstGeom prst="rect">
            <a:avLst/>
          </a:prstGeom>
        </p:spPr>
      </p:pic>
      <p:pic>
        <p:nvPicPr>
          <p:cNvPr id="3" name="Kuva 2"/>
          <p:cNvPicPr>
            <a:picLocks noChangeAspect="1"/>
          </p:cNvPicPr>
          <p:nvPr/>
        </p:nvPicPr>
        <p:blipFill>
          <a:blip r:embed="rId4"/>
          <a:stretch>
            <a:fillRect/>
          </a:stretch>
        </p:blipFill>
        <p:spPr>
          <a:xfrm>
            <a:off x="594146" y="4963878"/>
            <a:ext cx="5290014" cy="1447734"/>
          </a:xfrm>
          <a:prstGeom prst="rect">
            <a:avLst/>
          </a:prstGeom>
        </p:spPr>
      </p:pic>
      <p:sp>
        <p:nvSpPr>
          <p:cNvPr id="6" name="AutoShape 6" descr="Duodecim Käypä hoito"/>
          <p:cNvSpPr>
            <a:spLocks noChangeAspect="1" noChangeArrowheads="1"/>
          </p:cNvSpPr>
          <p:nvPr/>
        </p:nvSpPr>
        <p:spPr bwMode="auto">
          <a:xfrm>
            <a:off x="63500" y="-136525"/>
            <a:ext cx="2886075" cy="571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8" name="Kuva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6734" y="4780312"/>
            <a:ext cx="4313709" cy="1293565"/>
          </a:xfrm>
          <a:prstGeom prst="rect">
            <a:avLst/>
          </a:prstGeom>
        </p:spPr>
      </p:pic>
      <p:pic>
        <p:nvPicPr>
          <p:cNvPr id="9" name="Kuva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7085" y="5860580"/>
            <a:ext cx="3747563" cy="759163"/>
          </a:xfrm>
          <a:prstGeom prst="rect">
            <a:avLst/>
          </a:prstGeom>
        </p:spPr>
      </p:pic>
      <p:pic>
        <p:nvPicPr>
          <p:cNvPr id="14" name="Kuva 13"/>
          <p:cNvPicPr>
            <a:picLocks noChangeAspect="1"/>
          </p:cNvPicPr>
          <p:nvPr/>
        </p:nvPicPr>
        <p:blipFill>
          <a:blip r:embed="rId7"/>
          <a:stretch>
            <a:fillRect/>
          </a:stretch>
        </p:blipFill>
        <p:spPr>
          <a:xfrm>
            <a:off x="8271785" y="355536"/>
            <a:ext cx="2972863" cy="4263030"/>
          </a:xfrm>
          <a:prstGeom prst="rect">
            <a:avLst/>
          </a:prstGeom>
        </p:spPr>
      </p:pic>
      <p:sp>
        <p:nvSpPr>
          <p:cNvPr id="4" name="Tekstiruutu 3"/>
          <p:cNvSpPr txBox="1"/>
          <p:nvPr/>
        </p:nvSpPr>
        <p:spPr>
          <a:xfrm>
            <a:off x="2949575" y="2014151"/>
            <a:ext cx="5638371" cy="2677656"/>
          </a:xfrm>
          <a:prstGeom prst="rect">
            <a:avLst/>
          </a:prstGeom>
          <a:solidFill>
            <a:schemeClr val="accent5">
              <a:lumMod val="75000"/>
            </a:schemeClr>
          </a:solidFill>
        </p:spPr>
        <p:txBody>
          <a:bodyPr wrap="square" rtlCol="0">
            <a:spAutoFit/>
          </a:bodyPr>
          <a:lstStyle/>
          <a:p>
            <a:r>
              <a:rPr lang="fi-FI" sz="2400" dirty="0" err="1">
                <a:solidFill>
                  <a:schemeClr val="bg1"/>
                </a:solidFill>
              </a:rPr>
              <a:t>Each</a:t>
            </a:r>
            <a:r>
              <a:rPr lang="fi-FI" sz="2400" dirty="0">
                <a:solidFill>
                  <a:schemeClr val="bg1"/>
                </a:solidFill>
              </a:rPr>
              <a:t> </a:t>
            </a:r>
            <a:r>
              <a:rPr lang="fi-FI" sz="2400" dirty="0" err="1">
                <a:solidFill>
                  <a:schemeClr val="bg1"/>
                </a:solidFill>
              </a:rPr>
              <a:t>hospital</a:t>
            </a:r>
            <a:r>
              <a:rPr lang="fi-FI" sz="2400" dirty="0">
                <a:solidFill>
                  <a:schemeClr val="bg1"/>
                </a:solidFill>
              </a:rPr>
              <a:t> </a:t>
            </a:r>
            <a:r>
              <a:rPr lang="fi-FI" sz="2400" dirty="0" err="1">
                <a:solidFill>
                  <a:schemeClr val="bg1"/>
                </a:solidFill>
              </a:rPr>
              <a:t>has</a:t>
            </a:r>
            <a:r>
              <a:rPr lang="fi-FI" sz="2400" dirty="0">
                <a:solidFill>
                  <a:schemeClr val="bg1"/>
                </a:solidFill>
              </a:rPr>
              <a:t> </a:t>
            </a:r>
            <a:r>
              <a:rPr lang="fi-FI" sz="2400" dirty="0" err="1">
                <a:solidFill>
                  <a:schemeClr val="bg1"/>
                </a:solidFill>
              </a:rPr>
              <a:t>its</a:t>
            </a:r>
            <a:r>
              <a:rPr lang="fi-FI" sz="2400" dirty="0">
                <a:solidFill>
                  <a:schemeClr val="bg1"/>
                </a:solidFill>
              </a:rPr>
              <a:t> </a:t>
            </a:r>
            <a:r>
              <a:rPr lang="fi-FI" sz="2400" dirty="0" err="1">
                <a:solidFill>
                  <a:schemeClr val="bg1"/>
                </a:solidFill>
              </a:rPr>
              <a:t>own</a:t>
            </a:r>
            <a:r>
              <a:rPr lang="fi-FI" sz="2400" dirty="0">
                <a:solidFill>
                  <a:schemeClr val="bg1"/>
                </a:solidFill>
              </a:rPr>
              <a:t> </a:t>
            </a:r>
            <a:r>
              <a:rPr lang="fi-FI" sz="2400" dirty="0" err="1">
                <a:solidFill>
                  <a:schemeClr val="bg1"/>
                </a:solidFill>
              </a:rPr>
              <a:t>guide</a:t>
            </a:r>
            <a:r>
              <a:rPr lang="fi-FI" sz="2400" dirty="0">
                <a:solidFill>
                  <a:schemeClr val="bg1"/>
                </a:solidFill>
              </a:rPr>
              <a:t> for </a:t>
            </a:r>
            <a:r>
              <a:rPr lang="fi-FI" sz="2400" dirty="0" err="1">
                <a:solidFill>
                  <a:schemeClr val="bg1"/>
                </a:solidFill>
              </a:rPr>
              <a:t>antimicrobial</a:t>
            </a:r>
            <a:r>
              <a:rPr lang="fi-FI" sz="2400" dirty="0">
                <a:solidFill>
                  <a:schemeClr val="bg1"/>
                </a:solidFill>
              </a:rPr>
              <a:t> </a:t>
            </a:r>
            <a:r>
              <a:rPr lang="fi-FI" sz="2400" dirty="0" err="1">
                <a:solidFill>
                  <a:schemeClr val="bg1"/>
                </a:solidFill>
              </a:rPr>
              <a:t>treatment</a:t>
            </a:r>
            <a:r>
              <a:rPr lang="fi-FI" sz="2400" dirty="0">
                <a:solidFill>
                  <a:schemeClr val="bg1"/>
                </a:solidFill>
              </a:rPr>
              <a:t>, </a:t>
            </a:r>
            <a:r>
              <a:rPr lang="fi-FI" sz="2400" dirty="0" err="1">
                <a:solidFill>
                  <a:schemeClr val="bg1"/>
                </a:solidFill>
              </a:rPr>
              <a:t>including</a:t>
            </a:r>
            <a:r>
              <a:rPr lang="fi-FI" sz="2400" dirty="0">
                <a:solidFill>
                  <a:schemeClr val="bg1"/>
                </a:solidFill>
              </a:rPr>
              <a:t> </a:t>
            </a:r>
            <a:r>
              <a:rPr lang="fi-FI" sz="2400" dirty="0" err="1">
                <a:solidFill>
                  <a:schemeClr val="bg1"/>
                </a:solidFill>
              </a:rPr>
              <a:t>dosing</a:t>
            </a:r>
            <a:r>
              <a:rPr lang="fi-FI" sz="2400" dirty="0">
                <a:solidFill>
                  <a:schemeClr val="bg1"/>
                </a:solidFill>
              </a:rPr>
              <a:t>.</a:t>
            </a:r>
          </a:p>
          <a:p>
            <a:endParaRPr lang="fi-FI" sz="2400" dirty="0">
              <a:solidFill>
                <a:schemeClr val="bg1"/>
              </a:solidFill>
            </a:endParaRPr>
          </a:p>
          <a:p>
            <a:r>
              <a:rPr lang="fi-FI" sz="2400" dirty="0" err="1">
                <a:solidFill>
                  <a:schemeClr val="bg1"/>
                </a:solidFill>
              </a:rPr>
              <a:t>Recommendations</a:t>
            </a:r>
            <a:r>
              <a:rPr lang="fi-FI" sz="2400" dirty="0">
                <a:solidFill>
                  <a:schemeClr val="bg1"/>
                </a:solidFill>
              </a:rPr>
              <a:t> for </a:t>
            </a:r>
            <a:r>
              <a:rPr lang="fi-FI" sz="2400" dirty="0" err="1">
                <a:solidFill>
                  <a:schemeClr val="bg1"/>
                </a:solidFill>
              </a:rPr>
              <a:t>common</a:t>
            </a:r>
            <a:r>
              <a:rPr lang="fi-FI" sz="2400" dirty="0">
                <a:solidFill>
                  <a:schemeClr val="bg1"/>
                </a:solidFill>
              </a:rPr>
              <a:t> </a:t>
            </a:r>
            <a:r>
              <a:rPr lang="fi-FI" sz="2400" dirty="0" err="1">
                <a:solidFill>
                  <a:schemeClr val="bg1"/>
                </a:solidFill>
              </a:rPr>
              <a:t>mild</a:t>
            </a:r>
            <a:r>
              <a:rPr lang="fi-FI" sz="2400" dirty="0">
                <a:solidFill>
                  <a:schemeClr val="bg1"/>
                </a:solidFill>
              </a:rPr>
              <a:t> </a:t>
            </a:r>
            <a:r>
              <a:rPr lang="fi-FI" sz="2400" dirty="0" err="1">
                <a:solidFill>
                  <a:schemeClr val="bg1"/>
                </a:solidFill>
              </a:rPr>
              <a:t>infections</a:t>
            </a:r>
            <a:r>
              <a:rPr lang="fi-FI" sz="2400" dirty="0">
                <a:solidFill>
                  <a:schemeClr val="bg1"/>
                </a:solidFill>
              </a:rPr>
              <a:t> </a:t>
            </a:r>
            <a:r>
              <a:rPr lang="fi-FI" sz="2400" dirty="0" err="1">
                <a:solidFill>
                  <a:schemeClr val="bg1"/>
                </a:solidFill>
              </a:rPr>
              <a:t>are</a:t>
            </a:r>
            <a:r>
              <a:rPr lang="fi-FI" sz="2400" dirty="0">
                <a:solidFill>
                  <a:schemeClr val="bg1"/>
                </a:solidFill>
              </a:rPr>
              <a:t> </a:t>
            </a:r>
            <a:r>
              <a:rPr lang="fi-FI" sz="2400" dirty="0" err="1">
                <a:solidFill>
                  <a:schemeClr val="bg1"/>
                </a:solidFill>
              </a:rPr>
              <a:t>given</a:t>
            </a:r>
            <a:r>
              <a:rPr lang="fi-FI" sz="2400" dirty="0">
                <a:solidFill>
                  <a:schemeClr val="bg1"/>
                </a:solidFill>
              </a:rPr>
              <a:t> in </a:t>
            </a:r>
            <a:r>
              <a:rPr lang="fi-FI" sz="2400" dirty="0" err="1">
                <a:solidFill>
                  <a:schemeClr val="bg1"/>
                </a:solidFill>
              </a:rPr>
              <a:t>Current</a:t>
            </a:r>
            <a:r>
              <a:rPr lang="fi-FI" sz="2400" dirty="0">
                <a:solidFill>
                  <a:schemeClr val="bg1"/>
                </a:solidFill>
              </a:rPr>
              <a:t> Care </a:t>
            </a:r>
            <a:r>
              <a:rPr lang="fi-FI" sz="2400" dirty="0" err="1">
                <a:solidFill>
                  <a:schemeClr val="bg1"/>
                </a:solidFill>
              </a:rPr>
              <a:t>Guidelines</a:t>
            </a:r>
            <a:r>
              <a:rPr lang="fi-FI" sz="2400" dirty="0">
                <a:solidFill>
                  <a:schemeClr val="bg1"/>
                </a:solidFill>
              </a:rPr>
              <a:t> </a:t>
            </a:r>
            <a:r>
              <a:rPr lang="fi-FI" sz="2400" dirty="0" err="1">
                <a:solidFill>
                  <a:schemeClr val="bg1"/>
                </a:solidFill>
              </a:rPr>
              <a:t>by</a:t>
            </a:r>
            <a:r>
              <a:rPr lang="fi-FI" sz="2400" dirty="0">
                <a:solidFill>
                  <a:schemeClr val="bg1"/>
                </a:solidFill>
              </a:rPr>
              <a:t> </a:t>
            </a:r>
            <a:r>
              <a:rPr lang="fi-FI" sz="2400" dirty="0" err="1">
                <a:solidFill>
                  <a:schemeClr val="bg1"/>
                </a:solidFill>
              </a:rPr>
              <a:t>the</a:t>
            </a:r>
            <a:r>
              <a:rPr lang="fi-FI" sz="2400" dirty="0">
                <a:solidFill>
                  <a:schemeClr val="bg1"/>
                </a:solidFill>
              </a:rPr>
              <a:t> </a:t>
            </a:r>
            <a:r>
              <a:rPr lang="fi-FI" sz="2400" dirty="0" err="1">
                <a:solidFill>
                  <a:schemeClr val="bg1"/>
                </a:solidFill>
              </a:rPr>
              <a:t>Finnish</a:t>
            </a:r>
            <a:r>
              <a:rPr lang="fi-FI" sz="2400" dirty="0">
                <a:solidFill>
                  <a:schemeClr val="bg1"/>
                </a:solidFill>
              </a:rPr>
              <a:t> </a:t>
            </a:r>
            <a:r>
              <a:rPr lang="fi-FI" sz="2400" dirty="0" err="1">
                <a:solidFill>
                  <a:schemeClr val="bg1"/>
                </a:solidFill>
              </a:rPr>
              <a:t>Medical</a:t>
            </a:r>
            <a:r>
              <a:rPr lang="fi-FI" sz="2400" dirty="0">
                <a:solidFill>
                  <a:schemeClr val="bg1"/>
                </a:solidFill>
              </a:rPr>
              <a:t> </a:t>
            </a:r>
            <a:r>
              <a:rPr lang="fi-FI" sz="2400" dirty="0" err="1">
                <a:solidFill>
                  <a:schemeClr val="bg1"/>
                </a:solidFill>
              </a:rPr>
              <a:t>Society</a:t>
            </a:r>
            <a:r>
              <a:rPr lang="fi-FI" sz="2400" dirty="0">
                <a:solidFill>
                  <a:schemeClr val="bg1"/>
                </a:solidFill>
              </a:rPr>
              <a:t> Duodecim </a:t>
            </a:r>
          </a:p>
        </p:txBody>
      </p:sp>
    </p:spTree>
    <p:extLst>
      <p:ext uri="{BB962C8B-B14F-4D97-AF65-F5344CB8AC3E}">
        <p14:creationId xmlns:p14="http://schemas.microsoft.com/office/powerpoint/2010/main" val="4192618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A </a:t>
            </a:r>
            <a:r>
              <a:rPr lang="fi-FI" dirty="0" err="1"/>
              <a:t>very</a:t>
            </a:r>
            <a:r>
              <a:rPr lang="fi-FI" dirty="0"/>
              <a:t> </a:t>
            </a:r>
            <a:r>
              <a:rPr lang="fi-FI" dirty="0" err="1"/>
              <a:t>Finnish</a:t>
            </a:r>
            <a:r>
              <a:rPr lang="fi-FI" dirty="0"/>
              <a:t> </a:t>
            </a:r>
            <a:r>
              <a:rPr lang="fi-FI" dirty="0" err="1"/>
              <a:t>problem</a:t>
            </a:r>
            <a:endParaRPr lang="fi-FI" dirty="0"/>
          </a:p>
        </p:txBody>
      </p:sp>
      <p:pic>
        <p:nvPicPr>
          <p:cNvPr id="4" name="Sisällön paikkamerkki 3"/>
          <p:cNvPicPr>
            <a:picLocks noGrp="1" noChangeAspect="1"/>
          </p:cNvPicPr>
          <p:nvPr>
            <p:ph idx="1"/>
          </p:nvPr>
        </p:nvPicPr>
        <p:blipFill>
          <a:blip r:embed="rId2"/>
          <a:stretch>
            <a:fillRect/>
          </a:stretch>
        </p:blipFill>
        <p:spPr>
          <a:xfrm>
            <a:off x="2092410" y="1758767"/>
            <a:ext cx="8229600" cy="926773"/>
          </a:xfrm>
          <a:prstGeom prst="rect">
            <a:avLst/>
          </a:prstGeom>
        </p:spPr>
      </p:pic>
      <p:pic>
        <p:nvPicPr>
          <p:cNvPr id="6" name="Kuva 5"/>
          <p:cNvPicPr>
            <a:picLocks noChangeAspect="1"/>
          </p:cNvPicPr>
          <p:nvPr/>
        </p:nvPicPr>
        <p:blipFill>
          <a:blip r:embed="rId3"/>
          <a:stretch>
            <a:fillRect/>
          </a:stretch>
        </p:blipFill>
        <p:spPr>
          <a:xfrm>
            <a:off x="1524000" y="2668178"/>
            <a:ext cx="9144000" cy="1358878"/>
          </a:xfrm>
          <a:prstGeom prst="rect">
            <a:avLst/>
          </a:prstGeom>
        </p:spPr>
      </p:pic>
      <p:sp>
        <p:nvSpPr>
          <p:cNvPr id="7" name="Tekstiruutu 6"/>
          <p:cNvSpPr txBox="1"/>
          <p:nvPr/>
        </p:nvSpPr>
        <p:spPr>
          <a:xfrm>
            <a:off x="1623702" y="4231751"/>
            <a:ext cx="8928968" cy="2616101"/>
          </a:xfrm>
          <a:prstGeom prst="rect">
            <a:avLst/>
          </a:prstGeom>
          <a:noFill/>
          <a:ln w="38100">
            <a:solidFill>
              <a:schemeClr val="accent5"/>
            </a:solidFill>
          </a:ln>
        </p:spPr>
        <p:txBody>
          <a:bodyPr wrap="square" rtlCol="0">
            <a:spAutoFit/>
          </a:bodyPr>
          <a:lstStyle/>
          <a:p>
            <a:pPr marL="285750" indent="-285750">
              <a:buFont typeface="Arial" panose="020B0604020202020204" pitchFamily="34" charset="0"/>
              <a:buChar char="•"/>
            </a:pPr>
            <a:r>
              <a:rPr lang="fi-FI" sz="2400" dirty="0" err="1"/>
              <a:t>Intravenous</a:t>
            </a:r>
            <a:r>
              <a:rPr lang="fi-FI" sz="2400" dirty="0"/>
              <a:t> </a:t>
            </a:r>
            <a:r>
              <a:rPr lang="fi-FI" sz="2400" dirty="0" err="1"/>
              <a:t>cefuroxime</a:t>
            </a:r>
            <a:r>
              <a:rPr lang="fi-FI" sz="2400" dirty="0"/>
              <a:t> is </a:t>
            </a:r>
            <a:r>
              <a:rPr lang="fi-FI" sz="2400" dirty="0" err="1"/>
              <a:t>the</a:t>
            </a:r>
            <a:r>
              <a:rPr lang="fi-FI" sz="2400" dirty="0"/>
              <a:t> </a:t>
            </a:r>
            <a:r>
              <a:rPr lang="fi-FI" sz="2400" dirty="0" err="1"/>
              <a:t>first</a:t>
            </a:r>
            <a:r>
              <a:rPr lang="fi-FI" sz="2400" dirty="0"/>
              <a:t> line </a:t>
            </a:r>
            <a:r>
              <a:rPr lang="fi-FI" sz="2400" dirty="0" err="1"/>
              <a:t>antimicrobial</a:t>
            </a:r>
            <a:r>
              <a:rPr lang="fi-FI" sz="2400" dirty="0"/>
              <a:t> for </a:t>
            </a:r>
            <a:r>
              <a:rPr lang="fi-FI" sz="2400" dirty="0" err="1"/>
              <a:t>most</a:t>
            </a:r>
            <a:r>
              <a:rPr lang="fi-FI" sz="2400" dirty="0"/>
              <a:t> </a:t>
            </a:r>
            <a:r>
              <a:rPr lang="fi-FI" sz="2400" dirty="0" err="1"/>
              <a:t>community-acquired</a:t>
            </a:r>
            <a:r>
              <a:rPr lang="fi-FI" sz="2400" dirty="0"/>
              <a:t> </a:t>
            </a:r>
            <a:r>
              <a:rPr lang="fi-FI" sz="2400" dirty="0" err="1"/>
              <a:t>febrile</a:t>
            </a:r>
            <a:r>
              <a:rPr lang="fi-FI" sz="2400" dirty="0"/>
              <a:t> </a:t>
            </a:r>
            <a:r>
              <a:rPr lang="fi-FI" sz="2400" dirty="0" err="1"/>
              <a:t>infections</a:t>
            </a:r>
            <a:endParaRPr lang="fi-FI" sz="2400" dirty="0"/>
          </a:p>
          <a:p>
            <a:pPr marL="285750" indent="-285750">
              <a:buFont typeface="Arial" panose="020B0604020202020204" pitchFamily="34" charset="0"/>
              <a:buChar char="•"/>
            </a:pPr>
            <a:r>
              <a:rPr lang="fi-FI" sz="2400" dirty="0"/>
              <a:t>EUCAST </a:t>
            </a:r>
            <a:r>
              <a:rPr lang="fi-FI" sz="2400" dirty="0" err="1"/>
              <a:t>standard</a:t>
            </a:r>
            <a:r>
              <a:rPr lang="fi-FI" sz="2400" dirty="0"/>
              <a:t> </a:t>
            </a:r>
            <a:r>
              <a:rPr lang="fi-FI" sz="2400" dirty="0" err="1"/>
              <a:t>dose</a:t>
            </a:r>
            <a:r>
              <a:rPr lang="fi-FI" sz="2400" dirty="0"/>
              <a:t> 750 mg x 3 </a:t>
            </a:r>
            <a:r>
              <a:rPr lang="fi-FI" sz="2400" dirty="0" err="1"/>
              <a:t>i.v</a:t>
            </a:r>
            <a:r>
              <a:rPr lang="fi-FI" sz="2400" dirty="0"/>
              <a:t>, </a:t>
            </a:r>
            <a:r>
              <a:rPr lang="fi-FI" sz="2400" dirty="0" err="1"/>
              <a:t>high</a:t>
            </a:r>
            <a:r>
              <a:rPr lang="fi-FI" sz="2400" dirty="0"/>
              <a:t> </a:t>
            </a:r>
            <a:r>
              <a:rPr lang="fi-FI" sz="2400" dirty="0" err="1"/>
              <a:t>dose</a:t>
            </a:r>
            <a:r>
              <a:rPr lang="fi-FI" sz="2400" dirty="0"/>
              <a:t> 1,5 g x 3 </a:t>
            </a:r>
            <a:r>
              <a:rPr lang="fi-FI" sz="2400" dirty="0" err="1"/>
              <a:t>i.v</a:t>
            </a:r>
            <a:endParaRPr lang="fi-FI" sz="2400" dirty="0"/>
          </a:p>
          <a:p>
            <a:pPr marL="285750" indent="-285750">
              <a:buFont typeface="Arial" panose="020B0604020202020204" pitchFamily="34" charset="0"/>
              <a:buChar char="•"/>
            </a:pPr>
            <a:r>
              <a:rPr lang="fi-FI" sz="2400" dirty="0"/>
              <a:t>In Finland, 1.5 g x 3 </a:t>
            </a:r>
            <a:r>
              <a:rPr lang="fi-FI" sz="2400" dirty="0" err="1"/>
              <a:t>i.v</a:t>
            </a:r>
            <a:r>
              <a:rPr lang="fi-FI" sz="2400" dirty="0"/>
              <a:t> is </a:t>
            </a:r>
            <a:r>
              <a:rPr lang="fi-FI" sz="2400" dirty="0" err="1"/>
              <a:t>standard</a:t>
            </a:r>
            <a:r>
              <a:rPr lang="fi-FI" sz="2400" dirty="0"/>
              <a:t> </a:t>
            </a:r>
            <a:r>
              <a:rPr lang="fi-FI" sz="2400" dirty="0" err="1"/>
              <a:t>dose</a:t>
            </a:r>
            <a:r>
              <a:rPr lang="fi-FI" sz="2400" dirty="0"/>
              <a:t>. </a:t>
            </a:r>
            <a:r>
              <a:rPr lang="fi-FI" sz="2400" dirty="0" err="1"/>
              <a:t>High</a:t>
            </a:r>
            <a:r>
              <a:rPr lang="fi-FI" sz="2400" dirty="0"/>
              <a:t> </a:t>
            </a:r>
            <a:r>
              <a:rPr lang="fi-FI" sz="2400" dirty="0" err="1"/>
              <a:t>dose</a:t>
            </a:r>
            <a:r>
              <a:rPr lang="fi-FI" sz="2400" dirty="0"/>
              <a:t> </a:t>
            </a:r>
            <a:r>
              <a:rPr lang="fi-FI" sz="2400" dirty="0" err="1"/>
              <a:t>would</a:t>
            </a:r>
            <a:r>
              <a:rPr lang="fi-FI" sz="2400" dirty="0"/>
              <a:t> </a:t>
            </a:r>
            <a:r>
              <a:rPr lang="fi-FI" sz="2400" dirty="0" err="1"/>
              <a:t>be</a:t>
            </a:r>
            <a:r>
              <a:rPr lang="fi-FI" sz="2400" dirty="0"/>
              <a:t> 1,5 g x 4 </a:t>
            </a:r>
            <a:r>
              <a:rPr lang="fi-FI" sz="2400" dirty="0" err="1"/>
              <a:t>i.v</a:t>
            </a:r>
            <a:r>
              <a:rPr lang="fi-FI" sz="2400" dirty="0"/>
              <a:t>.</a:t>
            </a:r>
          </a:p>
          <a:p>
            <a:pPr marL="285750" indent="-285750">
              <a:buFont typeface="Arial" panose="020B0604020202020204" pitchFamily="34" charset="0"/>
              <a:buChar char="•"/>
            </a:pPr>
            <a:r>
              <a:rPr lang="fi-FI" sz="2400" dirty="0" err="1"/>
              <a:t>Should</a:t>
            </a:r>
            <a:r>
              <a:rPr lang="fi-FI" sz="2400" dirty="0"/>
              <a:t> </a:t>
            </a:r>
            <a:r>
              <a:rPr lang="fi-FI" sz="2400" dirty="0" err="1"/>
              <a:t>wild-type</a:t>
            </a:r>
            <a:r>
              <a:rPr lang="fi-FI" sz="2400" dirty="0"/>
              <a:t> </a:t>
            </a:r>
            <a:r>
              <a:rPr lang="fi-FI" sz="2400" i="1" dirty="0"/>
              <a:t>E. </a:t>
            </a:r>
            <a:r>
              <a:rPr lang="fi-FI" sz="2400" i="1" dirty="0" err="1"/>
              <a:t>coli</a:t>
            </a:r>
            <a:r>
              <a:rPr lang="fi-FI" sz="2400" i="1" dirty="0"/>
              <a:t> </a:t>
            </a:r>
            <a:r>
              <a:rPr lang="fi-FI" sz="2400" dirty="0"/>
              <a:t>etc. </a:t>
            </a:r>
            <a:r>
              <a:rPr lang="fi-FI" sz="2400" dirty="0" err="1"/>
              <a:t>be</a:t>
            </a:r>
            <a:r>
              <a:rPr lang="fi-FI" sz="2400" dirty="0"/>
              <a:t> </a:t>
            </a:r>
            <a:r>
              <a:rPr lang="fi-FI" sz="2400" dirty="0" err="1"/>
              <a:t>interpreted</a:t>
            </a:r>
            <a:r>
              <a:rPr lang="fi-FI" sz="2400" dirty="0"/>
              <a:t> S </a:t>
            </a:r>
            <a:r>
              <a:rPr lang="fi-FI" sz="2400" dirty="0" err="1"/>
              <a:t>or</a:t>
            </a:r>
            <a:r>
              <a:rPr lang="fi-FI" sz="2400" dirty="0"/>
              <a:t> I?</a:t>
            </a:r>
          </a:p>
          <a:p>
            <a:endParaRPr lang="fi-FI" sz="2000" dirty="0"/>
          </a:p>
        </p:txBody>
      </p:sp>
      <p:pic>
        <p:nvPicPr>
          <p:cNvPr id="3" name="Kuv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7747" y="231162"/>
            <a:ext cx="1518582" cy="1459526"/>
          </a:xfrm>
          <a:prstGeom prst="rect">
            <a:avLst/>
          </a:prstGeom>
        </p:spPr>
      </p:pic>
    </p:spTree>
    <p:extLst>
      <p:ext uri="{BB962C8B-B14F-4D97-AF65-F5344CB8AC3E}">
        <p14:creationId xmlns:p14="http://schemas.microsoft.com/office/powerpoint/2010/main" val="630778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130629"/>
            <a:ext cx="10515600" cy="1325563"/>
          </a:xfrm>
        </p:spPr>
        <p:txBody>
          <a:bodyPr/>
          <a:lstStyle/>
          <a:p>
            <a:r>
              <a:rPr lang="fi-FI" dirty="0" err="1"/>
              <a:t>Pip-tazo</a:t>
            </a:r>
            <a:r>
              <a:rPr lang="fi-FI" dirty="0"/>
              <a:t> EUCAST general </a:t>
            </a:r>
            <a:r>
              <a:rPr lang="fi-FI" dirty="0" err="1"/>
              <a:t>consultation</a:t>
            </a:r>
            <a:endParaRPr lang="fi-FI" dirty="0"/>
          </a:p>
        </p:txBody>
      </p:sp>
      <p:pic>
        <p:nvPicPr>
          <p:cNvPr id="4" name="Kuva 3"/>
          <p:cNvPicPr>
            <a:picLocks noChangeAspect="1"/>
          </p:cNvPicPr>
          <p:nvPr/>
        </p:nvPicPr>
        <p:blipFill rotWithShape="1">
          <a:blip r:embed="rId3"/>
          <a:srcRect l="24917" t="41344" r="24959" b="15502"/>
          <a:stretch/>
        </p:blipFill>
        <p:spPr>
          <a:xfrm>
            <a:off x="838200" y="874260"/>
            <a:ext cx="9950422" cy="4818969"/>
          </a:xfrm>
          <a:prstGeom prst="rect">
            <a:avLst/>
          </a:prstGeom>
        </p:spPr>
      </p:pic>
      <p:sp>
        <p:nvSpPr>
          <p:cNvPr id="5" name="Suorakulmio 4"/>
          <p:cNvSpPr/>
          <p:nvPr/>
        </p:nvSpPr>
        <p:spPr>
          <a:xfrm>
            <a:off x="957943" y="4626429"/>
            <a:ext cx="9231086" cy="97971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5"/>
          <p:cNvSpPr txBox="1"/>
          <p:nvPr/>
        </p:nvSpPr>
        <p:spPr>
          <a:xfrm>
            <a:off x="838200" y="5811364"/>
            <a:ext cx="9823704" cy="671732"/>
          </a:xfrm>
          <a:prstGeom prst="rect">
            <a:avLst/>
          </a:prstGeom>
          <a:noFill/>
          <a:ln>
            <a:solidFill>
              <a:srgbClr val="00B050"/>
            </a:solidFill>
          </a:ln>
        </p:spPr>
        <p:txBody>
          <a:bodyPr wrap="square" rtlCol="0">
            <a:spAutoFit/>
          </a:bodyPr>
          <a:lstStyle/>
          <a:p>
            <a:r>
              <a:rPr lang="fi-FI" dirty="0"/>
              <a:t>ATU </a:t>
            </a:r>
            <a:r>
              <a:rPr lang="fi-FI" dirty="0" err="1"/>
              <a:t>removed</a:t>
            </a:r>
            <a:r>
              <a:rPr lang="fi-FI" dirty="0"/>
              <a:t>, </a:t>
            </a:r>
            <a:r>
              <a:rPr lang="fi-FI" dirty="0" err="1"/>
              <a:t>only</a:t>
            </a:r>
            <a:r>
              <a:rPr lang="fi-FI" dirty="0"/>
              <a:t> S/R.</a:t>
            </a:r>
            <a:r>
              <a:rPr lang="fi-FI" b="1" dirty="0"/>
              <a:t> </a:t>
            </a:r>
          </a:p>
          <a:p>
            <a:r>
              <a:rPr lang="fi-FI" b="1" dirty="0"/>
              <a:t> ”S” of an ESBL </a:t>
            </a:r>
            <a:r>
              <a:rPr lang="fi-FI" b="1" dirty="0" err="1"/>
              <a:t>strain</a:t>
            </a:r>
            <a:r>
              <a:rPr lang="fi-FI" b="1" dirty="0"/>
              <a:t> </a:t>
            </a:r>
            <a:r>
              <a:rPr lang="fi-FI" b="1" dirty="0" err="1"/>
              <a:t>could</a:t>
            </a:r>
            <a:r>
              <a:rPr lang="fi-FI" b="1" dirty="0"/>
              <a:t> </a:t>
            </a:r>
            <a:r>
              <a:rPr lang="fi-FI" b="1" dirty="0" err="1"/>
              <a:t>still</a:t>
            </a:r>
            <a:r>
              <a:rPr lang="fi-FI" b="1" dirty="0"/>
              <a:t> </a:t>
            </a:r>
            <a:r>
              <a:rPr lang="fi-FI" b="1" dirty="0" err="1"/>
              <a:t>be</a:t>
            </a:r>
            <a:r>
              <a:rPr lang="fi-FI" b="1" dirty="0"/>
              <a:t> </a:t>
            </a:r>
            <a:r>
              <a:rPr lang="fi-FI" b="1" dirty="0" err="1"/>
              <a:t>edited</a:t>
            </a:r>
            <a:r>
              <a:rPr lang="fi-FI" b="1" dirty="0"/>
              <a:t> to ”I” (</a:t>
            </a:r>
            <a:r>
              <a:rPr lang="fi-FI" b="1" dirty="0" err="1"/>
              <a:t>except</a:t>
            </a:r>
            <a:r>
              <a:rPr lang="fi-FI" b="1" dirty="0"/>
              <a:t> for </a:t>
            </a:r>
            <a:r>
              <a:rPr lang="fi-FI" b="1" dirty="0" err="1"/>
              <a:t>ceftoloza</a:t>
            </a:r>
            <a:r>
              <a:rPr lang="fi-FI" b="1" dirty="0"/>
              <a:t>/</a:t>
            </a:r>
            <a:r>
              <a:rPr lang="fi-FI" b="1" dirty="0" err="1"/>
              <a:t>tazo</a:t>
            </a:r>
            <a:r>
              <a:rPr lang="fi-FI" b="1" dirty="0"/>
              <a:t>, </a:t>
            </a:r>
            <a:r>
              <a:rPr lang="fi-FI" b="1" dirty="0" err="1"/>
              <a:t>cefta</a:t>
            </a:r>
            <a:r>
              <a:rPr lang="fi-FI" b="1" dirty="0"/>
              <a:t>/</a:t>
            </a:r>
            <a:r>
              <a:rPr lang="fi-FI" b="1" dirty="0" err="1"/>
              <a:t>avi</a:t>
            </a:r>
            <a:r>
              <a:rPr lang="fi-FI" b="1" dirty="0"/>
              <a:t>.) </a:t>
            </a:r>
            <a:r>
              <a:rPr lang="fi-FI" b="1" dirty="0" err="1"/>
              <a:t>See</a:t>
            </a:r>
            <a:r>
              <a:rPr lang="fi-FI" b="1" dirty="0"/>
              <a:t> </a:t>
            </a:r>
            <a:r>
              <a:rPr lang="fi-FI" b="1" dirty="0" err="1"/>
              <a:t>above</a:t>
            </a:r>
            <a:r>
              <a:rPr lang="fi-FI" b="1" dirty="0"/>
              <a:t> iii) </a:t>
            </a:r>
          </a:p>
        </p:txBody>
      </p:sp>
    </p:spTree>
    <p:extLst>
      <p:ext uri="{BB962C8B-B14F-4D97-AF65-F5344CB8AC3E}">
        <p14:creationId xmlns:p14="http://schemas.microsoft.com/office/powerpoint/2010/main" val="3210391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Ryhmä 6"/>
          <p:cNvGrpSpPr/>
          <p:nvPr/>
        </p:nvGrpSpPr>
        <p:grpSpPr>
          <a:xfrm>
            <a:off x="107244" y="343907"/>
            <a:ext cx="9385502" cy="6514093"/>
            <a:chOff x="107244" y="343907"/>
            <a:chExt cx="9385502" cy="6514093"/>
          </a:xfrm>
        </p:grpSpPr>
        <p:pic>
          <p:nvPicPr>
            <p:cNvPr id="4" name="Kuva 3"/>
            <p:cNvPicPr>
              <a:picLocks noChangeAspect="1"/>
            </p:cNvPicPr>
            <p:nvPr/>
          </p:nvPicPr>
          <p:blipFill rotWithShape="1">
            <a:blip r:embed="rId3"/>
            <a:srcRect l="24728" t="24897" r="23951" b="11779"/>
            <a:stretch/>
          </p:blipFill>
          <p:spPr>
            <a:xfrm>
              <a:off x="107244" y="343907"/>
              <a:ext cx="9385502" cy="6514093"/>
            </a:xfrm>
            <a:prstGeom prst="rect">
              <a:avLst/>
            </a:prstGeom>
          </p:spPr>
        </p:pic>
        <p:sp>
          <p:nvSpPr>
            <p:cNvPr id="5" name="Suorakulmio 4"/>
            <p:cNvSpPr/>
            <p:nvPr/>
          </p:nvSpPr>
          <p:spPr>
            <a:xfrm>
              <a:off x="5508172" y="1970313"/>
              <a:ext cx="435428" cy="4550229"/>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6" name="Tekstiruutu 5"/>
          <p:cNvSpPr txBox="1"/>
          <p:nvPr/>
        </p:nvSpPr>
        <p:spPr>
          <a:xfrm>
            <a:off x="9436053" y="108857"/>
            <a:ext cx="2755947" cy="6740307"/>
          </a:xfrm>
          <a:prstGeom prst="rect">
            <a:avLst/>
          </a:prstGeom>
          <a:noFill/>
        </p:spPr>
        <p:txBody>
          <a:bodyPr wrap="none" rtlCol="0">
            <a:spAutoFit/>
          </a:bodyPr>
          <a:lstStyle/>
          <a:p>
            <a:r>
              <a:rPr lang="fi-FI" dirty="0"/>
              <a:t>HUS mikrobilääkehoidon</a:t>
            </a:r>
          </a:p>
          <a:p>
            <a:r>
              <a:rPr lang="fi-FI" dirty="0"/>
              <a:t>opas:</a:t>
            </a:r>
          </a:p>
          <a:p>
            <a:r>
              <a:rPr lang="fi-FI" u="sng" dirty="0" err="1"/>
              <a:t>Neutropeninen</a:t>
            </a:r>
            <a:r>
              <a:rPr lang="fi-FI" u="sng" dirty="0"/>
              <a:t> kuume:</a:t>
            </a:r>
          </a:p>
          <a:p>
            <a:r>
              <a:rPr lang="fi-FI" dirty="0" err="1"/>
              <a:t>piptazoa</a:t>
            </a:r>
            <a:r>
              <a:rPr lang="fi-FI" dirty="0"/>
              <a:t> ei mainittu, </a:t>
            </a:r>
          </a:p>
          <a:p>
            <a:r>
              <a:rPr lang="fi-FI" dirty="0" err="1"/>
              <a:t>keftriax</a:t>
            </a:r>
            <a:r>
              <a:rPr lang="fi-FI" dirty="0"/>
              <a:t> 2g, </a:t>
            </a:r>
            <a:r>
              <a:rPr lang="fi-FI" dirty="0" err="1"/>
              <a:t>tobra.jne</a:t>
            </a:r>
            <a:endParaRPr lang="fi-FI" dirty="0"/>
          </a:p>
          <a:p>
            <a:endParaRPr lang="fi-FI" dirty="0"/>
          </a:p>
          <a:p>
            <a:r>
              <a:rPr lang="fi-FI" u="sng" dirty="0"/>
              <a:t>Sairaalakeuhkokuume:</a:t>
            </a:r>
          </a:p>
          <a:p>
            <a:pPr marL="285750" indent="-285750">
              <a:buFont typeface="Arial" panose="020B0604020202020204" pitchFamily="34" charset="0"/>
              <a:buChar char="•"/>
            </a:pPr>
            <a:r>
              <a:rPr lang="fi-FI" dirty="0" err="1"/>
              <a:t>kefurox</a:t>
            </a:r>
            <a:r>
              <a:rPr lang="fi-FI" dirty="0"/>
              <a:t> 1.5g x4</a:t>
            </a:r>
          </a:p>
          <a:p>
            <a:pPr marL="285750" indent="-285750">
              <a:buFont typeface="Arial" panose="020B0604020202020204" pitchFamily="34" charset="0"/>
              <a:buChar char="•"/>
            </a:pPr>
            <a:r>
              <a:rPr lang="fi-FI" dirty="0" err="1"/>
              <a:t>piptazo</a:t>
            </a:r>
            <a:r>
              <a:rPr lang="fi-FI" dirty="0"/>
              <a:t> 4g x4</a:t>
            </a:r>
          </a:p>
          <a:p>
            <a:pPr marL="285750" indent="-285750">
              <a:buFont typeface="Arial" panose="020B0604020202020204" pitchFamily="34" charset="0"/>
              <a:buChar char="•"/>
            </a:pPr>
            <a:r>
              <a:rPr lang="fi-FI" dirty="0"/>
              <a:t>Immuunipuutteisen </a:t>
            </a:r>
          </a:p>
          <a:p>
            <a:r>
              <a:rPr lang="fi-FI" dirty="0" err="1"/>
              <a:t>empyeema</a:t>
            </a:r>
            <a:r>
              <a:rPr lang="fi-FI" dirty="0"/>
              <a:t>: </a:t>
            </a:r>
            <a:r>
              <a:rPr lang="fi-FI" dirty="0" err="1"/>
              <a:t>piptazo</a:t>
            </a:r>
            <a:r>
              <a:rPr lang="fi-FI" dirty="0"/>
              <a:t> </a:t>
            </a:r>
            <a:r>
              <a:rPr lang="fi-FI" u="sng" dirty="0">
                <a:solidFill>
                  <a:srgbClr val="FF0000"/>
                </a:solidFill>
              </a:rPr>
              <a:t>4gx3</a:t>
            </a:r>
            <a:r>
              <a:rPr lang="fi-FI" dirty="0"/>
              <a:t>!</a:t>
            </a:r>
          </a:p>
          <a:p>
            <a:endParaRPr lang="fi-FI" dirty="0"/>
          </a:p>
          <a:p>
            <a:r>
              <a:rPr lang="fi-FI" u="sng" dirty="0"/>
              <a:t>Vatsan alueen infektio</a:t>
            </a:r>
          </a:p>
          <a:p>
            <a:pPr marL="285750" indent="-285750">
              <a:buFont typeface="Arial" panose="020B0604020202020204" pitchFamily="34" charset="0"/>
              <a:buChar char="•"/>
            </a:pPr>
            <a:r>
              <a:rPr lang="fi-FI" dirty="0" err="1"/>
              <a:t>ylä-gi</a:t>
            </a:r>
            <a:r>
              <a:rPr lang="fi-FI" dirty="0"/>
              <a:t> (sappiperäinen)</a:t>
            </a:r>
          </a:p>
          <a:p>
            <a:r>
              <a:rPr lang="fi-FI" dirty="0"/>
              <a:t>septinen shokki: </a:t>
            </a:r>
            <a:r>
              <a:rPr lang="fi-FI" dirty="0" err="1"/>
              <a:t>piptazo</a:t>
            </a:r>
            <a:r>
              <a:rPr lang="fi-FI" dirty="0"/>
              <a:t> </a:t>
            </a:r>
          </a:p>
          <a:p>
            <a:r>
              <a:rPr lang="fi-FI" dirty="0"/>
              <a:t>4g x4</a:t>
            </a:r>
          </a:p>
          <a:p>
            <a:pPr marL="285750" indent="-285750">
              <a:buFont typeface="Arial" panose="020B0604020202020204" pitchFamily="34" charset="0"/>
              <a:buChar char="•"/>
            </a:pPr>
            <a:r>
              <a:rPr lang="fi-FI" dirty="0" err="1"/>
              <a:t>koolonperforaatio</a:t>
            </a:r>
            <a:r>
              <a:rPr lang="fi-FI" dirty="0"/>
              <a:t> ja </a:t>
            </a:r>
          </a:p>
          <a:p>
            <a:r>
              <a:rPr lang="fi-FI" dirty="0"/>
              <a:t>septinen shokki: </a:t>
            </a:r>
            <a:r>
              <a:rPr lang="fi-FI" dirty="0" err="1"/>
              <a:t>mero</a:t>
            </a:r>
            <a:r>
              <a:rPr lang="fi-FI" dirty="0"/>
              <a:t> 1gx3</a:t>
            </a:r>
          </a:p>
          <a:p>
            <a:endParaRPr lang="fi-FI" dirty="0"/>
          </a:p>
          <a:p>
            <a:r>
              <a:rPr lang="fi-FI" u="sng" dirty="0"/>
              <a:t>Vaikea iho- ja pehmytk.inf</a:t>
            </a:r>
          </a:p>
          <a:p>
            <a:pPr marL="285750" indent="-285750">
              <a:buFont typeface="Arial" panose="020B0604020202020204" pitchFamily="34" charset="0"/>
              <a:buChar char="•"/>
            </a:pPr>
            <a:r>
              <a:rPr lang="fi-FI" dirty="0" err="1"/>
              <a:t>piptazo</a:t>
            </a:r>
            <a:r>
              <a:rPr lang="fi-FI" dirty="0"/>
              <a:t> 4g x4</a:t>
            </a:r>
          </a:p>
          <a:p>
            <a:pPr marL="285750" indent="-285750">
              <a:buFont typeface="Arial" panose="020B0604020202020204" pitchFamily="34" charset="0"/>
              <a:buChar char="•"/>
            </a:pPr>
            <a:endParaRPr lang="fi-FI" dirty="0"/>
          </a:p>
          <a:p>
            <a:r>
              <a:rPr lang="fi-FI" u="sng" dirty="0" err="1"/>
              <a:t>Pyelonefriitti</a:t>
            </a:r>
            <a:r>
              <a:rPr lang="fi-FI" u="sng" dirty="0"/>
              <a:t> (</a:t>
            </a:r>
            <a:r>
              <a:rPr lang="fi-FI" u="sng" dirty="0" err="1"/>
              <a:t>sairalaper</a:t>
            </a:r>
            <a:r>
              <a:rPr lang="fi-FI" u="sng" dirty="0"/>
              <a:t>.)</a:t>
            </a:r>
          </a:p>
          <a:p>
            <a:pPr marL="285750" indent="-285750">
              <a:buFont typeface="Arial" panose="020B0604020202020204" pitchFamily="34" charset="0"/>
              <a:buChar char="•"/>
            </a:pPr>
            <a:r>
              <a:rPr lang="fi-FI" dirty="0" err="1"/>
              <a:t>Piptazo</a:t>
            </a:r>
            <a:r>
              <a:rPr lang="fi-FI" dirty="0"/>
              <a:t> 4g x3.</a:t>
            </a:r>
          </a:p>
        </p:txBody>
      </p:sp>
    </p:spTree>
    <p:extLst>
      <p:ext uri="{BB962C8B-B14F-4D97-AF65-F5344CB8AC3E}">
        <p14:creationId xmlns:p14="http://schemas.microsoft.com/office/powerpoint/2010/main" val="666410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a:t>Notes on </a:t>
            </a:r>
            <a:r>
              <a:rPr lang="fi-FI" dirty="0" err="1"/>
              <a:t>dosing</a:t>
            </a:r>
            <a:r>
              <a:rPr lang="fi-FI" dirty="0"/>
              <a:t> Finland vs. EUCAST (</a:t>
            </a:r>
            <a:r>
              <a:rPr lang="fi-FI" dirty="0" err="1"/>
              <a:t>mostly</a:t>
            </a:r>
            <a:r>
              <a:rPr lang="fi-FI" dirty="0"/>
              <a:t> </a:t>
            </a:r>
            <a:r>
              <a:rPr lang="fi-FI" dirty="0" err="1"/>
              <a:t>Tyks-based</a:t>
            </a:r>
            <a:r>
              <a:rPr lang="fi-FI" dirty="0"/>
              <a:t>)</a:t>
            </a:r>
          </a:p>
        </p:txBody>
      </p:sp>
      <p:sp>
        <p:nvSpPr>
          <p:cNvPr id="3" name="Sisällön paikkamerkki 2"/>
          <p:cNvSpPr>
            <a:spLocks noGrp="1"/>
          </p:cNvSpPr>
          <p:nvPr>
            <p:ph idx="1"/>
          </p:nvPr>
        </p:nvSpPr>
        <p:spPr/>
        <p:txBody>
          <a:bodyPr/>
          <a:lstStyle/>
          <a:p>
            <a:r>
              <a:rPr lang="fi-FI" dirty="0" err="1"/>
              <a:t>i.v</a:t>
            </a:r>
            <a:r>
              <a:rPr lang="fi-FI" dirty="0"/>
              <a:t>. –</a:t>
            </a:r>
            <a:r>
              <a:rPr lang="fi-FI" dirty="0" err="1"/>
              <a:t>dosing</a:t>
            </a:r>
            <a:r>
              <a:rPr lang="fi-FI" dirty="0"/>
              <a:t> for </a:t>
            </a:r>
            <a:r>
              <a:rPr lang="fi-FI" dirty="0" err="1"/>
              <a:t>penicillins</a:t>
            </a:r>
            <a:r>
              <a:rPr lang="fi-FI" dirty="0"/>
              <a:t>: </a:t>
            </a:r>
            <a:r>
              <a:rPr lang="fi-FI" dirty="0" err="1"/>
              <a:t>usually</a:t>
            </a:r>
            <a:r>
              <a:rPr lang="fi-FI" dirty="0"/>
              <a:t> </a:t>
            </a:r>
            <a:r>
              <a:rPr lang="fi-FI" dirty="0" err="1"/>
              <a:t>cover</a:t>
            </a:r>
            <a:r>
              <a:rPr lang="fi-FI" dirty="0"/>
              <a:t> </a:t>
            </a:r>
            <a:r>
              <a:rPr lang="fi-FI" dirty="0" err="1"/>
              <a:t>well</a:t>
            </a:r>
            <a:r>
              <a:rPr lang="fi-FI" dirty="0"/>
              <a:t> </a:t>
            </a:r>
            <a:r>
              <a:rPr lang="fi-FI" dirty="0" err="1"/>
              <a:t>both</a:t>
            </a:r>
            <a:r>
              <a:rPr lang="fi-FI" dirty="0"/>
              <a:t> S and I</a:t>
            </a:r>
          </a:p>
          <a:p>
            <a:r>
              <a:rPr lang="fi-FI" dirty="0" err="1"/>
              <a:t>Peroral</a:t>
            </a:r>
            <a:r>
              <a:rPr lang="fi-FI" dirty="0"/>
              <a:t> </a:t>
            </a:r>
            <a:r>
              <a:rPr lang="fi-FI" dirty="0" err="1"/>
              <a:t>dosing</a:t>
            </a:r>
            <a:r>
              <a:rPr lang="fi-FI" dirty="0"/>
              <a:t> of </a:t>
            </a:r>
            <a:r>
              <a:rPr lang="fi-FI" dirty="0" err="1"/>
              <a:t>penicillins</a:t>
            </a:r>
            <a:r>
              <a:rPr lang="fi-FI" dirty="0"/>
              <a:t>: </a:t>
            </a:r>
            <a:r>
              <a:rPr lang="fi-FI" dirty="0" err="1"/>
              <a:t>often</a:t>
            </a:r>
            <a:r>
              <a:rPr lang="fi-FI" dirty="0"/>
              <a:t> </a:t>
            </a:r>
            <a:r>
              <a:rPr lang="fi-FI" dirty="0" err="1"/>
              <a:t>only</a:t>
            </a:r>
            <a:r>
              <a:rPr lang="fi-FI" dirty="0"/>
              <a:t> </a:t>
            </a:r>
            <a:r>
              <a:rPr lang="fi-FI" dirty="0" err="1"/>
              <a:t>twice</a:t>
            </a:r>
            <a:r>
              <a:rPr lang="fi-FI" dirty="0"/>
              <a:t> a </a:t>
            </a:r>
            <a:r>
              <a:rPr lang="fi-FI" dirty="0" err="1"/>
              <a:t>day</a:t>
            </a:r>
            <a:r>
              <a:rPr lang="fi-FI" dirty="0"/>
              <a:t>, </a:t>
            </a:r>
            <a:r>
              <a:rPr lang="fi-FI" dirty="0" err="1"/>
              <a:t>while</a:t>
            </a:r>
            <a:r>
              <a:rPr lang="fi-FI" dirty="0"/>
              <a:t> EUCAST </a:t>
            </a:r>
            <a:r>
              <a:rPr lang="fi-FI" dirty="0" err="1"/>
              <a:t>dosing</a:t>
            </a:r>
            <a:r>
              <a:rPr lang="fi-FI" dirty="0"/>
              <a:t> is x 3</a:t>
            </a:r>
          </a:p>
          <a:p>
            <a:pPr lvl="1"/>
            <a:r>
              <a:rPr lang="fi-FI" dirty="0" err="1"/>
              <a:t>Hemophilus</a:t>
            </a:r>
            <a:r>
              <a:rPr lang="fi-FI" dirty="0"/>
              <a:t> </a:t>
            </a:r>
            <a:r>
              <a:rPr lang="fi-FI" dirty="0" err="1"/>
              <a:t>requires</a:t>
            </a:r>
            <a:r>
              <a:rPr lang="fi-FI" dirty="0"/>
              <a:t> a </a:t>
            </a:r>
            <a:r>
              <a:rPr lang="fi-FI" dirty="0" err="1"/>
              <a:t>high</a:t>
            </a:r>
            <a:r>
              <a:rPr lang="fi-FI" dirty="0"/>
              <a:t> </a:t>
            </a:r>
            <a:r>
              <a:rPr lang="fi-FI" dirty="0" err="1"/>
              <a:t>dose</a:t>
            </a:r>
            <a:r>
              <a:rPr lang="fi-FI" dirty="0"/>
              <a:t> x 3</a:t>
            </a:r>
          </a:p>
          <a:p>
            <a:r>
              <a:rPr lang="fi-FI" dirty="0" err="1"/>
              <a:t>Pseudomonas</a:t>
            </a:r>
            <a:r>
              <a:rPr lang="fi-FI" dirty="0"/>
              <a:t>: </a:t>
            </a:r>
            <a:r>
              <a:rPr lang="fi-FI" dirty="0" err="1"/>
              <a:t>dosing</a:t>
            </a:r>
            <a:r>
              <a:rPr lang="fi-FI" dirty="0"/>
              <a:t> </a:t>
            </a:r>
            <a:r>
              <a:rPr lang="fi-FI" dirty="0" err="1"/>
              <a:t>tends</a:t>
            </a:r>
            <a:r>
              <a:rPr lang="fi-FI" dirty="0"/>
              <a:t> to </a:t>
            </a:r>
            <a:r>
              <a:rPr lang="fi-FI" dirty="0" err="1"/>
              <a:t>be</a:t>
            </a:r>
            <a:r>
              <a:rPr lang="fi-FI" dirty="0"/>
              <a:t> </a:t>
            </a:r>
            <a:r>
              <a:rPr lang="fi-FI" dirty="0" err="1"/>
              <a:t>lower</a:t>
            </a:r>
            <a:r>
              <a:rPr lang="fi-FI" dirty="0"/>
              <a:t> </a:t>
            </a:r>
            <a:r>
              <a:rPr lang="fi-FI" dirty="0" err="1"/>
              <a:t>than</a:t>
            </a:r>
            <a:r>
              <a:rPr lang="fi-FI" dirty="0"/>
              <a:t> </a:t>
            </a:r>
            <a:r>
              <a:rPr lang="fi-FI" dirty="0" err="1"/>
              <a:t>the</a:t>
            </a:r>
            <a:r>
              <a:rPr lang="fi-FI" dirty="0"/>
              <a:t> EUCAST </a:t>
            </a:r>
            <a:r>
              <a:rPr lang="fi-FI" dirty="0" err="1"/>
              <a:t>high</a:t>
            </a:r>
            <a:r>
              <a:rPr lang="fi-FI" dirty="0"/>
              <a:t> </a:t>
            </a:r>
            <a:r>
              <a:rPr lang="fi-FI" dirty="0" err="1"/>
              <a:t>dose</a:t>
            </a:r>
            <a:endParaRPr lang="fi-FI" dirty="0"/>
          </a:p>
          <a:p>
            <a:pPr lvl="1"/>
            <a:r>
              <a:rPr lang="fi-FI" dirty="0" err="1"/>
              <a:t>Use</a:t>
            </a:r>
            <a:r>
              <a:rPr lang="fi-FI" dirty="0"/>
              <a:t> of </a:t>
            </a:r>
            <a:r>
              <a:rPr lang="fi-FI" dirty="0" err="1"/>
              <a:t>two</a:t>
            </a:r>
            <a:r>
              <a:rPr lang="fi-FI" dirty="0"/>
              <a:t> </a:t>
            </a:r>
            <a:r>
              <a:rPr lang="fi-FI" dirty="0" err="1"/>
              <a:t>effective</a:t>
            </a:r>
            <a:r>
              <a:rPr lang="fi-FI" dirty="0"/>
              <a:t> </a:t>
            </a:r>
            <a:r>
              <a:rPr lang="fi-FI" dirty="0" err="1"/>
              <a:t>drugs</a:t>
            </a:r>
            <a:r>
              <a:rPr lang="fi-FI" dirty="0"/>
              <a:t> is </a:t>
            </a:r>
            <a:r>
              <a:rPr lang="fi-FI" dirty="0" err="1"/>
              <a:t>recommended</a:t>
            </a:r>
            <a:endParaRPr lang="fi-FI" dirty="0"/>
          </a:p>
          <a:p>
            <a:r>
              <a:rPr lang="fi-FI" dirty="0" err="1"/>
              <a:t>Aminoglykoside</a:t>
            </a:r>
            <a:r>
              <a:rPr lang="fi-FI" dirty="0"/>
              <a:t>: </a:t>
            </a:r>
            <a:r>
              <a:rPr lang="fi-FI" dirty="0" err="1"/>
              <a:t>dosing</a:t>
            </a:r>
            <a:r>
              <a:rPr lang="fi-FI" dirty="0"/>
              <a:t> is </a:t>
            </a:r>
            <a:r>
              <a:rPr lang="fi-FI" dirty="0" err="1"/>
              <a:t>lower</a:t>
            </a:r>
            <a:r>
              <a:rPr lang="fi-FI" dirty="0"/>
              <a:t> </a:t>
            </a:r>
            <a:r>
              <a:rPr lang="fi-FI" dirty="0" err="1"/>
              <a:t>than</a:t>
            </a:r>
            <a:r>
              <a:rPr lang="fi-FI" dirty="0"/>
              <a:t> </a:t>
            </a:r>
            <a:r>
              <a:rPr lang="fi-FI" dirty="0" err="1"/>
              <a:t>that</a:t>
            </a:r>
            <a:r>
              <a:rPr lang="fi-FI" dirty="0"/>
              <a:t> in EUCAST </a:t>
            </a:r>
            <a:r>
              <a:rPr lang="fi-FI" dirty="0" err="1"/>
              <a:t>table</a:t>
            </a:r>
            <a:endParaRPr lang="fi-FI" dirty="0"/>
          </a:p>
          <a:p>
            <a:pPr lvl="1"/>
            <a:r>
              <a:rPr lang="fi-FI" dirty="0" err="1"/>
              <a:t>Used</a:t>
            </a:r>
            <a:r>
              <a:rPr lang="fi-FI" dirty="0"/>
              <a:t> </a:t>
            </a:r>
            <a:r>
              <a:rPr lang="fi-FI" dirty="0" err="1"/>
              <a:t>only</a:t>
            </a:r>
            <a:r>
              <a:rPr lang="fi-FI" dirty="0"/>
              <a:t> in </a:t>
            </a:r>
            <a:r>
              <a:rPr lang="fi-FI" dirty="0" err="1"/>
              <a:t>combination</a:t>
            </a:r>
            <a:r>
              <a:rPr lang="fi-FI" dirty="0"/>
              <a:t> </a:t>
            </a:r>
            <a:r>
              <a:rPr lang="fi-FI" dirty="0" err="1"/>
              <a:t>therapy</a:t>
            </a:r>
            <a:endParaRPr lang="fi-FI" dirty="0"/>
          </a:p>
          <a:p>
            <a:endParaRPr lang="fi-FI" dirty="0"/>
          </a:p>
          <a:p>
            <a:pPr lvl="1"/>
            <a:endParaRPr lang="fi-FI" dirty="0"/>
          </a:p>
        </p:txBody>
      </p:sp>
    </p:spTree>
    <p:extLst>
      <p:ext uri="{BB962C8B-B14F-4D97-AF65-F5344CB8AC3E}">
        <p14:creationId xmlns:p14="http://schemas.microsoft.com/office/powerpoint/2010/main" val="3378824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”New I” and </a:t>
            </a:r>
            <a:r>
              <a:rPr lang="fi-FI" i="1" dirty="0"/>
              <a:t>P. </a:t>
            </a:r>
            <a:r>
              <a:rPr lang="fi-FI" i="1" dirty="0" err="1"/>
              <a:t>aeruginosa</a:t>
            </a:r>
            <a:endParaRPr lang="fi-FI" i="1" dirty="0"/>
          </a:p>
        </p:txBody>
      </p:sp>
      <p:sp>
        <p:nvSpPr>
          <p:cNvPr id="4" name="Tekstin paikkamerkki 3"/>
          <p:cNvSpPr>
            <a:spLocks noGrp="1"/>
          </p:cNvSpPr>
          <p:nvPr>
            <p:ph type="body" idx="1"/>
          </p:nvPr>
        </p:nvSpPr>
        <p:spPr/>
        <p:txBody>
          <a:bodyPr>
            <a:normAutofit/>
          </a:bodyPr>
          <a:lstStyle/>
          <a:p>
            <a:r>
              <a:rPr lang="fi-FI" dirty="0"/>
              <a:t>Wild-</a:t>
            </a:r>
            <a:r>
              <a:rPr lang="fi-FI" dirty="0" err="1"/>
              <a:t>type</a:t>
            </a:r>
            <a:r>
              <a:rPr lang="fi-FI" dirty="0"/>
              <a:t> </a:t>
            </a:r>
            <a:r>
              <a:rPr lang="fi-FI" i="1" dirty="0"/>
              <a:t>P. </a:t>
            </a:r>
            <a:r>
              <a:rPr lang="fi-FI" i="1" dirty="0" err="1"/>
              <a:t>aeruginosa</a:t>
            </a:r>
            <a:r>
              <a:rPr lang="fi-FI" i="1" dirty="0"/>
              <a:t> </a:t>
            </a:r>
            <a:r>
              <a:rPr lang="fi-FI" dirty="0" err="1"/>
              <a:t>now</a:t>
            </a:r>
            <a:endParaRPr lang="fi-FI" dirty="0"/>
          </a:p>
        </p:txBody>
      </p:sp>
      <p:graphicFrame>
        <p:nvGraphicFramePr>
          <p:cNvPr id="8" name="Sisällön paikkamerkki 7"/>
          <p:cNvGraphicFramePr>
            <a:graphicFrameLocks noGrp="1"/>
          </p:cNvGraphicFramePr>
          <p:nvPr>
            <p:ph sz="half" idx="2"/>
          </p:nvPr>
        </p:nvGraphicFramePr>
        <p:xfrm>
          <a:off x="2153842" y="3112295"/>
          <a:ext cx="3868341" cy="2186940"/>
        </p:xfrm>
        <a:graphic>
          <a:graphicData uri="http://schemas.openxmlformats.org/drawingml/2006/table">
            <a:tbl>
              <a:tblPr firstRow="1" bandRow="1">
                <a:tableStyleId>{5C22544A-7EE6-4342-B048-85BDC9FD1C3A}</a:tableStyleId>
              </a:tblPr>
              <a:tblGrid>
                <a:gridCol w="3108079">
                  <a:extLst>
                    <a:ext uri="{9D8B030D-6E8A-4147-A177-3AD203B41FA5}">
                      <a16:colId xmlns:a16="http://schemas.microsoft.com/office/drawing/2014/main" val="20000"/>
                    </a:ext>
                  </a:extLst>
                </a:gridCol>
                <a:gridCol w="760262">
                  <a:extLst>
                    <a:ext uri="{9D8B030D-6E8A-4147-A177-3AD203B41FA5}">
                      <a16:colId xmlns:a16="http://schemas.microsoft.com/office/drawing/2014/main" val="20001"/>
                    </a:ext>
                  </a:extLst>
                </a:gridCol>
              </a:tblGrid>
              <a:tr h="278130">
                <a:tc>
                  <a:txBody>
                    <a:bodyPr/>
                    <a:lstStyle/>
                    <a:p>
                      <a:endParaRPr lang="fi-FI" sz="1400" dirty="0"/>
                    </a:p>
                  </a:txBody>
                  <a:tcPr marL="68580" marR="68580" marT="34290" marB="34290"/>
                </a:tc>
                <a:tc>
                  <a:txBody>
                    <a:bodyPr/>
                    <a:lstStyle/>
                    <a:p>
                      <a:pPr algn="ctr"/>
                      <a:endParaRPr lang="fi-FI" sz="1400" dirty="0"/>
                    </a:p>
                  </a:txBody>
                  <a:tcPr marL="68580" marR="68580" marT="34290" marB="34290"/>
                </a:tc>
                <a:extLst>
                  <a:ext uri="{0D108BD9-81ED-4DB2-BD59-A6C34878D82A}">
                    <a16:rowId xmlns:a16="http://schemas.microsoft.com/office/drawing/2014/main" val="10000"/>
                  </a:ext>
                </a:extLst>
              </a:tr>
              <a:tr h="278130">
                <a:tc>
                  <a:txBody>
                    <a:bodyPr/>
                    <a:lstStyle/>
                    <a:p>
                      <a:r>
                        <a:rPr lang="fi-FI" sz="1400" b="1" dirty="0" err="1">
                          <a:latin typeface="Courier New" panose="02070309020205020404" pitchFamily="49" charset="0"/>
                          <a:cs typeface="Courier New" panose="02070309020205020404" pitchFamily="49" charset="0"/>
                        </a:rPr>
                        <a:t>Keftatsidiimi</a:t>
                      </a:r>
                      <a:endParaRPr lang="fi-FI" sz="1400" b="1" dirty="0">
                        <a:latin typeface="Courier New" panose="02070309020205020404" pitchFamily="49" charset="0"/>
                        <a:cs typeface="Courier New" panose="02070309020205020404" pitchFamily="49" charset="0"/>
                      </a:endParaRPr>
                    </a:p>
                  </a:txBody>
                  <a:tcPr marL="68580" marR="68580" marT="34290" marB="34290"/>
                </a:tc>
                <a:tc>
                  <a:txBody>
                    <a:bodyPr/>
                    <a:lstStyle/>
                    <a:p>
                      <a:pPr algn="ctr"/>
                      <a:r>
                        <a:rPr lang="fi-FI" sz="1400" b="1" dirty="0">
                          <a:latin typeface="Courier New" panose="02070309020205020404" pitchFamily="49" charset="0"/>
                          <a:cs typeface="Courier New" panose="02070309020205020404" pitchFamily="49" charset="0"/>
                        </a:rPr>
                        <a:t>S</a:t>
                      </a:r>
                    </a:p>
                  </a:txBody>
                  <a:tcPr marL="68580" marR="68580" marT="34290" marB="34290"/>
                </a:tc>
                <a:extLst>
                  <a:ext uri="{0D108BD9-81ED-4DB2-BD59-A6C34878D82A}">
                    <a16:rowId xmlns:a16="http://schemas.microsoft.com/office/drawing/2014/main" val="10001"/>
                  </a:ext>
                </a:extLst>
              </a:tr>
              <a:tr h="278130">
                <a:tc>
                  <a:txBody>
                    <a:bodyPr/>
                    <a:lstStyle/>
                    <a:p>
                      <a:r>
                        <a:rPr lang="fi-FI" sz="1400" b="1" dirty="0" err="1">
                          <a:latin typeface="Courier New" panose="02070309020205020404" pitchFamily="49" charset="0"/>
                          <a:cs typeface="Courier New" panose="02070309020205020404" pitchFamily="49" charset="0"/>
                        </a:rPr>
                        <a:t>Keftolotsaani-tatsobaktaami</a:t>
                      </a:r>
                      <a:endParaRPr lang="fi-FI" sz="1400" b="1" dirty="0">
                        <a:latin typeface="Courier New" panose="02070309020205020404" pitchFamily="49" charset="0"/>
                        <a:cs typeface="Courier New" panose="02070309020205020404" pitchFamily="49" charset="0"/>
                      </a:endParaRPr>
                    </a:p>
                  </a:txBody>
                  <a:tcPr marL="68580" marR="68580" marT="34290" marB="34290"/>
                </a:tc>
                <a:tc>
                  <a:txBody>
                    <a:bodyPr/>
                    <a:lstStyle/>
                    <a:p>
                      <a:pPr algn="ctr"/>
                      <a:r>
                        <a:rPr lang="fi-FI" sz="1400" b="1" dirty="0">
                          <a:latin typeface="Courier New" panose="02070309020205020404" pitchFamily="49" charset="0"/>
                          <a:cs typeface="Courier New" panose="02070309020205020404" pitchFamily="49" charset="0"/>
                        </a:rPr>
                        <a:t>S</a:t>
                      </a:r>
                    </a:p>
                  </a:txBody>
                  <a:tcPr marL="68580" marR="68580" marT="34290" marB="34290"/>
                </a:tc>
                <a:extLst>
                  <a:ext uri="{0D108BD9-81ED-4DB2-BD59-A6C34878D82A}">
                    <a16:rowId xmlns:a16="http://schemas.microsoft.com/office/drawing/2014/main" val="10002"/>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err="1">
                          <a:latin typeface="Courier New" panose="02070309020205020404" pitchFamily="49" charset="0"/>
                          <a:cs typeface="Courier New" panose="02070309020205020404" pitchFamily="49" charset="0"/>
                        </a:rPr>
                        <a:t>Meropeneemi</a:t>
                      </a:r>
                      <a:endParaRPr lang="fi-FI" sz="1400" b="1" dirty="0">
                        <a:latin typeface="Courier New" panose="02070309020205020404" pitchFamily="49" charset="0"/>
                        <a:cs typeface="Courier New" panose="02070309020205020404" pitchFamily="49" charset="0"/>
                      </a:endParaRPr>
                    </a:p>
                  </a:txBody>
                  <a:tcPr marL="68580" marR="68580" marT="34290" marB="34290"/>
                </a:tc>
                <a:tc>
                  <a:txBody>
                    <a:bodyPr/>
                    <a:lstStyle/>
                    <a:p>
                      <a:pPr algn="ctr"/>
                      <a:r>
                        <a:rPr lang="fi-FI" sz="1400" b="1" dirty="0">
                          <a:latin typeface="Courier New" panose="02070309020205020404" pitchFamily="49" charset="0"/>
                          <a:cs typeface="Courier New" panose="02070309020205020404" pitchFamily="49" charset="0"/>
                        </a:rPr>
                        <a:t>S</a:t>
                      </a:r>
                    </a:p>
                  </a:txBody>
                  <a:tcPr marL="68580" marR="68580" marT="34290" marB="34290"/>
                </a:tc>
                <a:extLst>
                  <a:ext uri="{0D108BD9-81ED-4DB2-BD59-A6C34878D82A}">
                    <a16:rowId xmlns:a16="http://schemas.microsoft.com/office/drawing/2014/main" val="10003"/>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err="1">
                          <a:latin typeface="Courier New" panose="02070309020205020404" pitchFamily="49" charset="0"/>
                          <a:cs typeface="Courier New" panose="02070309020205020404" pitchFamily="49" charset="0"/>
                        </a:rPr>
                        <a:t>Piperasilliini-tatsobaktaami</a:t>
                      </a:r>
                      <a:endParaRPr lang="fi-FI" sz="1400" b="1" dirty="0">
                        <a:latin typeface="Courier New" panose="02070309020205020404" pitchFamily="49" charset="0"/>
                        <a:cs typeface="Courier New" panose="02070309020205020404" pitchFamily="49" charset="0"/>
                      </a:endParaRPr>
                    </a:p>
                  </a:txBody>
                  <a:tcPr marL="68580" marR="68580" marT="34290" marB="34290"/>
                </a:tc>
                <a:tc>
                  <a:txBody>
                    <a:bodyPr/>
                    <a:lstStyle/>
                    <a:p>
                      <a:pPr algn="ctr"/>
                      <a:r>
                        <a:rPr lang="fi-FI" sz="1400" b="1" dirty="0">
                          <a:latin typeface="Courier New" panose="02070309020205020404" pitchFamily="49" charset="0"/>
                          <a:cs typeface="Courier New" panose="02070309020205020404" pitchFamily="49" charset="0"/>
                        </a:rPr>
                        <a:t>S</a:t>
                      </a:r>
                    </a:p>
                  </a:txBody>
                  <a:tcPr marL="68580" marR="68580" marT="34290" marB="34290"/>
                </a:tc>
                <a:extLst>
                  <a:ext uri="{0D108BD9-81ED-4DB2-BD59-A6C34878D82A}">
                    <a16:rowId xmlns:a16="http://schemas.microsoft.com/office/drawing/2014/main" val="10004"/>
                  </a:ext>
                </a:extLst>
              </a:tr>
              <a:tr h="278130">
                <a:tc>
                  <a:txBody>
                    <a:bodyPr/>
                    <a:lstStyle/>
                    <a:p>
                      <a:r>
                        <a:rPr lang="fi-FI" sz="1400" b="1" dirty="0" err="1">
                          <a:latin typeface="Courier New" panose="02070309020205020404" pitchFamily="49" charset="0"/>
                          <a:cs typeface="Courier New" panose="02070309020205020404" pitchFamily="49" charset="0"/>
                        </a:rPr>
                        <a:t>Siprofloksasiini</a:t>
                      </a:r>
                      <a:endParaRPr lang="fi-FI" sz="1400" b="1" dirty="0">
                        <a:latin typeface="Courier New" panose="02070309020205020404" pitchFamily="49" charset="0"/>
                        <a:cs typeface="Courier New" panose="02070309020205020404" pitchFamily="49" charset="0"/>
                      </a:endParaRPr>
                    </a:p>
                  </a:txBody>
                  <a:tcPr marL="68580" marR="68580" marT="34290" marB="34290"/>
                </a:tc>
                <a:tc>
                  <a:txBody>
                    <a:bodyPr/>
                    <a:lstStyle/>
                    <a:p>
                      <a:pPr algn="ctr"/>
                      <a:r>
                        <a:rPr lang="fi-FI" sz="1400" b="1" dirty="0">
                          <a:latin typeface="Courier New" panose="02070309020205020404" pitchFamily="49" charset="0"/>
                          <a:cs typeface="Courier New" panose="02070309020205020404" pitchFamily="49" charset="0"/>
                        </a:rPr>
                        <a:t>S</a:t>
                      </a:r>
                    </a:p>
                  </a:txBody>
                  <a:tcPr marL="68580" marR="68580" marT="34290" marB="34290"/>
                </a:tc>
                <a:extLst>
                  <a:ext uri="{0D108BD9-81ED-4DB2-BD59-A6C34878D82A}">
                    <a16:rowId xmlns:a16="http://schemas.microsoft.com/office/drawing/2014/main" val="10005"/>
                  </a:ext>
                </a:extLst>
              </a:tr>
              <a:tr h="278130">
                <a:tc>
                  <a:txBody>
                    <a:bodyPr/>
                    <a:lstStyle/>
                    <a:p>
                      <a:r>
                        <a:rPr lang="fi-FI" sz="1400" b="1" dirty="0" err="1">
                          <a:latin typeface="Courier New" panose="02070309020205020404" pitchFamily="49" charset="0"/>
                          <a:cs typeface="Courier New" panose="02070309020205020404" pitchFamily="49" charset="0"/>
                        </a:rPr>
                        <a:t>Tobramysiini</a:t>
                      </a:r>
                      <a:endParaRPr lang="fi-FI" sz="1400" b="1" dirty="0">
                        <a:latin typeface="Courier New" panose="02070309020205020404" pitchFamily="49" charset="0"/>
                        <a:cs typeface="Courier New" panose="02070309020205020404" pitchFamily="49" charset="0"/>
                      </a:endParaRPr>
                    </a:p>
                  </a:txBody>
                  <a:tcPr marL="68580" marR="68580" marT="34290" marB="34290"/>
                </a:tc>
                <a:tc>
                  <a:txBody>
                    <a:bodyPr/>
                    <a:lstStyle/>
                    <a:p>
                      <a:pPr algn="ctr"/>
                      <a:r>
                        <a:rPr lang="fi-FI" sz="1400" b="1" dirty="0">
                          <a:latin typeface="Courier New" panose="02070309020205020404" pitchFamily="49" charset="0"/>
                          <a:cs typeface="Courier New" panose="02070309020205020404" pitchFamily="49" charset="0"/>
                        </a:rPr>
                        <a:t>S</a:t>
                      </a:r>
                    </a:p>
                  </a:txBody>
                  <a:tcPr marL="68580" marR="68580" marT="34290" marB="34290"/>
                </a:tc>
                <a:extLst>
                  <a:ext uri="{0D108BD9-81ED-4DB2-BD59-A6C34878D82A}">
                    <a16:rowId xmlns:a16="http://schemas.microsoft.com/office/drawing/2014/main" val="10006"/>
                  </a:ext>
                </a:extLst>
              </a:tr>
            </a:tbl>
          </a:graphicData>
        </a:graphic>
      </p:graphicFrame>
      <p:sp>
        <p:nvSpPr>
          <p:cNvPr id="6" name="Tekstin paikkamerkki 5"/>
          <p:cNvSpPr>
            <a:spLocks noGrp="1"/>
          </p:cNvSpPr>
          <p:nvPr>
            <p:ph type="body" sz="quarter" idx="3"/>
          </p:nvPr>
        </p:nvSpPr>
        <p:spPr/>
        <p:txBody>
          <a:bodyPr>
            <a:normAutofit/>
          </a:bodyPr>
          <a:lstStyle/>
          <a:p>
            <a:r>
              <a:rPr lang="fi-FI" dirty="0"/>
              <a:t>Wild-</a:t>
            </a:r>
            <a:r>
              <a:rPr lang="fi-FI" dirty="0" err="1"/>
              <a:t>type</a:t>
            </a:r>
            <a:r>
              <a:rPr lang="fi-FI" dirty="0"/>
              <a:t> </a:t>
            </a:r>
            <a:r>
              <a:rPr lang="fi-FI" i="1" dirty="0"/>
              <a:t>P. </a:t>
            </a:r>
            <a:r>
              <a:rPr lang="fi-FI" i="1" dirty="0" err="1"/>
              <a:t>aeruginosa</a:t>
            </a:r>
            <a:r>
              <a:rPr lang="fi-FI" i="1" dirty="0"/>
              <a:t> </a:t>
            </a:r>
            <a:r>
              <a:rPr lang="fi-FI" dirty="0" err="1"/>
              <a:t>after</a:t>
            </a:r>
            <a:r>
              <a:rPr lang="fi-FI" dirty="0"/>
              <a:t> </a:t>
            </a:r>
            <a:r>
              <a:rPr lang="fi-FI" dirty="0" err="1"/>
              <a:t>implementation</a:t>
            </a:r>
            <a:r>
              <a:rPr lang="fi-FI" dirty="0"/>
              <a:t> of </a:t>
            </a:r>
            <a:r>
              <a:rPr lang="fi-FI" dirty="0" err="1"/>
              <a:t>the</a:t>
            </a:r>
            <a:r>
              <a:rPr lang="fi-FI" dirty="0"/>
              <a:t> </a:t>
            </a:r>
            <a:r>
              <a:rPr lang="fi-FI" dirty="0" err="1"/>
              <a:t>new</a:t>
            </a:r>
            <a:r>
              <a:rPr lang="fi-FI" dirty="0"/>
              <a:t> I</a:t>
            </a:r>
          </a:p>
        </p:txBody>
      </p:sp>
      <p:graphicFrame>
        <p:nvGraphicFramePr>
          <p:cNvPr id="5" name="Sisällön paikkamerkki 4"/>
          <p:cNvGraphicFramePr>
            <a:graphicFrameLocks noGrp="1"/>
          </p:cNvGraphicFramePr>
          <p:nvPr>
            <p:ph sz="quarter" idx="4"/>
          </p:nvPr>
        </p:nvGraphicFramePr>
        <p:xfrm>
          <a:off x="6214934" y="3106695"/>
          <a:ext cx="3887392" cy="1973580"/>
        </p:xfrm>
        <a:graphic>
          <a:graphicData uri="http://schemas.openxmlformats.org/drawingml/2006/table">
            <a:tbl>
              <a:tblPr firstRow="1" bandRow="1">
                <a:tableStyleId>{5C22544A-7EE6-4342-B048-85BDC9FD1C3A}</a:tableStyleId>
              </a:tblPr>
              <a:tblGrid>
                <a:gridCol w="3137072">
                  <a:extLst>
                    <a:ext uri="{9D8B030D-6E8A-4147-A177-3AD203B41FA5}">
                      <a16:colId xmlns:a16="http://schemas.microsoft.com/office/drawing/2014/main" val="20000"/>
                    </a:ext>
                  </a:extLst>
                </a:gridCol>
                <a:gridCol w="750320">
                  <a:extLst>
                    <a:ext uri="{9D8B030D-6E8A-4147-A177-3AD203B41FA5}">
                      <a16:colId xmlns:a16="http://schemas.microsoft.com/office/drawing/2014/main" val="20001"/>
                    </a:ext>
                  </a:extLst>
                </a:gridCol>
              </a:tblGrid>
              <a:tr h="278130">
                <a:tc>
                  <a:txBody>
                    <a:bodyPr/>
                    <a:lstStyle/>
                    <a:p>
                      <a:endParaRPr lang="fi-FI" sz="1400" dirty="0"/>
                    </a:p>
                  </a:txBody>
                  <a:tcPr marL="68580" marR="68580" marT="34290" marB="34290"/>
                </a:tc>
                <a:tc>
                  <a:txBody>
                    <a:bodyPr/>
                    <a:lstStyle/>
                    <a:p>
                      <a:endParaRPr lang="fi-FI" sz="1400" dirty="0"/>
                    </a:p>
                  </a:txBody>
                  <a:tcPr marL="68580" marR="68580" marT="34290" marB="34290"/>
                </a:tc>
                <a:extLst>
                  <a:ext uri="{0D108BD9-81ED-4DB2-BD59-A6C34878D82A}">
                    <a16:rowId xmlns:a16="http://schemas.microsoft.com/office/drawing/2014/main" val="10000"/>
                  </a:ext>
                </a:extLst>
              </a:tr>
              <a:tr h="278130">
                <a:tc>
                  <a:txBody>
                    <a:bodyPr/>
                    <a:lstStyle/>
                    <a:p>
                      <a:r>
                        <a:rPr lang="fi-FI" sz="1400" b="1" dirty="0" err="1">
                          <a:latin typeface="Courier New" panose="02070309020205020404" pitchFamily="49" charset="0"/>
                          <a:cs typeface="Courier New" panose="02070309020205020404" pitchFamily="49" charset="0"/>
                        </a:rPr>
                        <a:t>Keftatsidiimi</a:t>
                      </a:r>
                      <a:endParaRPr lang="fi-FI" sz="1400" b="1" dirty="0">
                        <a:latin typeface="Courier New" panose="02070309020205020404" pitchFamily="49" charset="0"/>
                        <a:cs typeface="Courier New" panose="02070309020205020404" pitchFamily="49" charset="0"/>
                      </a:endParaRPr>
                    </a:p>
                  </a:txBody>
                  <a:tcPr marL="68580" marR="68580" marT="34290" marB="34290"/>
                </a:tc>
                <a:tc>
                  <a:txBody>
                    <a:bodyPr/>
                    <a:lstStyle/>
                    <a:p>
                      <a:pPr algn="ctr"/>
                      <a:r>
                        <a:rPr lang="fi-FI" sz="1400" b="1" dirty="0">
                          <a:latin typeface="Courier New" panose="02070309020205020404" pitchFamily="49" charset="0"/>
                          <a:cs typeface="Courier New" panose="02070309020205020404" pitchFamily="49" charset="0"/>
                        </a:rPr>
                        <a:t>I</a:t>
                      </a:r>
                    </a:p>
                  </a:txBody>
                  <a:tcPr marL="68580" marR="68580" marT="34290" marB="34290"/>
                </a:tc>
                <a:extLst>
                  <a:ext uri="{0D108BD9-81ED-4DB2-BD59-A6C34878D82A}">
                    <a16:rowId xmlns:a16="http://schemas.microsoft.com/office/drawing/2014/main" val="10001"/>
                  </a:ext>
                </a:extLst>
              </a:tr>
              <a:tr h="278130">
                <a:tc>
                  <a:txBody>
                    <a:bodyPr/>
                    <a:lstStyle/>
                    <a:p>
                      <a:r>
                        <a:rPr lang="fi-FI" sz="1400" b="1" dirty="0" err="1">
                          <a:latin typeface="Courier New" panose="02070309020205020404" pitchFamily="49" charset="0"/>
                          <a:cs typeface="Courier New" panose="02070309020205020404" pitchFamily="49" charset="0"/>
                        </a:rPr>
                        <a:t>Keftolotsaani-tatsobaktaami</a:t>
                      </a:r>
                      <a:endParaRPr lang="fi-FI" sz="1400" b="1" dirty="0">
                        <a:latin typeface="Courier New" panose="02070309020205020404" pitchFamily="49" charset="0"/>
                        <a:cs typeface="Courier New" panose="02070309020205020404" pitchFamily="49" charset="0"/>
                      </a:endParaRPr>
                    </a:p>
                  </a:txBody>
                  <a:tcPr marL="68580" marR="68580" marT="34290" marB="34290"/>
                </a:tc>
                <a:tc>
                  <a:txBody>
                    <a:bodyPr/>
                    <a:lstStyle/>
                    <a:p>
                      <a:pPr algn="ctr"/>
                      <a:r>
                        <a:rPr lang="fi-FI" sz="1400" b="1" dirty="0">
                          <a:latin typeface="Courier New" panose="02070309020205020404" pitchFamily="49" charset="0"/>
                          <a:cs typeface="Courier New" panose="02070309020205020404" pitchFamily="49" charset="0"/>
                        </a:rPr>
                        <a:t>S</a:t>
                      </a:r>
                    </a:p>
                  </a:txBody>
                  <a:tcPr marL="68580" marR="68580" marT="34290" marB="34290"/>
                </a:tc>
                <a:extLst>
                  <a:ext uri="{0D108BD9-81ED-4DB2-BD59-A6C34878D82A}">
                    <a16:rowId xmlns:a16="http://schemas.microsoft.com/office/drawing/2014/main" val="10002"/>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err="1">
                          <a:latin typeface="Courier New" panose="02070309020205020404" pitchFamily="49" charset="0"/>
                          <a:cs typeface="Courier New" panose="02070309020205020404" pitchFamily="49" charset="0"/>
                        </a:rPr>
                        <a:t>Meropeneemi</a:t>
                      </a:r>
                      <a:endParaRPr lang="fi-FI" sz="1400" b="1" dirty="0">
                        <a:latin typeface="Courier New" panose="02070309020205020404" pitchFamily="49" charset="0"/>
                        <a:cs typeface="Courier New" panose="02070309020205020404" pitchFamily="49" charset="0"/>
                      </a:endParaRPr>
                    </a:p>
                  </a:txBody>
                  <a:tcPr marL="68580" marR="68580" marT="34290" marB="34290"/>
                </a:tc>
                <a:tc>
                  <a:txBody>
                    <a:bodyPr/>
                    <a:lstStyle/>
                    <a:p>
                      <a:pPr algn="ctr"/>
                      <a:r>
                        <a:rPr lang="fi-FI" sz="1400" b="1" dirty="0">
                          <a:latin typeface="Courier New" panose="02070309020205020404" pitchFamily="49" charset="0"/>
                          <a:cs typeface="Courier New" panose="02070309020205020404" pitchFamily="49" charset="0"/>
                        </a:rPr>
                        <a:t>S</a:t>
                      </a:r>
                    </a:p>
                  </a:txBody>
                  <a:tcPr marL="68580" marR="68580" marT="34290" marB="34290"/>
                </a:tc>
                <a:extLst>
                  <a:ext uri="{0D108BD9-81ED-4DB2-BD59-A6C34878D82A}">
                    <a16:rowId xmlns:a16="http://schemas.microsoft.com/office/drawing/2014/main" val="10003"/>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err="1">
                          <a:latin typeface="Courier New" panose="02070309020205020404" pitchFamily="49" charset="0"/>
                          <a:cs typeface="Courier New" panose="02070309020205020404" pitchFamily="49" charset="0"/>
                        </a:rPr>
                        <a:t>Piperasilliini-tatsobaktaami</a:t>
                      </a:r>
                      <a:endParaRPr lang="fi-FI" sz="1400" b="1" dirty="0">
                        <a:latin typeface="Courier New" panose="02070309020205020404" pitchFamily="49" charset="0"/>
                        <a:cs typeface="Courier New" panose="02070309020205020404" pitchFamily="49" charset="0"/>
                      </a:endParaRPr>
                    </a:p>
                  </a:txBody>
                  <a:tcPr marL="68580" marR="68580" marT="34290" marB="34290"/>
                </a:tc>
                <a:tc>
                  <a:txBody>
                    <a:bodyPr/>
                    <a:lstStyle/>
                    <a:p>
                      <a:pPr algn="ctr"/>
                      <a:r>
                        <a:rPr lang="fi-FI" sz="1400" b="1" dirty="0">
                          <a:latin typeface="Courier New" panose="02070309020205020404" pitchFamily="49" charset="0"/>
                          <a:cs typeface="Courier New" panose="02070309020205020404" pitchFamily="49" charset="0"/>
                        </a:rPr>
                        <a:t>I</a:t>
                      </a:r>
                    </a:p>
                  </a:txBody>
                  <a:tcPr marL="68580" marR="68580" marT="34290" marB="34290"/>
                </a:tc>
                <a:extLst>
                  <a:ext uri="{0D108BD9-81ED-4DB2-BD59-A6C34878D82A}">
                    <a16:rowId xmlns:a16="http://schemas.microsoft.com/office/drawing/2014/main" val="10004"/>
                  </a:ext>
                </a:extLst>
              </a:tr>
              <a:tr h="278130">
                <a:tc>
                  <a:txBody>
                    <a:bodyPr/>
                    <a:lstStyle/>
                    <a:p>
                      <a:r>
                        <a:rPr lang="fi-FI" sz="1400" b="1" dirty="0" err="1">
                          <a:latin typeface="Courier New" panose="02070309020205020404" pitchFamily="49" charset="0"/>
                          <a:cs typeface="Courier New" panose="02070309020205020404" pitchFamily="49" charset="0"/>
                        </a:rPr>
                        <a:t>Siprofloksasiini</a:t>
                      </a:r>
                      <a:endParaRPr lang="fi-FI" sz="1400" b="1" dirty="0">
                        <a:latin typeface="Courier New" panose="02070309020205020404" pitchFamily="49" charset="0"/>
                        <a:cs typeface="Courier New" panose="02070309020205020404" pitchFamily="49" charset="0"/>
                      </a:endParaRPr>
                    </a:p>
                  </a:txBody>
                  <a:tcPr marL="68580" marR="68580" marT="34290" marB="34290"/>
                </a:tc>
                <a:tc>
                  <a:txBody>
                    <a:bodyPr/>
                    <a:lstStyle/>
                    <a:p>
                      <a:pPr algn="ctr"/>
                      <a:r>
                        <a:rPr lang="fi-FI" sz="1400" b="1" dirty="0">
                          <a:latin typeface="Courier New" panose="02070309020205020404" pitchFamily="49" charset="0"/>
                          <a:cs typeface="Courier New" panose="02070309020205020404" pitchFamily="49" charset="0"/>
                        </a:rPr>
                        <a:t>I</a:t>
                      </a:r>
                    </a:p>
                  </a:txBody>
                  <a:tcPr marL="68580" marR="68580" marT="34290" marB="34290"/>
                </a:tc>
                <a:extLst>
                  <a:ext uri="{0D108BD9-81ED-4DB2-BD59-A6C34878D82A}">
                    <a16:rowId xmlns:a16="http://schemas.microsoft.com/office/drawing/2014/main" val="10005"/>
                  </a:ext>
                </a:extLst>
              </a:tr>
              <a:tr h="278130">
                <a:tc>
                  <a:txBody>
                    <a:bodyPr/>
                    <a:lstStyle/>
                    <a:p>
                      <a:r>
                        <a:rPr lang="fi-FI" sz="1400" b="1" dirty="0" err="1">
                          <a:latin typeface="Courier New" panose="02070309020205020404" pitchFamily="49" charset="0"/>
                          <a:cs typeface="Courier New" panose="02070309020205020404" pitchFamily="49" charset="0"/>
                        </a:rPr>
                        <a:t>Tobramysiini</a:t>
                      </a:r>
                      <a:endParaRPr lang="fi-FI" sz="1400" b="1" dirty="0">
                        <a:latin typeface="Courier New" panose="02070309020205020404" pitchFamily="49" charset="0"/>
                        <a:cs typeface="Courier New" panose="02070309020205020404" pitchFamily="49" charset="0"/>
                      </a:endParaRPr>
                    </a:p>
                  </a:txBody>
                  <a:tcPr marL="68580" marR="68580" marT="34290" marB="34290"/>
                </a:tc>
                <a:tc>
                  <a:txBody>
                    <a:bodyPr/>
                    <a:lstStyle/>
                    <a:p>
                      <a:pPr algn="ctr"/>
                      <a:r>
                        <a:rPr lang="fi-FI" sz="1400" b="1" dirty="0">
                          <a:latin typeface="Courier New" panose="02070309020205020404" pitchFamily="49" charset="0"/>
                          <a:cs typeface="Courier New" panose="02070309020205020404" pitchFamily="49" charset="0"/>
                        </a:rPr>
                        <a:t>(S)</a:t>
                      </a:r>
                    </a:p>
                  </a:txBody>
                  <a:tcPr marL="68580" marR="68580" marT="34290" marB="3429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94113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294E7A-7532-E54C-BA54-7E20EB085DD4}"/>
              </a:ext>
            </a:extLst>
          </p:cNvPr>
          <p:cNvSpPr>
            <a:spLocks noGrp="1"/>
          </p:cNvSpPr>
          <p:nvPr>
            <p:ph type="title"/>
          </p:nvPr>
        </p:nvSpPr>
        <p:spPr>
          <a:xfrm>
            <a:off x="838200" y="365125"/>
            <a:ext cx="10515600" cy="1062231"/>
          </a:xfrm>
          <a:ln>
            <a:solidFill>
              <a:schemeClr val="tx1"/>
            </a:solidFill>
          </a:ln>
        </p:spPr>
        <p:txBody>
          <a:bodyPr>
            <a:normAutofit/>
          </a:bodyPr>
          <a:lstStyle/>
          <a:p>
            <a:r>
              <a:rPr lang="sv-SE" sz="3200" dirty="0">
                <a:latin typeface="Arial" panose="020B0604020202020204" pitchFamily="34" charset="0"/>
                <a:cs typeface="Arial" panose="020B0604020202020204" pitchFamily="34" charset="0"/>
              </a:rPr>
              <a:t>EUCAST </a:t>
            </a:r>
            <a:r>
              <a:rPr lang="sv-SE" sz="3200" dirty="0" err="1">
                <a:latin typeface="Arial" panose="020B0604020202020204" pitchFamily="34" charset="0"/>
                <a:cs typeface="Arial" panose="020B0604020202020204" pitchFamily="34" charset="0"/>
              </a:rPr>
              <a:t>agreed</a:t>
            </a:r>
            <a:r>
              <a:rPr lang="sv-SE" sz="3200" dirty="0">
                <a:latin typeface="Arial" panose="020B0604020202020204" pitchFamily="34" charset="0"/>
                <a:cs typeface="Arial" panose="020B0604020202020204" pitchFamily="34" charset="0"/>
              </a:rPr>
              <a:t> </a:t>
            </a:r>
            <a:r>
              <a:rPr lang="sv-SE" sz="3200" dirty="0" err="1">
                <a:latin typeface="Arial" panose="020B0604020202020204" pitchFamily="34" charset="0"/>
                <a:cs typeface="Arial" panose="020B0604020202020204" pitchFamily="34" charset="0"/>
              </a:rPr>
              <a:t>there</a:t>
            </a:r>
            <a:r>
              <a:rPr lang="sv-SE" sz="3200" dirty="0">
                <a:latin typeface="Arial" panose="020B0604020202020204" pitchFamily="34" charset="0"/>
                <a:cs typeface="Arial" panose="020B0604020202020204" pitchFamily="34" charset="0"/>
              </a:rPr>
              <a:t> </a:t>
            </a:r>
            <a:r>
              <a:rPr lang="sv-SE" sz="3200" dirty="0" err="1">
                <a:latin typeface="Arial" panose="020B0604020202020204" pitchFamily="34" charset="0"/>
                <a:cs typeface="Arial" panose="020B0604020202020204" pitchFamily="34" charset="0"/>
              </a:rPr>
              <a:t>was</a:t>
            </a:r>
            <a:r>
              <a:rPr lang="sv-SE" sz="3200" dirty="0">
                <a:latin typeface="Arial" panose="020B0604020202020204" pitchFamily="34" charset="0"/>
                <a:cs typeface="Arial" panose="020B0604020202020204" pitchFamily="34" charset="0"/>
              </a:rPr>
              <a:t> a </a:t>
            </a:r>
            <a:r>
              <a:rPr lang="sv-SE" sz="3200" dirty="0" err="1">
                <a:latin typeface="Arial" panose="020B0604020202020204" pitchFamily="34" charset="0"/>
                <a:cs typeface="Arial" panose="020B0604020202020204" pitchFamily="34" charset="0"/>
              </a:rPr>
              <a:t>need</a:t>
            </a:r>
            <a:r>
              <a:rPr lang="sv-SE" sz="3200" dirty="0">
                <a:latin typeface="Arial" panose="020B0604020202020204" pitchFamily="34" charset="0"/>
                <a:cs typeface="Arial" panose="020B0604020202020204" pitchFamily="34" charset="0"/>
              </a:rPr>
              <a:t> for </a:t>
            </a:r>
            <a:r>
              <a:rPr lang="sv-SE" sz="3200" dirty="0" err="1">
                <a:latin typeface="Arial" panose="020B0604020202020204" pitchFamily="34" charset="0"/>
                <a:cs typeface="Arial" panose="020B0604020202020204" pitchFamily="34" charset="0"/>
              </a:rPr>
              <a:t>revising</a:t>
            </a:r>
            <a:r>
              <a:rPr lang="sv-SE" sz="3200" dirty="0">
                <a:latin typeface="Arial" panose="020B0604020202020204" pitchFamily="34" charset="0"/>
                <a:cs typeface="Arial" panose="020B0604020202020204" pitchFamily="34" charset="0"/>
              </a:rPr>
              <a:t> definitions</a:t>
            </a:r>
          </a:p>
        </p:txBody>
      </p:sp>
      <p:sp>
        <p:nvSpPr>
          <p:cNvPr id="3" name="Platshållare för innehåll 2">
            <a:extLst>
              <a:ext uri="{FF2B5EF4-FFF2-40B4-BE49-F238E27FC236}">
                <a16:creationId xmlns:a16="http://schemas.microsoft.com/office/drawing/2014/main" id="{3AE77498-25BE-6147-BA37-9148AFBE25FF}"/>
              </a:ext>
            </a:extLst>
          </p:cNvPr>
          <p:cNvSpPr>
            <a:spLocks noGrp="1"/>
          </p:cNvSpPr>
          <p:nvPr>
            <p:ph idx="1"/>
          </p:nvPr>
        </p:nvSpPr>
        <p:spPr>
          <a:xfrm>
            <a:off x="838200" y="1690688"/>
            <a:ext cx="10515600" cy="1738312"/>
          </a:xfrm>
          <a:ln>
            <a:noFill/>
          </a:ln>
        </p:spPr>
        <p:txBody>
          <a:bodyPr>
            <a:normAutofit/>
          </a:bodyPr>
          <a:lstStyle/>
          <a:p>
            <a:pPr marL="0" indent="0">
              <a:buNone/>
            </a:pPr>
            <a:r>
              <a:rPr lang="en-US" sz="4000" b="1" dirty="0">
                <a:solidFill>
                  <a:srgbClr val="000000"/>
                </a:solidFill>
                <a:ea typeface="Calibri" panose="020F0502020204030204" pitchFamily="34" charset="0"/>
                <a:cs typeface="Calibri" panose="020F0502020204030204" pitchFamily="34" charset="0"/>
              </a:rPr>
              <a:t>I – Susceptible, increased </a:t>
            </a:r>
            <a:r>
              <a:rPr lang="en-US" sz="4000" b="1" dirty="0">
                <a:solidFill>
                  <a:srgbClr val="000000"/>
                </a:solidFill>
                <a:highlight>
                  <a:srgbClr val="FFFF00"/>
                </a:highlight>
                <a:ea typeface="Calibri" panose="020F0502020204030204" pitchFamily="34" charset="0"/>
                <a:cs typeface="Calibri" panose="020F0502020204030204" pitchFamily="34" charset="0"/>
              </a:rPr>
              <a:t>exposure</a:t>
            </a:r>
            <a:r>
              <a:rPr lang="en-US" sz="2400" b="1" dirty="0">
                <a:solidFill>
                  <a:srgbClr val="000000"/>
                </a:solidFill>
                <a:ea typeface="Calibri" panose="020F0502020204030204" pitchFamily="34" charset="0"/>
                <a:cs typeface="Calibri" panose="020F0502020204030204" pitchFamily="34" charset="0"/>
              </a:rPr>
              <a:t> </a:t>
            </a:r>
            <a:br>
              <a:rPr lang="en-US" sz="2400" b="1" dirty="0">
                <a:solidFill>
                  <a:srgbClr val="000000"/>
                </a:solidFill>
                <a:ea typeface="Calibri" panose="020F0502020204030204" pitchFamily="34" charset="0"/>
                <a:cs typeface="Calibri" panose="020F0502020204030204" pitchFamily="34" charset="0"/>
              </a:rPr>
            </a:br>
            <a:r>
              <a:rPr lang="en-US" sz="2400" dirty="0">
                <a:solidFill>
                  <a:srgbClr val="000000"/>
                </a:solidFill>
                <a:ea typeface="Calibri" panose="020F0502020204030204" pitchFamily="34" charset="0"/>
                <a:cs typeface="Calibri" panose="020F0502020204030204" pitchFamily="34" charset="0"/>
              </a:rPr>
              <a:t>A microorganism is </a:t>
            </a:r>
            <a:r>
              <a:rPr lang="en-US" sz="2400" dirty="0" err="1">
                <a:solidFill>
                  <a:srgbClr val="000000"/>
                </a:solidFill>
                <a:ea typeface="Calibri" panose="020F0502020204030204" pitchFamily="34" charset="0"/>
                <a:cs typeface="Calibri" panose="020F0502020204030204" pitchFamily="34" charset="0"/>
              </a:rPr>
              <a:t>categorised</a:t>
            </a:r>
            <a:r>
              <a:rPr lang="en-US" sz="2400" dirty="0">
                <a:solidFill>
                  <a:srgbClr val="000000"/>
                </a:solidFill>
                <a:ea typeface="Calibri" panose="020F0502020204030204" pitchFamily="34" charset="0"/>
                <a:cs typeface="Calibri" panose="020F0502020204030204" pitchFamily="34" charset="0"/>
              </a:rPr>
              <a:t> as </a:t>
            </a:r>
            <a:r>
              <a:rPr lang="en-US" sz="2400" i="1" dirty="0">
                <a:solidFill>
                  <a:srgbClr val="000000"/>
                </a:solidFill>
                <a:ea typeface="Calibri" panose="020F0502020204030204" pitchFamily="34" charset="0"/>
                <a:cs typeface="Calibri" panose="020F0502020204030204" pitchFamily="34" charset="0"/>
              </a:rPr>
              <a:t>Susceptible, Increased exposure </a:t>
            </a:r>
            <a:r>
              <a:rPr lang="en-US" sz="2400" dirty="0">
                <a:solidFill>
                  <a:srgbClr val="000000"/>
                </a:solidFill>
                <a:ea typeface="Calibri" panose="020F0502020204030204" pitchFamily="34" charset="0"/>
                <a:cs typeface="Calibri" panose="020F0502020204030204" pitchFamily="34" charset="0"/>
              </a:rPr>
              <a:t>when there is a high likelihood of therapeutic success because exposure to the agent is increased by adjusting the dosing regimen or by its </a:t>
            </a:r>
            <a:r>
              <a:rPr lang="en-US" sz="2400" dirty="0">
                <a:ea typeface="Calibri" panose="020F0502020204030204" pitchFamily="34" charset="0"/>
                <a:cs typeface="Calibri" panose="020F0502020204030204" pitchFamily="34" charset="0"/>
              </a:rPr>
              <a:t>concentration at the site of infection. </a:t>
            </a:r>
          </a:p>
          <a:p>
            <a:pPr marL="0" indent="0">
              <a:buNone/>
            </a:pPr>
            <a:endParaRPr lang="sv-SE" sz="2400" dirty="0"/>
          </a:p>
          <a:p>
            <a:pPr marL="0" indent="0">
              <a:buNone/>
            </a:pPr>
            <a:endParaRPr lang="sv-SE" sz="1900" dirty="0"/>
          </a:p>
          <a:p>
            <a:pPr marL="0" indent="0">
              <a:buNone/>
            </a:pPr>
            <a:endParaRPr lang="sv-SE" sz="1900" dirty="0"/>
          </a:p>
          <a:p>
            <a:pPr marL="0" indent="0">
              <a:buNone/>
            </a:pPr>
            <a:endParaRPr lang="sv-SE" dirty="0"/>
          </a:p>
        </p:txBody>
      </p:sp>
      <p:sp>
        <p:nvSpPr>
          <p:cNvPr id="4" name="Platshållare för sidfot 3">
            <a:extLst>
              <a:ext uri="{FF2B5EF4-FFF2-40B4-BE49-F238E27FC236}">
                <a16:creationId xmlns:a16="http://schemas.microsoft.com/office/drawing/2014/main" id="{1245BDE6-E020-8C45-8E97-83B7E6DA7E54}"/>
              </a:ext>
            </a:extLst>
          </p:cNvPr>
          <p:cNvSpPr>
            <a:spLocks noGrp="1"/>
          </p:cNvSpPr>
          <p:nvPr>
            <p:ph type="ftr" sz="quarter" idx="11"/>
          </p:nvPr>
        </p:nvSpPr>
        <p:spPr/>
        <p:txBody>
          <a:bodyPr/>
          <a:lstStyle/>
          <a:p>
            <a:r>
              <a:rPr lang="sv-SE"/>
              <a:t>NordicAST 2020</a:t>
            </a:r>
          </a:p>
        </p:txBody>
      </p:sp>
      <p:sp>
        <p:nvSpPr>
          <p:cNvPr id="5" name="textruta 4">
            <a:extLst>
              <a:ext uri="{FF2B5EF4-FFF2-40B4-BE49-F238E27FC236}">
                <a16:creationId xmlns:a16="http://schemas.microsoft.com/office/drawing/2014/main" id="{7E1EE41B-DB2C-D54D-98C7-54E876FEB11C}"/>
              </a:ext>
            </a:extLst>
          </p:cNvPr>
          <p:cNvSpPr txBox="1"/>
          <p:nvPr/>
        </p:nvSpPr>
        <p:spPr>
          <a:xfrm>
            <a:off x="838200" y="3859600"/>
            <a:ext cx="10428249" cy="1754326"/>
          </a:xfrm>
          <a:prstGeom prst="rect">
            <a:avLst/>
          </a:prstGeom>
          <a:noFill/>
        </p:spPr>
        <p:txBody>
          <a:bodyPr wrap="square" rtlCol="0">
            <a:spAutoFit/>
          </a:bodyPr>
          <a:lstStyle/>
          <a:p>
            <a:r>
              <a:rPr lang="sv-SE" dirty="0"/>
              <a:t>The old definition: </a:t>
            </a:r>
            <a:r>
              <a:rPr lang="en-US" b="1" dirty="0"/>
              <a:t>I - Intermediate </a:t>
            </a:r>
            <a:br>
              <a:rPr lang="en-US" b="1" dirty="0"/>
            </a:br>
            <a:r>
              <a:rPr lang="en-US" dirty="0"/>
              <a:t>A microorganism is defined as intermediate by a level of antimicrobial agent activity associated with </a:t>
            </a:r>
            <a:r>
              <a:rPr lang="en-US" b="1" dirty="0">
                <a:solidFill>
                  <a:srgbClr val="FF0000"/>
                </a:solidFill>
              </a:rPr>
              <a:t>uncertain therapeutic effect</a:t>
            </a:r>
            <a:r>
              <a:rPr lang="en-US" dirty="0"/>
              <a:t>. It implies that an infection due to the isolate may be appropriately treated in body sites </a:t>
            </a:r>
            <a:r>
              <a:rPr lang="en-US" b="1" dirty="0">
                <a:solidFill>
                  <a:srgbClr val="FF0000"/>
                </a:solidFill>
              </a:rPr>
              <a:t>where the drugs are physiologically concentrated</a:t>
            </a:r>
            <a:r>
              <a:rPr lang="en-US" b="1" dirty="0"/>
              <a:t> </a:t>
            </a:r>
            <a:r>
              <a:rPr lang="en-US" dirty="0"/>
              <a:t>or when a </a:t>
            </a:r>
            <a:r>
              <a:rPr lang="en-US" b="1" dirty="0">
                <a:solidFill>
                  <a:srgbClr val="FF0000"/>
                </a:solidFill>
              </a:rPr>
              <a:t>high dosage of drug can be used</a:t>
            </a:r>
            <a:r>
              <a:rPr lang="en-US" dirty="0"/>
              <a:t>; it also indicates a </a:t>
            </a:r>
            <a:r>
              <a:rPr lang="en-US" b="1" dirty="0">
                <a:solidFill>
                  <a:srgbClr val="FF0000"/>
                </a:solidFill>
              </a:rPr>
              <a:t>buffer zone that should prevent small, uncontrolled, technical factors </a:t>
            </a:r>
            <a:r>
              <a:rPr lang="en-US" dirty="0"/>
              <a:t>from causing major discrepancies in interpretations. </a:t>
            </a:r>
          </a:p>
        </p:txBody>
      </p:sp>
    </p:spTree>
    <p:extLst>
      <p:ext uri="{BB962C8B-B14F-4D97-AF65-F5344CB8AC3E}">
        <p14:creationId xmlns:p14="http://schemas.microsoft.com/office/powerpoint/2010/main" val="2541111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”New I” and </a:t>
            </a:r>
            <a:r>
              <a:rPr lang="fi-FI" i="1" dirty="0"/>
              <a:t>P. </a:t>
            </a:r>
            <a:r>
              <a:rPr lang="fi-FI" i="1" dirty="0" err="1"/>
              <a:t>aeruginosa</a:t>
            </a:r>
            <a:endParaRPr lang="fi-FI" i="1" dirty="0"/>
          </a:p>
        </p:txBody>
      </p:sp>
      <p:sp>
        <p:nvSpPr>
          <p:cNvPr id="6" name="Tekstin paikkamerkki 5"/>
          <p:cNvSpPr>
            <a:spLocks noGrp="1"/>
          </p:cNvSpPr>
          <p:nvPr>
            <p:ph type="body" sz="quarter" idx="3"/>
          </p:nvPr>
        </p:nvSpPr>
        <p:spPr/>
        <p:txBody>
          <a:bodyPr>
            <a:normAutofit/>
          </a:bodyPr>
          <a:lstStyle/>
          <a:p>
            <a:r>
              <a:rPr lang="fi-FI" dirty="0"/>
              <a:t>Wild-</a:t>
            </a:r>
            <a:r>
              <a:rPr lang="fi-FI" dirty="0" err="1"/>
              <a:t>type</a:t>
            </a:r>
            <a:r>
              <a:rPr lang="fi-FI" dirty="0"/>
              <a:t> P. </a:t>
            </a:r>
            <a:r>
              <a:rPr lang="fi-FI" dirty="0" err="1"/>
              <a:t>aeruginosa</a:t>
            </a:r>
            <a:r>
              <a:rPr lang="fi-FI" dirty="0"/>
              <a:t> EUCAST v. 10</a:t>
            </a:r>
          </a:p>
        </p:txBody>
      </p:sp>
      <p:graphicFrame>
        <p:nvGraphicFramePr>
          <p:cNvPr id="5" name="Sisällön paikkamerkki 4"/>
          <p:cNvGraphicFramePr>
            <a:graphicFrameLocks noGrp="1"/>
          </p:cNvGraphicFramePr>
          <p:nvPr>
            <p:ph sz="quarter" idx="4"/>
          </p:nvPr>
        </p:nvGraphicFramePr>
        <p:xfrm>
          <a:off x="6214934" y="3106695"/>
          <a:ext cx="3887392" cy="1973580"/>
        </p:xfrm>
        <a:graphic>
          <a:graphicData uri="http://schemas.openxmlformats.org/drawingml/2006/table">
            <a:tbl>
              <a:tblPr firstRow="1" bandRow="1">
                <a:tableStyleId>{5C22544A-7EE6-4342-B048-85BDC9FD1C3A}</a:tableStyleId>
              </a:tblPr>
              <a:tblGrid>
                <a:gridCol w="3137072">
                  <a:extLst>
                    <a:ext uri="{9D8B030D-6E8A-4147-A177-3AD203B41FA5}">
                      <a16:colId xmlns:a16="http://schemas.microsoft.com/office/drawing/2014/main" val="20000"/>
                    </a:ext>
                  </a:extLst>
                </a:gridCol>
                <a:gridCol w="750320">
                  <a:extLst>
                    <a:ext uri="{9D8B030D-6E8A-4147-A177-3AD203B41FA5}">
                      <a16:colId xmlns:a16="http://schemas.microsoft.com/office/drawing/2014/main" val="20001"/>
                    </a:ext>
                  </a:extLst>
                </a:gridCol>
              </a:tblGrid>
              <a:tr h="278130">
                <a:tc>
                  <a:txBody>
                    <a:bodyPr/>
                    <a:lstStyle/>
                    <a:p>
                      <a:endParaRPr lang="fi-FI" sz="1400" dirty="0"/>
                    </a:p>
                  </a:txBody>
                  <a:tcPr marL="68580" marR="68580" marT="34290" marB="34290"/>
                </a:tc>
                <a:tc>
                  <a:txBody>
                    <a:bodyPr/>
                    <a:lstStyle/>
                    <a:p>
                      <a:endParaRPr lang="fi-FI" sz="1400" dirty="0"/>
                    </a:p>
                  </a:txBody>
                  <a:tcPr marL="68580" marR="68580" marT="34290" marB="34290"/>
                </a:tc>
                <a:extLst>
                  <a:ext uri="{0D108BD9-81ED-4DB2-BD59-A6C34878D82A}">
                    <a16:rowId xmlns:a16="http://schemas.microsoft.com/office/drawing/2014/main" val="10000"/>
                  </a:ext>
                </a:extLst>
              </a:tr>
              <a:tr h="278130">
                <a:tc>
                  <a:txBody>
                    <a:bodyPr/>
                    <a:lstStyle/>
                    <a:p>
                      <a:r>
                        <a:rPr lang="fi-FI" sz="1400" b="1" dirty="0" err="1">
                          <a:latin typeface="Courier New" panose="02070309020205020404" pitchFamily="49" charset="0"/>
                          <a:cs typeface="Courier New" panose="02070309020205020404" pitchFamily="49" charset="0"/>
                        </a:rPr>
                        <a:t>Keftatsidiimi</a:t>
                      </a:r>
                      <a:endParaRPr lang="fi-FI" sz="1400" b="1" dirty="0">
                        <a:latin typeface="Courier New" panose="02070309020205020404" pitchFamily="49" charset="0"/>
                        <a:cs typeface="Courier New" panose="02070309020205020404" pitchFamily="49" charset="0"/>
                      </a:endParaRPr>
                    </a:p>
                  </a:txBody>
                  <a:tcPr marL="68580" marR="68580" marT="34290" marB="34290"/>
                </a:tc>
                <a:tc>
                  <a:txBody>
                    <a:bodyPr/>
                    <a:lstStyle/>
                    <a:p>
                      <a:pPr algn="ctr"/>
                      <a:r>
                        <a:rPr lang="fi-FI" sz="1400" b="1" dirty="0">
                          <a:latin typeface="Courier New" panose="02070309020205020404" pitchFamily="49" charset="0"/>
                          <a:cs typeface="Courier New" panose="02070309020205020404" pitchFamily="49" charset="0"/>
                        </a:rPr>
                        <a:t>I</a:t>
                      </a:r>
                    </a:p>
                  </a:txBody>
                  <a:tcPr marL="68580" marR="68580" marT="34290" marB="34290"/>
                </a:tc>
                <a:extLst>
                  <a:ext uri="{0D108BD9-81ED-4DB2-BD59-A6C34878D82A}">
                    <a16:rowId xmlns:a16="http://schemas.microsoft.com/office/drawing/2014/main" val="10001"/>
                  </a:ext>
                </a:extLst>
              </a:tr>
              <a:tr h="278130">
                <a:tc>
                  <a:txBody>
                    <a:bodyPr/>
                    <a:lstStyle/>
                    <a:p>
                      <a:r>
                        <a:rPr lang="fi-FI" sz="1400" b="1" dirty="0" err="1">
                          <a:latin typeface="Courier New" panose="02070309020205020404" pitchFamily="49" charset="0"/>
                          <a:cs typeface="Courier New" panose="02070309020205020404" pitchFamily="49" charset="0"/>
                        </a:rPr>
                        <a:t>Keftolotsaani-tatsobaktaami</a:t>
                      </a:r>
                      <a:endParaRPr lang="fi-FI" sz="1400" b="1" dirty="0">
                        <a:latin typeface="Courier New" panose="02070309020205020404" pitchFamily="49" charset="0"/>
                        <a:cs typeface="Courier New" panose="02070309020205020404" pitchFamily="49" charset="0"/>
                      </a:endParaRPr>
                    </a:p>
                  </a:txBody>
                  <a:tcPr marL="68580" marR="68580" marT="34290" marB="34290"/>
                </a:tc>
                <a:tc>
                  <a:txBody>
                    <a:bodyPr/>
                    <a:lstStyle/>
                    <a:p>
                      <a:pPr algn="ctr"/>
                      <a:r>
                        <a:rPr lang="fi-FI" sz="1400" b="1" dirty="0">
                          <a:latin typeface="Courier New" panose="02070309020205020404" pitchFamily="49" charset="0"/>
                          <a:cs typeface="Courier New" panose="02070309020205020404" pitchFamily="49" charset="0"/>
                        </a:rPr>
                        <a:t>S</a:t>
                      </a:r>
                    </a:p>
                  </a:txBody>
                  <a:tcPr marL="68580" marR="68580" marT="34290" marB="34290"/>
                </a:tc>
                <a:extLst>
                  <a:ext uri="{0D108BD9-81ED-4DB2-BD59-A6C34878D82A}">
                    <a16:rowId xmlns:a16="http://schemas.microsoft.com/office/drawing/2014/main" val="10002"/>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err="1">
                          <a:latin typeface="Courier New" panose="02070309020205020404" pitchFamily="49" charset="0"/>
                          <a:cs typeface="Courier New" panose="02070309020205020404" pitchFamily="49" charset="0"/>
                        </a:rPr>
                        <a:t>Meropeneemi</a:t>
                      </a:r>
                      <a:endParaRPr lang="fi-FI" sz="1400" b="1" dirty="0">
                        <a:latin typeface="Courier New" panose="02070309020205020404" pitchFamily="49" charset="0"/>
                        <a:cs typeface="Courier New" panose="02070309020205020404" pitchFamily="49" charset="0"/>
                      </a:endParaRPr>
                    </a:p>
                  </a:txBody>
                  <a:tcPr marL="68580" marR="68580" marT="34290" marB="34290"/>
                </a:tc>
                <a:tc>
                  <a:txBody>
                    <a:bodyPr/>
                    <a:lstStyle/>
                    <a:p>
                      <a:pPr algn="ctr"/>
                      <a:r>
                        <a:rPr lang="fi-FI" sz="1400" b="1" dirty="0">
                          <a:latin typeface="Courier New" panose="02070309020205020404" pitchFamily="49" charset="0"/>
                          <a:cs typeface="Courier New" panose="02070309020205020404" pitchFamily="49" charset="0"/>
                        </a:rPr>
                        <a:t>S</a:t>
                      </a:r>
                    </a:p>
                  </a:txBody>
                  <a:tcPr marL="68580" marR="68580" marT="34290" marB="34290"/>
                </a:tc>
                <a:extLst>
                  <a:ext uri="{0D108BD9-81ED-4DB2-BD59-A6C34878D82A}">
                    <a16:rowId xmlns:a16="http://schemas.microsoft.com/office/drawing/2014/main" val="10003"/>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err="1">
                          <a:latin typeface="Courier New" panose="02070309020205020404" pitchFamily="49" charset="0"/>
                          <a:cs typeface="Courier New" panose="02070309020205020404" pitchFamily="49" charset="0"/>
                        </a:rPr>
                        <a:t>Piperasilliini-tatsobaktaami</a:t>
                      </a:r>
                      <a:endParaRPr lang="fi-FI" sz="1400" b="1" dirty="0">
                        <a:latin typeface="Courier New" panose="02070309020205020404" pitchFamily="49" charset="0"/>
                        <a:cs typeface="Courier New" panose="02070309020205020404" pitchFamily="49" charset="0"/>
                      </a:endParaRPr>
                    </a:p>
                  </a:txBody>
                  <a:tcPr marL="68580" marR="68580" marT="34290" marB="34290"/>
                </a:tc>
                <a:tc>
                  <a:txBody>
                    <a:bodyPr/>
                    <a:lstStyle/>
                    <a:p>
                      <a:pPr algn="ctr"/>
                      <a:r>
                        <a:rPr lang="fi-FI" sz="1400" b="1" dirty="0">
                          <a:latin typeface="Courier New" panose="02070309020205020404" pitchFamily="49" charset="0"/>
                          <a:cs typeface="Courier New" panose="02070309020205020404" pitchFamily="49" charset="0"/>
                        </a:rPr>
                        <a:t>I</a:t>
                      </a:r>
                    </a:p>
                  </a:txBody>
                  <a:tcPr marL="68580" marR="68580" marT="34290" marB="34290"/>
                </a:tc>
                <a:extLst>
                  <a:ext uri="{0D108BD9-81ED-4DB2-BD59-A6C34878D82A}">
                    <a16:rowId xmlns:a16="http://schemas.microsoft.com/office/drawing/2014/main" val="10004"/>
                  </a:ext>
                </a:extLst>
              </a:tr>
              <a:tr h="278130">
                <a:tc>
                  <a:txBody>
                    <a:bodyPr/>
                    <a:lstStyle/>
                    <a:p>
                      <a:r>
                        <a:rPr lang="fi-FI" sz="1400" b="1" dirty="0" err="1">
                          <a:latin typeface="Courier New" panose="02070309020205020404" pitchFamily="49" charset="0"/>
                          <a:cs typeface="Courier New" panose="02070309020205020404" pitchFamily="49" charset="0"/>
                        </a:rPr>
                        <a:t>Siprofloksasiini</a:t>
                      </a:r>
                      <a:endParaRPr lang="fi-FI" sz="1400" b="1" dirty="0">
                        <a:latin typeface="Courier New" panose="02070309020205020404" pitchFamily="49" charset="0"/>
                        <a:cs typeface="Courier New" panose="02070309020205020404" pitchFamily="49" charset="0"/>
                      </a:endParaRPr>
                    </a:p>
                  </a:txBody>
                  <a:tcPr marL="68580" marR="68580" marT="34290" marB="34290"/>
                </a:tc>
                <a:tc>
                  <a:txBody>
                    <a:bodyPr/>
                    <a:lstStyle/>
                    <a:p>
                      <a:pPr algn="ctr"/>
                      <a:r>
                        <a:rPr lang="fi-FI" sz="1400" b="1" dirty="0">
                          <a:latin typeface="Courier New" panose="02070309020205020404" pitchFamily="49" charset="0"/>
                          <a:cs typeface="Courier New" panose="02070309020205020404" pitchFamily="49" charset="0"/>
                        </a:rPr>
                        <a:t>I</a:t>
                      </a:r>
                    </a:p>
                  </a:txBody>
                  <a:tcPr marL="68580" marR="68580" marT="34290" marB="34290"/>
                </a:tc>
                <a:extLst>
                  <a:ext uri="{0D108BD9-81ED-4DB2-BD59-A6C34878D82A}">
                    <a16:rowId xmlns:a16="http://schemas.microsoft.com/office/drawing/2014/main" val="10005"/>
                  </a:ext>
                </a:extLst>
              </a:tr>
              <a:tr h="278130">
                <a:tc>
                  <a:txBody>
                    <a:bodyPr/>
                    <a:lstStyle/>
                    <a:p>
                      <a:r>
                        <a:rPr lang="fi-FI" sz="1400" b="1" dirty="0" err="1">
                          <a:latin typeface="Courier New" panose="02070309020205020404" pitchFamily="49" charset="0"/>
                          <a:cs typeface="Courier New" panose="02070309020205020404" pitchFamily="49" charset="0"/>
                        </a:rPr>
                        <a:t>Tobramysiini</a:t>
                      </a:r>
                      <a:endParaRPr lang="fi-FI" sz="1400" b="1" dirty="0">
                        <a:latin typeface="Courier New" panose="02070309020205020404" pitchFamily="49" charset="0"/>
                        <a:cs typeface="Courier New" panose="02070309020205020404" pitchFamily="49" charset="0"/>
                      </a:endParaRPr>
                    </a:p>
                  </a:txBody>
                  <a:tcPr marL="68580" marR="68580" marT="34290" marB="34290"/>
                </a:tc>
                <a:tc>
                  <a:txBody>
                    <a:bodyPr/>
                    <a:lstStyle/>
                    <a:p>
                      <a:pPr algn="ctr"/>
                      <a:r>
                        <a:rPr lang="fi-FI" sz="1400" b="1" dirty="0">
                          <a:latin typeface="Courier New" panose="02070309020205020404" pitchFamily="49" charset="0"/>
                          <a:cs typeface="Courier New" panose="02070309020205020404" pitchFamily="49" charset="0"/>
                        </a:rPr>
                        <a:t>(S)</a:t>
                      </a:r>
                    </a:p>
                  </a:txBody>
                  <a:tcPr marL="68580" marR="68580" marT="34290" marB="34290"/>
                </a:tc>
                <a:extLst>
                  <a:ext uri="{0D108BD9-81ED-4DB2-BD59-A6C34878D82A}">
                    <a16:rowId xmlns:a16="http://schemas.microsoft.com/office/drawing/2014/main" val="10006"/>
                  </a:ext>
                </a:extLst>
              </a:tr>
            </a:tbl>
          </a:graphicData>
        </a:graphic>
      </p:graphicFrame>
      <p:sp>
        <p:nvSpPr>
          <p:cNvPr id="7" name="Nuoli oikealle 6"/>
          <p:cNvSpPr/>
          <p:nvPr/>
        </p:nvSpPr>
        <p:spPr>
          <a:xfrm>
            <a:off x="2153842" y="3378030"/>
            <a:ext cx="3781521" cy="253313"/>
          </a:xfrm>
          <a:prstGeom prst="rightArrow">
            <a:avLst/>
          </a:prstGeom>
          <a:solidFill>
            <a:schemeClr val="accent3">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350" b="1" dirty="0">
                <a:solidFill>
                  <a:schemeClr val="tx1"/>
                </a:solidFill>
              </a:rPr>
              <a:t>Herkkä annoksella 2 g x 3 iv</a:t>
            </a:r>
          </a:p>
        </p:txBody>
      </p:sp>
      <p:sp>
        <p:nvSpPr>
          <p:cNvPr id="9" name="Nuoli oikealle 8"/>
          <p:cNvSpPr/>
          <p:nvPr/>
        </p:nvSpPr>
        <p:spPr>
          <a:xfrm>
            <a:off x="2153842" y="3631343"/>
            <a:ext cx="3781521" cy="253313"/>
          </a:xfrm>
          <a:prstGeom prst="rightArrow">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350" b="1" dirty="0">
                <a:solidFill>
                  <a:schemeClr val="tx1"/>
                </a:solidFill>
              </a:rPr>
              <a:t>Herkkä annoksella (1+0,5) g g x 3 iv</a:t>
            </a:r>
          </a:p>
        </p:txBody>
      </p:sp>
      <p:sp>
        <p:nvSpPr>
          <p:cNvPr id="10" name="Nuoli oikealle 9"/>
          <p:cNvSpPr/>
          <p:nvPr/>
        </p:nvSpPr>
        <p:spPr>
          <a:xfrm>
            <a:off x="2181643" y="3943355"/>
            <a:ext cx="3781521" cy="253313"/>
          </a:xfrm>
          <a:prstGeom prst="rightArrow">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350" b="1" dirty="0">
                <a:solidFill>
                  <a:schemeClr val="tx1"/>
                </a:solidFill>
              </a:rPr>
              <a:t>Herkkä annoksella 1 g x 3 iv</a:t>
            </a:r>
          </a:p>
        </p:txBody>
      </p:sp>
      <p:sp>
        <p:nvSpPr>
          <p:cNvPr id="11" name="Nuoli oikealle 10"/>
          <p:cNvSpPr/>
          <p:nvPr/>
        </p:nvSpPr>
        <p:spPr>
          <a:xfrm>
            <a:off x="2200179" y="4264627"/>
            <a:ext cx="3781521" cy="253313"/>
          </a:xfrm>
          <a:prstGeom prst="rightArrow">
            <a:avLst/>
          </a:prstGeom>
          <a:solidFill>
            <a:schemeClr val="accent3">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350" b="1" dirty="0">
                <a:solidFill>
                  <a:schemeClr val="tx1"/>
                </a:solidFill>
              </a:rPr>
              <a:t>Herkkä annoksella 4 g x 4 iv</a:t>
            </a:r>
          </a:p>
        </p:txBody>
      </p:sp>
      <p:sp>
        <p:nvSpPr>
          <p:cNvPr id="12" name="Nuoli oikealle 11"/>
          <p:cNvSpPr/>
          <p:nvPr/>
        </p:nvSpPr>
        <p:spPr>
          <a:xfrm>
            <a:off x="2181643" y="4527210"/>
            <a:ext cx="3784608" cy="253319"/>
          </a:xfrm>
          <a:prstGeom prst="rightArrow">
            <a:avLst/>
          </a:prstGeom>
          <a:solidFill>
            <a:schemeClr val="accent3">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350" dirty="0">
                <a:solidFill>
                  <a:schemeClr val="tx1"/>
                </a:solidFill>
              </a:rPr>
              <a:t>Herkkä annoksella 750 mg x 2 </a:t>
            </a:r>
            <a:r>
              <a:rPr lang="fi-FI" sz="1350" dirty="0" err="1">
                <a:solidFill>
                  <a:schemeClr val="tx1"/>
                </a:solidFill>
              </a:rPr>
              <a:t>po</a:t>
            </a:r>
            <a:r>
              <a:rPr lang="fi-FI" sz="1350" dirty="0">
                <a:solidFill>
                  <a:schemeClr val="tx1"/>
                </a:solidFill>
              </a:rPr>
              <a:t> tai 400 mg x 3 iv</a:t>
            </a:r>
          </a:p>
        </p:txBody>
      </p:sp>
      <p:sp>
        <p:nvSpPr>
          <p:cNvPr id="13" name="Nuoli oikealle 12"/>
          <p:cNvSpPr/>
          <p:nvPr/>
        </p:nvSpPr>
        <p:spPr>
          <a:xfrm>
            <a:off x="1749513" y="4780528"/>
            <a:ext cx="4346488" cy="528248"/>
          </a:xfrm>
          <a:prstGeom prst="rightArrow">
            <a:avLst/>
          </a:prstGeom>
          <a:solidFill>
            <a:schemeClr val="accent3">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50" b="1" dirty="0">
                <a:solidFill>
                  <a:schemeClr val="tx1"/>
                </a:solidFill>
              </a:rPr>
              <a:t>Herkkä annoksella 6-7 mg/kg x 1 iv, mutta vain yhdistettynä toiseen tehoavaan lääkkeeseen </a:t>
            </a:r>
          </a:p>
        </p:txBody>
      </p:sp>
    </p:spTree>
    <p:extLst>
      <p:ext uri="{BB962C8B-B14F-4D97-AF65-F5344CB8AC3E}">
        <p14:creationId xmlns:p14="http://schemas.microsoft.com/office/powerpoint/2010/main" val="2111902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t>Plans</a:t>
            </a:r>
            <a:r>
              <a:rPr lang="fi-FI" dirty="0"/>
              <a:t> on </a:t>
            </a:r>
            <a:r>
              <a:rPr lang="fi-FI" dirty="0" err="1"/>
              <a:t>implementation</a:t>
            </a:r>
            <a:r>
              <a:rPr lang="fi-FI" dirty="0"/>
              <a:t> of </a:t>
            </a:r>
            <a:r>
              <a:rPr lang="fi-FI" dirty="0" err="1"/>
              <a:t>the</a:t>
            </a:r>
            <a:r>
              <a:rPr lang="fi-FI" dirty="0"/>
              <a:t> ”</a:t>
            </a:r>
            <a:r>
              <a:rPr lang="fi-FI" dirty="0" err="1"/>
              <a:t>new</a:t>
            </a:r>
            <a:r>
              <a:rPr lang="fi-FI" dirty="0"/>
              <a:t> I” </a:t>
            </a:r>
          </a:p>
        </p:txBody>
      </p:sp>
      <p:sp>
        <p:nvSpPr>
          <p:cNvPr id="3" name="Sisällön paikkamerkki 2"/>
          <p:cNvSpPr>
            <a:spLocks noGrp="1"/>
          </p:cNvSpPr>
          <p:nvPr>
            <p:ph idx="1"/>
          </p:nvPr>
        </p:nvSpPr>
        <p:spPr>
          <a:xfrm>
            <a:off x="838200" y="1825624"/>
            <a:ext cx="8736875" cy="4731929"/>
          </a:xfrm>
        </p:spPr>
        <p:txBody>
          <a:bodyPr>
            <a:normAutofit/>
          </a:bodyPr>
          <a:lstStyle/>
          <a:p>
            <a:r>
              <a:rPr lang="fi-FI" dirty="0"/>
              <a:t>HUSLAB and </a:t>
            </a:r>
            <a:r>
              <a:rPr lang="fi-FI" dirty="0" err="1"/>
              <a:t>Tyks</a:t>
            </a:r>
            <a:r>
              <a:rPr lang="fi-FI" dirty="0"/>
              <a:t> </a:t>
            </a:r>
            <a:r>
              <a:rPr lang="fi-FI" dirty="0" err="1"/>
              <a:t>will</a:t>
            </a:r>
            <a:r>
              <a:rPr lang="fi-FI" dirty="0"/>
              <a:t> </a:t>
            </a:r>
            <a:r>
              <a:rPr lang="fi-FI" dirty="0" err="1"/>
              <a:t>implement</a:t>
            </a:r>
            <a:r>
              <a:rPr lang="fi-FI" dirty="0"/>
              <a:t> </a:t>
            </a:r>
            <a:r>
              <a:rPr lang="fi-FI" dirty="0" err="1"/>
              <a:t>the</a:t>
            </a:r>
            <a:r>
              <a:rPr lang="fi-FI" dirty="0"/>
              <a:t> </a:t>
            </a:r>
            <a:r>
              <a:rPr lang="fi-FI" dirty="0" err="1"/>
              <a:t>new</a:t>
            </a:r>
            <a:r>
              <a:rPr lang="fi-FI" dirty="0"/>
              <a:t> I </a:t>
            </a:r>
            <a:r>
              <a:rPr lang="fi-FI" dirty="0" err="1"/>
              <a:t>when</a:t>
            </a:r>
            <a:r>
              <a:rPr lang="fi-FI" dirty="0"/>
              <a:t> </a:t>
            </a:r>
            <a:r>
              <a:rPr lang="fi-FI" dirty="0" err="1"/>
              <a:t>taking</a:t>
            </a:r>
            <a:r>
              <a:rPr lang="fi-FI" dirty="0"/>
              <a:t> </a:t>
            </a:r>
            <a:r>
              <a:rPr lang="fi-FI" dirty="0" err="1"/>
              <a:t>up</a:t>
            </a:r>
            <a:r>
              <a:rPr lang="fi-FI" dirty="0"/>
              <a:t> </a:t>
            </a:r>
            <a:r>
              <a:rPr lang="fi-FI" dirty="0" err="1"/>
              <a:t>the</a:t>
            </a:r>
            <a:r>
              <a:rPr lang="fi-FI" dirty="0"/>
              <a:t> </a:t>
            </a:r>
            <a:r>
              <a:rPr lang="fi-FI" dirty="0" err="1"/>
              <a:t>new</a:t>
            </a:r>
            <a:r>
              <a:rPr lang="fi-FI" dirty="0"/>
              <a:t> LIS My+</a:t>
            </a:r>
          </a:p>
          <a:p>
            <a:pPr lvl="1"/>
            <a:r>
              <a:rPr lang="fi-FI" dirty="0" err="1"/>
              <a:t>Possibility</a:t>
            </a:r>
            <a:r>
              <a:rPr lang="fi-FI" dirty="0"/>
              <a:t> to </a:t>
            </a:r>
            <a:r>
              <a:rPr lang="fi-FI" dirty="0" err="1"/>
              <a:t>code</a:t>
            </a:r>
            <a:r>
              <a:rPr lang="fi-FI" dirty="0"/>
              <a:t> </a:t>
            </a:r>
            <a:r>
              <a:rPr lang="fi-FI" dirty="0" err="1"/>
              <a:t>automated</a:t>
            </a:r>
            <a:r>
              <a:rPr lang="fi-FI" dirty="0"/>
              <a:t> </a:t>
            </a:r>
            <a:r>
              <a:rPr lang="fi-FI" dirty="0" err="1"/>
              <a:t>comments</a:t>
            </a:r>
            <a:r>
              <a:rPr lang="fi-FI" dirty="0"/>
              <a:t> </a:t>
            </a:r>
            <a:r>
              <a:rPr lang="fi-FI" dirty="0" err="1"/>
              <a:t>according</a:t>
            </a:r>
            <a:r>
              <a:rPr lang="fi-FI" dirty="0"/>
              <a:t> to </a:t>
            </a:r>
            <a:r>
              <a:rPr lang="fi-FI" dirty="0" err="1"/>
              <a:t>interpretation</a:t>
            </a:r>
            <a:r>
              <a:rPr lang="fi-FI" dirty="0"/>
              <a:t>, </a:t>
            </a:r>
            <a:r>
              <a:rPr lang="fi-FI" dirty="0" err="1"/>
              <a:t>e.g</a:t>
            </a:r>
            <a:r>
              <a:rPr lang="fi-FI" dirty="0"/>
              <a:t>.</a:t>
            </a:r>
          </a:p>
          <a:p>
            <a:pPr marL="457200" lvl="1" indent="0">
              <a:buNone/>
            </a:pPr>
            <a:r>
              <a:rPr lang="fi-FI" dirty="0"/>
              <a:t>	”</a:t>
            </a:r>
            <a:r>
              <a:rPr lang="fi-FI" dirty="0" err="1"/>
              <a:t>Ceftatzidime</a:t>
            </a:r>
            <a:r>
              <a:rPr lang="fi-FI" dirty="0"/>
              <a:t> I </a:t>
            </a:r>
            <a:r>
              <a:rPr lang="fi-FI" dirty="0" err="1"/>
              <a:t>means</a:t>
            </a:r>
            <a:r>
              <a:rPr lang="fi-FI" dirty="0"/>
              <a:t> </a:t>
            </a:r>
            <a:r>
              <a:rPr lang="fi-FI" dirty="0" err="1"/>
              <a:t>susceptible</a:t>
            </a:r>
            <a:r>
              <a:rPr lang="fi-FI" dirty="0"/>
              <a:t> </a:t>
            </a:r>
            <a:r>
              <a:rPr lang="fi-FI" dirty="0" err="1"/>
              <a:t>with</a:t>
            </a:r>
            <a:r>
              <a:rPr lang="fi-FI" dirty="0"/>
              <a:t> </a:t>
            </a:r>
            <a:r>
              <a:rPr lang="fi-FI" dirty="0" err="1"/>
              <a:t>dose</a:t>
            </a:r>
            <a:r>
              <a:rPr lang="fi-FI" dirty="0"/>
              <a:t> 2gx3 </a:t>
            </a:r>
            <a:r>
              <a:rPr lang="fi-FI" dirty="0" err="1"/>
              <a:t>i.v</a:t>
            </a:r>
            <a:r>
              <a:rPr lang="fi-FI" dirty="0"/>
              <a:t>”</a:t>
            </a:r>
          </a:p>
          <a:p>
            <a:pPr lvl="1"/>
            <a:r>
              <a:rPr lang="fi-FI" dirty="0"/>
              <a:t>(</a:t>
            </a:r>
            <a:r>
              <a:rPr lang="fi-FI" dirty="0" err="1"/>
              <a:t>Also</a:t>
            </a:r>
            <a:r>
              <a:rPr lang="fi-FI" dirty="0"/>
              <a:t> </a:t>
            </a:r>
            <a:r>
              <a:rPr lang="fi-FI" dirty="0" err="1"/>
              <a:t>possibility</a:t>
            </a:r>
            <a:r>
              <a:rPr lang="fi-FI" dirty="0"/>
              <a:t> for </a:t>
            </a:r>
            <a:r>
              <a:rPr lang="fi-FI" dirty="0" err="1"/>
              <a:t>automated</a:t>
            </a:r>
            <a:r>
              <a:rPr lang="fi-FI" dirty="0"/>
              <a:t> </a:t>
            </a:r>
            <a:r>
              <a:rPr lang="fi-FI" dirty="0" err="1"/>
              <a:t>internal</a:t>
            </a:r>
            <a:r>
              <a:rPr lang="fi-FI" dirty="0"/>
              <a:t> </a:t>
            </a:r>
            <a:r>
              <a:rPr lang="fi-FI" dirty="0" err="1"/>
              <a:t>notes</a:t>
            </a:r>
            <a:r>
              <a:rPr lang="fi-FI" dirty="0"/>
              <a:t> in a </a:t>
            </a:r>
            <a:r>
              <a:rPr lang="fi-FI" dirty="0" err="1"/>
              <a:t>certain</a:t>
            </a:r>
            <a:r>
              <a:rPr lang="fi-FI" dirty="0"/>
              <a:t> </a:t>
            </a:r>
            <a:r>
              <a:rPr lang="fi-FI" dirty="0" err="1"/>
              <a:t>two-ended</a:t>
            </a:r>
            <a:r>
              <a:rPr lang="fi-FI" dirty="0"/>
              <a:t> </a:t>
            </a:r>
            <a:r>
              <a:rPr lang="fi-FI" dirty="0" err="1"/>
              <a:t>area</a:t>
            </a:r>
            <a:r>
              <a:rPr lang="fi-FI" dirty="0"/>
              <a:t>, </a:t>
            </a:r>
            <a:r>
              <a:rPr lang="fi-FI" dirty="0" err="1"/>
              <a:t>not</a:t>
            </a:r>
            <a:r>
              <a:rPr lang="fi-FI" dirty="0"/>
              <a:t> just </a:t>
            </a:r>
            <a:r>
              <a:rPr lang="fi-FI" dirty="0" err="1"/>
              <a:t>with</a:t>
            </a:r>
            <a:r>
              <a:rPr lang="fi-FI" dirty="0"/>
              <a:t> </a:t>
            </a:r>
            <a:r>
              <a:rPr lang="fi-FI" dirty="0" err="1"/>
              <a:t>values</a:t>
            </a:r>
            <a:r>
              <a:rPr lang="fi-FI" dirty="0"/>
              <a:t> </a:t>
            </a:r>
            <a:r>
              <a:rPr lang="fi-FI" dirty="0" err="1"/>
              <a:t>above</a:t>
            </a:r>
            <a:r>
              <a:rPr lang="fi-FI" dirty="0"/>
              <a:t>/</a:t>
            </a:r>
            <a:r>
              <a:rPr lang="fi-FI" dirty="0" err="1"/>
              <a:t>below</a:t>
            </a:r>
            <a:r>
              <a:rPr lang="fi-FI" dirty="0"/>
              <a:t> a </a:t>
            </a:r>
            <a:r>
              <a:rPr lang="fi-FI" dirty="0" err="1"/>
              <a:t>certain</a:t>
            </a:r>
            <a:r>
              <a:rPr lang="fi-FI" dirty="0"/>
              <a:t> </a:t>
            </a:r>
            <a:r>
              <a:rPr lang="fi-FI" dirty="0" err="1"/>
              <a:t>point</a:t>
            </a:r>
            <a:r>
              <a:rPr lang="fi-FI" dirty="0"/>
              <a:t> =ATU)</a:t>
            </a:r>
          </a:p>
          <a:p>
            <a:r>
              <a:rPr lang="fi-FI" dirty="0"/>
              <a:t>Schedule</a:t>
            </a:r>
          </a:p>
          <a:p>
            <a:pPr lvl="1"/>
            <a:r>
              <a:rPr lang="fi-FI" dirty="0"/>
              <a:t>South </a:t>
            </a:r>
            <a:r>
              <a:rPr lang="fi-FI" dirty="0" err="1"/>
              <a:t>Carelia</a:t>
            </a:r>
            <a:r>
              <a:rPr lang="fi-FI" dirty="0"/>
              <a:t> (EK) 2/2021</a:t>
            </a:r>
          </a:p>
          <a:p>
            <a:pPr lvl="1"/>
            <a:r>
              <a:rPr lang="fi-FI" dirty="0" err="1"/>
              <a:t>Rest</a:t>
            </a:r>
            <a:r>
              <a:rPr lang="fi-FI" dirty="0"/>
              <a:t> of HUSLAB (KYM, HUS) 3/2021</a:t>
            </a:r>
          </a:p>
          <a:p>
            <a:pPr lvl="1"/>
            <a:r>
              <a:rPr lang="fi-FI" dirty="0" err="1"/>
              <a:t>Tyks</a:t>
            </a:r>
            <a:r>
              <a:rPr lang="fi-FI" dirty="0"/>
              <a:t> (VS) </a:t>
            </a:r>
            <a:r>
              <a:rPr lang="fi-FI" dirty="0" err="1"/>
              <a:t>spring</a:t>
            </a:r>
            <a:r>
              <a:rPr lang="fi-FI" dirty="0"/>
              <a:t> 2021</a:t>
            </a:r>
          </a:p>
          <a:p>
            <a:pPr lvl="1"/>
            <a:endParaRPr lang="fi-FI" dirty="0"/>
          </a:p>
          <a:p>
            <a:endParaRPr lang="fi-FI" dirty="0"/>
          </a:p>
          <a:p>
            <a:endParaRPr lang="fi-FI" dirty="0"/>
          </a:p>
          <a:p>
            <a:pPr marL="0" indent="0">
              <a:buNone/>
            </a:pPr>
            <a:endParaRPr lang="fi-FI" dirty="0"/>
          </a:p>
        </p:txBody>
      </p:sp>
      <p:pic>
        <p:nvPicPr>
          <p:cNvPr id="4" name="Kuva 3"/>
          <p:cNvPicPr>
            <a:picLocks noChangeAspect="1"/>
          </p:cNvPicPr>
          <p:nvPr/>
        </p:nvPicPr>
        <p:blipFill rotWithShape="1">
          <a:blip r:embed="rId2">
            <a:extLst>
              <a:ext uri="{28A0092B-C50C-407E-A947-70E740481C1C}">
                <a14:useLocalDpi xmlns:a14="http://schemas.microsoft.com/office/drawing/2010/main" val="0"/>
              </a:ext>
            </a:extLst>
          </a:blip>
          <a:srcRect l="46384" t="-541" r="16510" b="-225"/>
          <a:stretch/>
        </p:blipFill>
        <p:spPr>
          <a:xfrm>
            <a:off x="9575075" y="2508068"/>
            <a:ext cx="2233748" cy="4153989"/>
          </a:xfrm>
          <a:prstGeom prst="rect">
            <a:avLst/>
          </a:prstGeom>
        </p:spPr>
      </p:pic>
    </p:spTree>
    <p:extLst>
      <p:ext uri="{BB962C8B-B14F-4D97-AF65-F5344CB8AC3E}">
        <p14:creationId xmlns:p14="http://schemas.microsoft.com/office/powerpoint/2010/main" val="1746060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PLAN/HUSLAB</a:t>
            </a:r>
          </a:p>
        </p:txBody>
      </p:sp>
      <p:sp>
        <p:nvSpPr>
          <p:cNvPr id="3" name="Sisällön paikkamerkki 2"/>
          <p:cNvSpPr>
            <a:spLocks noGrp="1"/>
          </p:cNvSpPr>
          <p:nvPr>
            <p:ph idx="1"/>
          </p:nvPr>
        </p:nvSpPr>
        <p:spPr/>
        <p:txBody>
          <a:bodyPr/>
          <a:lstStyle/>
          <a:p>
            <a:r>
              <a:rPr lang="fi-FI" dirty="0"/>
              <a:t>FEB 2021 SOUTH CARELIA , MARCH 2021 REST OF HUS</a:t>
            </a:r>
          </a:p>
          <a:p>
            <a:r>
              <a:rPr lang="fi-FI" dirty="0"/>
              <a:t> TEAMS-INFOS TO DOCTORS: JAN SOUTH CARELIA, FEB HKI, HUS</a:t>
            </a:r>
          </a:p>
          <a:p>
            <a:r>
              <a:rPr lang="fi-FI" dirty="0"/>
              <a:t>HUSLAB WEBPAGE: LINKS TO DOSING, </a:t>
            </a:r>
            <a:r>
              <a:rPr lang="fi-FI" dirty="0" err="1"/>
              <a:t>NORDICast</a:t>
            </a:r>
            <a:r>
              <a:rPr lang="fi-FI" dirty="0"/>
              <a:t> FINNISH AND SWEDISH? </a:t>
            </a:r>
            <a:r>
              <a:rPr lang="fi-FI" dirty="0" err="1"/>
              <a:t>Or</a:t>
            </a:r>
            <a:r>
              <a:rPr lang="fi-FI" dirty="0"/>
              <a:t> an </a:t>
            </a:r>
            <a:r>
              <a:rPr lang="fi-FI" dirty="0" err="1"/>
              <a:t>own</a:t>
            </a:r>
            <a:r>
              <a:rPr lang="fi-FI" dirty="0"/>
              <a:t> </a:t>
            </a:r>
            <a:r>
              <a:rPr lang="fi-FI" dirty="0" err="1"/>
              <a:t>reduced</a:t>
            </a:r>
            <a:r>
              <a:rPr lang="fi-FI" dirty="0"/>
              <a:t> </a:t>
            </a:r>
            <a:r>
              <a:rPr lang="fi-FI" dirty="0" err="1"/>
              <a:t>table</a:t>
            </a:r>
            <a:r>
              <a:rPr lang="fi-FI" dirty="0"/>
              <a:t>.</a:t>
            </a:r>
          </a:p>
          <a:p>
            <a:r>
              <a:rPr lang="fi-FI" dirty="0"/>
              <a:t>LÄÄKÄRILEHTI (</a:t>
            </a:r>
            <a:r>
              <a:rPr lang="fi-FI" dirty="0" err="1"/>
              <a:t>Finnish</a:t>
            </a:r>
            <a:r>
              <a:rPr lang="fi-FI" dirty="0"/>
              <a:t> </a:t>
            </a:r>
            <a:r>
              <a:rPr lang="fi-FI" dirty="0" err="1"/>
              <a:t>Medical</a:t>
            </a:r>
            <a:r>
              <a:rPr lang="fi-FI" dirty="0"/>
              <a:t> Journal) JAN-FEB</a:t>
            </a:r>
          </a:p>
          <a:p>
            <a:r>
              <a:rPr lang="fi-FI" dirty="0"/>
              <a:t>MIKROBILÄÄKEHOIDON OPPAAT (</a:t>
            </a:r>
            <a:r>
              <a:rPr lang="fi-FI" dirty="0" err="1"/>
              <a:t>Guides</a:t>
            </a:r>
            <a:r>
              <a:rPr lang="fi-FI" dirty="0"/>
              <a:t> to </a:t>
            </a:r>
            <a:r>
              <a:rPr lang="fi-FI" dirty="0" err="1"/>
              <a:t>use</a:t>
            </a:r>
            <a:r>
              <a:rPr lang="fi-FI" dirty="0"/>
              <a:t> of </a:t>
            </a:r>
            <a:r>
              <a:rPr lang="fi-FI" dirty="0" err="1"/>
              <a:t>antimicrobials</a:t>
            </a:r>
            <a:r>
              <a:rPr lang="fi-FI" dirty="0"/>
              <a:t>); HUS, HKI </a:t>
            </a:r>
            <a:r>
              <a:rPr lang="fi-FI" dirty="0" err="1"/>
              <a:t>January</a:t>
            </a:r>
            <a:endParaRPr lang="fi-FI" dirty="0"/>
          </a:p>
          <a:p>
            <a:r>
              <a:rPr lang="fi-FI" dirty="0" err="1"/>
              <a:t>Lab</a:t>
            </a:r>
            <a:r>
              <a:rPr lang="fi-FI" dirty="0"/>
              <a:t> </a:t>
            </a:r>
            <a:r>
              <a:rPr lang="fi-FI" dirty="0" err="1"/>
              <a:t>reports</a:t>
            </a:r>
            <a:r>
              <a:rPr lang="fi-FI" dirty="0"/>
              <a:t> to </a:t>
            </a:r>
            <a:r>
              <a:rPr lang="fi-FI" dirty="0" err="1"/>
              <a:t>include</a:t>
            </a:r>
            <a:r>
              <a:rPr lang="fi-FI" dirty="0"/>
              <a:t> a </a:t>
            </a:r>
            <a:r>
              <a:rPr lang="fi-FI" dirty="0" err="1"/>
              <a:t>phone</a:t>
            </a:r>
            <a:r>
              <a:rPr lang="fi-FI" dirty="0"/>
              <a:t> </a:t>
            </a:r>
            <a:r>
              <a:rPr lang="fi-FI" dirty="0" err="1"/>
              <a:t>number</a:t>
            </a:r>
            <a:r>
              <a:rPr lang="fi-FI" dirty="0"/>
              <a:t> for </a:t>
            </a:r>
            <a:r>
              <a:rPr lang="fi-FI" dirty="0" err="1"/>
              <a:t>further</a:t>
            </a:r>
            <a:r>
              <a:rPr lang="fi-FI" dirty="0"/>
              <a:t> </a:t>
            </a:r>
            <a:r>
              <a:rPr lang="fi-FI" dirty="0" err="1"/>
              <a:t>information</a:t>
            </a:r>
            <a:r>
              <a:rPr lang="fi-FI" dirty="0"/>
              <a:t>?</a:t>
            </a:r>
          </a:p>
        </p:txBody>
      </p:sp>
    </p:spTree>
    <p:extLst>
      <p:ext uri="{BB962C8B-B14F-4D97-AF65-F5344CB8AC3E}">
        <p14:creationId xmlns:p14="http://schemas.microsoft.com/office/powerpoint/2010/main" val="3748687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53BE06-7DC6-8249-B4D8-25A0461DF62D}"/>
              </a:ext>
            </a:extLst>
          </p:cNvPr>
          <p:cNvSpPr>
            <a:spLocks noGrp="1"/>
          </p:cNvSpPr>
          <p:nvPr>
            <p:ph type="title"/>
          </p:nvPr>
        </p:nvSpPr>
        <p:spPr/>
        <p:txBody>
          <a:bodyPr/>
          <a:lstStyle/>
          <a:p>
            <a:r>
              <a:rPr lang="sv-SE" dirty="0" err="1"/>
              <a:t>Norway</a:t>
            </a:r>
            <a:endParaRPr lang="sv-SE" dirty="0"/>
          </a:p>
        </p:txBody>
      </p:sp>
      <p:sp>
        <p:nvSpPr>
          <p:cNvPr id="3" name="Platshållare för sidfot 2">
            <a:extLst>
              <a:ext uri="{FF2B5EF4-FFF2-40B4-BE49-F238E27FC236}">
                <a16:creationId xmlns:a16="http://schemas.microsoft.com/office/drawing/2014/main" id="{D6FFC621-B7A6-B249-ADD1-861135C231C2}"/>
              </a:ext>
            </a:extLst>
          </p:cNvPr>
          <p:cNvSpPr>
            <a:spLocks noGrp="1"/>
          </p:cNvSpPr>
          <p:nvPr>
            <p:ph type="ftr" sz="quarter" idx="11"/>
          </p:nvPr>
        </p:nvSpPr>
        <p:spPr/>
        <p:txBody>
          <a:bodyPr/>
          <a:lstStyle/>
          <a:p>
            <a:r>
              <a:rPr lang="sv-SE"/>
              <a:t>NordicAST 2020</a:t>
            </a:r>
          </a:p>
        </p:txBody>
      </p:sp>
    </p:spTree>
    <p:extLst>
      <p:ext uri="{BB962C8B-B14F-4D97-AF65-F5344CB8AC3E}">
        <p14:creationId xmlns:p14="http://schemas.microsoft.com/office/powerpoint/2010/main" val="2257666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239350" y="548680"/>
            <a:ext cx="11713301" cy="1755626"/>
          </a:xfrm>
        </p:spPr>
        <p:txBody>
          <a:bodyPr>
            <a:normAutofit/>
          </a:bodyPr>
          <a:lstStyle/>
          <a:p>
            <a:r>
              <a:rPr lang="nb-NO" sz="3600" b="1" dirty="0" err="1"/>
              <a:t>Implementation</a:t>
            </a:r>
            <a:r>
              <a:rPr lang="nb-NO" sz="3600" b="1" dirty="0"/>
              <a:t> </a:t>
            </a:r>
            <a:r>
              <a:rPr lang="nb-NO" sz="3600" b="1" dirty="0" err="1"/>
              <a:t>of</a:t>
            </a:r>
            <a:r>
              <a:rPr lang="nb-NO" sz="3600" b="1" dirty="0"/>
              <a:t> «I» and «ATU» in Norway</a:t>
            </a:r>
            <a:br>
              <a:rPr lang="nb-NO" sz="3600" b="1" dirty="0"/>
            </a:br>
            <a:br>
              <a:rPr lang="nb-NO" sz="3600" b="1" dirty="0"/>
            </a:br>
            <a:r>
              <a:rPr lang="nb-NO" sz="3200" i="1" dirty="0" err="1"/>
              <a:t>Excerpts</a:t>
            </a:r>
            <a:r>
              <a:rPr lang="nb-NO" sz="3200" i="1" dirty="0"/>
              <a:t> from a </a:t>
            </a:r>
            <a:r>
              <a:rPr lang="nb-NO" sz="3200" i="1" dirty="0" err="1"/>
              <a:t>national</a:t>
            </a:r>
            <a:r>
              <a:rPr lang="nb-NO" sz="3200" i="1" dirty="0"/>
              <a:t> survey and </a:t>
            </a:r>
            <a:r>
              <a:rPr lang="nb-NO" sz="3200" i="1" dirty="0" err="1"/>
              <a:t>experiences</a:t>
            </a:r>
            <a:r>
              <a:rPr lang="nb-NO" sz="3200" i="1" dirty="0"/>
              <a:t> from a single lab</a:t>
            </a:r>
          </a:p>
        </p:txBody>
      </p:sp>
      <p:sp>
        <p:nvSpPr>
          <p:cNvPr id="3" name="Undertittel 2"/>
          <p:cNvSpPr>
            <a:spLocks noGrp="1"/>
          </p:cNvSpPr>
          <p:nvPr>
            <p:ph type="subTitle" idx="1"/>
          </p:nvPr>
        </p:nvSpPr>
        <p:spPr>
          <a:xfrm>
            <a:off x="815413" y="3140968"/>
            <a:ext cx="10657184" cy="1911368"/>
          </a:xfrm>
        </p:spPr>
        <p:txBody>
          <a:bodyPr>
            <a:normAutofit/>
          </a:bodyPr>
          <a:lstStyle/>
          <a:p>
            <a:pPr>
              <a:spcBef>
                <a:spcPts val="600"/>
              </a:spcBef>
            </a:pPr>
            <a:r>
              <a:rPr lang="nb-NO" sz="2800" b="1" dirty="0">
                <a:solidFill>
                  <a:schemeClr val="tx2"/>
                </a:solidFill>
              </a:rPr>
              <a:t>Karianne Wiger Gammelsrud</a:t>
            </a:r>
          </a:p>
          <a:p>
            <a:pPr>
              <a:spcBef>
                <a:spcPts val="600"/>
              </a:spcBef>
            </a:pPr>
            <a:r>
              <a:rPr lang="nb-NO" sz="2800" b="1" dirty="0">
                <a:solidFill>
                  <a:schemeClr val="tx2"/>
                </a:solidFill>
              </a:rPr>
              <a:t>Christoffer Lindemann</a:t>
            </a:r>
          </a:p>
          <a:p>
            <a:pPr>
              <a:spcBef>
                <a:spcPts val="600"/>
              </a:spcBef>
            </a:pPr>
            <a:endParaRPr lang="nb-NO" sz="2000" dirty="0">
              <a:solidFill>
                <a:schemeClr val="tx2"/>
              </a:solidFill>
            </a:endParaRPr>
          </a:p>
          <a:p>
            <a:pPr>
              <a:spcBef>
                <a:spcPts val="600"/>
              </a:spcBef>
            </a:pPr>
            <a:r>
              <a:rPr lang="nb-NO" sz="2400" dirty="0" err="1">
                <a:solidFill>
                  <a:schemeClr val="tx2"/>
                </a:solidFill>
              </a:rPr>
              <a:t>NordicAST</a:t>
            </a:r>
            <a:r>
              <a:rPr lang="nb-NO" sz="2400" dirty="0">
                <a:solidFill>
                  <a:schemeClr val="tx2"/>
                </a:solidFill>
              </a:rPr>
              <a:t> online seminar #2 2020</a:t>
            </a:r>
          </a:p>
        </p:txBody>
      </p:sp>
      <p:pic>
        <p:nvPicPr>
          <p:cNvPr id="8" name="Bilde 7" descr="afa-en.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328" y="5259682"/>
            <a:ext cx="5725943" cy="1598318"/>
          </a:xfrm>
          <a:prstGeom prst="rect">
            <a:avLst/>
          </a:prstGeom>
        </p:spPr>
      </p:pic>
      <p:sp>
        <p:nvSpPr>
          <p:cNvPr id="7" name="Rektangel 6"/>
          <p:cNvSpPr/>
          <p:nvPr/>
        </p:nvSpPr>
        <p:spPr>
          <a:xfrm>
            <a:off x="9495124" y="6332367"/>
            <a:ext cx="2353337" cy="461665"/>
          </a:xfrm>
          <a:prstGeom prst="rect">
            <a:avLst/>
          </a:prstGeom>
          <a:noFill/>
          <a:ln>
            <a:noFill/>
          </a:ln>
        </p:spPr>
        <p:txBody>
          <a:bodyPr wrap="none">
            <a:spAutoFit/>
          </a:bodyPr>
          <a:lstStyle/>
          <a:p>
            <a:pPr algn="ctr"/>
            <a:r>
              <a:rPr lang="nb-NO" sz="2400" dirty="0">
                <a:solidFill>
                  <a:srgbClr val="000000"/>
                </a:solidFill>
                <a:hlinkClick r:id="rId3"/>
              </a:rPr>
              <a:t>www.unn.no/afa</a:t>
            </a:r>
            <a:r>
              <a:rPr lang="nb-NO" sz="2400" dirty="0">
                <a:solidFill>
                  <a:srgbClr val="000000"/>
                </a:solidFill>
              </a:rPr>
              <a:t> </a:t>
            </a:r>
          </a:p>
        </p:txBody>
      </p:sp>
      <p:pic>
        <p:nvPicPr>
          <p:cNvPr id="6" name="Bilde 5"/>
          <p:cNvPicPr/>
          <p:nvPr/>
        </p:nvPicPr>
        <p:blipFill>
          <a:blip r:embed="rId4" cstate="print">
            <a:extLst>
              <a:ext uri="{28A0092B-C50C-407E-A947-70E740481C1C}">
                <a14:useLocalDpi xmlns:a14="http://schemas.microsoft.com/office/drawing/2010/main"/>
              </a:ext>
            </a:extLst>
          </a:blip>
          <a:srcRect/>
          <a:stretch>
            <a:fillRect/>
          </a:stretch>
        </p:blipFill>
        <p:spPr bwMode="auto">
          <a:xfrm>
            <a:off x="11483788" y="1"/>
            <a:ext cx="708212" cy="430306"/>
          </a:xfrm>
          <a:prstGeom prst="rect">
            <a:avLst/>
          </a:prstGeom>
          <a:noFill/>
          <a:ln>
            <a:noFill/>
          </a:ln>
        </p:spPr>
      </p:pic>
    </p:spTree>
    <p:extLst>
      <p:ext uri="{BB962C8B-B14F-4D97-AF65-F5344CB8AC3E}">
        <p14:creationId xmlns:p14="http://schemas.microsoft.com/office/powerpoint/2010/main" val="949038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27384"/>
            <a:ext cx="10972800" cy="1143000"/>
          </a:xfrm>
        </p:spPr>
        <p:txBody>
          <a:bodyPr>
            <a:normAutofit/>
          </a:bodyPr>
          <a:lstStyle/>
          <a:p>
            <a:r>
              <a:rPr lang="nb-NO" sz="3600" b="1" dirty="0"/>
              <a:t>National survey November 2020</a:t>
            </a:r>
          </a:p>
        </p:txBody>
      </p:sp>
      <p:sp>
        <p:nvSpPr>
          <p:cNvPr id="8" name="Plassholder for innhold 2"/>
          <p:cNvSpPr>
            <a:spLocks noGrp="1"/>
          </p:cNvSpPr>
          <p:nvPr>
            <p:ph idx="1"/>
          </p:nvPr>
        </p:nvSpPr>
        <p:spPr>
          <a:xfrm>
            <a:off x="609600" y="1268761"/>
            <a:ext cx="11582400" cy="4525963"/>
          </a:xfrm>
        </p:spPr>
        <p:txBody>
          <a:bodyPr>
            <a:noAutofit/>
          </a:bodyPr>
          <a:lstStyle/>
          <a:p>
            <a:pPr fontAlgn="base">
              <a:spcBef>
                <a:spcPts val="600"/>
              </a:spcBef>
              <a:spcAft>
                <a:spcPts val="600"/>
              </a:spcAft>
            </a:pPr>
            <a:r>
              <a:rPr lang="en-GB" dirty="0"/>
              <a:t>Thus far answers from 14 of 20 laboratories</a:t>
            </a:r>
            <a:br>
              <a:rPr lang="en-GB" dirty="0"/>
            </a:br>
            <a:endParaRPr lang="en-GB" dirty="0"/>
          </a:p>
          <a:p>
            <a:pPr fontAlgn="base">
              <a:spcBef>
                <a:spcPts val="600"/>
              </a:spcBef>
              <a:spcAft>
                <a:spcPts val="600"/>
              </a:spcAft>
            </a:pPr>
            <a:r>
              <a:rPr lang="en-GB" dirty="0"/>
              <a:t>Quest-back regarding experiences and implementation of:</a:t>
            </a:r>
          </a:p>
          <a:p>
            <a:pPr lvl="1" fontAlgn="base">
              <a:spcBef>
                <a:spcPts val="600"/>
              </a:spcBef>
              <a:spcAft>
                <a:spcPts val="600"/>
              </a:spcAft>
              <a:buFontTx/>
              <a:buChar char="-"/>
            </a:pPr>
            <a:r>
              <a:rPr lang="en-GB" dirty="0"/>
              <a:t>The new I-</a:t>
            </a:r>
            <a:r>
              <a:rPr lang="en-GB" dirty="0" err="1"/>
              <a:t>catagory</a:t>
            </a:r>
            <a:endParaRPr lang="en-GB" dirty="0"/>
          </a:p>
          <a:p>
            <a:pPr lvl="1" fontAlgn="base">
              <a:spcBef>
                <a:spcPts val="600"/>
              </a:spcBef>
              <a:spcAft>
                <a:spcPts val="600"/>
              </a:spcAft>
              <a:buFontTx/>
              <a:buChar char="-"/>
            </a:pPr>
            <a:r>
              <a:rPr lang="en-GB" dirty="0"/>
              <a:t>ATU</a:t>
            </a:r>
          </a:p>
          <a:p>
            <a:pPr lvl="1" fontAlgn="base">
              <a:spcBef>
                <a:spcPts val="600"/>
              </a:spcBef>
              <a:spcAft>
                <a:spcPts val="600"/>
              </a:spcAft>
              <a:buFontTx/>
              <a:buChar char="-"/>
            </a:pPr>
            <a:r>
              <a:rPr lang="en-GB" strike="sngStrike" dirty="0"/>
              <a:t>RAST</a:t>
            </a:r>
          </a:p>
          <a:p>
            <a:pPr lvl="1" fontAlgn="base">
              <a:spcBef>
                <a:spcPts val="600"/>
              </a:spcBef>
              <a:spcAft>
                <a:spcPts val="600"/>
              </a:spcAft>
              <a:buFontTx/>
              <a:buChar char="-"/>
            </a:pPr>
            <a:r>
              <a:rPr lang="en-GB" strike="sngStrike" dirty="0"/>
              <a:t>Selective AST-reporting</a:t>
            </a:r>
          </a:p>
          <a:p>
            <a:pPr lvl="1" fontAlgn="base">
              <a:spcBef>
                <a:spcPts val="600"/>
              </a:spcBef>
              <a:spcAft>
                <a:spcPts val="600"/>
              </a:spcAft>
            </a:pPr>
            <a:endParaRPr lang="en-GB" dirty="0"/>
          </a:p>
        </p:txBody>
      </p:sp>
      <p:pic>
        <p:nvPicPr>
          <p:cNvPr id="4" name="Bilde 3" descr="afa-e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47" y="6151892"/>
            <a:ext cx="2529617" cy="706108"/>
          </a:xfrm>
          <a:prstGeom prst="rect">
            <a:avLst/>
          </a:prstGeom>
        </p:spPr>
      </p:pic>
      <p:pic>
        <p:nvPicPr>
          <p:cNvPr id="5" name="Bilde 4"/>
          <p:cNvPicPr/>
          <p:nvPr/>
        </p:nvPicPr>
        <p:blipFill>
          <a:blip r:embed="rId4" cstate="print">
            <a:extLst>
              <a:ext uri="{28A0092B-C50C-407E-A947-70E740481C1C}">
                <a14:useLocalDpi xmlns:a14="http://schemas.microsoft.com/office/drawing/2010/main"/>
              </a:ext>
            </a:extLst>
          </a:blip>
          <a:srcRect/>
          <a:stretch>
            <a:fillRect/>
          </a:stretch>
        </p:blipFill>
        <p:spPr bwMode="auto">
          <a:xfrm>
            <a:off x="11483788" y="1"/>
            <a:ext cx="708212" cy="430306"/>
          </a:xfrm>
          <a:prstGeom prst="rect">
            <a:avLst/>
          </a:prstGeom>
          <a:noFill/>
          <a:ln>
            <a:noFill/>
          </a:ln>
        </p:spPr>
      </p:pic>
    </p:spTree>
    <p:extLst>
      <p:ext uri="{BB962C8B-B14F-4D97-AF65-F5344CB8AC3E}">
        <p14:creationId xmlns:p14="http://schemas.microsoft.com/office/powerpoint/2010/main" val="806505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114301" y="213023"/>
            <a:ext cx="5800724" cy="1656184"/>
          </a:xfrm>
        </p:spPr>
        <p:txBody>
          <a:bodyPr anchor="t">
            <a:normAutofit/>
          </a:bodyPr>
          <a:lstStyle>
            <a:lvl1pPr>
              <a:defRPr lang="el-GR" sz="2200" kern="1200" cap="none" spc="-100" baseline="0">
                <a:ln>
                  <a:noFill/>
                </a:ln>
                <a:solidFill>
                  <a:schemeClr val="tx1"/>
                </a:solidFill>
                <a:effectLst/>
                <a:latin typeface="+mn-lt"/>
                <a:ea typeface="+mj-ea"/>
                <a:cs typeface="Arial" pitchFamily="34" charset="0"/>
              </a:defRPr>
            </a:lvl1pPr>
          </a:lstStyle>
          <a:p>
            <a:pPr algn="ctr"/>
            <a:r>
              <a:rPr lang="en-US" sz="2800" b="1" dirty="0">
                <a:solidFill>
                  <a:srgbClr val="000099"/>
                </a:solidFill>
              </a:rPr>
              <a:t>Have your implemented the new </a:t>
            </a:r>
            <a:br>
              <a:rPr lang="en-US" sz="2800" b="1" dirty="0">
                <a:solidFill>
                  <a:srgbClr val="000099"/>
                </a:solidFill>
              </a:rPr>
            </a:br>
            <a:r>
              <a:rPr lang="en-US" sz="2800" b="1" dirty="0">
                <a:solidFill>
                  <a:srgbClr val="000099"/>
                </a:solidFill>
              </a:rPr>
              <a:t>I- category in your lab?</a:t>
            </a:r>
          </a:p>
        </p:txBody>
      </p:sp>
      <p:graphicFrame>
        <p:nvGraphicFramePr>
          <p:cNvPr id="7" name="Cont1"/>
          <p:cNvGraphicFramePr/>
          <p:nvPr/>
        </p:nvGraphicFramePr>
        <p:xfrm>
          <a:off x="104775" y="1514166"/>
          <a:ext cx="5838825" cy="30547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1"/>
          <p:cNvGraphicFramePr/>
          <p:nvPr/>
        </p:nvGraphicFramePr>
        <p:xfrm>
          <a:off x="6257925" y="1515616"/>
          <a:ext cx="5864888" cy="3069048"/>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p:cNvSpPr/>
          <p:nvPr/>
        </p:nvSpPr>
        <p:spPr>
          <a:xfrm>
            <a:off x="1319775" y="4292352"/>
            <a:ext cx="4471425"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b="1" dirty="0" err="1">
                <a:solidFill>
                  <a:schemeClr val="tx1"/>
                </a:solidFill>
              </a:rPr>
              <a:t>Yes</a:t>
            </a:r>
            <a:r>
              <a:rPr lang="nb-NO" sz="1600" b="1" dirty="0">
                <a:solidFill>
                  <a:schemeClr val="tx1"/>
                </a:solidFill>
              </a:rPr>
              <a:t>                                 No                          </a:t>
            </a:r>
            <a:r>
              <a:rPr lang="nb-NO" sz="1600" b="1" dirty="0" err="1">
                <a:solidFill>
                  <a:schemeClr val="tx1"/>
                </a:solidFill>
              </a:rPr>
              <a:t>Partially</a:t>
            </a:r>
            <a:endParaRPr lang="nb-NO" sz="1600" b="1" dirty="0">
              <a:solidFill>
                <a:schemeClr val="tx1"/>
              </a:solidFill>
            </a:endParaRPr>
          </a:p>
        </p:txBody>
      </p:sp>
      <p:sp>
        <p:nvSpPr>
          <p:cNvPr id="13" name="Title"/>
          <p:cNvSpPr txBox="1">
            <a:spLocks/>
          </p:cNvSpPr>
          <p:nvPr/>
        </p:nvSpPr>
        <p:spPr>
          <a:xfrm>
            <a:off x="6181724" y="176783"/>
            <a:ext cx="5934075" cy="1656184"/>
          </a:xfrm>
          <a:prstGeom prst="rect">
            <a:avLst/>
          </a:prstGeom>
          <a:noFill/>
          <a:ln w="25400" cap="flat" cmpd="sng" algn="ctr">
            <a:noFill/>
            <a:prstDash val="solid"/>
          </a:ln>
          <a:effectLst/>
        </p:spPr>
        <p:txBody>
          <a:bodyPr vert="horz" lIns="91440" tIns="45720" rIns="91440" bIns="45720" rtlCol="0" anchor="t">
            <a:normAutofit/>
          </a:bodyPr>
          <a:lstStyle>
            <a:lvl1pPr algn="l" defTabSz="914400" rtl="0" eaLnBrk="1" latinLnBrk="0" hangingPunct="1">
              <a:spcBef>
                <a:spcPct val="0"/>
              </a:spcBef>
              <a:buNone/>
              <a:defRPr lang="el-GR" sz="2200" kern="1200" cap="none" spc="-100" baseline="0">
                <a:ln>
                  <a:noFill/>
                </a:ln>
                <a:solidFill>
                  <a:schemeClr val="tx1"/>
                </a:solidFill>
                <a:effectLst/>
                <a:latin typeface="+mn-lt"/>
                <a:ea typeface="+mj-ea"/>
                <a:cs typeface="Arial" pitchFamily="34" charset="0"/>
              </a:defRPr>
            </a:lvl1pPr>
            <a:lvl2pPr>
              <a:defRPr/>
            </a:lvl2pPr>
            <a:lvl3pPr>
              <a:defRPr/>
            </a:lvl3pPr>
            <a:lvl4pPr>
              <a:defRPr/>
            </a:lvl4pPr>
            <a:lvl5pPr>
              <a:defRPr/>
            </a:lvl5pPr>
            <a:lvl6pPr>
              <a:defRPr/>
            </a:lvl6pPr>
            <a:lvl7pPr>
              <a:defRPr/>
            </a:lvl7pPr>
            <a:lvl8pPr>
              <a:defRPr/>
            </a:lvl8pPr>
            <a:lvl9pPr>
              <a:defRPr/>
            </a:lvl9pPr>
          </a:lstStyle>
          <a:p>
            <a:pPr algn="ctr"/>
            <a:r>
              <a:rPr lang="en-US" sz="2800" b="1" dirty="0">
                <a:solidFill>
                  <a:srgbClr val="000099"/>
                </a:solidFill>
              </a:rPr>
              <a:t>How do you report the new I- category </a:t>
            </a:r>
            <a:br>
              <a:rPr lang="en-US" sz="2800" b="1" dirty="0">
                <a:solidFill>
                  <a:srgbClr val="000099"/>
                </a:solidFill>
              </a:rPr>
            </a:br>
            <a:r>
              <a:rPr lang="en-US" sz="2800" b="1" dirty="0">
                <a:solidFill>
                  <a:srgbClr val="000099"/>
                </a:solidFill>
              </a:rPr>
              <a:t>to the clinician?</a:t>
            </a:r>
          </a:p>
        </p:txBody>
      </p:sp>
      <p:pic>
        <p:nvPicPr>
          <p:cNvPr id="8" name="Bilde 7" descr="afa-en.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47" y="6151892"/>
            <a:ext cx="2529617" cy="706108"/>
          </a:xfrm>
          <a:prstGeom prst="rect">
            <a:avLst/>
          </a:prstGeom>
        </p:spPr>
      </p:pic>
      <p:sp>
        <p:nvSpPr>
          <p:cNvPr id="9" name="Rektangel 8"/>
          <p:cNvSpPr/>
          <p:nvPr/>
        </p:nvSpPr>
        <p:spPr>
          <a:xfrm>
            <a:off x="7219950" y="4146240"/>
            <a:ext cx="4676775" cy="362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nb-NO" sz="1200" b="1" dirty="0">
                <a:solidFill>
                  <a:schemeClr val="tx1"/>
                </a:solidFill>
              </a:rPr>
              <a:t>   With a standard               With an </a:t>
            </a:r>
            <a:r>
              <a:rPr lang="nb-NO" sz="1200" b="1" dirty="0" err="1">
                <a:solidFill>
                  <a:schemeClr val="tx1"/>
                </a:solidFill>
              </a:rPr>
              <a:t>individually</a:t>
            </a:r>
            <a:r>
              <a:rPr lang="nb-NO" sz="1200" b="1" dirty="0">
                <a:solidFill>
                  <a:schemeClr val="tx1"/>
                </a:solidFill>
              </a:rPr>
              <a:t>                         </a:t>
            </a:r>
            <a:r>
              <a:rPr lang="nb-NO" sz="1200" b="1" dirty="0" err="1">
                <a:solidFill>
                  <a:schemeClr val="tx1"/>
                </a:solidFill>
              </a:rPr>
              <a:t>Other</a:t>
            </a:r>
            <a:r>
              <a:rPr lang="nb-NO" sz="1200" b="1" dirty="0">
                <a:solidFill>
                  <a:schemeClr val="tx1"/>
                </a:solidFill>
              </a:rPr>
              <a:t>*</a:t>
            </a:r>
            <a:br>
              <a:rPr lang="nb-NO" sz="1200" b="1" dirty="0">
                <a:solidFill>
                  <a:schemeClr val="tx1"/>
                </a:solidFill>
              </a:rPr>
            </a:br>
            <a:r>
              <a:rPr lang="nb-NO" sz="1200" b="1" dirty="0">
                <a:solidFill>
                  <a:schemeClr val="tx1"/>
                </a:solidFill>
              </a:rPr>
              <a:t>           </a:t>
            </a:r>
            <a:r>
              <a:rPr lang="nb-NO" sz="1200" b="1" dirty="0" err="1">
                <a:solidFill>
                  <a:schemeClr val="tx1"/>
                </a:solidFill>
              </a:rPr>
              <a:t>comment</a:t>
            </a:r>
            <a:r>
              <a:rPr lang="nb-NO" sz="1200" b="1" dirty="0">
                <a:solidFill>
                  <a:schemeClr val="tx1"/>
                </a:solidFill>
              </a:rPr>
              <a:t>                  «</a:t>
            </a:r>
            <a:r>
              <a:rPr lang="nb-NO" sz="1200" b="1" dirty="0" err="1">
                <a:solidFill>
                  <a:schemeClr val="tx1"/>
                </a:solidFill>
              </a:rPr>
              <a:t>tailored</a:t>
            </a:r>
            <a:r>
              <a:rPr lang="nb-NO" sz="1200" b="1" dirty="0">
                <a:solidFill>
                  <a:schemeClr val="tx1"/>
                </a:solidFill>
              </a:rPr>
              <a:t>» </a:t>
            </a:r>
            <a:r>
              <a:rPr lang="nb-NO" sz="1200" b="1" dirty="0" err="1">
                <a:solidFill>
                  <a:schemeClr val="tx1"/>
                </a:solidFill>
              </a:rPr>
              <a:t>comment</a:t>
            </a:r>
            <a:endParaRPr lang="nb-NO" sz="1200" b="1" dirty="0">
              <a:solidFill>
                <a:schemeClr val="tx1"/>
              </a:solidFill>
            </a:endParaRPr>
          </a:p>
        </p:txBody>
      </p:sp>
      <p:sp>
        <p:nvSpPr>
          <p:cNvPr id="3" name="TekstSylinder 2"/>
          <p:cNvSpPr txBox="1"/>
          <p:nvPr/>
        </p:nvSpPr>
        <p:spPr>
          <a:xfrm>
            <a:off x="6305549" y="4733925"/>
            <a:ext cx="5810249" cy="2015936"/>
          </a:xfrm>
          <a:prstGeom prst="rect">
            <a:avLst/>
          </a:prstGeom>
          <a:noFill/>
        </p:spPr>
        <p:txBody>
          <a:bodyPr wrap="square" rtlCol="0">
            <a:spAutoFit/>
          </a:bodyPr>
          <a:lstStyle/>
          <a:p>
            <a:r>
              <a:rPr lang="nb-NO" dirty="0"/>
              <a:t>* </a:t>
            </a:r>
            <a:r>
              <a:rPr lang="nb-NO" sz="1600" dirty="0"/>
              <a:t>Standard </a:t>
            </a:r>
            <a:r>
              <a:rPr lang="nb-NO" sz="1600" dirty="0" err="1"/>
              <a:t>comment</a:t>
            </a:r>
            <a:r>
              <a:rPr lang="nb-NO" sz="1600" dirty="0"/>
              <a:t> </a:t>
            </a:r>
            <a:r>
              <a:rPr lang="nb-NO" sz="1600" dirty="0" err="1"/>
              <a:t>which</a:t>
            </a:r>
            <a:r>
              <a:rPr lang="nb-NO" sz="1600" dirty="0"/>
              <a:t> is used </a:t>
            </a:r>
            <a:r>
              <a:rPr lang="nb-NO" sz="1600" dirty="0" err="1"/>
              <a:t>sporadically</a:t>
            </a:r>
            <a:r>
              <a:rPr lang="nb-NO" sz="1600" dirty="0"/>
              <a:t> (e.g. </a:t>
            </a:r>
            <a:r>
              <a:rPr lang="nb-NO" sz="1600" i="1" dirty="0"/>
              <a:t>P. </a:t>
            </a:r>
            <a:r>
              <a:rPr lang="nb-NO" sz="1600" i="1" dirty="0" err="1"/>
              <a:t>aeruginosa</a:t>
            </a:r>
            <a:r>
              <a:rPr lang="nb-NO" sz="1600" dirty="0"/>
              <a:t>)</a:t>
            </a:r>
            <a:br>
              <a:rPr lang="nb-NO" sz="1600" dirty="0"/>
            </a:br>
            <a:r>
              <a:rPr lang="nb-NO" sz="1600" dirty="0"/>
              <a:t> </a:t>
            </a:r>
          </a:p>
          <a:p>
            <a:r>
              <a:rPr lang="nb-NO" sz="1800" u="sng" dirty="0"/>
              <a:t>At Oslo </a:t>
            </a:r>
            <a:r>
              <a:rPr lang="nb-NO" sz="1800" u="sng" dirty="0" err="1"/>
              <a:t>University</a:t>
            </a:r>
            <a:r>
              <a:rPr lang="nb-NO" sz="1800" u="sng" dirty="0"/>
              <a:t> Hospital:</a:t>
            </a:r>
            <a:br>
              <a:rPr lang="nb-NO" sz="1800" u="sng" dirty="0"/>
            </a:br>
            <a:r>
              <a:rPr lang="nb-NO" sz="1800" dirty="0"/>
              <a:t>All AST-reports </a:t>
            </a:r>
            <a:r>
              <a:rPr lang="nb-NO" sz="1800" dirty="0" err="1"/>
              <a:t>include</a:t>
            </a:r>
            <a:r>
              <a:rPr lang="nb-NO" sz="1800" dirty="0"/>
              <a:t> a standard </a:t>
            </a:r>
            <a:r>
              <a:rPr lang="nb-NO" sz="1800" dirty="0" err="1"/>
              <a:t>comment</a:t>
            </a:r>
            <a:r>
              <a:rPr lang="nb-NO" sz="1800" dirty="0"/>
              <a:t> </a:t>
            </a:r>
            <a:r>
              <a:rPr lang="nb-NO" sz="1800" dirty="0" err="1"/>
              <a:t>with</a:t>
            </a:r>
            <a:r>
              <a:rPr lang="nb-NO" sz="1800" dirty="0"/>
              <a:t> </a:t>
            </a:r>
            <a:r>
              <a:rPr lang="nb-NO" sz="1800" dirty="0" err="1"/>
              <a:t>the</a:t>
            </a:r>
            <a:r>
              <a:rPr lang="nb-NO" sz="1800" dirty="0"/>
              <a:t> </a:t>
            </a:r>
            <a:r>
              <a:rPr lang="nb-NO" sz="1800" dirty="0" err="1"/>
              <a:t>definition</a:t>
            </a:r>
            <a:r>
              <a:rPr lang="nb-NO" sz="1800" dirty="0"/>
              <a:t> </a:t>
            </a:r>
            <a:r>
              <a:rPr lang="nb-NO" sz="1800" dirty="0" err="1"/>
              <a:t>of</a:t>
            </a:r>
            <a:r>
              <a:rPr lang="nb-NO" sz="1800" dirty="0"/>
              <a:t> S-I-R. </a:t>
            </a:r>
            <a:br>
              <a:rPr lang="nb-NO" sz="1800" dirty="0"/>
            </a:br>
            <a:r>
              <a:rPr lang="nb-NO" sz="1800" dirty="0"/>
              <a:t>In </a:t>
            </a:r>
            <a:r>
              <a:rPr lang="nb-NO" sz="1800" dirty="0" err="1"/>
              <a:t>addition</a:t>
            </a:r>
            <a:r>
              <a:rPr lang="nb-NO" sz="1800" dirty="0"/>
              <a:t>, a </a:t>
            </a:r>
            <a:r>
              <a:rPr lang="nb-NO" sz="1800" dirty="0" err="1"/>
              <a:t>specfic</a:t>
            </a:r>
            <a:r>
              <a:rPr lang="nb-NO" sz="1800" dirty="0"/>
              <a:t> I-</a:t>
            </a:r>
            <a:r>
              <a:rPr lang="nb-NO" sz="1800" dirty="0" err="1"/>
              <a:t>comment</a:t>
            </a:r>
            <a:r>
              <a:rPr lang="nb-NO" sz="1800" dirty="0"/>
              <a:t> </a:t>
            </a:r>
            <a:r>
              <a:rPr lang="nb-NO" sz="1800" dirty="0" err="1"/>
              <a:t>when</a:t>
            </a:r>
            <a:r>
              <a:rPr lang="nb-NO" sz="1800" dirty="0"/>
              <a:t> at </a:t>
            </a:r>
            <a:r>
              <a:rPr lang="nb-NO" sz="1800" dirty="0" err="1"/>
              <a:t>least</a:t>
            </a:r>
            <a:r>
              <a:rPr lang="nb-NO" sz="1800" dirty="0"/>
              <a:t> </a:t>
            </a:r>
            <a:r>
              <a:rPr lang="nb-NO" sz="1800" dirty="0" err="1"/>
              <a:t>one</a:t>
            </a:r>
            <a:r>
              <a:rPr lang="nb-NO" sz="1800" dirty="0"/>
              <a:t> </a:t>
            </a:r>
            <a:r>
              <a:rPr lang="nb-NO" sz="1800" dirty="0" err="1"/>
              <a:t>antibiotic</a:t>
            </a:r>
            <a:r>
              <a:rPr lang="nb-NO" sz="1800" dirty="0"/>
              <a:t> is an I (</a:t>
            </a:r>
            <a:r>
              <a:rPr lang="nb-NO" sz="1800" dirty="0" err="1"/>
              <a:t>wording</a:t>
            </a:r>
            <a:r>
              <a:rPr lang="nb-NO" sz="1800" dirty="0"/>
              <a:t> </a:t>
            </a:r>
            <a:r>
              <a:rPr lang="nb-NO" sz="1800" dirty="0" err="1"/>
              <a:t>some-what</a:t>
            </a:r>
            <a:r>
              <a:rPr lang="nb-NO" sz="1800" dirty="0"/>
              <a:t> different for «</a:t>
            </a:r>
            <a:r>
              <a:rPr lang="nb-NO" sz="1800" dirty="0" err="1"/>
              <a:t>wild</a:t>
            </a:r>
            <a:r>
              <a:rPr lang="nb-NO" sz="1800" dirty="0"/>
              <a:t>-type I»).</a:t>
            </a:r>
          </a:p>
        </p:txBody>
      </p:sp>
    </p:spTree>
    <p:extLst>
      <p:ext uri="{BB962C8B-B14F-4D97-AF65-F5344CB8AC3E}">
        <p14:creationId xmlns:p14="http://schemas.microsoft.com/office/powerpoint/2010/main" val="309304455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title"/>
          </p:nvPr>
        </p:nvSpPr>
        <p:spPr>
          <a:xfrm>
            <a:off x="143339" y="606971"/>
            <a:ext cx="5809786" cy="547088"/>
          </a:xfrm>
        </p:spPr>
        <p:txBody>
          <a:bodyPr>
            <a:noAutofit/>
          </a:bodyPr>
          <a:lstStyle>
            <a:lvl1pPr>
              <a:defRPr sz="2200">
                <a:solidFill>
                  <a:schemeClr val="tx1"/>
                </a:solidFill>
                <a:latin typeface="+mn-lt"/>
                <a:cs typeface="Arial" pitchFamily="34" charset="0"/>
              </a:defRPr>
            </a:lvl1pPr>
          </a:lstStyle>
          <a:p>
            <a:pPr algn="ctr"/>
            <a:r>
              <a:rPr lang="en-US" sz="2800" b="1" dirty="0">
                <a:solidFill>
                  <a:srgbClr val="000099"/>
                </a:solidFill>
              </a:rPr>
              <a:t>Have you had a dialogue with </a:t>
            </a:r>
            <a:br>
              <a:rPr lang="en-US" sz="2800" b="1" dirty="0">
                <a:solidFill>
                  <a:srgbClr val="000099"/>
                </a:solidFill>
              </a:rPr>
            </a:br>
            <a:r>
              <a:rPr lang="en-US" sz="2800" b="1" dirty="0">
                <a:solidFill>
                  <a:srgbClr val="000099"/>
                </a:solidFill>
              </a:rPr>
              <a:t>the clinicians before implementing the new I-category? </a:t>
            </a:r>
            <a:br>
              <a:rPr lang="en-US" sz="2800" b="1" dirty="0">
                <a:solidFill>
                  <a:srgbClr val="000099"/>
                </a:solidFill>
              </a:rPr>
            </a:br>
            <a:r>
              <a:rPr lang="en-US" sz="1800" i="1" dirty="0">
                <a:solidFill>
                  <a:srgbClr val="000099"/>
                </a:solidFill>
              </a:rPr>
              <a:t>(More than one answer possible)</a:t>
            </a:r>
          </a:p>
        </p:txBody>
      </p:sp>
      <p:graphicFrame>
        <p:nvGraphicFramePr>
          <p:cNvPr id="6" name="Cont1"/>
          <p:cNvGraphicFramePr/>
          <p:nvPr/>
        </p:nvGraphicFramePr>
        <p:xfrm>
          <a:off x="88791" y="1844824"/>
          <a:ext cx="5873860" cy="3168352"/>
        </p:xfrm>
        <a:graphic>
          <a:graphicData uri="http://schemas.openxmlformats.org/drawingml/2006/chart">
            <c:chart xmlns:c="http://schemas.openxmlformats.org/drawingml/2006/chart" xmlns:r="http://schemas.openxmlformats.org/officeDocument/2006/relationships" r:id="rId2"/>
          </a:graphicData>
        </a:graphic>
      </p:graphicFrame>
      <p:pic>
        <p:nvPicPr>
          <p:cNvPr id="5" name="Bilde 4" descr="afa-e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47" y="6151892"/>
            <a:ext cx="2529617" cy="706108"/>
          </a:xfrm>
          <a:prstGeom prst="rect">
            <a:avLst/>
          </a:prstGeom>
        </p:spPr>
      </p:pic>
      <p:sp>
        <p:nvSpPr>
          <p:cNvPr id="7" name="Rektangel 6"/>
          <p:cNvSpPr/>
          <p:nvPr/>
        </p:nvSpPr>
        <p:spPr>
          <a:xfrm>
            <a:off x="933450" y="4593915"/>
            <a:ext cx="4857750" cy="362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nb-NO" sz="1200" b="1" dirty="0">
                <a:solidFill>
                  <a:schemeClr val="tx1"/>
                </a:solidFill>
              </a:rPr>
              <a:t>        </a:t>
            </a:r>
            <a:r>
              <a:rPr lang="nb-NO" sz="1200" b="1" dirty="0" err="1">
                <a:solidFill>
                  <a:schemeClr val="tx1"/>
                </a:solidFill>
              </a:rPr>
              <a:t>Yes</a:t>
            </a:r>
            <a:r>
              <a:rPr lang="nb-NO" sz="1200" b="1" dirty="0">
                <a:solidFill>
                  <a:schemeClr val="tx1"/>
                </a:solidFill>
              </a:rPr>
              <a:t>,                     </a:t>
            </a:r>
            <a:r>
              <a:rPr lang="nb-NO" sz="1200" b="1" dirty="0" err="1">
                <a:solidFill>
                  <a:schemeClr val="tx1"/>
                </a:solidFill>
              </a:rPr>
              <a:t>Yes</a:t>
            </a:r>
            <a:r>
              <a:rPr lang="nb-NO" sz="1200" b="1" dirty="0">
                <a:solidFill>
                  <a:schemeClr val="tx1"/>
                </a:solidFill>
              </a:rPr>
              <a:t>, 	     </a:t>
            </a:r>
            <a:r>
              <a:rPr lang="nb-NO" sz="1200" b="1" dirty="0" err="1">
                <a:solidFill>
                  <a:schemeClr val="tx1"/>
                </a:solidFill>
              </a:rPr>
              <a:t>Yes</a:t>
            </a:r>
            <a:r>
              <a:rPr lang="nb-NO" sz="1200" b="1" dirty="0">
                <a:solidFill>
                  <a:schemeClr val="tx1"/>
                </a:solidFill>
              </a:rPr>
              <a:t>, </a:t>
            </a:r>
            <a:r>
              <a:rPr lang="nb-NO" sz="1200" b="1" dirty="0" err="1">
                <a:solidFill>
                  <a:schemeClr val="tx1"/>
                </a:solidFill>
              </a:rPr>
              <a:t>written</a:t>
            </a:r>
            <a:r>
              <a:rPr lang="nb-NO" sz="1200" b="1" dirty="0">
                <a:solidFill>
                  <a:schemeClr val="tx1"/>
                </a:solidFill>
              </a:rPr>
              <a:t>                No                   </a:t>
            </a:r>
            <a:r>
              <a:rPr lang="nb-NO" sz="1200" b="1" dirty="0" err="1">
                <a:solidFill>
                  <a:schemeClr val="tx1"/>
                </a:solidFill>
              </a:rPr>
              <a:t>Other</a:t>
            </a:r>
            <a:r>
              <a:rPr lang="nb-NO" sz="1200" b="1" dirty="0">
                <a:solidFill>
                  <a:schemeClr val="tx1"/>
                </a:solidFill>
              </a:rPr>
              <a:t>*</a:t>
            </a:r>
            <a:br>
              <a:rPr lang="nb-NO" sz="1200" b="1" dirty="0">
                <a:solidFill>
                  <a:schemeClr val="tx1"/>
                </a:solidFill>
              </a:rPr>
            </a:br>
            <a:r>
              <a:rPr lang="nb-NO" sz="1200" b="1" dirty="0">
                <a:solidFill>
                  <a:schemeClr val="tx1"/>
                </a:solidFill>
              </a:rPr>
              <a:t>   </a:t>
            </a:r>
            <a:r>
              <a:rPr lang="nb-NO" sz="1200" b="1" dirty="0" err="1">
                <a:solidFill>
                  <a:schemeClr val="tx1"/>
                </a:solidFill>
              </a:rPr>
              <a:t>meetings</a:t>
            </a:r>
            <a:r>
              <a:rPr lang="nb-NO" sz="1200" b="1" dirty="0">
                <a:solidFill>
                  <a:schemeClr val="tx1"/>
                </a:solidFill>
              </a:rPr>
              <a:t>            </a:t>
            </a:r>
            <a:r>
              <a:rPr lang="nb-NO" sz="1200" b="1" dirty="0" err="1">
                <a:solidFill>
                  <a:schemeClr val="tx1"/>
                </a:solidFill>
              </a:rPr>
              <a:t>teaching</a:t>
            </a:r>
            <a:r>
              <a:rPr lang="nb-NO" sz="1200" b="1" dirty="0">
                <a:solidFill>
                  <a:schemeClr val="tx1"/>
                </a:solidFill>
              </a:rPr>
              <a:t>           </a:t>
            </a:r>
            <a:r>
              <a:rPr lang="nb-NO" sz="1200" b="1" dirty="0" err="1">
                <a:solidFill>
                  <a:schemeClr val="tx1"/>
                </a:solidFill>
              </a:rPr>
              <a:t>information</a:t>
            </a:r>
            <a:endParaRPr lang="nb-NO" sz="1200" b="1" dirty="0">
              <a:solidFill>
                <a:schemeClr val="tx1"/>
              </a:solidFill>
            </a:endParaRPr>
          </a:p>
        </p:txBody>
      </p:sp>
      <p:sp>
        <p:nvSpPr>
          <p:cNvPr id="8" name="TekstSylinder 7"/>
          <p:cNvSpPr txBox="1"/>
          <p:nvPr/>
        </p:nvSpPr>
        <p:spPr>
          <a:xfrm>
            <a:off x="6238876" y="1781175"/>
            <a:ext cx="5619750" cy="4093428"/>
          </a:xfrm>
          <a:prstGeom prst="rect">
            <a:avLst/>
          </a:prstGeom>
          <a:noFill/>
        </p:spPr>
        <p:txBody>
          <a:bodyPr wrap="square" rtlCol="0">
            <a:spAutoFit/>
          </a:bodyPr>
          <a:lstStyle/>
          <a:p>
            <a:r>
              <a:rPr lang="nb-NO" sz="2000" b="1" u="sng" dirty="0" err="1"/>
              <a:t>Some</a:t>
            </a:r>
            <a:r>
              <a:rPr lang="nb-NO" sz="2000" b="1" u="sng" dirty="0"/>
              <a:t> </a:t>
            </a:r>
            <a:r>
              <a:rPr lang="nb-NO" sz="2000" b="1" u="sng" dirty="0" err="1"/>
              <a:t>comments</a:t>
            </a:r>
            <a:r>
              <a:rPr lang="nb-NO" sz="2000" b="1" u="sng" dirty="0"/>
              <a:t>:</a:t>
            </a:r>
          </a:p>
          <a:p>
            <a:pPr marL="171450" indent="-171450">
              <a:buFont typeface="Arial" charset="0"/>
              <a:buChar char="•"/>
            </a:pPr>
            <a:r>
              <a:rPr lang="nb-NO" sz="2000" dirty="0"/>
              <a:t>The </a:t>
            </a:r>
            <a:r>
              <a:rPr lang="nb-NO" sz="2000" dirty="0" err="1"/>
              <a:t>clinicians</a:t>
            </a:r>
            <a:r>
              <a:rPr lang="nb-NO" sz="2000" dirty="0"/>
              <a:t> </a:t>
            </a:r>
            <a:r>
              <a:rPr lang="nb-NO" sz="2000" dirty="0" err="1"/>
              <a:t>are</a:t>
            </a:r>
            <a:r>
              <a:rPr lang="nb-NO" sz="2000" dirty="0"/>
              <a:t> </a:t>
            </a:r>
            <a:r>
              <a:rPr lang="nb-NO" sz="2000" dirty="0" err="1"/>
              <a:t>some-what</a:t>
            </a:r>
            <a:r>
              <a:rPr lang="nb-NO" sz="2000" dirty="0"/>
              <a:t> </a:t>
            </a:r>
            <a:r>
              <a:rPr lang="nb-NO" sz="2000" dirty="0" err="1"/>
              <a:t>confused</a:t>
            </a:r>
            <a:r>
              <a:rPr lang="nb-NO" sz="2000" dirty="0"/>
              <a:t> </a:t>
            </a:r>
            <a:r>
              <a:rPr lang="nb-NO" sz="2000" dirty="0" err="1"/>
              <a:t>about</a:t>
            </a:r>
            <a:r>
              <a:rPr lang="nb-NO" sz="2000" dirty="0"/>
              <a:t> </a:t>
            </a:r>
            <a:r>
              <a:rPr lang="nb-NO" sz="2000" dirty="0" err="1"/>
              <a:t>the</a:t>
            </a:r>
            <a:r>
              <a:rPr lang="nb-NO" sz="2000" dirty="0"/>
              <a:t> </a:t>
            </a:r>
            <a:r>
              <a:rPr lang="nb-NO" sz="2000" dirty="0" err="1"/>
              <a:t>new</a:t>
            </a:r>
            <a:r>
              <a:rPr lang="nb-NO" sz="2000" dirty="0"/>
              <a:t> </a:t>
            </a:r>
            <a:r>
              <a:rPr lang="nb-NO" sz="2000" dirty="0" err="1"/>
              <a:t>meaning</a:t>
            </a:r>
            <a:r>
              <a:rPr lang="nb-NO" sz="2000" dirty="0"/>
              <a:t> </a:t>
            </a:r>
            <a:r>
              <a:rPr lang="nb-NO" sz="2000" dirty="0" err="1"/>
              <a:t>of</a:t>
            </a:r>
            <a:r>
              <a:rPr lang="nb-NO" sz="2000" dirty="0"/>
              <a:t> «I»</a:t>
            </a:r>
            <a:br>
              <a:rPr lang="nb-NO" sz="2000" dirty="0"/>
            </a:br>
            <a:endParaRPr lang="nb-NO" sz="1000" dirty="0"/>
          </a:p>
          <a:p>
            <a:pPr marL="171450" indent="-171450">
              <a:buFont typeface="Arial" charset="0"/>
              <a:buChar char="•"/>
            </a:pPr>
            <a:r>
              <a:rPr lang="nb-NO" sz="2000" dirty="0"/>
              <a:t>Still </a:t>
            </a:r>
            <a:r>
              <a:rPr lang="nb-NO" sz="2000" dirty="0" err="1"/>
              <a:t>many</a:t>
            </a:r>
            <a:r>
              <a:rPr lang="nb-NO" sz="2000" dirty="0"/>
              <a:t> </a:t>
            </a:r>
            <a:r>
              <a:rPr lang="nb-NO" sz="2000" dirty="0" err="1"/>
              <a:t>misunderstandings</a:t>
            </a:r>
            <a:r>
              <a:rPr lang="nb-NO" sz="2000" dirty="0"/>
              <a:t> </a:t>
            </a:r>
            <a:r>
              <a:rPr lang="nb-NO" sz="2000" dirty="0" err="1"/>
              <a:t>around</a:t>
            </a:r>
            <a:r>
              <a:rPr lang="nb-NO" sz="2000" dirty="0"/>
              <a:t> </a:t>
            </a:r>
            <a:r>
              <a:rPr lang="nb-NO" sz="2000" dirty="0" err="1"/>
              <a:t>the</a:t>
            </a:r>
            <a:r>
              <a:rPr lang="nb-NO" sz="2000" dirty="0"/>
              <a:t> </a:t>
            </a:r>
            <a:r>
              <a:rPr lang="nb-NO" sz="2000" dirty="0" err="1"/>
              <a:t>meanig</a:t>
            </a:r>
            <a:r>
              <a:rPr lang="nb-NO" sz="2000" dirty="0"/>
              <a:t> </a:t>
            </a:r>
            <a:r>
              <a:rPr lang="nb-NO" sz="2000" dirty="0" err="1"/>
              <a:t>of</a:t>
            </a:r>
            <a:r>
              <a:rPr lang="nb-NO" sz="2000" dirty="0"/>
              <a:t> «I»</a:t>
            </a:r>
            <a:br>
              <a:rPr lang="nb-NO" sz="2000" dirty="0"/>
            </a:br>
            <a:endParaRPr lang="nb-NO" sz="1000" dirty="0"/>
          </a:p>
          <a:p>
            <a:pPr marL="171450" indent="-171450">
              <a:buFont typeface="Arial" charset="0"/>
              <a:buChar char="•"/>
            </a:pPr>
            <a:r>
              <a:rPr lang="nb-NO" sz="2000" dirty="0" err="1"/>
              <a:t>Many</a:t>
            </a:r>
            <a:r>
              <a:rPr lang="nb-NO" sz="2000" dirty="0"/>
              <a:t> questions </a:t>
            </a:r>
            <a:r>
              <a:rPr lang="nb-NO" sz="2000" dirty="0" err="1"/>
              <a:t>the</a:t>
            </a:r>
            <a:r>
              <a:rPr lang="nb-NO" sz="2000" dirty="0"/>
              <a:t> first </a:t>
            </a:r>
            <a:r>
              <a:rPr lang="nb-NO" sz="2000" dirty="0" err="1"/>
              <a:t>year</a:t>
            </a:r>
            <a:r>
              <a:rPr lang="nb-NO" sz="2000" dirty="0"/>
              <a:t>, </a:t>
            </a:r>
            <a:r>
              <a:rPr lang="nb-NO" sz="2000" dirty="0" err="1"/>
              <a:t>fewer</a:t>
            </a:r>
            <a:r>
              <a:rPr lang="nb-NO" sz="2000" dirty="0"/>
              <a:t> </a:t>
            </a:r>
            <a:r>
              <a:rPr lang="nb-NO" sz="2000" dirty="0" err="1"/>
              <a:t>comments</a:t>
            </a:r>
            <a:r>
              <a:rPr lang="nb-NO" sz="2000" dirty="0"/>
              <a:t> from </a:t>
            </a:r>
            <a:r>
              <a:rPr lang="nb-NO" sz="2000" dirty="0" err="1"/>
              <a:t>the</a:t>
            </a:r>
            <a:r>
              <a:rPr lang="nb-NO" sz="2000" dirty="0"/>
              <a:t> </a:t>
            </a:r>
            <a:r>
              <a:rPr lang="nb-NO" sz="2000" dirty="0" err="1"/>
              <a:t>clinicians</a:t>
            </a:r>
            <a:r>
              <a:rPr lang="nb-NO" sz="2000" dirty="0"/>
              <a:t> </a:t>
            </a:r>
            <a:r>
              <a:rPr lang="nb-NO" sz="2000" dirty="0" err="1"/>
              <a:t>now</a:t>
            </a:r>
            <a:br>
              <a:rPr lang="nb-NO" sz="2000" dirty="0"/>
            </a:br>
            <a:endParaRPr lang="nb-NO" sz="1000" dirty="0"/>
          </a:p>
          <a:p>
            <a:pPr marL="171450" indent="-171450">
              <a:buFont typeface="Arial" charset="0"/>
              <a:buChar char="•"/>
            </a:pPr>
            <a:r>
              <a:rPr lang="nb-NO" sz="2000" dirty="0" err="1"/>
              <a:t>Very</a:t>
            </a:r>
            <a:r>
              <a:rPr lang="nb-NO" sz="2000" dirty="0"/>
              <a:t> </a:t>
            </a:r>
            <a:r>
              <a:rPr lang="nb-NO" sz="2000" dirty="0" err="1"/>
              <a:t>problematic</a:t>
            </a:r>
            <a:r>
              <a:rPr lang="nb-NO" sz="2000" dirty="0"/>
              <a:t>. </a:t>
            </a:r>
            <a:r>
              <a:rPr lang="nb-NO" sz="2000" dirty="0" err="1"/>
              <a:t>Clinicians</a:t>
            </a:r>
            <a:r>
              <a:rPr lang="nb-NO" sz="2000" dirty="0"/>
              <a:t> </a:t>
            </a:r>
            <a:r>
              <a:rPr lang="nb-NO" sz="2000" dirty="0" err="1"/>
              <a:t>are</a:t>
            </a:r>
            <a:r>
              <a:rPr lang="nb-NO" sz="2000" dirty="0"/>
              <a:t> still </a:t>
            </a:r>
            <a:r>
              <a:rPr lang="nb-NO" sz="2000" dirty="0" err="1"/>
              <a:t>hesitant</a:t>
            </a:r>
            <a:r>
              <a:rPr lang="nb-NO" sz="2000" dirty="0"/>
              <a:t> </a:t>
            </a:r>
            <a:r>
              <a:rPr lang="nb-NO" sz="2000" dirty="0" err="1"/>
              <a:t>of</a:t>
            </a:r>
            <a:r>
              <a:rPr lang="nb-NO" sz="2000" dirty="0"/>
              <a:t> </a:t>
            </a:r>
            <a:r>
              <a:rPr lang="nb-NO" sz="2000" dirty="0" err="1"/>
              <a:t>using</a:t>
            </a:r>
            <a:r>
              <a:rPr lang="nb-NO" sz="2000" dirty="0"/>
              <a:t> </a:t>
            </a:r>
            <a:r>
              <a:rPr lang="nb-NO" sz="2000" dirty="0" err="1"/>
              <a:t>antibiotics</a:t>
            </a:r>
            <a:r>
              <a:rPr lang="nb-NO" sz="2000" dirty="0"/>
              <a:t> </a:t>
            </a:r>
            <a:r>
              <a:rPr lang="nb-NO" sz="2000" dirty="0" err="1"/>
              <a:t>categorized</a:t>
            </a:r>
            <a:r>
              <a:rPr lang="nb-NO" sz="2000" dirty="0"/>
              <a:t> as «I» - </a:t>
            </a:r>
            <a:r>
              <a:rPr lang="nb-NO" sz="2000" dirty="0" err="1"/>
              <a:t>even</a:t>
            </a:r>
            <a:r>
              <a:rPr lang="nb-NO" sz="2000" dirty="0"/>
              <a:t> </a:t>
            </a:r>
            <a:r>
              <a:rPr lang="nb-NO" sz="2000" dirty="0" err="1"/>
              <a:t>after</a:t>
            </a:r>
            <a:r>
              <a:rPr lang="nb-NO" sz="2000" dirty="0"/>
              <a:t> </a:t>
            </a:r>
            <a:r>
              <a:rPr lang="nb-NO" sz="2000" dirty="0" err="1"/>
              <a:t>many</a:t>
            </a:r>
            <a:r>
              <a:rPr lang="nb-NO" sz="2000" dirty="0"/>
              <a:t> </a:t>
            </a:r>
            <a:r>
              <a:rPr lang="nb-NO" sz="2000" dirty="0" err="1"/>
              <a:t>presentations</a:t>
            </a:r>
            <a:r>
              <a:rPr lang="nb-NO" sz="2000" dirty="0"/>
              <a:t>/</a:t>
            </a:r>
            <a:r>
              <a:rPr lang="nb-NO" sz="2000" dirty="0" err="1"/>
              <a:t>teaching</a:t>
            </a:r>
            <a:r>
              <a:rPr lang="nb-NO" sz="2000" dirty="0"/>
              <a:t>/</a:t>
            </a:r>
            <a:r>
              <a:rPr lang="nb-NO" sz="2000" dirty="0" err="1"/>
              <a:t>information</a:t>
            </a:r>
            <a:br>
              <a:rPr lang="nb-NO" sz="2000" dirty="0"/>
            </a:br>
            <a:endParaRPr lang="nb-NO" sz="1000" dirty="0"/>
          </a:p>
          <a:p>
            <a:pPr marL="171450" indent="-171450">
              <a:buFont typeface="Arial" charset="0"/>
              <a:buChar char="•"/>
            </a:pPr>
            <a:r>
              <a:rPr lang="nb-NO" sz="2000" dirty="0"/>
              <a:t>The </a:t>
            </a:r>
            <a:r>
              <a:rPr lang="nb-NO" sz="2000" dirty="0" err="1"/>
              <a:t>implementation</a:t>
            </a:r>
            <a:r>
              <a:rPr lang="nb-NO" sz="2000" dirty="0"/>
              <a:t> has </a:t>
            </a:r>
            <a:r>
              <a:rPr lang="nb-NO" sz="2000" dirty="0" err="1"/>
              <a:t>gone</a:t>
            </a:r>
            <a:r>
              <a:rPr lang="nb-NO" sz="2000" dirty="0"/>
              <a:t> </a:t>
            </a:r>
            <a:r>
              <a:rPr lang="nb-NO" sz="2000" dirty="0" err="1"/>
              <a:t>smoothly</a:t>
            </a:r>
            <a:endParaRPr lang="nb-NO" sz="2000" dirty="0"/>
          </a:p>
        </p:txBody>
      </p:sp>
    </p:spTree>
    <p:extLst>
      <p:ext uri="{BB962C8B-B14F-4D97-AF65-F5344CB8AC3E}">
        <p14:creationId xmlns:p14="http://schemas.microsoft.com/office/powerpoint/2010/main" val="341890666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afa-en.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47" y="6151892"/>
            <a:ext cx="2529617" cy="706108"/>
          </a:xfrm>
          <a:prstGeom prst="rect">
            <a:avLst/>
          </a:prstGeom>
        </p:spPr>
      </p:pic>
      <p:graphicFrame>
        <p:nvGraphicFramePr>
          <p:cNvPr id="7" name="Cont1"/>
          <p:cNvGraphicFramePr/>
          <p:nvPr/>
        </p:nvGraphicFramePr>
        <p:xfrm>
          <a:off x="301116" y="1362787"/>
          <a:ext cx="5467743" cy="3267229"/>
        </p:xfrm>
        <a:graphic>
          <a:graphicData uri="http://schemas.openxmlformats.org/drawingml/2006/chart">
            <c:chart xmlns:c="http://schemas.openxmlformats.org/drawingml/2006/chart" xmlns:r="http://schemas.openxmlformats.org/officeDocument/2006/relationships" r:id="rId3"/>
          </a:graphicData>
        </a:graphic>
      </p:graphicFrame>
      <p:sp>
        <p:nvSpPr>
          <p:cNvPr id="8" name="Rektangel 7"/>
          <p:cNvSpPr/>
          <p:nvPr/>
        </p:nvSpPr>
        <p:spPr>
          <a:xfrm>
            <a:off x="6014757" y="268484"/>
            <a:ext cx="6125331" cy="384721"/>
          </a:xfrm>
          <a:prstGeom prst="rect">
            <a:avLst/>
          </a:prstGeom>
        </p:spPr>
        <p:txBody>
          <a:bodyPr wrap="none">
            <a:spAutoFit/>
          </a:bodyPr>
          <a:lstStyle/>
          <a:p>
            <a:r>
              <a:rPr lang="en-US" b="1" dirty="0">
                <a:solidFill>
                  <a:srgbClr val="000099"/>
                </a:solidFill>
              </a:rPr>
              <a:t>Does your LIS-system have the </a:t>
            </a:r>
            <a:r>
              <a:rPr lang="en-US" b="1" dirty="0" err="1">
                <a:solidFill>
                  <a:srgbClr val="000099"/>
                </a:solidFill>
              </a:rPr>
              <a:t>possability</a:t>
            </a:r>
            <a:r>
              <a:rPr lang="en-US" b="1" dirty="0">
                <a:solidFill>
                  <a:srgbClr val="000099"/>
                </a:solidFill>
              </a:rPr>
              <a:t> to warn an ATU?</a:t>
            </a:r>
            <a:endParaRPr lang="nb-NO" b="1" dirty="0">
              <a:solidFill>
                <a:srgbClr val="000099"/>
              </a:solidFill>
            </a:endParaRPr>
          </a:p>
        </p:txBody>
      </p:sp>
      <p:graphicFrame>
        <p:nvGraphicFramePr>
          <p:cNvPr id="9" name="Cont1"/>
          <p:cNvGraphicFramePr/>
          <p:nvPr/>
        </p:nvGraphicFramePr>
        <p:xfrm>
          <a:off x="6186874" y="1400561"/>
          <a:ext cx="5767001" cy="3257164"/>
        </p:xfrm>
        <a:graphic>
          <a:graphicData uri="http://schemas.openxmlformats.org/drawingml/2006/chart">
            <c:chart xmlns:c="http://schemas.openxmlformats.org/drawingml/2006/chart" xmlns:r="http://schemas.openxmlformats.org/officeDocument/2006/relationships" r:id="rId4"/>
          </a:graphicData>
        </a:graphic>
      </p:graphicFrame>
      <p:sp>
        <p:nvSpPr>
          <p:cNvPr id="10" name="Rektangel 9"/>
          <p:cNvSpPr/>
          <p:nvPr/>
        </p:nvSpPr>
        <p:spPr>
          <a:xfrm>
            <a:off x="1654776" y="276061"/>
            <a:ext cx="3063083" cy="384721"/>
          </a:xfrm>
          <a:prstGeom prst="rect">
            <a:avLst/>
          </a:prstGeom>
        </p:spPr>
        <p:txBody>
          <a:bodyPr wrap="none">
            <a:spAutoFit/>
          </a:bodyPr>
          <a:lstStyle/>
          <a:p>
            <a:r>
              <a:rPr lang="en-US" b="1" dirty="0">
                <a:solidFill>
                  <a:srgbClr val="000099"/>
                </a:solidFill>
              </a:rPr>
              <a:t>Have you </a:t>
            </a:r>
            <a:r>
              <a:rPr lang="en-US" b="1" dirty="0" err="1">
                <a:solidFill>
                  <a:srgbClr val="000099"/>
                </a:solidFill>
              </a:rPr>
              <a:t>implementet</a:t>
            </a:r>
            <a:r>
              <a:rPr lang="en-US" b="1" dirty="0">
                <a:solidFill>
                  <a:srgbClr val="000099"/>
                </a:solidFill>
              </a:rPr>
              <a:t> ATU?</a:t>
            </a:r>
            <a:endParaRPr lang="nb-NO" b="1" dirty="0">
              <a:solidFill>
                <a:srgbClr val="000099"/>
              </a:solidFill>
            </a:endParaRPr>
          </a:p>
        </p:txBody>
      </p:sp>
      <p:sp>
        <p:nvSpPr>
          <p:cNvPr id="12" name="Rektangel 11"/>
          <p:cNvSpPr/>
          <p:nvPr/>
        </p:nvSpPr>
        <p:spPr>
          <a:xfrm>
            <a:off x="1165774" y="4345392"/>
            <a:ext cx="4471425"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b="1" dirty="0">
                <a:solidFill>
                  <a:schemeClr val="tx1"/>
                </a:solidFill>
              </a:rPr>
              <a:t>       </a:t>
            </a:r>
            <a:r>
              <a:rPr lang="nb-NO" sz="1600" b="1" dirty="0" err="1">
                <a:solidFill>
                  <a:schemeClr val="tx1"/>
                </a:solidFill>
              </a:rPr>
              <a:t>Yes</a:t>
            </a:r>
            <a:r>
              <a:rPr lang="nb-NO" sz="1600" b="1" dirty="0">
                <a:solidFill>
                  <a:schemeClr val="tx1"/>
                </a:solidFill>
              </a:rPr>
              <a:t>                            No                        </a:t>
            </a:r>
            <a:r>
              <a:rPr lang="nb-NO" sz="1600" b="1" dirty="0" err="1">
                <a:solidFill>
                  <a:schemeClr val="tx1"/>
                </a:solidFill>
              </a:rPr>
              <a:t>Partially</a:t>
            </a:r>
            <a:endParaRPr lang="nb-NO" sz="1600" b="1" dirty="0">
              <a:solidFill>
                <a:schemeClr val="tx1"/>
              </a:solidFill>
            </a:endParaRPr>
          </a:p>
        </p:txBody>
      </p:sp>
      <p:sp>
        <p:nvSpPr>
          <p:cNvPr id="13" name="Rektangel 12"/>
          <p:cNvSpPr/>
          <p:nvPr/>
        </p:nvSpPr>
        <p:spPr>
          <a:xfrm>
            <a:off x="7204624" y="4383492"/>
            <a:ext cx="4471425"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600" b="1" dirty="0">
                <a:solidFill>
                  <a:schemeClr val="tx1"/>
                </a:solidFill>
              </a:rPr>
              <a:t>                  </a:t>
            </a:r>
            <a:r>
              <a:rPr lang="nb-NO" sz="1600" b="1" dirty="0" err="1">
                <a:solidFill>
                  <a:schemeClr val="tx1"/>
                </a:solidFill>
              </a:rPr>
              <a:t>Yes</a:t>
            </a:r>
            <a:r>
              <a:rPr lang="nb-NO" sz="1600" b="1" dirty="0">
                <a:solidFill>
                  <a:schemeClr val="tx1"/>
                </a:solidFill>
              </a:rPr>
              <a:t>                                               No</a:t>
            </a:r>
          </a:p>
        </p:txBody>
      </p:sp>
    </p:spTree>
    <p:extLst>
      <p:ext uri="{BB962C8B-B14F-4D97-AF65-F5344CB8AC3E}">
        <p14:creationId xmlns:p14="http://schemas.microsoft.com/office/powerpoint/2010/main" val="2176477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afa-en.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47" y="6151892"/>
            <a:ext cx="2529617" cy="706108"/>
          </a:xfrm>
          <a:prstGeom prst="rect">
            <a:avLst/>
          </a:prstGeom>
        </p:spPr>
      </p:pic>
      <p:graphicFrame>
        <p:nvGraphicFramePr>
          <p:cNvPr id="7" name="Cont1"/>
          <p:cNvGraphicFramePr/>
          <p:nvPr/>
        </p:nvGraphicFramePr>
        <p:xfrm>
          <a:off x="436568" y="1142800"/>
          <a:ext cx="5628456" cy="3813251"/>
        </p:xfrm>
        <a:graphic>
          <a:graphicData uri="http://schemas.openxmlformats.org/drawingml/2006/chart">
            <c:chart xmlns:c="http://schemas.openxmlformats.org/drawingml/2006/chart" xmlns:r="http://schemas.openxmlformats.org/officeDocument/2006/relationships" r:id="rId3"/>
          </a:graphicData>
        </a:graphic>
      </p:graphicFrame>
      <p:sp>
        <p:nvSpPr>
          <p:cNvPr id="8" name="Rektangel 7"/>
          <p:cNvSpPr/>
          <p:nvPr/>
        </p:nvSpPr>
        <p:spPr>
          <a:xfrm>
            <a:off x="699481" y="248845"/>
            <a:ext cx="5102629" cy="692497"/>
          </a:xfrm>
          <a:prstGeom prst="rect">
            <a:avLst/>
          </a:prstGeom>
        </p:spPr>
        <p:txBody>
          <a:bodyPr wrap="square">
            <a:spAutoFit/>
          </a:bodyPr>
          <a:lstStyle/>
          <a:p>
            <a:r>
              <a:rPr lang="en-US" b="1" dirty="0">
                <a:solidFill>
                  <a:srgbClr val="000099"/>
                </a:solidFill>
              </a:rPr>
              <a:t>Which strategy have you chosen to handle </a:t>
            </a:r>
            <a:br>
              <a:rPr lang="en-US" b="1" dirty="0">
                <a:solidFill>
                  <a:srgbClr val="000099"/>
                </a:solidFill>
              </a:rPr>
            </a:br>
            <a:r>
              <a:rPr lang="en-US" b="1" dirty="0">
                <a:solidFill>
                  <a:srgbClr val="000099"/>
                </a:solidFill>
              </a:rPr>
              <a:t>ATUs in your lab? </a:t>
            </a:r>
            <a:r>
              <a:rPr lang="en-US" sz="1600" i="1" dirty="0">
                <a:solidFill>
                  <a:srgbClr val="000099"/>
                </a:solidFill>
              </a:rPr>
              <a:t>(More than one answer possible)</a:t>
            </a:r>
            <a:endParaRPr lang="nb-NO" sz="1600" b="1" dirty="0">
              <a:solidFill>
                <a:srgbClr val="000099"/>
              </a:solidFill>
            </a:endParaRPr>
          </a:p>
        </p:txBody>
      </p:sp>
      <p:sp>
        <p:nvSpPr>
          <p:cNvPr id="9" name="TekstSylinder 8"/>
          <p:cNvSpPr txBox="1"/>
          <p:nvPr/>
        </p:nvSpPr>
        <p:spPr>
          <a:xfrm>
            <a:off x="2202525" y="5098926"/>
            <a:ext cx="3893475" cy="800219"/>
          </a:xfrm>
          <a:prstGeom prst="rect">
            <a:avLst/>
          </a:prstGeom>
          <a:noFill/>
        </p:spPr>
        <p:txBody>
          <a:bodyPr wrap="square" rtlCol="0">
            <a:spAutoFit/>
          </a:bodyPr>
          <a:lstStyle/>
          <a:p>
            <a:r>
              <a:rPr lang="nb-NO" sz="1800" dirty="0"/>
              <a:t>* </a:t>
            </a:r>
            <a:r>
              <a:rPr lang="nb-NO" sz="1800" dirty="0" err="1"/>
              <a:t>Choose</a:t>
            </a:r>
            <a:r>
              <a:rPr lang="nb-NO" sz="1800" dirty="0"/>
              <a:t> not to </a:t>
            </a:r>
            <a:r>
              <a:rPr lang="nb-NO" sz="1800" dirty="0" err="1"/>
              <a:t>give</a:t>
            </a:r>
            <a:r>
              <a:rPr lang="nb-NO" sz="1800" dirty="0"/>
              <a:t> </a:t>
            </a:r>
            <a:r>
              <a:rPr lang="nb-NO" sz="1800" dirty="0" err="1"/>
              <a:t>out</a:t>
            </a:r>
            <a:r>
              <a:rPr lang="nb-NO" sz="1800" dirty="0"/>
              <a:t> </a:t>
            </a:r>
            <a:r>
              <a:rPr lang="nb-NO" sz="1800" dirty="0" err="1"/>
              <a:t>the</a:t>
            </a:r>
            <a:r>
              <a:rPr lang="nb-NO" sz="1800" dirty="0"/>
              <a:t> </a:t>
            </a:r>
            <a:r>
              <a:rPr lang="nb-NO" sz="1800" dirty="0" err="1"/>
              <a:t>antibiotic</a:t>
            </a:r>
            <a:r>
              <a:rPr lang="nb-NO" sz="1800" dirty="0"/>
              <a:t> </a:t>
            </a:r>
            <a:br>
              <a:rPr lang="nb-NO" sz="1800" dirty="0"/>
            </a:br>
            <a:r>
              <a:rPr lang="nb-NO" sz="1400" dirty="0"/>
              <a:t>(e.g. </a:t>
            </a:r>
            <a:r>
              <a:rPr lang="nb-NO" sz="1400" dirty="0" err="1"/>
              <a:t>many</a:t>
            </a:r>
            <a:r>
              <a:rPr lang="nb-NO" sz="1400" dirty="0"/>
              <a:t> «S»-</a:t>
            </a:r>
            <a:r>
              <a:rPr lang="nb-NO" sz="1400" dirty="0" err="1"/>
              <a:t>antibiotics</a:t>
            </a:r>
            <a:r>
              <a:rPr lang="nb-NO" sz="1400" dirty="0"/>
              <a:t> to </a:t>
            </a:r>
            <a:r>
              <a:rPr lang="nb-NO" sz="1400" dirty="0" err="1"/>
              <a:t>choose</a:t>
            </a:r>
            <a:r>
              <a:rPr lang="nb-NO" sz="1400" dirty="0"/>
              <a:t> from or </a:t>
            </a:r>
            <a:r>
              <a:rPr lang="nb-NO" sz="1400" dirty="0" err="1"/>
              <a:t>if</a:t>
            </a:r>
            <a:r>
              <a:rPr lang="nb-NO" sz="1400" dirty="0"/>
              <a:t> </a:t>
            </a:r>
            <a:br>
              <a:rPr lang="nb-NO" sz="1400" dirty="0"/>
            </a:br>
            <a:r>
              <a:rPr lang="nb-NO" sz="1400" dirty="0" err="1"/>
              <a:t>the</a:t>
            </a:r>
            <a:r>
              <a:rPr lang="nb-NO" sz="1400" dirty="0"/>
              <a:t> </a:t>
            </a:r>
            <a:r>
              <a:rPr lang="nb-NO" sz="1400" dirty="0" err="1"/>
              <a:t>antibiotic</a:t>
            </a:r>
            <a:r>
              <a:rPr lang="nb-NO" sz="1400" dirty="0"/>
              <a:t> is not </a:t>
            </a:r>
            <a:r>
              <a:rPr lang="nb-NO" sz="1400" dirty="0" err="1"/>
              <a:t>clinically</a:t>
            </a:r>
            <a:r>
              <a:rPr lang="nb-NO" sz="1400" dirty="0"/>
              <a:t> relevant/</a:t>
            </a:r>
            <a:r>
              <a:rPr lang="nb-NO" sz="1400" dirty="0" err="1"/>
              <a:t>important</a:t>
            </a:r>
            <a:r>
              <a:rPr lang="nb-NO" sz="1400" dirty="0"/>
              <a:t>)</a:t>
            </a:r>
          </a:p>
        </p:txBody>
      </p:sp>
      <p:sp>
        <p:nvSpPr>
          <p:cNvPr id="10" name="TekstSylinder 9"/>
          <p:cNvSpPr txBox="1"/>
          <p:nvPr/>
        </p:nvSpPr>
        <p:spPr>
          <a:xfrm>
            <a:off x="6479178" y="1095490"/>
            <a:ext cx="5486400" cy="4708981"/>
          </a:xfrm>
          <a:prstGeom prst="rect">
            <a:avLst/>
          </a:prstGeom>
          <a:noFill/>
        </p:spPr>
        <p:txBody>
          <a:bodyPr wrap="square" rtlCol="0">
            <a:spAutoFit/>
          </a:bodyPr>
          <a:lstStyle/>
          <a:p>
            <a:r>
              <a:rPr lang="nb-NO" sz="2000" b="1" u="sng" dirty="0" err="1"/>
              <a:t>Some</a:t>
            </a:r>
            <a:r>
              <a:rPr lang="nb-NO" sz="2000" b="1" u="sng" dirty="0"/>
              <a:t> general </a:t>
            </a:r>
            <a:r>
              <a:rPr lang="nb-NO" sz="2000" b="1" u="sng" dirty="0" err="1"/>
              <a:t>comments</a:t>
            </a:r>
            <a:r>
              <a:rPr lang="nb-NO" sz="2000" b="1" u="sng" dirty="0"/>
              <a:t>:</a:t>
            </a:r>
          </a:p>
          <a:p>
            <a:pPr marL="342900" indent="-342900">
              <a:buFont typeface="Arial" charset="0"/>
              <a:buChar char="•"/>
            </a:pPr>
            <a:r>
              <a:rPr lang="nb-NO" sz="2000" dirty="0"/>
              <a:t>LIS not optimal for handling </a:t>
            </a:r>
            <a:r>
              <a:rPr lang="nb-NO" sz="2000" dirty="0" err="1"/>
              <a:t>the</a:t>
            </a:r>
            <a:r>
              <a:rPr lang="nb-NO" sz="2000" dirty="0"/>
              <a:t> ATU</a:t>
            </a:r>
          </a:p>
          <a:p>
            <a:pPr marL="342900" indent="-342900">
              <a:buFont typeface="Arial" charset="0"/>
              <a:buChar char="•"/>
            </a:pPr>
            <a:r>
              <a:rPr lang="nb-NO" sz="2000" dirty="0" err="1"/>
              <a:t>Lack</a:t>
            </a:r>
            <a:r>
              <a:rPr lang="nb-NO" sz="2000" dirty="0"/>
              <a:t> </a:t>
            </a:r>
            <a:r>
              <a:rPr lang="nb-NO" sz="2000" dirty="0" err="1"/>
              <a:t>of</a:t>
            </a:r>
            <a:r>
              <a:rPr lang="nb-NO" sz="2000" dirty="0"/>
              <a:t> </a:t>
            </a:r>
            <a:r>
              <a:rPr lang="nb-NO" sz="2000" dirty="0" err="1"/>
              <a:t>techincal</a:t>
            </a:r>
            <a:r>
              <a:rPr lang="nb-NO" sz="2000" dirty="0"/>
              <a:t> support</a:t>
            </a:r>
          </a:p>
          <a:p>
            <a:pPr marL="342900" indent="-342900">
              <a:buFont typeface="Arial" charset="0"/>
              <a:buChar char="•"/>
            </a:pPr>
            <a:r>
              <a:rPr lang="nb-NO" sz="2000" dirty="0" err="1"/>
              <a:t>Often</a:t>
            </a:r>
            <a:r>
              <a:rPr lang="nb-NO" sz="2000" dirty="0"/>
              <a:t> </a:t>
            </a:r>
            <a:r>
              <a:rPr lang="nb-NO" sz="2000" dirty="0" err="1"/>
              <a:t>individual</a:t>
            </a:r>
            <a:r>
              <a:rPr lang="nb-NO" sz="2000" dirty="0"/>
              <a:t> </a:t>
            </a:r>
            <a:r>
              <a:rPr lang="nb-NO" sz="2000" dirty="0" err="1"/>
              <a:t>considerations</a:t>
            </a:r>
            <a:r>
              <a:rPr lang="nb-NO" sz="2000" dirty="0"/>
              <a:t> </a:t>
            </a:r>
            <a:r>
              <a:rPr lang="nb-NO" sz="2000" dirty="0" err="1"/>
              <a:t>regarding</a:t>
            </a:r>
            <a:r>
              <a:rPr lang="nb-NO" sz="2000" dirty="0"/>
              <a:t> </a:t>
            </a:r>
            <a:r>
              <a:rPr lang="nb-NO" sz="2000" dirty="0" err="1"/>
              <a:t>how</a:t>
            </a:r>
            <a:r>
              <a:rPr lang="nb-NO" sz="2000" dirty="0"/>
              <a:t> to handle ATU </a:t>
            </a:r>
            <a:r>
              <a:rPr lang="nb-NO" sz="2000" dirty="0" err="1"/>
              <a:t>which</a:t>
            </a:r>
            <a:r>
              <a:rPr lang="nb-NO" sz="2000" dirty="0"/>
              <a:t> in turn </a:t>
            </a:r>
            <a:r>
              <a:rPr lang="nb-NO" sz="2000" dirty="0" err="1"/>
              <a:t>may</a:t>
            </a:r>
            <a:r>
              <a:rPr lang="nb-NO" sz="2000" dirty="0"/>
              <a:t> lead to different </a:t>
            </a:r>
            <a:r>
              <a:rPr lang="nb-NO" sz="2000" dirty="0" err="1"/>
              <a:t>approaches</a:t>
            </a:r>
            <a:r>
              <a:rPr lang="nb-NO" sz="2000" dirty="0"/>
              <a:t> by different </a:t>
            </a:r>
            <a:r>
              <a:rPr lang="nb-NO" sz="2000" dirty="0" err="1"/>
              <a:t>people</a:t>
            </a:r>
            <a:r>
              <a:rPr lang="nb-NO" sz="2000" dirty="0"/>
              <a:t> </a:t>
            </a:r>
            <a:r>
              <a:rPr lang="nb-NO" sz="2000" dirty="0" err="1"/>
              <a:t>within</a:t>
            </a:r>
            <a:r>
              <a:rPr lang="nb-NO" sz="2000" dirty="0"/>
              <a:t> </a:t>
            </a:r>
            <a:r>
              <a:rPr lang="nb-NO" sz="2000" dirty="0" err="1"/>
              <a:t>the</a:t>
            </a:r>
            <a:r>
              <a:rPr lang="nb-NO" sz="2000" dirty="0"/>
              <a:t> lab</a:t>
            </a:r>
          </a:p>
          <a:p>
            <a:pPr marL="342900" indent="-342900">
              <a:buFont typeface="Arial" charset="0"/>
              <a:buChar char="•"/>
            </a:pPr>
            <a:r>
              <a:rPr lang="nb-NO" sz="2000" dirty="0" err="1"/>
              <a:t>Lack</a:t>
            </a:r>
            <a:r>
              <a:rPr lang="nb-NO" sz="2000" dirty="0"/>
              <a:t> </a:t>
            </a:r>
            <a:r>
              <a:rPr lang="nb-NO" sz="2000" dirty="0" err="1"/>
              <a:t>of</a:t>
            </a:r>
            <a:r>
              <a:rPr lang="nb-NO" sz="2000" dirty="0"/>
              <a:t> a </a:t>
            </a:r>
            <a:r>
              <a:rPr lang="nb-NO" sz="2000" dirty="0" err="1"/>
              <a:t>good</a:t>
            </a:r>
            <a:r>
              <a:rPr lang="nb-NO" sz="2000" dirty="0"/>
              <a:t> alternative test (BMD)</a:t>
            </a:r>
          </a:p>
          <a:p>
            <a:pPr marL="342900" indent="-342900">
              <a:buFont typeface="Arial" charset="0"/>
              <a:buChar char="•"/>
            </a:pPr>
            <a:r>
              <a:rPr lang="nb-NO" sz="2000" dirty="0"/>
              <a:t>ATU </a:t>
            </a:r>
            <a:r>
              <a:rPr lang="nb-NO" sz="2000" dirty="0" err="1"/>
              <a:t>handeled</a:t>
            </a:r>
            <a:r>
              <a:rPr lang="nb-NO" sz="2000" dirty="0"/>
              <a:t> </a:t>
            </a:r>
            <a:r>
              <a:rPr lang="nb-NO" sz="2000" dirty="0" err="1"/>
              <a:t>according</a:t>
            </a:r>
            <a:r>
              <a:rPr lang="nb-NO" sz="2000" dirty="0"/>
              <a:t> to </a:t>
            </a:r>
            <a:r>
              <a:rPr lang="nb-NO" sz="2000" dirty="0" err="1"/>
              <a:t>clinical</a:t>
            </a:r>
            <a:r>
              <a:rPr lang="nb-NO" sz="2000" dirty="0"/>
              <a:t> </a:t>
            </a:r>
            <a:r>
              <a:rPr lang="nb-NO" sz="2000" dirty="0" err="1"/>
              <a:t>information</a:t>
            </a:r>
            <a:r>
              <a:rPr lang="nb-NO" sz="2000" dirty="0"/>
              <a:t>, sample type and </a:t>
            </a:r>
            <a:r>
              <a:rPr lang="nb-NO" sz="2000" dirty="0" err="1"/>
              <a:t>bacterial</a:t>
            </a:r>
            <a:r>
              <a:rPr lang="nb-NO" sz="2000" dirty="0"/>
              <a:t> </a:t>
            </a:r>
            <a:r>
              <a:rPr lang="nb-NO" sz="2000" dirty="0" err="1"/>
              <a:t>finding</a:t>
            </a:r>
            <a:endParaRPr lang="nb-NO" sz="2000" dirty="0"/>
          </a:p>
          <a:p>
            <a:pPr marL="342900" indent="-342900">
              <a:buFont typeface="Arial" charset="0"/>
              <a:buChar char="•"/>
            </a:pPr>
            <a:r>
              <a:rPr lang="nb-NO" sz="2000" dirty="0"/>
              <a:t>Retesting/alternative test </a:t>
            </a:r>
            <a:r>
              <a:rPr lang="nb-NO" sz="2000" dirty="0" err="1"/>
              <a:t>delays</a:t>
            </a:r>
            <a:r>
              <a:rPr lang="nb-NO" sz="2000" dirty="0"/>
              <a:t> </a:t>
            </a:r>
            <a:r>
              <a:rPr lang="nb-NO" sz="2000" dirty="0" err="1"/>
              <a:t>the</a:t>
            </a:r>
            <a:r>
              <a:rPr lang="nb-NO" sz="2000" dirty="0"/>
              <a:t> final AST-report to </a:t>
            </a:r>
            <a:r>
              <a:rPr lang="nb-NO" sz="2000" dirty="0" err="1"/>
              <a:t>the</a:t>
            </a:r>
            <a:r>
              <a:rPr lang="nb-NO" sz="2000" dirty="0"/>
              <a:t> </a:t>
            </a:r>
            <a:r>
              <a:rPr lang="nb-NO" sz="2000" dirty="0" err="1"/>
              <a:t>clinician</a:t>
            </a:r>
            <a:endParaRPr lang="nb-NO" sz="2000" dirty="0"/>
          </a:p>
          <a:p>
            <a:pPr marL="342900" indent="-342900">
              <a:buFont typeface="Arial" charset="0"/>
              <a:buChar char="•"/>
            </a:pPr>
            <a:r>
              <a:rPr lang="nb-NO" sz="2000" dirty="0"/>
              <a:t>More </a:t>
            </a:r>
            <a:r>
              <a:rPr lang="nb-NO" sz="2000" dirty="0" err="1"/>
              <a:t>effort</a:t>
            </a:r>
            <a:r>
              <a:rPr lang="nb-NO" sz="2000" dirty="0"/>
              <a:t> </a:t>
            </a:r>
            <a:r>
              <a:rPr lang="nb-NO" sz="2000" dirty="0" err="1"/>
              <a:t>when</a:t>
            </a:r>
            <a:r>
              <a:rPr lang="nb-NO" sz="2000" dirty="0"/>
              <a:t> </a:t>
            </a:r>
            <a:r>
              <a:rPr lang="nb-NO" sz="2000" dirty="0" err="1"/>
              <a:t>important</a:t>
            </a:r>
            <a:r>
              <a:rPr lang="nb-NO" sz="2000" dirty="0"/>
              <a:t> samples from </a:t>
            </a:r>
            <a:r>
              <a:rPr lang="nb-NO" sz="2000" dirty="0" err="1"/>
              <a:t>severely</a:t>
            </a:r>
            <a:r>
              <a:rPr lang="nb-NO" sz="2000" dirty="0"/>
              <a:t> ill </a:t>
            </a:r>
            <a:r>
              <a:rPr lang="nb-NO" sz="2000" dirty="0" err="1"/>
              <a:t>patients</a:t>
            </a:r>
            <a:r>
              <a:rPr lang="nb-NO" sz="2000" dirty="0"/>
              <a:t> (</a:t>
            </a:r>
            <a:r>
              <a:rPr lang="nb-NO" sz="2000" dirty="0" err="1"/>
              <a:t>eg</a:t>
            </a:r>
            <a:r>
              <a:rPr lang="nb-NO" sz="2000" dirty="0"/>
              <a:t> MIC-testing, PCR-</a:t>
            </a:r>
            <a:r>
              <a:rPr lang="nb-NO" sz="2000" dirty="0" err="1"/>
              <a:t>methods</a:t>
            </a:r>
            <a:r>
              <a:rPr lang="nb-NO" sz="2000" dirty="0"/>
              <a:t>)</a:t>
            </a:r>
          </a:p>
        </p:txBody>
      </p:sp>
      <p:sp>
        <p:nvSpPr>
          <p:cNvPr id="12" name="Rektangel 11"/>
          <p:cNvSpPr/>
          <p:nvPr/>
        </p:nvSpPr>
        <p:spPr>
          <a:xfrm>
            <a:off x="1128105" y="4391025"/>
            <a:ext cx="4857750" cy="4699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r>
              <a:rPr lang="nb-NO" sz="1200" b="1" dirty="0">
                <a:solidFill>
                  <a:schemeClr val="tx1"/>
                </a:solidFill>
              </a:rPr>
              <a:t>        Alternative                Report as                  Report as                  </a:t>
            </a:r>
            <a:r>
              <a:rPr lang="nb-NO" sz="1200" b="1" dirty="0" err="1">
                <a:solidFill>
                  <a:schemeClr val="tx1"/>
                </a:solidFill>
              </a:rPr>
              <a:t>Other</a:t>
            </a:r>
            <a:r>
              <a:rPr lang="nb-NO" sz="1200" b="1" dirty="0">
                <a:solidFill>
                  <a:schemeClr val="tx1"/>
                </a:solidFill>
              </a:rPr>
              <a:t>*</a:t>
            </a:r>
            <a:br>
              <a:rPr lang="nb-NO" sz="1200" b="1" dirty="0">
                <a:solidFill>
                  <a:schemeClr val="tx1"/>
                </a:solidFill>
              </a:rPr>
            </a:br>
            <a:r>
              <a:rPr lang="nb-NO" sz="1200" b="1" dirty="0">
                <a:solidFill>
                  <a:schemeClr val="tx1"/>
                </a:solidFill>
              </a:rPr>
              <a:t>             test                         </a:t>
            </a:r>
            <a:r>
              <a:rPr lang="nb-NO" sz="1200" b="1" dirty="0" err="1">
                <a:solidFill>
                  <a:schemeClr val="tx1"/>
                </a:solidFill>
              </a:rPr>
              <a:t>uncertain</a:t>
            </a:r>
            <a:r>
              <a:rPr lang="nb-NO" sz="1200" b="1" dirty="0">
                <a:solidFill>
                  <a:schemeClr val="tx1"/>
                </a:solidFill>
              </a:rPr>
              <a:t>	 </a:t>
            </a:r>
            <a:r>
              <a:rPr lang="nb-NO" sz="1200" b="1" dirty="0" err="1">
                <a:solidFill>
                  <a:schemeClr val="tx1"/>
                </a:solidFill>
              </a:rPr>
              <a:t>resistant</a:t>
            </a:r>
            <a:endParaRPr lang="nb-NO" sz="1200" b="1" dirty="0">
              <a:solidFill>
                <a:schemeClr val="tx1"/>
              </a:solidFill>
            </a:endParaRPr>
          </a:p>
        </p:txBody>
      </p:sp>
    </p:spTree>
    <p:extLst>
      <p:ext uri="{BB962C8B-B14F-4D97-AF65-F5344CB8AC3E}">
        <p14:creationId xmlns:p14="http://schemas.microsoft.com/office/powerpoint/2010/main" val="3579317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3E74DB-76CF-B84A-8183-571ECC93C82E}"/>
              </a:ext>
            </a:extLst>
          </p:cNvPr>
          <p:cNvSpPr>
            <a:spLocks noGrp="1"/>
          </p:cNvSpPr>
          <p:nvPr>
            <p:ph type="title"/>
          </p:nvPr>
        </p:nvSpPr>
        <p:spPr>
          <a:xfrm>
            <a:off x="838200" y="365126"/>
            <a:ext cx="10515600" cy="961870"/>
          </a:xfrm>
          <a:ln>
            <a:solidFill>
              <a:schemeClr val="tx1"/>
            </a:solidFill>
          </a:ln>
        </p:spPr>
        <p:txBody>
          <a:bodyPr/>
          <a:lstStyle/>
          <a:p>
            <a:r>
              <a:rPr lang="sv-SE" dirty="0" err="1">
                <a:highlight>
                  <a:srgbClr val="00FF00"/>
                </a:highlight>
                <a:latin typeface="+mn-lt"/>
              </a:rPr>
              <a:t>Dose</a:t>
            </a:r>
            <a:r>
              <a:rPr lang="sv-SE" dirty="0">
                <a:latin typeface="+mn-lt"/>
              </a:rPr>
              <a:t> and </a:t>
            </a:r>
            <a:r>
              <a:rPr lang="sv-SE" dirty="0">
                <a:highlight>
                  <a:srgbClr val="FFFF00"/>
                </a:highlight>
                <a:latin typeface="+mn-lt"/>
              </a:rPr>
              <a:t>exposure</a:t>
            </a:r>
          </a:p>
        </p:txBody>
      </p:sp>
      <p:sp>
        <p:nvSpPr>
          <p:cNvPr id="3" name="Platshållare för innehåll 2">
            <a:extLst>
              <a:ext uri="{FF2B5EF4-FFF2-40B4-BE49-F238E27FC236}">
                <a16:creationId xmlns:a16="http://schemas.microsoft.com/office/drawing/2014/main" id="{5C022883-20CB-E444-B589-EC6F6F2D8C04}"/>
              </a:ext>
            </a:extLst>
          </p:cNvPr>
          <p:cNvSpPr>
            <a:spLocks noGrp="1"/>
          </p:cNvSpPr>
          <p:nvPr>
            <p:ph idx="1"/>
          </p:nvPr>
        </p:nvSpPr>
        <p:spPr>
          <a:xfrm>
            <a:off x="838200" y="1825624"/>
            <a:ext cx="10515600" cy="4605155"/>
          </a:xfrm>
        </p:spPr>
        <p:txBody>
          <a:bodyPr>
            <a:normAutofit/>
          </a:bodyPr>
          <a:lstStyle/>
          <a:p>
            <a:r>
              <a:rPr lang="sv-SE" b="1" dirty="0" err="1"/>
              <a:t>Dose</a:t>
            </a:r>
            <a:r>
              <a:rPr lang="sv-SE" b="1" dirty="0"/>
              <a:t> is the </a:t>
            </a:r>
            <a:r>
              <a:rPr lang="sv-SE" b="1" dirty="0" err="1"/>
              <a:t>amount</a:t>
            </a:r>
            <a:r>
              <a:rPr lang="sv-SE" b="1" dirty="0"/>
              <a:t> </a:t>
            </a:r>
            <a:r>
              <a:rPr lang="sv-SE" b="1" dirty="0" err="1"/>
              <a:t>of</a:t>
            </a:r>
            <a:r>
              <a:rPr lang="sv-SE" b="1" dirty="0"/>
              <a:t> </a:t>
            </a:r>
            <a:r>
              <a:rPr lang="sv-SE" b="1" dirty="0" err="1"/>
              <a:t>drug</a:t>
            </a:r>
            <a:r>
              <a:rPr lang="sv-SE" b="1" dirty="0"/>
              <a:t> given to the patient</a:t>
            </a:r>
          </a:p>
          <a:p>
            <a:pPr lvl="1"/>
            <a:r>
              <a:rPr lang="sv-SE" dirty="0" err="1">
                <a:highlight>
                  <a:srgbClr val="00FF00"/>
                </a:highlight>
              </a:rPr>
              <a:t>Dose</a:t>
            </a:r>
            <a:r>
              <a:rPr lang="sv-SE" dirty="0"/>
              <a:t> </a:t>
            </a:r>
            <a:r>
              <a:rPr lang="sv-SE" dirty="0" err="1"/>
              <a:t>can</a:t>
            </a:r>
            <a:r>
              <a:rPr lang="sv-SE" dirty="0"/>
              <a:t> be </a:t>
            </a:r>
            <a:r>
              <a:rPr lang="sv-SE" dirty="0" err="1"/>
              <a:t>increased</a:t>
            </a:r>
            <a:r>
              <a:rPr lang="sv-SE" dirty="0"/>
              <a:t> by </a:t>
            </a:r>
            <a:r>
              <a:rPr lang="sv-SE" dirty="0" err="1"/>
              <a:t>any</a:t>
            </a:r>
            <a:r>
              <a:rPr lang="sv-SE" dirty="0"/>
              <a:t> </a:t>
            </a:r>
            <a:r>
              <a:rPr lang="sv-SE" dirty="0" err="1"/>
              <a:t>of</a:t>
            </a:r>
            <a:r>
              <a:rPr lang="sv-SE" dirty="0"/>
              <a:t> the </a:t>
            </a:r>
            <a:r>
              <a:rPr lang="sv-SE" dirty="0" err="1"/>
              <a:t>following</a:t>
            </a:r>
            <a:r>
              <a:rPr lang="sv-SE" dirty="0"/>
              <a:t> </a:t>
            </a:r>
            <a:r>
              <a:rPr lang="sv-SE" dirty="0" err="1"/>
              <a:t>means</a:t>
            </a:r>
            <a:r>
              <a:rPr lang="sv-SE" dirty="0"/>
              <a:t> </a:t>
            </a:r>
          </a:p>
          <a:p>
            <a:pPr marL="1371600" lvl="2" indent="-457200">
              <a:buFont typeface="+mj-lt"/>
              <a:buAutoNum type="arabicPeriod"/>
            </a:pPr>
            <a:r>
              <a:rPr lang="sv-SE" dirty="0" err="1"/>
              <a:t>Increase</a:t>
            </a:r>
            <a:r>
              <a:rPr lang="sv-SE" dirty="0"/>
              <a:t> </a:t>
            </a:r>
            <a:r>
              <a:rPr lang="sv-SE" dirty="0" err="1"/>
              <a:t>of</a:t>
            </a:r>
            <a:r>
              <a:rPr lang="sv-SE" dirty="0"/>
              <a:t> the </a:t>
            </a:r>
            <a:r>
              <a:rPr lang="sv-SE" dirty="0" err="1"/>
              <a:t>individual</a:t>
            </a:r>
            <a:r>
              <a:rPr lang="sv-SE" dirty="0"/>
              <a:t> </a:t>
            </a:r>
            <a:r>
              <a:rPr lang="sv-SE" dirty="0" err="1"/>
              <a:t>dose</a:t>
            </a:r>
            <a:r>
              <a:rPr lang="sv-SE" dirty="0"/>
              <a:t> (from 1 g x 2 </a:t>
            </a:r>
            <a:r>
              <a:rPr lang="sv-SE" b="1" dirty="0"/>
              <a:t>to</a:t>
            </a:r>
            <a:r>
              <a:rPr lang="sv-SE" dirty="0"/>
              <a:t> 2 g x 2)</a:t>
            </a:r>
          </a:p>
          <a:p>
            <a:pPr marL="1371600" lvl="2" indent="-457200">
              <a:buFont typeface="+mj-lt"/>
              <a:buAutoNum type="arabicPeriod"/>
            </a:pPr>
            <a:r>
              <a:rPr lang="sv-SE" dirty="0" err="1"/>
              <a:t>Shortening</a:t>
            </a:r>
            <a:r>
              <a:rPr lang="sv-SE" dirty="0"/>
              <a:t> </a:t>
            </a:r>
            <a:r>
              <a:rPr lang="sv-SE" dirty="0" err="1"/>
              <a:t>of</a:t>
            </a:r>
            <a:r>
              <a:rPr lang="sv-SE" dirty="0"/>
              <a:t> the </a:t>
            </a:r>
            <a:r>
              <a:rPr lang="sv-SE" dirty="0" err="1"/>
              <a:t>interval</a:t>
            </a:r>
            <a:r>
              <a:rPr lang="sv-SE" dirty="0"/>
              <a:t> </a:t>
            </a:r>
            <a:r>
              <a:rPr lang="sv-SE" dirty="0" err="1"/>
              <a:t>between</a:t>
            </a:r>
            <a:r>
              <a:rPr lang="sv-SE" dirty="0"/>
              <a:t> </a:t>
            </a:r>
            <a:r>
              <a:rPr lang="sv-SE" dirty="0" err="1"/>
              <a:t>doses</a:t>
            </a:r>
            <a:r>
              <a:rPr lang="sv-SE" dirty="0"/>
              <a:t> (from 1 g x 2 </a:t>
            </a:r>
            <a:r>
              <a:rPr lang="sv-SE" b="1" dirty="0"/>
              <a:t>to</a:t>
            </a:r>
            <a:r>
              <a:rPr lang="sv-SE" dirty="0"/>
              <a:t> 1 g x 3 or 4 or 6)</a:t>
            </a:r>
            <a:endParaRPr lang="sv-SE" b="1" dirty="0"/>
          </a:p>
          <a:p>
            <a:r>
              <a:rPr lang="sv-SE" b="1" dirty="0"/>
              <a:t>Exposure is the </a:t>
            </a:r>
            <a:r>
              <a:rPr lang="sv-SE" b="1" dirty="0" err="1"/>
              <a:t>amount</a:t>
            </a:r>
            <a:r>
              <a:rPr lang="sv-SE" b="1" dirty="0"/>
              <a:t> </a:t>
            </a:r>
            <a:r>
              <a:rPr lang="sv-SE" b="1" dirty="0" err="1"/>
              <a:t>of</a:t>
            </a:r>
            <a:r>
              <a:rPr lang="sv-SE" b="1" dirty="0"/>
              <a:t> </a:t>
            </a:r>
            <a:r>
              <a:rPr lang="sv-SE" b="1" dirty="0" err="1"/>
              <a:t>drug</a:t>
            </a:r>
            <a:r>
              <a:rPr lang="sv-SE" b="1" dirty="0"/>
              <a:t> </a:t>
            </a:r>
            <a:r>
              <a:rPr lang="sv-SE" b="1" dirty="0" err="1"/>
              <a:t>which</a:t>
            </a:r>
            <a:r>
              <a:rPr lang="sv-SE" b="1" dirty="0"/>
              <a:t> the </a:t>
            </a:r>
            <a:r>
              <a:rPr lang="sv-SE" b="1" dirty="0" err="1"/>
              <a:t>infecting</a:t>
            </a:r>
            <a:r>
              <a:rPr lang="sv-SE" b="1" dirty="0"/>
              <a:t> organism is </a:t>
            </a:r>
            <a:r>
              <a:rPr lang="sv-SE" b="1" dirty="0" err="1"/>
              <a:t>subjected</a:t>
            </a:r>
            <a:r>
              <a:rPr lang="sv-SE" b="1" dirty="0"/>
              <a:t> to at the site </a:t>
            </a:r>
            <a:r>
              <a:rPr lang="sv-SE" b="1" dirty="0" err="1"/>
              <a:t>of</a:t>
            </a:r>
            <a:r>
              <a:rPr lang="sv-SE" b="1" dirty="0"/>
              <a:t> </a:t>
            </a:r>
            <a:r>
              <a:rPr lang="sv-SE" b="1" dirty="0" err="1"/>
              <a:t>infection</a:t>
            </a:r>
            <a:r>
              <a:rPr lang="sv-SE" b="1" dirty="0"/>
              <a:t>.</a:t>
            </a:r>
          </a:p>
          <a:p>
            <a:pPr lvl="1"/>
            <a:r>
              <a:rPr lang="sv-SE" dirty="0">
                <a:highlight>
                  <a:srgbClr val="FFFF00"/>
                </a:highlight>
              </a:rPr>
              <a:t>Exposure</a:t>
            </a:r>
            <a:r>
              <a:rPr lang="sv-SE" dirty="0"/>
              <a:t> </a:t>
            </a:r>
            <a:r>
              <a:rPr lang="sv-SE" dirty="0" err="1"/>
              <a:t>can</a:t>
            </a:r>
            <a:r>
              <a:rPr lang="sv-SE" dirty="0"/>
              <a:t> be </a:t>
            </a:r>
            <a:r>
              <a:rPr lang="sv-SE" dirty="0" err="1"/>
              <a:t>increased</a:t>
            </a:r>
            <a:r>
              <a:rPr lang="sv-SE" dirty="0"/>
              <a:t> by </a:t>
            </a:r>
            <a:r>
              <a:rPr lang="sv-SE" dirty="0" err="1"/>
              <a:t>any</a:t>
            </a:r>
            <a:r>
              <a:rPr lang="sv-SE" dirty="0"/>
              <a:t> </a:t>
            </a:r>
            <a:r>
              <a:rPr lang="sv-SE" dirty="0" err="1"/>
              <a:t>of</a:t>
            </a:r>
            <a:r>
              <a:rPr lang="sv-SE" dirty="0"/>
              <a:t> the </a:t>
            </a:r>
            <a:r>
              <a:rPr lang="sv-SE" dirty="0" err="1"/>
              <a:t>following</a:t>
            </a:r>
            <a:r>
              <a:rPr lang="sv-SE" dirty="0"/>
              <a:t> </a:t>
            </a:r>
            <a:r>
              <a:rPr lang="sv-SE" dirty="0" err="1"/>
              <a:t>means</a:t>
            </a:r>
            <a:r>
              <a:rPr lang="sv-SE" dirty="0"/>
              <a:t> </a:t>
            </a:r>
          </a:p>
          <a:p>
            <a:pPr marL="1371600" lvl="2" indent="-457200">
              <a:buFont typeface="+mj-lt"/>
              <a:buAutoNum type="arabicPeriod"/>
            </a:pPr>
            <a:r>
              <a:rPr lang="sv-SE" dirty="0" err="1"/>
              <a:t>Increase</a:t>
            </a:r>
            <a:r>
              <a:rPr lang="sv-SE" dirty="0"/>
              <a:t> </a:t>
            </a:r>
            <a:r>
              <a:rPr lang="sv-SE" dirty="0" err="1"/>
              <a:t>of</a:t>
            </a:r>
            <a:r>
              <a:rPr lang="sv-SE" dirty="0"/>
              <a:t> the </a:t>
            </a:r>
            <a:r>
              <a:rPr lang="sv-SE" dirty="0" err="1"/>
              <a:t>dose</a:t>
            </a:r>
            <a:r>
              <a:rPr lang="sv-SE" dirty="0"/>
              <a:t> over </a:t>
            </a:r>
            <a:r>
              <a:rPr lang="sv-SE" dirty="0" err="1"/>
              <a:t>time</a:t>
            </a:r>
            <a:endParaRPr lang="sv-SE" dirty="0"/>
          </a:p>
          <a:p>
            <a:pPr marL="1371600" lvl="2" indent="-457200">
              <a:buFont typeface="+mj-lt"/>
              <a:buAutoNum type="arabicPeriod"/>
            </a:pPr>
            <a:r>
              <a:rPr lang="sv-SE" dirty="0"/>
              <a:t>Change </a:t>
            </a:r>
            <a:r>
              <a:rPr lang="sv-SE" dirty="0" err="1"/>
              <a:t>of</a:t>
            </a:r>
            <a:r>
              <a:rPr lang="sv-SE" dirty="0"/>
              <a:t> the mode </a:t>
            </a:r>
            <a:r>
              <a:rPr lang="sv-SE" dirty="0" err="1"/>
              <a:t>of</a:t>
            </a:r>
            <a:r>
              <a:rPr lang="sv-SE" dirty="0"/>
              <a:t> administration (from oral to IV, from IV </a:t>
            </a:r>
            <a:r>
              <a:rPr lang="sv-SE" dirty="0" err="1"/>
              <a:t>injection</a:t>
            </a:r>
            <a:r>
              <a:rPr lang="sv-SE" dirty="0"/>
              <a:t> to IV infusion) </a:t>
            </a:r>
          </a:p>
          <a:p>
            <a:pPr marL="1371600" lvl="2" indent="-457200">
              <a:buFont typeface="+mj-lt"/>
              <a:buAutoNum type="arabicPeriod"/>
            </a:pPr>
            <a:r>
              <a:rPr lang="sv-SE" dirty="0" err="1"/>
              <a:t>Taking</a:t>
            </a:r>
            <a:r>
              <a:rPr lang="sv-SE" dirty="0"/>
              <a:t> </a:t>
            </a:r>
            <a:r>
              <a:rPr lang="sv-SE" dirty="0" err="1"/>
              <a:t>advantage</a:t>
            </a:r>
            <a:r>
              <a:rPr lang="sv-SE" dirty="0"/>
              <a:t> </a:t>
            </a:r>
            <a:r>
              <a:rPr lang="sv-SE" dirty="0" err="1"/>
              <a:t>of</a:t>
            </a:r>
            <a:r>
              <a:rPr lang="sv-SE" dirty="0"/>
              <a:t> the </a:t>
            </a:r>
            <a:r>
              <a:rPr lang="sv-SE" dirty="0" err="1"/>
              <a:t>pharmacokinetics</a:t>
            </a:r>
            <a:r>
              <a:rPr lang="sv-SE" dirty="0"/>
              <a:t> </a:t>
            </a:r>
            <a:r>
              <a:rPr lang="sv-SE" dirty="0" err="1"/>
              <a:t>of</a:t>
            </a:r>
            <a:r>
              <a:rPr lang="sv-SE" dirty="0"/>
              <a:t> the agent (</a:t>
            </a:r>
            <a:r>
              <a:rPr lang="sv-SE" dirty="0" err="1"/>
              <a:t>concentration</a:t>
            </a:r>
            <a:r>
              <a:rPr lang="sv-SE" dirty="0"/>
              <a:t> in </a:t>
            </a:r>
            <a:r>
              <a:rPr lang="sv-SE" dirty="0" err="1"/>
              <a:t>specific</a:t>
            </a:r>
            <a:r>
              <a:rPr lang="sv-SE" dirty="0"/>
              <a:t> </a:t>
            </a:r>
            <a:r>
              <a:rPr lang="sv-SE" dirty="0" err="1"/>
              <a:t>body</a:t>
            </a:r>
            <a:r>
              <a:rPr lang="sv-SE" dirty="0"/>
              <a:t> fluids or </a:t>
            </a:r>
            <a:r>
              <a:rPr lang="sv-SE" dirty="0" err="1"/>
              <a:t>tissues</a:t>
            </a:r>
            <a:r>
              <a:rPr lang="sv-SE" dirty="0"/>
              <a:t>).</a:t>
            </a:r>
          </a:p>
        </p:txBody>
      </p:sp>
      <p:sp>
        <p:nvSpPr>
          <p:cNvPr id="4" name="Platshållare för sidfot 3">
            <a:extLst>
              <a:ext uri="{FF2B5EF4-FFF2-40B4-BE49-F238E27FC236}">
                <a16:creationId xmlns:a16="http://schemas.microsoft.com/office/drawing/2014/main" id="{91024207-4136-7D41-B215-C8A8B8E8EF05}"/>
              </a:ext>
            </a:extLst>
          </p:cNvPr>
          <p:cNvSpPr>
            <a:spLocks noGrp="1"/>
          </p:cNvSpPr>
          <p:nvPr>
            <p:ph type="ftr" sz="quarter" idx="11"/>
          </p:nvPr>
        </p:nvSpPr>
        <p:spPr/>
        <p:txBody>
          <a:bodyPr/>
          <a:lstStyle/>
          <a:p>
            <a:r>
              <a:rPr lang="sv-SE"/>
              <a:t>NordicAST 2020</a:t>
            </a:r>
          </a:p>
        </p:txBody>
      </p:sp>
    </p:spTree>
    <p:extLst>
      <p:ext uri="{BB962C8B-B14F-4D97-AF65-F5344CB8AC3E}">
        <p14:creationId xmlns:p14="http://schemas.microsoft.com/office/powerpoint/2010/main" val="146471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942124" y="1122363"/>
            <a:ext cx="10329949" cy="2387600"/>
          </a:xfrm>
        </p:spPr>
        <p:txBody>
          <a:bodyPr anchor="ctr">
            <a:normAutofit fontScale="90000"/>
          </a:bodyPr>
          <a:lstStyle/>
          <a:p>
            <a:r>
              <a:rPr lang="nb-NO" sz="7300" b="1" dirty="0"/>
              <a:t>ATU </a:t>
            </a:r>
            <a:r>
              <a:rPr lang="nb-NO" sz="7300" b="1" dirty="0" err="1"/>
              <a:t>implementation</a:t>
            </a:r>
            <a:r>
              <a:rPr lang="nb-NO" sz="7300" b="1" dirty="0"/>
              <a:t>: </a:t>
            </a:r>
            <a:br>
              <a:rPr lang="nb-NO" b="1" dirty="0"/>
            </a:br>
            <a:r>
              <a:rPr lang="nb-NO" b="1" dirty="0" err="1"/>
              <a:t>Experiences</a:t>
            </a:r>
            <a:r>
              <a:rPr lang="nb-NO" b="1" dirty="0"/>
              <a:t> from a Norwegian lab</a:t>
            </a:r>
          </a:p>
        </p:txBody>
      </p:sp>
      <p:sp>
        <p:nvSpPr>
          <p:cNvPr id="3" name="Undertittel 2"/>
          <p:cNvSpPr>
            <a:spLocks noGrp="1"/>
          </p:cNvSpPr>
          <p:nvPr>
            <p:ph type="subTitle" idx="1"/>
          </p:nvPr>
        </p:nvSpPr>
        <p:spPr/>
        <p:txBody>
          <a:bodyPr/>
          <a:lstStyle/>
          <a:p>
            <a:r>
              <a:rPr lang="nb-NO" dirty="0"/>
              <a:t>Department </a:t>
            </a:r>
            <a:r>
              <a:rPr lang="nb-NO" dirty="0" err="1"/>
              <a:t>of</a:t>
            </a:r>
            <a:r>
              <a:rPr lang="nb-NO" dirty="0"/>
              <a:t> </a:t>
            </a:r>
            <a:r>
              <a:rPr lang="nb-NO" dirty="0" err="1"/>
              <a:t>Microbiology</a:t>
            </a:r>
            <a:r>
              <a:rPr lang="nb-NO" dirty="0"/>
              <a:t> </a:t>
            </a:r>
          </a:p>
          <a:p>
            <a:r>
              <a:rPr lang="nb-NO" dirty="0"/>
              <a:t>Haukeland </a:t>
            </a:r>
            <a:r>
              <a:rPr lang="nb-NO" dirty="0" err="1"/>
              <a:t>University</a:t>
            </a:r>
            <a:r>
              <a:rPr lang="nb-NO" dirty="0"/>
              <a:t> Hospital </a:t>
            </a:r>
          </a:p>
          <a:p>
            <a:r>
              <a:rPr lang="nb-NO" dirty="0"/>
              <a:t>Bergen, Norway.</a:t>
            </a:r>
          </a:p>
        </p:txBody>
      </p:sp>
      <p:pic>
        <p:nvPicPr>
          <p:cNvPr id="1026" name="Picture 2" descr="Haukelan University Hospital_ENGELSK"/>
          <p:cNvPicPr>
            <a:picLocks noChangeAspect="1" noChangeArrowheads="1"/>
          </p:cNvPicPr>
          <p:nvPr/>
        </p:nvPicPr>
        <p:blipFill>
          <a:blip r:embed="rId2" cstate="print">
            <a:extLst>
              <a:ext uri="{28A0092B-C50C-407E-A947-70E740481C1C}">
                <a14:useLocalDpi xmlns:a14="http://schemas.microsoft.com/office/drawing/2010/main" val="0"/>
              </a:ext>
            </a:extLst>
          </a:blip>
          <a:srcRect l="-1646" t="-6857" r="-1646" b="-9906"/>
          <a:stretch>
            <a:fillRect/>
          </a:stretch>
        </p:blipFill>
        <p:spPr bwMode="auto">
          <a:xfrm>
            <a:off x="3715740" y="5582181"/>
            <a:ext cx="4805995" cy="106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504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4450" y="448251"/>
            <a:ext cx="10515600" cy="1325563"/>
          </a:xfrm>
        </p:spPr>
        <p:txBody>
          <a:bodyPr/>
          <a:lstStyle/>
          <a:p>
            <a:r>
              <a:rPr lang="nb-NO" dirty="0"/>
              <a:t>Haukeland </a:t>
            </a:r>
            <a:r>
              <a:rPr lang="nb-NO" dirty="0" err="1"/>
              <a:t>University</a:t>
            </a:r>
            <a:r>
              <a:rPr lang="nb-NO" dirty="0"/>
              <a:t> Hospital</a:t>
            </a:r>
          </a:p>
        </p:txBody>
      </p:sp>
      <p:sp>
        <p:nvSpPr>
          <p:cNvPr id="3" name="Plassholder for innhold 2"/>
          <p:cNvSpPr>
            <a:spLocks noGrp="1"/>
          </p:cNvSpPr>
          <p:nvPr>
            <p:ph idx="1"/>
          </p:nvPr>
        </p:nvSpPr>
        <p:spPr>
          <a:xfrm>
            <a:off x="1004450" y="1908750"/>
            <a:ext cx="10515600" cy="4351339"/>
          </a:xfrm>
        </p:spPr>
        <p:txBody>
          <a:bodyPr/>
          <a:lstStyle/>
          <a:p>
            <a:r>
              <a:rPr lang="en-GB" dirty="0"/>
              <a:t>LIS: </a:t>
            </a:r>
            <a:r>
              <a:rPr lang="en-GB" dirty="0" err="1"/>
              <a:t>Unilab</a:t>
            </a:r>
            <a:r>
              <a:rPr lang="en-GB" dirty="0"/>
              <a:t> 700 from </a:t>
            </a:r>
            <a:r>
              <a:rPr lang="en-GB" dirty="0" err="1"/>
              <a:t>AlphaSoft</a:t>
            </a:r>
            <a:endParaRPr lang="en-GB" dirty="0"/>
          </a:p>
          <a:p>
            <a:r>
              <a:rPr lang="en-GB" dirty="0"/>
              <a:t>All results documented directly in the LIS</a:t>
            </a:r>
          </a:p>
          <a:p>
            <a:pPr lvl="1"/>
            <a:r>
              <a:rPr lang="en-GB" dirty="0"/>
              <a:t>Zone-mm / MIC recorded</a:t>
            </a:r>
          </a:p>
          <a:p>
            <a:pPr lvl="1"/>
            <a:r>
              <a:rPr lang="en-GB" dirty="0"/>
              <a:t>Categorisation to S/I/R automatically in the LIS</a:t>
            </a:r>
          </a:p>
          <a:p>
            <a:r>
              <a:rPr lang="en-GB" dirty="0"/>
              <a:t>Implementation of ATU had to be done in the LIS</a:t>
            </a:r>
          </a:p>
          <a:p>
            <a:endParaRPr lang="en-GB" dirty="0"/>
          </a:p>
          <a:p>
            <a:r>
              <a:rPr lang="en-GB" dirty="0"/>
              <a:t>Software changes finalized February 2019</a:t>
            </a:r>
          </a:p>
        </p:txBody>
      </p:sp>
      <p:pic>
        <p:nvPicPr>
          <p:cNvPr id="5" name="Bil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9464" y="6014720"/>
            <a:ext cx="5126365" cy="594360"/>
          </a:xfrm>
          <a:prstGeom prst="rect">
            <a:avLst/>
          </a:prstGeom>
        </p:spPr>
      </p:pic>
      <p:pic>
        <p:nvPicPr>
          <p:cNvPr id="7" name="Picture 2" descr="Haukelan University Hospital_ENGELSK"/>
          <p:cNvPicPr>
            <a:picLocks noChangeAspect="1" noChangeArrowheads="1"/>
          </p:cNvPicPr>
          <p:nvPr/>
        </p:nvPicPr>
        <p:blipFill>
          <a:blip r:embed="rId3" cstate="print">
            <a:extLst>
              <a:ext uri="{28A0092B-C50C-407E-A947-70E740481C1C}">
                <a14:useLocalDpi xmlns:a14="http://schemas.microsoft.com/office/drawing/2010/main" val="0"/>
              </a:ext>
            </a:extLst>
          </a:blip>
          <a:srcRect l="-1646" t="-6857" r="-1646" b="-9906"/>
          <a:stretch>
            <a:fillRect/>
          </a:stretch>
        </p:blipFill>
        <p:spPr bwMode="auto">
          <a:xfrm>
            <a:off x="0" y="12654"/>
            <a:ext cx="2200275" cy="48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5659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936979" y="2436166"/>
            <a:ext cx="10318044" cy="4311191"/>
          </a:xfrm>
          <a:prstGeom prst="rect">
            <a:avLst/>
          </a:prstGeom>
        </p:spPr>
      </p:pic>
      <p:cxnSp>
        <p:nvCxnSpPr>
          <p:cNvPr id="7" name="Rett pilkobling 6"/>
          <p:cNvCxnSpPr>
            <a:stCxn id="5" idx="2"/>
          </p:cNvCxnSpPr>
          <p:nvPr/>
        </p:nvCxnSpPr>
        <p:spPr>
          <a:xfrm flipH="1">
            <a:off x="7281341" y="1722815"/>
            <a:ext cx="1738483" cy="2984656"/>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5" name="TekstSylinder 4"/>
          <p:cNvSpPr txBox="1"/>
          <p:nvPr/>
        </p:nvSpPr>
        <p:spPr>
          <a:xfrm>
            <a:off x="6874933" y="891827"/>
            <a:ext cx="4289779" cy="830989"/>
          </a:xfrm>
          <a:prstGeom prst="rect">
            <a:avLst/>
          </a:prstGeom>
          <a:solidFill>
            <a:srgbClr val="FFA500"/>
          </a:solidFill>
          <a:ln>
            <a:solidFill>
              <a:schemeClr val="tx1"/>
            </a:solidFill>
          </a:ln>
        </p:spPr>
        <p:txBody>
          <a:bodyPr wrap="square" lIns="91430" tIns="45715" rIns="91430" bIns="45715" rtlCol="0">
            <a:spAutoFit/>
          </a:bodyPr>
          <a:lstStyle/>
          <a:p>
            <a:r>
              <a:rPr lang="nb-NO" sz="2400" b="1" dirty="0" err="1"/>
              <a:t>Cefoxitin</a:t>
            </a:r>
            <a:r>
              <a:rPr lang="nb-NO" sz="2400" b="1" dirty="0"/>
              <a:t> </a:t>
            </a:r>
            <a:r>
              <a:rPr lang="nb-NO" sz="2400" b="1" dirty="0" err="1"/>
              <a:t>zone</a:t>
            </a:r>
            <a:r>
              <a:rPr lang="nb-NO" sz="2400" b="1" dirty="0"/>
              <a:t>-mm </a:t>
            </a:r>
            <a:r>
              <a:rPr lang="nb-NO" sz="2400" b="1" dirty="0" err="1"/>
              <a:t>within</a:t>
            </a:r>
            <a:r>
              <a:rPr lang="nb-NO" sz="2400" b="1" dirty="0"/>
              <a:t> ATU </a:t>
            </a:r>
            <a:br>
              <a:rPr lang="nb-NO" sz="2400" b="1" dirty="0"/>
            </a:br>
            <a:r>
              <a:rPr lang="nb-NO" sz="2400" b="1" dirty="0"/>
              <a:t>– marked </a:t>
            </a:r>
            <a:r>
              <a:rPr lang="nb-NO" sz="2400" b="1" dirty="0" err="1"/>
              <a:t>with</a:t>
            </a:r>
            <a:r>
              <a:rPr lang="nb-NO" sz="2400" b="1" dirty="0"/>
              <a:t> an </a:t>
            </a:r>
            <a:r>
              <a:rPr lang="nb-NO" sz="2400" b="1" dirty="0" err="1"/>
              <a:t>orange</a:t>
            </a:r>
            <a:r>
              <a:rPr lang="nb-NO" sz="2400" b="1" dirty="0"/>
              <a:t> </a:t>
            </a:r>
            <a:r>
              <a:rPr lang="nb-NO" sz="2400" b="1" dirty="0" err="1"/>
              <a:t>colour</a:t>
            </a:r>
            <a:r>
              <a:rPr lang="nb-NO" sz="2400" b="1" dirty="0"/>
              <a:t>.</a:t>
            </a:r>
          </a:p>
        </p:txBody>
      </p:sp>
      <p:pic>
        <p:nvPicPr>
          <p:cNvPr id="8" name="Picture 2" descr="Haukelan University Hospital_ENGELSK"/>
          <p:cNvPicPr>
            <a:picLocks noChangeAspect="1" noChangeArrowheads="1"/>
          </p:cNvPicPr>
          <p:nvPr/>
        </p:nvPicPr>
        <p:blipFill>
          <a:blip r:embed="rId3" cstate="print">
            <a:extLst>
              <a:ext uri="{28A0092B-C50C-407E-A947-70E740481C1C}">
                <a14:useLocalDpi xmlns:a14="http://schemas.microsoft.com/office/drawing/2010/main" val="0"/>
              </a:ext>
            </a:extLst>
          </a:blip>
          <a:srcRect l="-1646" t="-6857" r="-1646" b="-9906"/>
          <a:stretch>
            <a:fillRect/>
          </a:stretch>
        </p:blipFill>
        <p:spPr bwMode="auto">
          <a:xfrm>
            <a:off x="0" y="12654"/>
            <a:ext cx="2200275" cy="48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23079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1388535" y="2597931"/>
            <a:ext cx="9414932" cy="4100548"/>
          </a:xfrm>
          <a:prstGeom prst="rect">
            <a:avLst/>
          </a:prstGeom>
        </p:spPr>
      </p:pic>
      <p:sp>
        <p:nvSpPr>
          <p:cNvPr id="3" name="TekstSylinder 2"/>
          <p:cNvSpPr txBox="1"/>
          <p:nvPr/>
        </p:nvSpPr>
        <p:spPr>
          <a:xfrm>
            <a:off x="5113874" y="745073"/>
            <a:ext cx="6627119" cy="461657"/>
          </a:xfrm>
          <a:prstGeom prst="rect">
            <a:avLst/>
          </a:prstGeom>
          <a:solidFill>
            <a:srgbClr val="FFA500"/>
          </a:solidFill>
          <a:ln>
            <a:solidFill>
              <a:schemeClr val="tx1"/>
            </a:solidFill>
          </a:ln>
        </p:spPr>
        <p:txBody>
          <a:bodyPr wrap="none" lIns="91430" tIns="45715" rIns="91430" bIns="45715" rtlCol="0">
            <a:spAutoFit/>
          </a:bodyPr>
          <a:lstStyle/>
          <a:p>
            <a:r>
              <a:rPr lang="nb-NO" sz="2400" b="1" dirty="0"/>
              <a:t>Final report is not </a:t>
            </a:r>
            <a:r>
              <a:rPr lang="nb-NO" sz="2400" b="1" dirty="0" err="1"/>
              <a:t>possible</a:t>
            </a:r>
            <a:r>
              <a:rPr lang="nb-NO" sz="2400" b="1" dirty="0"/>
              <a:t> due to </a:t>
            </a:r>
            <a:r>
              <a:rPr lang="nb-NO" sz="2400" b="1" dirty="0" err="1"/>
              <a:t>unresolved</a:t>
            </a:r>
            <a:r>
              <a:rPr lang="nb-NO" sz="2400" b="1" dirty="0"/>
              <a:t> ATU!</a:t>
            </a:r>
          </a:p>
        </p:txBody>
      </p:sp>
      <p:cxnSp>
        <p:nvCxnSpPr>
          <p:cNvPr id="6" name="Rett pilkobling 5"/>
          <p:cNvCxnSpPr>
            <a:stCxn id="4" idx="2"/>
          </p:cNvCxnSpPr>
          <p:nvPr/>
        </p:nvCxnSpPr>
        <p:spPr>
          <a:xfrm flipH="1">
            <a:off x="6366083" y="2410155"/>
            <a:ext cx="2061357" cy="79603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 name="TekstSylinder 3"/>
          <p:cNvSpPr txBox="1"/>
          <p:nvPr/>
        </p:nvSpPr>
        <p:spPr>
          <a:xfrm>
            <a:off x="5655589" y="1440667"/>
            <a:ext cx="5543703" cy="969488"/>
          </a:xfrm>
          <a:prstGeom prst="rect">
            <a:avLst/>
          </a:prstGeom>
          <a:solidFill>
            <a:schemeClr val="bg1"/>
          </a:solidFill>
          <a:ln>
            <a:solidFill>
              <a:schemeClr val="tx1"/>
            </a:solidFill>
          </a:ln>
        </p:spPr>
        <p:txBody>
          <a:bodyPr wrap="square" lIns="91430" tIns="45715" rIns="91430" bIns="45715" rtlCol="0">
            <a:spAutoFit/>
          </a:bodyPr>
          <a:lstStyle/>
          <a:p>
            <a:r>
              <a:rPr lang="nb-NO" i="1" dirty="0"/>
              <a:t>«Antimicrobial agent </a:t>
            </a:r>
            <a:r>
              <a:rPr lang="nb-NO" i="1" dirty="0" err="1"/>
              <a:t>within</a:t>
            </a:r>
            <a:r>
              <a:rPr lang="nb-NO" i="1" dirty="0"/>
              <a:t> ATU! </a:t>
            </a:r>
            <a:r>
              <a:rPr lang="nb-NO" i="1" dirty="0" err="1"/>
              <a:t>Consider</a:t>
            </a:r>
            <a:r>
              <a:rPr lang="nb-NO" i="1" dirty="0"/>
              <a:t> </a:t>
            </a:r>
            <a:r>
              <a:rPr lang="nb-NO" i="1" dirty="0" err="1"/>
              <a:t>measures</a:t>
            </a:r>
            <a:r>
              <a:rPr lang="nb-NO" i="1" dirty="0"/>
              <a:t>/</a:t>
            </a:r>
            <a:r>
              <a:rPr lang="nb-NO" i="1" dirty="0" err="1"/>
              <a:t>supplemental</a:t>
            </a:r>
            <a:r>
              <a:rPr lang="nb-NO" i="1" dirty="0"/>
              <a:t> tests and </a:t>
            </a:r>
            <a:r>
              <a:rPr lang="nb-NO" i="1" dirty="0" err="1"/>
              <a:t>check</a:t>
            </a:r>
            <a:r>
              <a:rPr lang="nb-NO" i="1" dirty="0"/>
              <a:t> </a:t>
            </a:r>
            <a:r>
              <a:rPr lang="nb-NO" i="1" dirty="0" err="1"/>
              <a:t>what</a:t>
            </a:r>
            <a:r>
              <a:rPr lang="nb-NO" i="1" dirty="0"/>
              <a:t> is </a:t>
            </a:r>
            <a:r>
              <a:rPr lang="nb-NO" i="1" dirty="0" err="1"/>
              <a:t>reported</a:t>
            </a:r>
            <a:r>
              <a:rPr lang="nb-NO" i="1" dirty="0"/>
              <a:t>»</a:t>
            </a:r>
          </a:p>
        </p:txBody>
      </p:sp>
      <p:pic>
        <p:nvPicPr>
          <p:cNvPr id="8" name="Picture 2" descr="Haukelan University Hospital_ENGELSK"/>
          <p:cNvPicPr>
            <a:picLocks noChangeAspect="1" noChangeArrowheads="1"/>
          </p:cNvPicPr>
          <p:nvPr/>
        </p:nvPicPr>
        <p:blipFill>
          <a:blip r:embed="rId3" cstate="print">
            <a:extLst>
              <a:ext uri="{28A0092B-C50C-407E-A947-70E740481C1C}">
                <a14:useLocalDpi xmlns:a14="http://schemas.microsoft.com/office/drawing/2010/main" val="0"/>
              </a:ext>
            </a:extLst>
          </a:blip>
          <a:srcRect l="-1646" t="-6857" r="-1646" b="-9906"/>
          <a:stretch>
            <a:fillRect/>
          </a:stretch>
        </p:blipFill>
        <p:spPr bwMode="auto">
          <a:xfrm>
            <a:off x="0" y="12654"/>
            <a:ext cx="2200275" cy="48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766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1655186" y="2726025"/>
            <a:ext cx="8904791" cy="4044988"/>
          </a:xfrm>
          <a:prstGeom prst="rect">
            <a:avLst/>
          </a:prstGeom>
        </p:spPr>
      </p:pic>
      <p:sp>
        <p:nvSpPr>
          <p:cNvPr id="3" name="TekstSylinder 2"/>
          <p:cNvSpPr txBox="1"/>
          <p:nvPr/>
        </p:nvSpPr>
        <p:spPr>
          <a:xfrm>
            <a:off x="5507407" y="617747"/>
            <a:ext cx="6171449" cy="1569652"/>
          </a:xfrm>
          <a:prstGeom prst="rect">
            <a:avLst/>
          </a:prstGeom>
          <a:solidFill>
            <a:srgbClr val="D474DB"/>
          </a:solidFill>
          <a:ln>
            <a:solidFill>
              <a:schemeClr val="tx1"/>
            </a:solidFill>
          </a:ln>
        </p:spPr>
        <p:txBody>
          <a:bodyPr wrap="square" lIns="91430" tIns="45715" rIns="91430" bIns="45715" rtlCol="0">
            <a:spAutoFit/>
          </a:bodyPr>
          <a:lstStyle/>
          <a:p>
            <a:r>
              <a:rPr lang="nb-NO" sz="2400" b="1" dirty="0" err="1"/>
              <a:t>Cefoxitin</a:t>
            </a:r>
            <a:r>
              <a:rPr lang="nb-NO" sz="2400" b="1" dirty="0"/>
              <a:t> ATU is </a:t>
            </a:r>
            <a:r>
              <a:rPr lang="nb-NO" sz="2400" b="1" dirty="0" err="1"/>
              <a:t>resolved</a:t>
            </a:r>
            <a:r>
              <a:rPr lang="nb-NO" sz="2400" b="1" dirty="0"/>
              <a:t> </a:t>
            </a:r>
            <a:r>
              <a:rPr lang="nb-NO" sz="2400" b="1" dirty="0" err="1"/>
              <a:t>with</a:t>
            </a:r>
            <a:r>
              <a:rPr lang="nb-NO" sz="2400" b="1" dirty="0"/>
              <a:t> </a:t>
            </a:r>
            <a:r>
              <a:rPr lang="nb-NO" sz="2400" b="1" i="1" dirty="0" err="1"/>
              <a:t>mecA</a:t>
            </a:r>
            <a:r>
              <a:rPr lang="nb-NO" sz="2400" b="1" dirty="0"/>
              <a:t>-PCR. </a:t>
            </a:r>
            <a:r>
              <a:rPr lang="nb-NO" sz="2400" b="1" dirty="0" err="1"/>
              <a:t>Consequently</a:t>
            </a:r>
            <a:r>
              <a:rPr lang="nb-NO" sz="2400" b="1" dirty="0"/>
              <a:t>, </a:t>
            </a:r>
            <a:r>
              <a:rPr lang="nb-NO" sz="2400" b="1" dirty="0" err="1"/>
              <a:t>oxacillin</a:t>
            </a:r>
            <a:r>
              <a:rPr lang="nb-NO" sz="2400" b="1" dirty="0"/>
              <a:t> is </a:t>
            </a:r>
            <a:r>
              <a:rPr lang="nb-NO" sz="2400" b="1" dirty="0" err="1"/>
              <a:t>reported</a:t>
            </a:r>
            <a:r>
              <a:rPr lang="nb-NO" sz="2400" b="1" dirty="0"/>
              <a:t> </a:t>
            </a:r>
            <a:r>
              <a:rPr lang="nb-NO" sz="2400" b="1" dirty="0">
                <a:solidFill>
                  <a:srgbClr val="FF0000"/>
                </a:solidFill>
              </a:rPr>
              <a:t>R</a:t>
            </a:r>
          </a:p>
          <a:p>
            <a:r>
              <a:rPr lang="nb-NO" sz="2400" b="1" dirty="0"/>
              <a:t>ATU is marked as </a:t>
            </a:r>
            <a:r>
              <a:rPr lang="nb-NO" sz="2400" b="1" dirty="0" err="1"/>
              <a:t>resolved</a:t>
            </a:r>
            <a:r>
              <a:rPr lang="nb-NO" sz="2400" b="1" dirty="0"/>
              <a:t>, and </a:t>
            </a:r>
            <a:r>
              <a:rPr lang="nb-NO" sz="2400" b="1" dirty="0" err="1"/>
              <a:t>changes</a:t>
            </a:r>
            <a:r>
              <a:rPr lang="nb-NO" sz="2400" b="1" dirty="0"/>
              <a:t> </a:t>
            </a:r>
            <a:r>
              <a:rPr lang="nb-NO" sz="2400" b="1" dirty="0" err="1"/>
              <a:t>colour</a:t>
            </a:r>
            <a:r>
              <a:rPr lang="nb-NO" sz="2400" b="1" dirty="0"/>
              <a:t> to </a:t>
            </a:r>
            <a:r>
              <a:rPr lang="nb-NO" sz="2400" b="1" dirty="0" err="1"/>
              <a:t>purple</a:t>
            </a:r>
            <a:r>
              <a:rPr lang="nb-NO" sz="2400" b="1" dirty="0"/>
              <a:t>.</a:t>
            </a:r>
          </a:p>
        </p:txBody>
      </p:sp>
      <p:sp>
        <p:nvSpPr>
          <p:cNvPr id="4" name="Ellipse 3"/>
          <p:cNvSpPr/>
          <p:nvPr/>
        </p:nvSpPr>
        <p:spPr>
          <a:xfrm>
            <a:off x="1932973" y="3981695"/>
            <a:ext cx="5254907" cy="5324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nb-NO"/>
          </a:p>
        </p:txBody>
      </p:sp>
      <p:pic>
        <p:nvPicPr>
          <p:cNvPr id="5" name="Picture 2" descr="Haukelan University Hospital_ENGELSK"/>
          <p:cNvPicPr>
            <a:picLocks noChangeAspect="1" noChangeArrowheads="1"/>
          </p:cNvPicPr>
          <p:nvPr/>
        </p:nvPicPr>
        <p:blipFill>
          <a:blip r:embed="rId3" cstate="print">
            <a:extLst>
              <a:ext uri="{28A0092B-C50C-407E-A947-70E740481C1C}">
                <a14:useLocalDpi xmlns:a14="http://schemas.microsoft.com/office/drawing/2010/main" val="0"/>
              </a:ext>
            </a:extLst>
          </a:blip>
          <a:srcRect l="-1646" t="-6857" r="-1646" b="-9906"/>
          <a:stretch>
            <a:fillRect/>
          </a:stretch>
        </p:blipFill>
        <p:spPr bwMode="auto">
          <a:xfrm>
            <a:off x="0" y="12654"/>
            <a:ext cx="2200275" cy="48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9455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dirty="0"/>
              <a:t>How to </a:t>
            </a:r>
            <a:r>
              <a:rPr lang="fi-FI" dirty="0" err="1"/>
              <a:t>pass</a:t>
            </a:r>
            <a:r>
              <a:rPr lang="fi-FI" dirty="0"/>
              <a:t> </a:t>
            </a:r>
            <a:r>
              <a:rPr lang="fi-FI" dirty="0" err="1"/>
              <a:t>information</a:t>
            </a:r>
            <a:r>
              <a:rPr lang="fi-FI" dirty="0"/>
              <a:t> on AST to </a:t>
            </a:r>
            <a:r>
              <a:rPr lang="fi-FI" dirty="0" err="1"/>
              <a:t>clinicians</a:t>
            </a:r>
            <a:r>
              <a:rPr lang="fi-FI" dirty="0"/>
              <a:t>?</a:t>
            </a:r>
          </a:p>
        </p:txBody>
      </p:sp>
      <p:sp>
        <p:nvSpPr>
          <p:cNvPr id="3" name="Sisällön paikkamerkki 2"/>
          <p:cNvSpPr>
            <a:spLocks noGrp="1"/>
          </p:cNvSpPr>
          <p:nvPr>
            <p:ph idx="1"/>
          </p:nvPr>
        </p:nvSpPr>
        <p:spPr/>
        <p:txBody>
          <a:bodyPr>
            <a:normAutofit/>
          </a:bodyPr>
          <a:lstStyle/>
          <a:p>
            <a:r>
              <a:rPr lang="fi-FI" dirty="0"/>
              <a:t>Challenge to LIS</a:t>
            </a:r>
          </a:p>
          <a:p>
            <a:pPr lvl="1"/>
            <a:r>
              <a:rPr lang="fi-FI" dirty="0"/>
              <a:t>More and </a:t>
            </a:r>
            <a:r>
              <a:rPr lang="fi-FI" dirty="0" err="1"/>
              <a:t>more</a:t>
            </a:r>
            <a:r>
              <a:rPr lang="fi-FI" dirty="0"/>
              <a:t> </a:t>
            </a:r>
            <a:r>
              <a:rPr lang="fi-FI" dirty="0" err="1"/>
              <a:t>sophisticated</a:t>
            </a:r>
            <a:r>
              <a:rPr lang="fi-FI" dirty="0"/>
              <a:t> </a:t>
            </a:r>
            <a:r>
              <a:rPr lang="fi-FI" dirty="0" err="1"/>
              <a:t>information</a:t>
            </a:r>
            <a:r>
              <a:rPr lang="fi-FI" dirty="0"/>
              <a:t>, </a:t>
            </a:r>
            <a:r>
              <a:rPr lang="fi-FI" dirty="0" err="1"/>
              <a:t>old</a:t>
            </a:r>
            <a:r>
              <a:rPr lang="fi-FI" dirty="0"/>
              <a:t> </a:t>
            </a:r>
            <a:r>
              <a:rPr lang="fi-FI" dirty="0" err="1"/>
              <a:t>tools</a:t>
            </a:r>
            <a:endParaRPr lang="fi-FI" dirty="0"/>
          </a:p>
          <a:p>
            <a:pPr lvl="1"/>
            <a:r>
              <a:rPr lang="fi-FI" dirty="0" err="1"/>
              <a:t>Different</a:t>
            </a:r>
            <a:r>
              <a:rPr lang="fi-FI" dirty="0"/>
              <a:t> </a:t>
            </a:r>
            <a:r>
              <a:rPr lang="fi-FI" dirty="0" err="1"/>
              <a:t>breakpoints</a:t>
            </a:r>
            <a:r>
              <a:rPr lang="fi-FI" dirty="0"/>
              <a:t> for </a:t>
            </a:r>
            <a:r>
              <a:rPr lang="fi-FI" dirty="0" err="1"/>
              <a:t>different</a:t>
            </a:r>
            <a:r>
              <a:rPr lang="fi-FI" dirty="0"/>
              <a:t> </a:t>
            </a:r>
            <a:r>
              <a:rPr lang="fi-FI" dirty="0" err="1"/>
              <a:t>foci</a:t>
            </a:r>
            <a:endParaRPr lang="fi-FI" dirty="0"/>
          </a:p>
          <a:p>
            <a:pPr lvl="2"/>
            <a:r>
              <a:rPr lang="fi-FI" dirty="0" err="1"/>
              <a:t>E.g</a:t>
            </a:r>
            <a:r>
              <a:rPr lang="fi-FI" dirty="0"/>
              <a:t>. </a:t>
            </a:r>
            <a:r>
              <a:rPr lang="fi-FI" dirty="0" err="1"/>
              <a:t>amox-clavulanate</a:t>
            </a:r>
            <a:r>
              <a:rPr lang="fi-FI" dirty="0"/>
              <a:t>:</a:t>
            </a:r>
          </a:p>
          <a:p>
            <a:pPr lvl="3"/>
            <a:r>
              <a:rPr lang="fi-FI" dirty="0"/>
              <a:t> </a:t>
            </a:r>
            <a:r>
              <a:rPr lang="fi-FI" dirty="0" err="1"/>
              <a:t>intravenous</a:t>
            </a:r>
            <a:r>
              <a:rPr lang="fi-FI" dirty="0"/>
              <a:t>/</a:t>
            </a:r>
            <a:r>
              <a:rPr lang="fi-FI" dirty="0" err="1"/>
              <a:t>peroral</a:t>
            </a:r>
            <a:r>
              <a:rPr lang="fi-FI" dirty="0"/>
              <a:t>, </a:t>
            </a:r>
          </a:p>
          <a:p>
            <a:pPr lvl="3"/>
            <a:r>
              <a:rPr lang="fi-FI" dirty="0" err="1"/>
              <a:t>uncomplicated</a:t>
            </a:r>
            <a:r>
              <a:rPr lang="fi-FI" dirty="0"/>
              <a:t> UTI/</a:t>
            </a:r>
            <a:r>
              <a:rPr lang="fi-FI" dirty="0" err="1"/>
              <a:t>other</a:t>
            </a:r>
            <a:r>
              <a:rPr lang="fi-FI" dirty="0"/>
              <a:t> </a:t>
            </a:r>
            <a:r>
              <a:rPr lang="fi-FI" dirty="0" err="1"/>
              <a:t>infections</a:t>
            </a:r>
            <a:r>
              <a:rPr lang="fi-FI" dirty="0"/>
              <a:t> </a:t>
            </a:r>
          </a:p>
          <a:p>
            <a:pPr lvl="3"/>
            <a:r>
              <a:rPr lang="fi-FI" dirty="0"/>
              <a:t>(</a:t>
            </a:r>
            <a:r>
              <a:rPr lang="fi-FI" dirty="0" err="1"/>
              <a:t>low-potency</a:t>
            </a:r>
            <a:r>
              <a:rPr lang="fi-FI" dirty="0"/>
              <a:t>/</a:t>
            </a:r>
            <a:r>
              <a:rPr lang="fi-FI" dirty="0" err="1"/>
              <a:t>high</a:t>
            </a:r>
            <a:r>
              <a:rPr lang="fi-FI" dirty="0"/>
              <a:t> </a:t>
            </a:r>
            <a:r>
              <a:rPr lang="fi-FI" dirty="0" err="1"/>
              <a:t>potency</a:t>
            </a:r>
            <a:r>
              <a:rPr lang="fi-FI" dirty="0"/>
              <a:t> disk)</a:t>
            </a:r>
          </a:p>
          <a:p>
            <a:pPr marL="457200" lvl="1" indent="0">
              <a:buNone/>
            </a:pPr>
            <a:endParaRPr lang="fi-FI" dirty="0"/>
          </a:p>
          <a:p>
            <a:r>
              <a:rPr lang="fi-FI" dirty="0"/>
              <a:t>How to </a:t>
            </a:r>
            <a:r>
              <a:rPr lang="fi-FI" dirty="0" err="1"/>
              <a:t>pass</a:t>
            </a:r>
            <a:r>
              <a:rPr lang="fi-FI" dirty="0"/>
              <a:t> </a:t>
            </a:r>
            <a:r>
              <a:rPr lang="fi-FI" dirty="0" err="1"/>
              <a:t>essential</a:t>
            </a:r>
            <a:r>
              <a:rPr lang="fi-FI" dirty="0"/>
              <a:t> </a:t>
            </a:r>
            <a:r>
              <a:rPr lang="fi-FI" dirty="0" err="1"/>
              <a:t>information</a:t>
            </a:r>
            <a:r>
              <a:rPr lang="fi-FI" dirty="0"/>
              <a:t> in </a:t>
            </a:r>
            <a:r>
              <a:rPr lang="fi-FI" dirty="0" err="1"/>
              <a:t>easily</a:t>
            </a:r>
            <a:r>
              <a:rPr lang="fi-FI" dirty="0"/>
              <a:t> </a:t>
            </a:r>
            <a:r>
              <a:rPr lang="fi-FI" dirty="0" err="1"/>
              <a:t>understandable</a:t>
            </a:r>
            <a:r>
              <a:rPr lang="fi-FI" dirty="0"/>
              <a:t> </a:t>
            </a:r>
            <a:r>
              <a:rPr lang="fi-FI" dirty="0" err="1"/>
              <a:t>words</a:t>
            </a:r>
            <a:r>
              <a:rPr lang="fi-FI" dirty="0"/>
              <a:t>?</a:t>
            </a:r>
          </a:p>
          <a:p>
            <a:endParaRPr lang="fi-FI" dirty="0"/>
          </a:p>
        </p:txBody>
      </p:sp>
    </p:spTree>
    <p:extLst>
      <p:ext uri="{BB962C8B-B14F-4D97-AF65-F5344CB8AC3E}">
        <p14:creationId xmlns:p14="http://schemas.microsoft.com/office/powerpoint/2010/main" val="22575993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rotWithShape="1">
          <a:blip r:embed="rId2"/>
          <a:srcRect l="21823" t="24599" r="13854" b="6629"/>
          <a:stretch/>
        </p:blipFill>
        <p:spPr>
          <a:xfrm>
            <a:off x="657458" y="2697479"/>
            <a:ext cx="6748554" cy="4058594"/>
          </a:xfrm>
          <a:prstGeom prst="rect">
            <a:avLst/>
          </a:prstGeom>
        </p:spPr>
      </p:pic>
      <p:sp>
        <p:nvSpPr>
          <p:cNvPr id="7" name="Otsikko 6"/>
          <p:cNvSpPr>
            <a:spLocks noGrp="1"/>
          </p:cNvSpPr>
          <p:nvPr>
            <p:ph type="title"/>
          </p:nvPr>
        </p:nvSpPr>
        <p:spPr>
          <a:xfrm>
            <a:off x="657458" y="310260"/>
            <a:ext cx="5371881" cy="2387219"/>
          </a:xfrm>
          <a:solidFill>
            <a:schemeClr val="accent1">
              <a:lumMod val="20000"/>
              <a:lumOff val="80000"/>
            </a:schemeClr>
          </a:solidFill>
          <a:ln w="28575">
            <a:solidFill>
              <a:schemeClr val="accent1"/>
            </a:solidFill>
          </a:ln>
        </p:spPr>
        <p:txBody>
          <a:bodyPr>
            <a:normAutofit/>
          </a:bodyPr>
          <a:lstStyle/>
          <a:p>
            <a:r>
              <a:rPr lang="fi-FI" b="1" dirty="0" err="1"/>
              <a:t>Thank</a:t>
            </a:r>
            <a:r>
              <a:rPr lang="fi-FI" b="1" dirty="0"/>
              <a:t> </a:t>
            </a:r>
            <a:r>
              <a:rPr lang="fi-FI" b="1" dirty="0" err="1"/>
              <a:t>you</a:t>
            </a:r>
            <a:br>
              <a:rPr lang="fi-FI" dirty="0"/>
            </a:br>
            <a:br>
              <a:rPr lang="fi-FI" dirty="0"/>
            </a:br>
            <a:r>
              <a:rPr lang="fi-FI" sz="3600" dirty="0"/>
              <a:t>and Anu </a:t>
            </a:r>
            <a:r>
              <a:rPr lang="fi-FI" sz="3600" dirty="0" err="1"/>
              <a:t>Pätäri</a:t>
            </a:r>
            <a:r>
              <a:rPr lang="fi-FI" sz="3600" dirty="0"/>
              <a:t>-Sampo &amp; Nathalie Friberg, HUSLAB</a:t>
            </a:r>
          </a:p>
        </p:txBody>
      </p:sp>
      <p:pic>
        <p:nvPicPr>
          <p:cNvPr id="4" name="Sisällön paikkamerkki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6511833" y="1503869"/>
            <a:ext cx="5057222" cy="4957420"/>
          </a:xfrm>
          <a:prstGeom prst="rect">
            <a:avLst/>
          </a:prstGeom>
        </p:spPr>
      </p:pic>
    </p:spTree>
    <p:extLst>
      <p:ext uri="{BB962C8B-B14F-4D97-AF65-F5344CB8AC3E}">
        <p14:creationId xmlns:p14="http://schemas.microsoft.com/office/powerpoint/2010/main" val="36938253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EC6D2E-1D64-0B48-8082-75849B046AC6}"/>
              </a:ext>
            </a:extLst>
          </p:cNvPr>
          <p:cNvSpPr>
            <a:spLocks noGrp="1"/>
          </p:cNvSpPr>
          <p:nvPr>
            <p:ph type="title"/>
          </p:nvPr>
        </p:nvSpPr>
        <p:spPr/>
        <p:txBody>
          <a:bodyPr/>
          <a:lstStyle/>
          <a:p>
            <a:r>
              <a:rPr lang="sv-SE" dirty="0"/>
              <a:t>Sweden</a:t>
            </a:r>
          </a:p>
        </p:txBody>
      </p:sp>
      <p:sp>
        <p:nvSpPr>
          <p:cNvPr id="3" name="Platshållare för sidfot 2">
            <a:extLst>
              <a:ext uri="{FF2B5EF4-FFF2-40B4-BE49-F238E27FC236}">
                <a16:creationId xmlns:a16="http://schemas.microsoft.com/office/drawing/2014/main" id="{4C395860-D566-134B-ABCB-834FE1AB0E32}"/>
              </a:ext>
            </a:extLst>
          </p:cNvPr>
          <p:cNvSpPr>
            <a:spLocks noGrp="1"/>
          </p:cNvSpPr>
          <p:nvPr>
            <p:ph type="ftr" sz="quarter" idx="11"/>
          </p:nvPr>
        </p:nvSpPr>
        <p:spPr/>
        <p:txBody>
          <a:bodyPr/>
          <a:lstStyle/>
          <a:p>
            <a:r>
              <a:rPr lang="sv-SE"/>
              <a:t>NordicAST 2020</a:t>
            </a:r>
          </a:p>
        </p:txBody>
      </p:sp>
    </p:spTree>
    <p:extLst>
      <p:ext uri="{BB962C8B-B14F-4D97-AF65-F5344CB8AC3E}">
        <p14:creationId xmlns:p14="http://schemas.microsoft.com/office/powerpoint/2010/main" val="3398941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a:bodyPr>
          <a:lstStyle/>
          <a:p>
            <a:r>
              <a:rPr lang="sv-SE" sz="4400" dirty="0"/>
              <a:t>Implementation </a:t>
            </a:r>
            <a:r>
              <a:rPr lang="sv-SE" sz="4400" dirty="0" err="1"/>
              <a:t>of</a:t>
            </a:r>
            <a:r>
              <a:rPr lang="sv-SE" sz="4400" dirty="0"/>
              <a:t> the new I definition in Sweden</a:t>
            </a:r>
          </a:p>
        </p:txBody>
      </p:sp>
      <p:sp>
        <p:nvSpPr>
          <p:cNvPr id="3" name="Underrubrik 2"/>
          <p:cNvSpPr>
            <a:spLocks noGrp="1"/>
          </p:cNvSpPr>
          <p:nvPr>
            <p:ph type="subTitle" idx="1"/>
          </p:nvPr>
        </p:nvSpPr>
        <p:spPr/>
        <p:txBody>
          <a:bodyPr>
            <a:normAutofit/>
          </a:bodyPr>
          <a:lstStyle/>
          <a:p>
            <a:r>
              <a:rPr lang="sv-SE" sz="1600" b="1" dirty="0"/>
              <a:t>Anna-Karin Smekal</a:t>
            </a:r>
          </a:p>
          <a:p>
            <a:r>
              <a:rPr lang="en-US" sz="1600" b="1" dirty="0"/>
              <a:t>Specialist Physician in Infectious Diseases and Clinical Microbiology </a:t>
            </a:r>
            <a:endParaRPr lang="en-US" sz="1600" dirty="0"/>
          </a:p>
          <a:p>
            <a:r>
              <a:rPr lang="sv-SE" sz="1600" b="1" dirty="0"/>
              <a:t>Karolinska University Hospital </a:t>
            </a:r>
            <a:endParaRPr lang="sv-SE" sz="1600" dirty="0"/>
          </a:p>
          <a:p>
            <a:r>
              <a:rPr lang="sv-SE" sz="1600" b="1" dirty="0"/>
              <a:t>Stockholm </a:t>
            </a:r>
          </a:p>
          <a:p>
            <a:endParaRPr lang="sv-SE" sz="1600" dirty="0"/>
          </a:p>
        </p:txBody>
      </p:sp>
    </p:spTree>
    <p:extLst>
      <p:ext uri="{BB962C8B-B14F-4D97-AF65-F5344CB8AC3E}">
        <p14:creationId xmlns:p14="http://schemas.microsoft.com/office/powerpoint/2010/main" val="1598303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62428A-0083-4286-B3FB-664F907E78A4}"/>
              </a:ext>
            </a:extLst>
          </p:cNvPr>
          <p:cNvSpPr>
            <a:spLocks noGrp="1"/>
          </p:cNvSpPr>
          <p:nvPr>
            <p:ph type="title"/>
          </p:nvPr>
        </p:nvSpPr>
        <p:spPr/>
        <p:txBody>
          <a:bodyPr>
            <a:normAutofit/>
          </a:bodyPr>
          <a:lstStyle/>
          <a:p>
            <a:r>
              <a:rPr lang="sv-SE" sz="4400" b="1" dirty="0" err="1">
                <a:latin typeface="Calibri Light" panose="020F0302020204030204" pitchFamily="34" charset="0"/>
                <a:cs typeface="Calibri Light" panose="020F0302020204030204" pitchFamily="34" charset="0"/>
              </a:rPr>
              <a:t>Planned</a:t>
            </a:r>
            <a:r>
              <a:rPr lang="sv-SE" sz="4400" b="1" dirty="0">
                <a:latin typeface="Calibri Light" panose="020F0302020204030204" pitchFamily="34" charset="0"/>
                <a:cs typeface="Calibri Light" panose="020F0302020204030204" pitchFamily="34" charset="0"/>
              </a:rPr>
              <a:t> national </a:t>
            </a:r>
            <a:r>
              <a:rPr lang="sv-SE" sz="4400" b="1" dirty="0" err="1">
                <a:latin typeface="Calibri Light" panose="020F0302020204030204" pitchFamily="34" charset="0"/>
                <a:cs typeface="Calibri Light" panose="020F0302020204030204" pitchFamily="34" charset="0"/>
              </a:rPr>
              <a:t>activities</a:t>
            </a:r>
            <a:r>
              <a:rPr lang="sv-SE" sz="4400" b="1" dirty="0">
                <a:latin typeface="Calibri Light" panose="020F0302020204030204" pitchFamily="34" charset="0"/>
                <a:cs typeface="Calibri Light" panose="020F0302020204030204" pitchFamily="34" charset="0"/>
              </a:rPr>
              <a:t> 2020</a:t>
            </a:r>
            <a:endParaRPr lang="sv-SE" sz="4400" dirty="0">
              <a:latin typeface="Calibri Light" panose="020F0302020204030204" pitchFamily="34" charset="0"/>
              <a:cs typeface="Calibri Light" panose="020F0302020204030204" pitchFamily="34" charset="0"/>
            </a:endParaRPr>
          </a:p>
        </p:txBody>
      </p:sp>
      <p:sp>
        <p:nvSpPr>
          <p:cNvPr id="3" name="Platshållare för innehåll 2">
            <a:extLst>
              <a:ext uri="{FF2B5EF4-FFF2-40B4-BE49-F238E27FC236}">
                <a16:creationId xmlns:a16="http://schemas.microsoft.com/office/drawing/2014/main" id="{2C5595AD-DDD6-4A5A-8551-68A24502DB89}"/>
              </a:ext>
            </a:extLst>
          </p:cNvPr>
          <p:cNvSpPr>
            <a:spLocks noGrp="1"/>
          </p:cNvSpPr>
          <p:nvPr>
            <p:ph idx="1"/>
          </p:nvPr>
        </p:nvSpPr>
        <p:spPr/>
        <p:txBody>
          <a:bodyPr/>
          <a:lstStyle/>
          <a:p>
            <a:pPr marL="342900" indent="-342900">
              <a:buFont typeface="Arial" panose="020B0604020202020204" pitchFamily="34" charset="0"/>
              <a:buChar char="•"/>
            </a:pPr>
            <a:r>
              <a:rPr lang="sv-SE" dirty="0" err="1"/>
              <a:t>NordicAST</a:t>
            </a:r>
            <a:r>
              <a:rPr lang="sv-SE" dirty="0"/>
              <a:t> WS Gothenburg May 2020 for the </a:t>
            </a:r>
            <a:r>
              <a:rPr lang="sv-SE" dirty="0" err="1"/>
              <a:t>laboratories</a:t>
            </a:r>
            <a:endParaRPr lang="sv-SE" dirty="0"/>
          </a:p>
          <a:p>
            <a:endParaRPr lang="sv-SE" dirty="0"/>
          </a:p>
          <a:p>
            <a:pPr marL="342900" indent="-342900">
              <a:buFont typeface="Arial" panose="020B0604020202020204" pitchFamily="34" charset="0"/>
              <a:buChar char="•"/>
            </a:pPr>
            <a:r>
              <a:rPr lang="sv-SE" dirty="0"/>
              <a:t>Spring-meeting 2020 for </a:t>
            </a:r>
            <a:r>
              <a:rPr lang="sv-SE" dirty="0" err="1"/>
              <a:t>microbiology</a:t>
            </a:r>
            <a:r>
              <a:rPr lang="sv-SE" dirty="0"/>
              <a:t> </a:t>
            </a:r>
            <a:r>
              <a:rPr lang="sv-SE" dirty="0" err="1"/>
              <a:t>laboratories</a:t>
            </a:r>
            <a:r>
              <a:rPr lang="sv-SE" dirty="0"/>
              <a:t> and ID: joint symposium by Gunnar, Christian and </a:t>
            </a:r>
            <a:r>
              <a:rPr lang="sv-SE" dirty="0" err="1"/>
              <a:t>me</a:t>
            </a:r>
            <a:r>
              <a:rPr lang="sv-SE" dirty="0"/>
              <a:t> ” The new I and ATU”</a:t>
            </a:r>
          </a:p>
          <a:p>
            <a:endParaRPr lang="sv-SE" dirty="0"/>
          </a:p>
          <a:p>
            <a:pPr marL="342900" indent="-342900">
              <a:buFont typeface="Arial" panose="020B0604020202020204" pitchFamily="34" charset="0"/>
              <a:buChar char="•"/>
            </a:pPr>
            <a:r>
              <a:rPr lang="sv-SE" dirty="0"/>
              <a:t>RAF/SRGA (NAC): </a:t>
            </a:r>
            <a:r>
              <a:rPr lang="sv-SE" dirty="0" err="1"/>
              <a:t>published</a:t>
            </a:r>
            <a:r>
              <a:rPr lang="sv-SE" dirty="0"/>
              <a:t> a Swedish adaptation </a:t>
            </a:r>
            <a:r>
              <a:rPr lang="sv-SE" dirty="0" err="1"/>
              <a:t>of</a:t>
            </a:r>
            <a:r>
              <a:rPr lang="sv-SE" dirty="0"/>
              <a:t> the ”</a:t>
            </a:r>
            <a:r>
              <a:rPr lang="sv-SE" dirty="0" err="1"/>
              <a:t>Dosage</a:t>
            </a:r>
            <a:r>
              <a:rPr lang="sv-SE" dirty="0"/>
              <a:t> </a:t>
            </a:r>
            <a:r>
              <a:rPr lang="sv-SE" dirty="0" err="1"/>
              <a:t>sheet</a:t>
            </a:r>
            <a:r>
              <a:rPr lang="sv-SE" dirty="0"/>
              <a:t>” in the </a:t>
            </a:r>
            <a:r>
              <a:rPr lang="sv-SE" dirty="0" err="1"/>
              <a:t>NordicAST</a:t>
            </a:r>
            <a:r>
              <a:rPr lang="sv-SE" dirty="0"/>
              <a:t> </a:t>
            </a:r>
            <a:r>
              <a:rPr lang="sv-SE" dirty="0" err="1"/>
              <a:t>breakpoint</a:t>
            </a:r>
            <a:r>
              <a:rPr lang="sv-SE" dirty="0"/>
              <a:t> table for </a:t>
            </a:r>
            <a:r>
              <a:rPr lang="sv-SE" dirty="0" err="1"/>
              <a:t>laboratories</a:t>
            </a:r>
            <a:r>
              <a:rPr lang="sv-SE" dirty="0"/>
              <a:t> and </a:t>
            </a:r>
            <a:r>
              <a:rPr lang="sv-SE" dirty="0" err="1"/>
              <a:t>clinicians</a:t>
            </a:r>
            <a:r>
              <a:rPr lang="sv-SE" dirty="0"/>
              <a:t> in </a:t>
            </a:r>
            <a:r>
              <a:rPr lang="sv-SE" dirty="0" err="1"/>
              <a:t>March</a:t>
            </a:r>
            <a:r>
              <a:rPr lang="sv-SE" dirty="0"/>
              <a:t> 2020. </a:t>
            </a:r>
            <a:r>
              <a:rPr lang="sv-SE" sz="1800" dirty="0"/>
              <a:t>Link from NordicAST.org/brytpunktstabeller </a:t>
            </a:r>
          </a:p>
          <a:p>
            <a:endParaRPr lang="sv-SE" dirty="0"/>
          </a:p>
        </p:txBody>
      </p:sp>
      <p:sp>
        <p:nvSpPr>
          <p:cNvPr id="4" name="Platshållare för bildnummer 3">
            <a:extLst>
              <a:ext uri="{FF2B5EF4-FFF2-40B4-BE49-F238E27FC236}">
                <a16:creationId xmlns:a16="http://schemas.microsoft.com/office/drawing/2014/main" id="{2334E219-C59B-440E-9379-1BC011EB100C}"/>
              </a:ext>
            </a:extLst>
          </p:cNvPr>
          <p:cNvSpPr>
            <a:spLocks noGrp="1"/>
          </p:cNvSpPr>
          <p:nvPr>
            <p:ph type="sldNum" sz="quarter" idx="12"/>
          </p:nvPr>
        </p:nvSpPr>
        <p:spPr/>
        <p:txBody>
          <a:bodyPr/>
          <a:lstStyle/>
          <a:p>
            <a:fld id="{6AAD93A6-52E8-4356-9CA3-73406FE6A396}" type="slidenum">
              <a:rPr lang="sv-SE" smtClean="0"/>
              <a:pPr/>
              <a:t>59</a:t>
            </a:fld>
            <a:endParaRPr lang="sv-SE"/>
          </a:p>
        </p:txBody>
      </p:sp>
    </p:spTree>
    <p:extLst>
      <p:ext uri="{BB962C8B-B14F-4D97-AF65-F5344CB8AC3E}">
        <p14:creationId xmlns:p14="http://schemas.microsoft.com/office/powerpoint/2010/main" val="3878364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85092C-09EC-C345-A125-26E398D9F600}"/>
              </a:ext>
            </a:extLst>
          </p:cNvPr>
          <p:cNvSpPr>
            <a:spLocks noGrp="1"/>
          </p:cNvSpPr>
          <p:nvPr>
            <p:ph type="title"/>
          </p:nvPr>
        </p:nvSpPr>
        <p:spPr/>
        <p:txBody>
          <a:bodyPr>
            <a:noAutofit/>
          </a:bodyPr>
          <a:lstStyle/>
          <a:p>
            <a:r>
              <a:rPr lang="sv-SE" sz="2400" dirty="0"/>
              <a:t>The I </a:t>
            </a:r>
            <a:r>
              <a:rPr lang="sv-SE" sz="2400" dirty="0" err="1"/>
              <a:t>category</a:t>
            </a:r>
            <a:r>
              <a:rPr lang="sv-SE" sz="2400" dirty="0"/>
              <a:t> is </a:t>
            </a:r>
            <a:r>
              <a:rPr lang="sv-SE" sz="2400" dirty="0" err="1"/>
              <a:t>used</a:t>
            </a:r>
            <a:r>
              <a:rPr lang="sv-SE" sz="2400" dirty="0"/>
              <a:t> to signal </a:t>
            </a:r>
            <a:r>
              <a:rPr lang="sv-SE" sz="2400" dirty="0" err="1"/>
              <a:t>low</a:t>
            </a:r>
            <a:r>
              <a:rPr lang="sv-SE" sz="2400" dirty="0"/>
              <a:t> </a:t>
            </a:r>
            <a:r>
              <a:rPr lang="sv-SE" sz="2400" b="1" dirty="0">
                <a:highlight>
                  <a:srgbClr val="FFFF00"/>
                </a:highlight>
              </a:rPr>
              <a:t>inherent</a:t>
            </a:r>
            <a:r>
              <a:rPr lang="sv-SE" sz="2400" dirty="0"/>
              <a:t> </a:t>
            </a:r>
            <a:r>
              <a:rPr lang="sv-SE" sz="2400" dirty="0" err="1"/>
              <a:t>sensitivity</a:t>
            </a:r>
            <a:r>
              <a:rPr lang="sv-SE" sz="2400" dirty="0"/>
              <a:t> </a:t>
            </a:r>
            <a:r>
              <a:rPr lang="sv-SE" sz="2400" dirty="0" err="1"/>
              <a:t>of</a:t>
            </a:r>
            <a:r>
              <a:rPr lang="sv-SE" sz="2400" dirty="0"/>
              <a:t> </a:t>
            </a:r>
            <a:r>
              <a:rPr lang="sv-SE" sz="2400" dirty="0" err="1"/>
              <a:t>some</a:t>
            </a:r>
            <a:r>
              <a:rPr lang="sv-SE" sz="2400" dirty="0"/>
              <a:t> species to an agent and to </a:t>
            </a:r>
            <a:r>
              <a:rPr lang="sv-SE" sz="2400" dirty="0" err="1"/>
              <a:t>compensate</a:t>
            </a:r>
            <a:r>
              <a:rPr lang="sv-SE" sz="2400" dirty="0"/>
              <a:t> for </a:t>
            </a:r>
            <a:r>
              <a:rPr lang="sv-SE" sz="2400" dirty="0" err="1">
                <a:highlight>
                  <a:srgbClr val="FFFF00"/>
                </a:highlight>
              </a:rPr>
              <a:t>low-level</a:t>
            </a:r>
            <a:r>
              <a:rPr lang="sv-SE" sz="2400" dirty="0">
                <a:highlight>
                  <a:srgbClr val="FFFF00"/>
                </a:highlight>
              </a:rPr>
              <a:t> </a:t>
            </a:r>
            <a:r>
              <a:rPr lang="sv-SE" sz="2400" dirty="0" err="1">
                <a:highlight>
                  <a:srgbClr val="FFFF00"/>
                </a:highlight>
              </a:rPr>
              <a:t>resistance</a:t>
            </a:r>
            <a:r>
              <a:rPr lang="sv-SE" sz="2400" dirty="0">
                <a:highlight>
                  <a:srgbClr val="FFFF00"/>
                </a:highlight>
              </a:rPr>
              <a:t> </a:t>
            </a:r>
            <a:r>
              <a:rPr lang="sv-SE" sz="2400" dirty="0" err="1"/>
              <a:t>mechanisms</a:t>
            </a:r>
            <a:r>
              <a:rPr lang="sv-SE" sz="2400" dirty="0"/>
              <a:t> </a:t>
            </a:r>
            <a:r>
              <a:rPr lang="sv-SE" sz="2400" dirty="0" err="1"/>
              <a:t>which</a:t>
            </a:r>
            <a:r>
              <a:rPr lang="sv-SE" sz="2400" dirty="0"/>
              <a:t> </a:t>
            </a:r>
            <a:r>
              <a:rPr lang="sv-SE" sz="2400" dirty="0" err="1"/>
              <a:t>can</a:t>
            </a:r>
            <a:r>
              <a:rPr lang="sv-SE" sz="2400" dirty="0"/>
              <a:t> still be </a:t>
            </a:r>
            <a:r>
              <a:rPr lang="sv-SE" sz="2400" dirty="0" err="1"/>
              <a:t>overcome</a:t>
            </a:r>
            <a:r>
              <a:rPr lang="sv-SE" sz="2400" dirty="0"/>
              <a:t> by </a:t>
            </a:r>
            <a:r>
              <a:rPr lang="sv-SE" sz="2400" dirty="0" err="1"/>
              <a:t>appropriate</a:t>
            </a:r>
            <a:r>
              <a:rPr lang="sv-SE" sz="2400" dirty="0"/>
              <a:t> EXPOSURE.</a:t>
            </a:r>
          </a:p>
        </p:txBody>
      </p:sp>
      <p:sp>
        <p:nvSpPr>
          <p:cNvPr id="4" name="Platshållare för sidfot 3">
            <a:extLst>
              <a:ext uri="{FF2B5EF4-FFF2-40B4-BE49-F238E27FC236}">
                <a16:creationId xmlns:a16="http://schemas.microsoft.com/office/drawing/2014/main" id="{A4E1BEDE-CC26-4C4F-8AB0-3C4F4C6AA54B}"/>
              </a:ext>
            </a:extLst>
          </p:cNvPr>
          <p:cNvSpPr>
            <a:spLocks noGrp="1"/>
          </p:cNvSpPr>
          <p:nvPr>
            <p:ph type="ftr" sz="quarter" idx="11"/>
          </p:nvPr>
        </p:nvSpPr>
        <p:spPr/>
        <p:txBody>
          <a:bodyPr/>
          <a:lstStyle/>
          <a:p>
            <a:r>
              <a:rPr lang="sv-SE"/>
              <a:t>NordicAST 2020</a:t>
            </a:r>
          </a:p>
        </p:txBody>
      </p:sp>
      <p:pic>
        <p:nvPicPr>
          <p:cNvPr id="7" name="Bildobjekt 6">
            <a:extLst>
              <a:ext uri="{FF2B5EF4-FFF2-40B4-BE49-F238E27FC236}">
                <a16:creationId xmlns:a16="http://schemas.microsoft.com/office/drawing/2014/main" id="{72315DEB-DEB3-E142-BC3C-A13EF53D312C}"/>
              </a:ext>
            </a:extLst>
          </p:cNvPr>
          <p:cNvPicPr>
            <a:picLocks noChangeAspect="1"/>
          </p:cNvPicPr>
          <p:nvPr/>
        </p:nvPicPr>
        <p:blipFill>
          <a:blip r:embed="rId2"/>
          <a:stretch>
            <a:fillRect/>
          </a:stretch>
        </p:blipFill>
        <p:spPr>
          <a:xfrm>
            <a:off x="6273800" y="2118519"/>
            <a:ext cx="5080000" cy="3810000"/>
          </a:xfrm>
          <a:prstGeom prst="rect">
            <a:avLst/>
          </a:prstGeom>
        </p:spPr>
      </p:pic>
      <p:pic>
        <p:nvPicPr>
          <p:cNvPr id="8" name="Bildobjekt 7">
            <a:extLst>
              <a:ext uri="{FF2B5EF4-FFF2-40B4-BE49-F238E27FC236}">
                <a16:creationId xmlns:a16="http://schemas.microsoft.com/office/drawing/2014/main" id="{737E485C-B330-684E-A1DA-79FCF79AE6AE}"/>
              </a:ext>
            </a:extLst>
          </p:cNvPr>
          <p:cNvPicPr>
            <a:picLocks noChangeAspect="1"/>
          </p:cNvPicPr>
          <p:nvPr/>
        </p:nvPicPr>
        <p:blipFill>
          <a:blip r:embed="rId3"/>
          <a:stretch>
            <a:fillRect/>
          </a:stretch>
        </p:blipFill>
        <p:spPr>
          <a:xfrm>
            <a:off x="617928" y="2041160"/>
            <a:ext cx="5080000" cy="3810000"/>
          </a:xfrm>
          <a:prstGeom prst="rect">
            <a:avLst/>
          </a:prstGeom>
        </p:spPr>
      </p:pic>
      <p:sp>
        <p:nvSpPr>
          <p:cNvPr id="9" name="textruta 8">
            <a:extLst>
              <a:ext uri="{FF2B5EF4-FFF2-40B4-BE49-F238E27FC236}">
                <a16:creationId xmlns:a16="http://schemas.microsoft.com/office/drawing/2014/main" id="{0F275A11-81D9-0346-BE85-2536FB20C12A}"/>
              </a:ext>
            </a:extLst>
          </p:cNvPr>
          <p:cNvSpPr txBox="1"/>
          <p:nvPr/>
        </p:nvSpPr>
        <p:spPr>
          <a:xfrm>
            <a:off x="1506511" y="2428406"/>
            <a:ext cx="620683" cy="1200329"/>
          </a:xfrm>
          <a:prstGeom prst="rect">
            <a:avLst/>
          </a:prstGeom>
          <a:noFill/>
        </p:spPr>
        <p:txBody>
          <a:bodyPr wrap="none" rtlCol="0">
            <a:spAutoFit/>
          </a:bodyPr>
          <a:lstStyle/>
          <a:p>
            <a:r>
              <a:rPr lang="sv-SE" sz="7200" b="1" dirty="0"/>
              <a:t>S</a:t>
            </a:r>
          </a:p>
        </p:txBody>
      </p:sp>
      <p:sp>
        <p:nvSpPr>
          <p:cNvPr id="10" name="textruta 9">
            <a:extLst>
              <a:ext uri="{FF2B5EF4-FFF2-40B4-BE49-F238E27FC236}">
                <a16:creationId xmlns:a16="http://schemas.microsoft.com/office/drawing/2014/main" id="{FE2BFD3A-C2C8-6C45-8EDE-674FF85AAC1E}"/>
              </a:ext>
            </a:extLst>
          </p:cNvPr>
          <p:cNvSpPr txBox="1"/>
          <p:nvPr/>
        </p:nvSpPr>
        <p:spPr>
          <a:xfrm>
            <a:off x="8501921" y="2483370"/>
            <a:ext cx="431528" cy="1200329"/>
          </a:xfrm>
          <a:prstGeom prst="rect">
            <a:avLst/>
          </a:prstGeom>
          <a:noFill/>
        </p:spPr>
        <p:txBody>
          <a:bodyPr wrap="none" rtlCol="0">
            <a:spAutoFit/>
          </a:bodyPr>
          <a:lstStyle/>
          <a:p>
            <a:r>
              <a:rPr lang="sv-SE" sz="7200" b="1" dirty="0"/>
              <a:t>I</a:t>
            </a:r>
          </a:p>
        </p:txBody>
      </p:sp>
    </p:spTree>
    <p:extLst>
      <p:ext uri="{BB962C8B-B14F-4D97-AF65-F5344CB8AC3E}">
        <p14:creationId xmlns:p14="http://schemas.microsoft.com/office/powerpoint/2010/main" val="485946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101659-E417-4EFB-BBCE-E378A9EBAE94}"/>
              </a:ext>
            </a:extLst>
          </p:cNvPr>
          <p:cNvSpPr>
            <a:spLocks noGrp="1"/>
          </p:cNvSpPr>
          <p:nvPr>
            <p:ph type="title"/>
          </p:nvPr>
        </p:nvSpPr>
        <p:spPr/>
        <p:txBody>
          <a:bodyPr/>
          <a:lstStyle/>
          <a:p>
            <a:endParaRPr lang="sv-SE"/>
          </a:p>
        </p:txBody>
      </p:sp>
      <p:sp>
        <p:nvSpPr>
          <p:cNvPr id="4" name="Platshållare för bildnummer 3">
            <a:extLst>
              <a:ext uri="{FF2B5EF4-FFF2-40B4-BE49-F238E27FC236}">
                <a16:creationId xmlns:a16="http://schemas.microsoft.com/office/drawing/2014/main" id="{6CD656A6-A22C-49F2-A299-B23A416DAF98}"/>
              </a:ext>
            </a:extLst>
          </p:cNvPr>
          <p:cNvSpPr>
            <a:spLocks noGrp="1"/>
          </p:cNvSpPr>
          <p:nvPr>
            <p:ph type="sldNum" sz="quarter" idx="12"/>
          </p:nvPr>
        </p:nvSpPr>
        <p:spPr/>
        <p:txBody>
          <a:bodyPr/>
          <a:lstStyle/>
          <a:p>
            <a:fld id="{6AAD93A6-52E8-4356-9CA3-73406FE6A396}" type="slidenum">
              <a:rPr lang="sv-SE" smtClean="0"/>
              <a:pPr/>
              <a:t>60</a:t>
            </a:fld>
            <a:endParaRPr lang="sv-SE"/>
          </a:p>
        </p:txBody>
      </p:sp>
      <p:pic>
        <p:nvPicPr>
          <p:cNvPr id="5" name="Platshållare för innehåll 7">
            <a:extLst>
              <a:ext uri="{FF2B5EF4-FFF2-40B4-BE49-F238E27FC236}">
                <a16:creationId xmlns:a16="http://schemas.microsoft.com/office/drawing/2014/main" id="{BB80E9D2-50E9-49A2-97A0-5F6063B07BC9}"/>
              </a:ext>
            </a:extLst>
          </p:cNvPr>
          <p:cNvPicPr>
            <a:picLocks noGrp="1" noChangeAspect="1"/>
          </p:cNvPicPr>
          <p:nvPr>
            <p:ph idx="1"/>
          </p:nvPr>
        </p:nvPicPr>
        <p:blipFill>
          <a:blip r:embed="rId2"/>
          <a:stretch>
            <a:fillRect/>
          </a:stretch>
        </p:blipFill>
        <p:spPr>
          <a:xfrm>
            <a:off x="359896" y="404662"/>
            <a:ext cx="11112437" cy="5472263"/>
          </a:xfrm>
          <a:prstGeom prst="rect">
            <a:avLst/>
          </a:prstGeom>
        </p:spPr>
      </p:pic>
      <p:sp>
        <p:nvSpPr>
          <p:cNvPr id="6" name="Rektangel 5">
            <a:extLst>
              <a:ext uri="{FF2B5EF4-FFF2-40B4-BE49-F238E27FC236}">
                <a16:creationId xmlns:a16="http://schemas.microsoft.com/office/drawing/2014/main" id="{7393B526-690F-4B8C-B91A-B115A4271708}"/>
              </a:ext>
            </a:extLst>
          </p:cNvPr>
          <p:cNvSpPr/>
          <p:nvPr/>
        </p:nvSpPr>
        <p:spPr>
          <a:xfrm>
            <a:off x="914400" y="6093297"/>
            <a:ext cx="10204174" cy="646331"/>
          </a:xfrm>
          <a:prstGeom prst="rect">
            <a:avLst/>
          </a:prstGeom>
        </p:spPr>
        <p:txBody>
          <a:bodyPr wrap="square">
            <a:spAutoFit/>
          </a:bodyPr>
          <a:lstStyle/>
          <a:p>
            <a:r>
              <a:rPr lang="sv-SE" b="1" dirty="0"/>
              <a:t> https://www.sls.se/globalassets/raf/resistensbestamning/raf-doseringstabell-normal-hog-dos.pdf</a:t>
            </a:r>
          </a:p>
        </p:txBody>
      </p:sp>
    </p:spTree>
    <p:extLst>
      <p:ext uri="{BB962C8B-B14F-4D97-AF65-F5344CB8AC3E}">
        <p14:creationId xmlns:p14="http://schemas.microsoft.com/office/powerpoint/2010/main" val="5982334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27B337-1265-45D0-8D5E-DE4AF53D19B5}"/>
              </a:ext>
            </a:extLst>
          </p:cNvPr>
          <p:cNvSpPr>
            <a:spLocks noGrp="1"/>
          </p:cNvSpPr>
          <p:nvPr>
            <p:ph type="title"/>
          </p:nvPr>
        </p:nvSpPr>
        <p:spPr/>
        <p:txBody>
          <a:bodyPr/>
          <a:lstStyle/>
          <a:p>
            <a:r>
              <a:rPr lang="sv-SE" b="1" dirty="0"/>
              <a:t>Implementation in Sweden</a:t>
            </a:r>
            <a:br>
              <a:rPr lang="sv-SE" b="1" dirty="0"/>
            </a:br>
            <a:r>
              <a:rPr lang="sv-SE" b="1" dirty="0"/>
              <a:t>-The new I definition</a:t>
            </a:r>
          </a:p>
        </p:txBody>
      </p:sp>
      <p:sp>
        <p:nvSpPr>
          <p:cNvPr id="4" name="textruta 3">
            <a:extLst>
              <a:ext uri="{FF2B5EF4-FFF2-40B4-BE49-F238E27FC236}">
                <a16:creationId xmlns:a16="http://schemas.microsoft.com/office/drawing/2014/main" id="{B0815AC7-1C4E-4A04-BE3A-FD1F16B3096A}"/>
              </a:ext>
            </a:extLst>
          </p:cNvPr>
          <p:cNvSpPr txBox="1"/>
          <p:nvPr/>
        </p:nvSpPr>
        <p:spPr>
          <a:xfrm>
            <a:off x="5638800" y="2975113"/>
            <a:ext cx="914400" cy="914400"/>
          </a:xfrm>
          <a:prstGeom prst="rect">
            <a:avLst/>
          </a:prstGeom>
          <a:noFill/>
        </p:spPr>
        <p:txBody>
          <a:bodyPr wrap="square" rtlCol="0">
            <a:spAutoFit/>
          </a:bodyPr>
          <a:lstStyle/>
          <a:p>
            <a:endParaRPr lang="sv-SE" dirty="0"/>
          </a:p>
        </p:txBody>
      </p:sp>
      <p:sp>
        <p:nvSpPr>
          <p:cNvPr id="5" name="textruta 4">
            <a:extLst>
              <a:ext uri="{FF2B5EF4-FFF2-40B4-BE49-F238E27FC236}">
                <a16:creationId xmlns:a16="http://schemas.microsoft.com/office/drawing/2014/main" id="{A72195E7-1798-4D41-8FEE-23FDB89C5958}"/>
              </a:ext>
            </a:extLst>
          </p:cNvPr>
          <p:cNvSpPr txBox="1"/>
          <p:nvPr/>
        </p:nvSpPr>
        <p:spPr>
          <a:xfrm>
            <a:off x="5638800" y="2975113"/>
            <a:ext cx="914400" cy="914400"/>
          </a:xfrm>
          <a:prstGeom prst="rect">
            <a:avLst/>
          </a:prstGeom>
          <a:noFill/>
        </p:spPr>
        <p:txBody>
          <a:bodyPr wrap="square" rtlCol="0">
            <a:spAutoFit/>
          </a:bodyPr>
          <a:lstStyle/>
          <a:p>
            <a:endParaRPr lang="sv-SE" dirty="0"/>
          </a:p>
        </p:txBody>
      </p:sp>
      <p:sp>
        <p:nvSpPr>
          <p:cNvPr id="6" name="Rektangel 5">
            <a:extLst>
              <a:ext uri="{FF2B5EF4-FFF2-40B4-BE49-F238E27FC236}">
                <a16:creationId xmlns:a16="http://schemas.microsoft.com/office/drawing/2014/main" id="{4ED03441-AE83-4CE2-B3C1-7F97CDFD881B}"/>
              </a:ext>
            </a:extLst>
          </p:cNvPr>
          <p:cNvSpPr/>
          <p:nvPr/>
        </p:nvSpPr>
        <p:spPr>
          <a:xfrm>
            <a:off x="728870" y="1825625"/>
            <a:ext cx="5645426" cy="503237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v-SE" dirty="0">
                <a:solidFill>
                  <a:schemeClr val="tx1"/>
                </a:solidFill>
              </a:rPr>
              <a:t>In total 25 </a:t>
            </a:r>
            <a:r>
              <a:rPr lang="sv-SE" dirty="0" err="1">
                <a:solidFill>
                  <a:schemeClr val="tx1"/>
                </a:solidFill>
              </a:rPr>
              <a:t>labs</a:t>
            </a:r>
            <a:r>
              <a:rPr lang="sv-SE" dirty="0">
                <a:solidFill>
                  <a:schemeClr val="tx1"/>
                </a:solidFill>
              </a:rPr>
              <a:t> in 21 regions</a:t>
            </a:r>
          </a:p>
          <a:p>
            <a:pPr algn="ctr"/>
            <a:endParaRPr lang="sv-SE" dirty="0">
              <a:highlight>
                <a:srgbClr val="00FF00"/>
              </a:highlight>
            </a:endParaRPr>
          </a:p>
          <a:p>
            <a:pPr algn="ctr"/>
            <a:endParaRPr lang="sv-SE" dirty="0">
              <a:highlight>
                <a:srgbClr val="00FF00"/>
              </a:highlight>
            </a:endParaRPr>
          </a:p>
          <a:p>
            <a:pPr algn="ctr"/>
            <a:r>
              <a:rPr lang="sv-SE" dirty="0">
                <a:highlight>
                  <a:srgbClr val="00FF00"/>
                </a:highlight>
              </a:rPr>
              <a:t>12/21 </a:t>
            </a:r>
            <a:r>
              <a:rPr lang="sv-SE" dirty="0" err="1">
                <a:highlight>
                  <a:srgbClr val="00FF00"/>
                </a:highlight>
              </a:rPr>
              <a:t>of</a:t>
            </a:r>
            <a:r>
              <a:rPr lang="sv-SE" dirty="0">
                <a:highlight>
                  <a:srgbClr val="00FF00"/>
                </a:highlight>
              </a:rPr>
              <a:t> the regions </a:t>
            </a:r>
            <a:r>
              <a:rPr lang="sv-SE" dirty="0" err="1">
                <a:highlight>
                  <a:srgbClr val="00FF00"/>
                </a:highlight>
              </a:rPr>
              <a:t>have</a:t>
            </a:r>
            <a:r>
              <a:rPr lang="sv-SE" dirty="0">
                <a:highlight>
                  <a:srgbClr val="00FF00"/>
                </a:highlight>
              </a:rPr>
              <a:t> </a:t>
            </a:r>
            <a:r>
              <a:rPr lang="sv-SE" dirty="0" err="1">
                <a:highlight>
                  <a:srgbClr val="00FF00"/>
                </a:highlight>
              </a:rPr>
              <a:t>implemented</a:t>
            </a:r>
            <a:r>
              <a:rPr lang="sv-SE" dirty="0">
                <a:highlight>
                  <a:srgbClr val="00FF00"/>
                </a:highlight>
              </a:rPr>
              <a:t> the new I </a:t>
            </a:r>
            <a:r>
              <a:rPr lang="sv-SE" dirty="0" err="1">
                <a:highlight>
                  <a:srgbClr val="00FF00"/>
                </a:highlight>
              </a:rPr>
              <a:t>according</a:t>
            </a:r>
            <a:r>
              <a:rPr lang="sv-SE" dirty="0">
                <a:highlight>
                  <a:srgbClr val="00FF00"/>
                </a:highlight>
              </a:rPr>
              <a:t> to the </a:t>
            </a:r>
            <a:r>
              <a:rPr lang="sv-SE" dirty="0" err="1">
                <a:highlight>
                  <a:srgbClr val="00FF00"/>
                </a:highlight>
              </a:rPr>
              <a:t>NordicAST</a:t>
            </a:r>
            <a:r>
              <a:rPr lang="sv-SE" dirty="0">
                <a:highlight>
                  <a:srgbClr val="00FF00"/>
                </a:highlight>
              </a:rPr>
              <a:t> </a:t>
            </a:r>
            <a:r>
              <a:rPr lang="sv-SE" dirty="0" err="1">
                <a:highlight>
                  <a:srgbClr val="00FF00"/>
                </a:highlight>
              </a:rPr>
              <a:t>Bp</a:t>
            </a:r>
            <a:r>
              <a:rPr lang="sv-SE" dirty="0">
                <a:highlight>
                  <a:srgbClr val="00FF00"/>
                </a:highlight>
              </a:rPr>
              <a:t> table v 10.0 (2020) </a:t>
            </a:r>
          </a:p>
          <a:p>
            <a:pPr algn="ctr"/>
            <a:endParaRPr lang="sv-SE" dirty="0"/>
          </a:p>
          <a:p>
            <a:pPr algn="ctr"/>
            <a:r>
              <a:rPr lang="sv-SE" dirty="0">
                <a:solidFill>
                  <a:schemeClr val="tx1"/>
                </a:solidFill>
                <a:highlight>
                  <a:srgbClr val="FFFF00"/>
                </a:highlight>
              </a:rPr>
              <a:t>4/21 </a:t>
            </a:r>
            <a:r>
              <a:rPr lang="sv-SE" dirty="0" err="1">
                <a:solidFill>
                  <a:schemeClr val="tx1"/>
                </a:solidFill>
                <a:highlight>
                  <a:srgbClr val="FFFF00"/>
                </a:highlight>
              </a:rPr>
              <a:t>of</a:t>
            </a:r>
            <a:r>
              <a:rPr lang="sv-SE" dirty="0">
                <a:solidFill>
                  <a:schemeClr val="tx1"/>
                </a:solidFill>
                <a:highlight>
                  <a:srgbClr val="FFFF00"/>
                </a:highlight>
              </a:rPr>
              <a:t> the regions </a:t>
            </a:r>
            <a:r>
              <a:rPr lang="sv-SE" dirty="0" err="1">
                <a:solidFill>
                  <a:schemeClr val="tx1"/>
                </a:solidFill>
                <a:highlight>
                  <a:srgbClr val="FFFF00"/>
                </a:highlight>
              </a:rPr>
              <a:t>have</a:t>
            </a:r>
            <a:r>
              <a:rPr lang="sv-SE" dirty="0">
                <a:solidFill>
                  <a:schemeClr val="tx1"/>
                </a:solidFill>
                <a:highlight>
                  <a:srgbClr val="FFFF00"/>
                </a:highlight>
              </a:rPr>
              <a:t> </a:t>
            </a:r>
            <a:r>
              <a:rPr lang="sv-SE" dirty="0" err="1">
                <a:solidFill>
                  <a:schemeClr val="tx1"/>
                </a:solidFill>
                <a:highlight>
                  <a:srgbClr val="FFFF00"/>
                </a:highlight>
              </a:rPr>
              <a:t>implemented</a:t>
            </a:r>
            <a:r>
              <a:rPr lang="sv-SE" dirty="0">
                <a:solidFill>
                  <a:schemeClr val="tx1"/>
                </a:solidFill>
                <a:highlight>
                  <a:srgbClr val="FFFF00"/>
                </a:highlight>
              </a:rPr>
              <a:t> </a:t>
            </a:r>
            <a:r>
              <a:rPr lang="sv-SE" dirty="0" err="1">
                <a:solidFill>
                  <a:schemeClr val="tx1"/>
                </a:solidFill>
                <a:highlight>
                  <a:srgbClr val="FFFF00"/>
                </a:highlight>
              </a:rPr>
              <a:t>almost</a:t>
            </a:r>
            <a:r>
              <a:rPr lang="sv-SE" dirty="0">
                <a:solidFill>
                  <a:schemeClr val="tx1"/>
                </a:solidFill>
                <a:highlight>
                  <a:srgbClr val="FFFF00"/>
                </a:highlight>
              </a:rPr>
              <a:t> </a:t>
            </a:r>
            <a:r>
              <a:rPr lang="sv-SE" dirty="0" err="1">
                <a:solidFill>
                  <a:schemeClr val="tx1"/>
                </a:solidFill>
                <a:highlight>
                  <a:srgbClr val="FFFF00"/>
                </a:highlight>
              </a:rPr>
              <a:t>everything</a:t>
            </a:r>
            <a:r>
              <a:rPr lang="sv-SE" dirty="0">
                <a:solidFill>
                  <a:schemeClr val="tx1"/>
                </a:solidFill>
                <a:highlight>
                  <a:srgbClr val="FFFF00"/>
                </a:highlight>
              </a:rPr>
              <a:t> and </a:t>
            </a:r>
            <a:r>
              <a:rPr lang="sv-SE" dirty="0" err="1">
                <a:solidFill>
                  <a:schemeClr val="tx1"/>
                </a:solidFill>
                <a:highlight>
                  <a:srgbClr val="FFFF00"/>
                </a:highlight>
              </a:rPr>
              <a:t>report</a:t>
            </a:r>
            <a:r>
              <a:rPr lang="sv-SE" dirty="0">
                <a:solidFill>
                  <a:schemeClr val="tx1"/>
                </a:solidFill>
                <a:highlight>
                  <a:srgbClr val="FFFF00"/>
                </a:highlight>
              </a:rPr>
              <a:t> </a:t>
            </a:r>
            <a:r>
              <a:rPr lang="sv-SE" dirty="0" err="1">
                <a:solidFill>
                  <a:schemeClr val="tx1"/>
                </a:solidFill>
                <a:highlight>
                  <a:srgbClr val="FFFF00"/>
                </a:highlight>
              </a:rPr>
              <a:t>they</a:t>
            </a:r>
            <a:r>
              <a:rPr lang="sv-SE" dirty="0">
                <a:solidFill>
                  <a:schemeClr val="tx1"/>
                </a:solidFill>
                <a:highlight>
                  <a:srgbClr val="FFFF00"/>
                </a:highlight>
              </a:rPr>
              <a:t> </a:t>
            </a:r>
            <a:r>
              <a:rPr lang="sv-SE" dirty="0" err="1">
                <a:solidFill>
                  <a:schemeClr val="tx1"/>
                </a:solidFill>
                <a:highlight>
                  <a:srgbClr val="FFFF00"/>
                </a:highlight>
              </a:rPr>
              <a:t>will</a:t>
            </a:r>
            <a:r>
              <a:rPr lang="sv-SE" dirty="0">
                <a:solidFill>
                  <a:schemeClr val="tx1"/>
                </a:solidFill>
                <a:highlight>
                  <a:srgbClr val="FFFF00"/>
                </a:highlight>
              </a:rPr>
              <a:t> </a:t>
            </a:r>
            <a:r>
              <a:rPr lang="sv-SE" dirty="0" err="1">
                <a:solidFill>
                  <a:schemeClr val="tx1"/>
                </a:solidFill>
                <a:highlight>
                  <a:srgbClr val="FFFF00"/>
                </a:highlight>
              </a:rPr>
              <a:t>have</a:t>
            </a:r>
            <a:r>
              <a:rPr lang="sv-SE" dirty="0">
                <a:solidFill>
                  <a:schemeClr val="tx1"/>
                </a:solidFill>
                <a:highlight>
                  <a:srgbClr val="FFFF00"/>
                </a:highlight>
              </a:rPr>
              <a:t> </a:t>
            </a:r>
            <a:r>
              <a:rPr lang="sv-SE" dirty="0" err="1">
                <a:solidFill>
                  <a:schemeClr val="tx1"/>
                </a:solidFill>
                <a:highlight>
                  <a:srgbClr val="FFFF00"/>
                </a:highlight>
              </a:rPr>
              <a:t>everything</a:t>
            </a:r>
            <a:r>
              <a:rPr lang="sv-SE" dirty="0">
                <a:solidFill>
                  <a:schemeClr val="tx1"/>
                </a:solidFill>
                <a:highlight>
                  <a:srgbClr val="FFFF00"/>
                </a:highlight>
              </a:rPr>
              <a:t> in </a:t>
            </a:r>
            <a:r>
              <a:rPr lang="sv-SE" dirty="0" err="1">
                <a:solidFill>
                  <a:schemeClr val="tx1"/>
                </a:solidFill>
                <a:highlight>
                  <a:srgbClr val="FFFF00"/>
                </a:highlight>
              </a:rPr>
              <a:t>place</a:t>
            </a:r>
            <a:r>
              <a:rPr lang="sv-SE" dirty="0">
                <a:solidFill>
                  <a:schemeClr val="tx1"/>
                </a:solidFill>
                <a:highlight>
                  <a:srgbClr val="FFFF00"/>
                </a:highlight>
              </a:rPr>
              <a:t> by end </a:t>
            </a:r>
            <a:r>
              <a:rPr lang="sv-SE" dirty="0" err="1">
                <a:solidFill>
                  <a:schemeClr val="tx1"/>
                </a:solidFill>
                <a:highlight>
                  <a:srgbClr val="FFFF00"/>
                </a:highlight>
              </a:rPr>
              <a:t>of</a:t>
            </a:r>
            <a:r>
              <a:rPr lang="sv-SE" dirty="0">
                <a:solidFill>
                  <a:schemeClr val="tx1"/>
                </a:solidFill>
                <a:highlight>
                  <a:srgbClr val="FFFF00"/>
                </a:highlight>
              </a:rPr>
              <a:t> 2020  </a:t>
            </a:r>
          </a:p>
          <a:p>
            <a:pPr algn="ctr"/>
            <a:endParaRPr lang="sv-SE" dirty="0">
              <a:solidFill>
                <a:srgbClr val="FFFF00"/>
              </a:solidFill>
            </a:endParaRPr>
          </a:p>
          <a:p>
            <a:pPr algn="ctr"/>
            <a:r>
              <a:rPr lang="sv-SE" dirty="0">
                <a:solidFill>
                  <a:schemeClr val="accent2">
                    <a:lumMod val="75000"/>
                  </a:schemeClr>
                </a:solidFill>
              </a:rPr>
              <a:t>5/21 </a:t>
            </a:r>
            <a:r>
              <a:rPr lang="sv-SE" dirty="0" err="1">
                <a:solidFill>
                  <a:schemeClr val="accent2">
                    <a:lumMod val="75000"/>
                  </a:schemeClr>
                </a:solidFill>
              </a:rPr>
              <a:t>of</a:t>
            </a:r>
            <a:r>
              <a:rPr lang="sv-SE" dirty="0">
                <a:solidFill>
                  <a:schemeClr val="accent2">
                    <a:lumMod val="75000"/>
                  </a:schemeClr>
                </a:solidFill>
              </a:rPr>
              <a:t> the regions </a:t>
            </a:r>
            <a:r>
              <a:rPr lang="sv-SE" dirty="0" err="1">
                <a:solidFill>
                  <a:schemeClr val="accent2">
                    <a:lumMod val="75000"/>
                  </a:schemeClr>
                </a:solidFill>
              </a:rPr>
              <a:t>are</a:t>
            </a:r>
            <a:r>
              <a:rPr lang="sv-SE" dirty="0">
                <a:solidFill>
                  <a:schemeClr val="accent2">
                    <a:lumMod val="75000"/>
                  </a:schemeClr>
                </a:solidFill>
              </a:rPr>
              <a:t> </a:t>
            </a:r>
            <a:r>
              <a:rPr lang="sv-SE" dirty="0" err="1">
                <a:solidFill>
                  <a:schemeClr val="accent2">
                    <a:lumMod val="75000"/>
                  </a:schemeClr>
                </a:solidFill>
              </a:rPr>
              <a:t>delayed</a:t>
            </a:r>
            <a:r>
              <a:rPr lang="sv-SE" dirty="0">
                <a:solidFill>
                  <a:schemeClr val="accent2">
                    <a:lumMod val="75000"/>
                  </a:schemeClr>
                </a:solidFill>
              </a:rPr>
              <a:t> </a:t>
            </a:r>
            <a:r>
              <a:rPr lang="sv-SE" dirty="0" err="1">
                <a:solidFill>
                  <a:schemeClr val="accent2">
                    <a:lumMod val="75000"/>
                  </a:schemeClr>
                </a:solidFill>
              </a:rPr>
              <a:t>because</a:t>
            </a:r>
            <a:r>
              <a:rPr lang="sv-SE" dirty="0">
                <a:solidFill>
                  <a:schemeClr val="accent2">
                    <a:lumMod val="75000"/>
                  </a:schemeClr>
                </a:solidFill>
              </a:rPr>
              <a:t> </a:t>
            </a:r>
            <a:r>
              <a:rPr lang="sv-SE" dirty="0" err="1">
                <a:solidFill>
                  <a:schemeClr val="accent2">
                    <a:lumMod val="75000"/>
                  </a:schemeClr>
                </a:solidFill>
              </a:rPr>
              <a:t>of</a:t>
            </a:r>
            <a:r>
              <a:rPr lang="sv-SE" dirty="0">
                <a:solidFill>
                  <a:schemeClr val="accent2">
                    <a:lumMod val="75000"/>
                  </a:schemeClr>
                </a:solidFill>
              </a:rPr>
              <a:t> problems </a:t>
            </a:r>
            <a:r>
              <a:rPr lang="sv-SE" dirty="0" err="1">
                <a:solidFill>
                  <a:schemeClr val="accent2">
                    <a:lumMod val="75000"/>
                  </a:schemeClr>
                </a:solidFill>
              </a:rPr>
              <a:t>with</a:t>
            </a:r>
            <a:r>
              <a:rPr lang="sv-SE" dirty="0">
                <a:solidFill>
                  <a:schemeClr val="accent2">
                    <a:lumMod val="75000"/>
                  </a:schemeClr>
                </a:solidFill>
              </a:rPr>
              <a:t> LIS/new LIS on the </a:t>
            </a:r>
            <a:r>
              <a:rPr lang="sv-SE" dirty="0" err="1">
                <a:solidFill>
                  <a:schemeClr val="accent2">
                    <a:lumMod val="75000"/>
                  </a:schemeClr>
                </a:solidFill>
              </a:rPr>
              <a:t>way</a:t>
            </a:r>
            <a:r>
              <a:rPr lang="sv-SE" dirty="0">
                <a:solidFill>
                  <a:schemeClr val="accent2">
                    <a:lumMod val="75000"/>
                  </a:schemeClr>
                </a:solidFill>
              </a:rPr>
              <a:t> and/or </a:t>
            </a:r>
            <a:r>
              <a:rPr lang="sv-SE" dirty="0" err="1">
                <a:solidFill>
                  <a:schemeClr val="accent2">
                    <a:lumMod val="75000"/>
                  </a:schemeClr>
                </a:solidFill>
              </a:rPr>
              <a:t>because</a:t>
            </a:r>
            <a:r>
              <a:rPr lang="sv-SE" dirty="0">
                <a:solidFill>
                  <a:schemeClr val="accent2">
                    <a:lumMod val="75000"/>
                  </a:schemeClr>
                </a:solidFill>
              </a:rPr>
              <a:t> </a:t>
            </a:r>
            <a:r>
              <a:rPr lang="sv-SE" dirty="0" err="1">
                <a:solidFill>
                  <a:schemeClr val="accent2">
                    <a:lumMod val="75000"/>
                  </a:schemeClr>
                </a:solidFill>
              </a:rPr>
              <a:t>of</a:t>
            </a:r>
            <a:r>
              <a:rPr lang="sv-SE" dirty="0">
                <a:solidFill>
                  <a:schemeClr val="accent2">
                    <a:lumMod val="75000"/>
                  </a:schemeClr>
                </a:solidFill>
              </a:rPr>
              <a:t> the covid-19 </a:t>
            </a:r>
            <a:r>
              <a:rPr lang="sv-SE" dirty="0" err="1">
                <a:solidFill>
                  <a:schemeClr val="accent2">
                    <a:lumMod val="75000"/>
                  </a:schemeClr>
                </a:solidFill>
              </a:rPr>
              <a:t>pandemic</a:t>
            </a:r>
            <a:endParaRPr lang="sv-SE" dirty="0">
              <a:solidFill>
                <a:schemeClr val="accent2">
                  <a:lumMod val="75000"/>
                </a:schemeClr>
              </a:solidFill>
            </a:endParaRPr>
          </a:p>
          <a:p>
            <a:pPr algn="ctr"/>
            <a:endParaRPr lang="sv-SE" dirty="0">
              <a:solidFill>
                <a:schemeClr val="accent2">
                  <a:lumMod val="75000"/>
                </a:schemeClr>
              </a:solidFill>
            </a:endParaRPr>
          </a:p>
          <a:p>
            <a:pPr algn="ctr"/>
            <a:endParaRPr lang="sv-SE" dirty="0">
              <a:solidFill>
                <a:schemeClr val="tx1"/>
              </a:solidFill>
            </a:endParaRPr>
          </a:p>
          <a:p>
            <a:pPr algn="ctr"/>
            <a:endParaRPr lang="sv-SE" dirty="0">
              <a:solidFill>
                <a:schemeClr val="tx1"/>
              </a:solidFill>
            </a:endParaRPr>
          </a:p>
          <a:p>
            <a:pPr algn="ctr"/>
            <a:endParaRPr lang="sv-SE" dirty="0">
              <a:solidFill>
                <a:schemeClr val="accent2">
                  <a:lumMod val="50000"/>
                </a:schemeClr>
              </a:solidFill>
            </a:endParaRPr>
          </a:p>
          <a:p>
            <a:pPr algn="ctr"/>
            <a:endParaRPr lang="sv-SE" dirty="0">
              <a:solidFill>
                <a:srgbClr val="FF0000"/>
              </a:solidFill>
            </a:endParaRPr>
          </a:p>
        </p:txBody>
      </p:sp>
      <p:pic>
        <p:nvPicPr>
          <p:cNvPr id="8" name="Platshållare för innehåll 3">
            <a:extLst>
              <a:ext uri="{FF2B5EF4-FFF2-40B4-BE49-F238E27FC236}">
                <a16:creationId xmlns:a16="http://schemas.microsoft.com/office/drawing/2014/main" id="{FF4DE548-795F-4C84-9FBA-98C60F52F848}"/>
              </a:ext>
            </a:extLst>
          </p:cNvPr>
          <p:cNvPicPr>
            <a:picLocks noGrp="1" noChangeAspect="1"/>
          </p:cNvPicPr>
          <p:nvPr>
            <p:ph idx="1"/>
          </p:nvPr>
        </p:nvPicPr>
        <p:blipFill>
          <a:blip r:embed="rId2"/>
          <a:stretch>
            <a:fillRect/>
          </a:stretch>
        </p:blipFill>
        <p:spPr>
          <a:xfrm>
            <a:off x="7628710" y="235132"/>
            <a:ext cx="3010988" cy="6551022"/>
          </a:xfrm>
          <a:prstGeom prst="rect">
            <a:avLst/>
          </a:prstGeom>
        </p:spPr>
      </p:pic>
    </p:spTree>
    <p:extLst>
      <p:ext uri="{BB962C8B-B14F-4D97-AF65-F5344CB8AC3E}">
        <p14:creationId xmlns:p14="http://schemas.microsoft.com/office/powerpoint/2010/main" val="28325633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r>
              <a:rPr lang="sv-SE" sz="4400" b="1" i="1" dirty="0">
                <a:latin typeface="Calibri Light" panose="020F0302020204030204" pitchFamily="34" charset="0"/>
                <a:cs typeface="Calibri Light" panose="020F0302020204030204" pitchFamily="34" charset="0"/>
              </a:rPr>
              <a:t>P. </a:t>
            </a:r>
            <a:r>
              <a:rPr lang="sv-SE" sz="4400" b="1" i="1" dirty="0" err="1">
                <a:latin typeface="Calibri Light" panose="020F0302020204030204" pitchFamily="34" charset="0"/>
                <a:cs typeface="Calibri Light" panose="020F0302020204030204" pitchFamily="34" charset="0"/>
              </a:rPr>
              <a:t>aeruginosa</a:t>
            </a:r>
            <a:r>
              <a:rPr lang="sv-SE" sz="4400" b="1" i="1" dirty="0">
                <a:latin typeface="Calibri Light" panose="020F0302020204030204" pitchFamily="34" charset="0"/>
                <a:cs typeface="Calibri Light" panose="020F0302020204030204" pitchFamily="34" charset="0"/>
              </a:rPr>
              <a:t> </a:t>
            </a:r>
            <a:r>
              <a:rPr lang="sv-SE" sz="4400" b="1" dirty="0">
                <a:latin typeface="Calibri Light" panose="020F0302020204030204" pitchFamily="34" charset="0"/>
                <a:cs typeface="Calibri Light" panose="020F0302020204030204" pitchFamily="34" charset="0"/>
              </a:rPr>
              <a:t>– the </a:t>
            </a:r>
            <a:r>
              <a:rPr lang="sv-SE" sz="4400" b="1" dirty="0" err="1">
                <a:latin typeface="Calibri Light" panose="020F0302020204030204" pitchFamily="34" charset="0"/>
                <a:cs typeface="Calibri Light" panose="020F0302020204030204" pitchFamily="34" charset="0"/>
              </a:rPr>
              <a:t>worst</a:t>
            </a:r>
            <a:r>
              <a:rPr lang="sv-SE" sz="4400" b="1" dirty="0">
                <a:latin typeface="Calibri Light" panose="020F0302020204030204" pitchFamily="34" charset="0"/>
                <a:cs typeface="Calibri Light" panose="020F0302020204030204" pitchFamily="34" charset="0"/>
              </a:rPr>
              <a:t> problem from an antibiotic stewardship </a:t>
            </a:r>
            <a:r>
              <a:rPr lang="sv-SE" sz="4400" b="1" dirty="0" err="1">
                <a:latin typeface="Calibri Light" panose="020F0302020204030204" pitchFamily="34" charset="0"/>
                <a:cs typeface="Calibri Light" panose="020F0302020204030204" pitchFamily="34" charset="0"/>
              </a:rPr>
              <a:t>point</a:t>
            </a:r>
            <a:r>
              <a:rPr lang="sv-SE" sz="4400" b="1" dirty="0">
                <a:latin typeface="Calibri Light" panose="020F0302020204030204" pitchFamily="34" charset="0"/>
                <a:cs typeface="Calibri Light" panose="020F0302020204030204" pitchFamily="34" charset="0"/>
              </a:rPr>
              <a:t> </a:t>
            </a:r>
            <a:r>
              <a:rPr lang="sv-SE" sz="4400" b="1" dirty="0" err="1">
                <a:latin typeface="Calibri Light" panose="020F0302020204030204" pitchFamily="34" charset="0"/>
                <a:cs typeface="Calibri Light" panose="020F0302020204030204" pitchFamily="34" charset="0"/>
              </a:rPr>
              <a:t>of</a:t>
            </a:r>
            <a:r>
              <a:rPr lang="sv-SE" sz="4400" b="1" dirty="0">
                <a:latin typeface="Calibri Light" panose="020F0302020204030204" pitchFamily="34" charset="0"/>
                <a:cs typeface="Calibri Light" panose="020F0302020204030204" pitchFamily="34" charset="0"/>
              </a:rPr>
              <a:t> </a:t>
            </a:r>
            <a:r>
              <a:rPr lang="sv-SE" sz="4400" b="1" dirty="0" err="1">
                <a:latin typeface="Calibri Light" panose="020F0302020204030204" pitchFamily="34" charset="0"/>
                <a:cs typeface="Calibri Light" panose="020F0302020204030204" pitchFamily="34" charset="0"/>
              </a:rPr>
              <a:t>view</a:t>
            </a:r>
            <a:r>
              <a:rPr lang="sv-SE" sz="4400" b="1" dirty="0">
                <a:latin typeface="Calibri Light" panose="020F0302020204030204" pitchFamily="34" charset="0"/>
                <a:cs typeface="Calibri Light" panose="020F0302020204030204" pitchFamily="34" charset="0"/>
              </a:rPr>
              <a:t>?</a:t>
            </a:r>
            <a:endParaRPr lang="sv-SE" sz="4400" b="1" dirty="0">
              <a:solidFill>
                <a:schemeClr val="accent1"/>
              </a:solidFill>
              <a:latin typeface="Calibri Light" panose="020F0302020204030204" pitchFamily="34" charset="0"/>
              <a:cs typeface="Calibri Light" panose="020F0302020204030204" pitchFamily="34" charset="0"/>
            </a:endParaRPr>
          </a:p>
        </p:txBody>
      </p:sp>
      <p:sp>
        <p:nvSpPr>
          <p:cNvPr id="4" name="Platshållare för innehåll 3"/>
          <p:cNvSpPr>
            <a:spLocks noGrp="1"/>
          </p:cNvSpPr>
          <p:nvPr>
            <p:ph idx="1"/>
          </p:nvPr>
        </p:nvSpPr>
        <p:spPr>
          <a:xfrm>
            <a:off x="2809460" y="1974573"/>
            <a:ext cx="5234609" cy="3419398"/>
          </a:xfrm>
          <a:prstGeom prst="rect">
            <a:avLst/>
          </a:prstGeom>
          <a:solidFill>
            <a:schemeClr val="accent2"/>
          </a:solidFill>
        </p:spPr>
        <p:txBody>
          <a:bodyPr wrap="square">
            <a:spAutoFit/>
          </a:bodyPr>
          <a:lstStyle/>
          <a:p>
            <a:r>
              <a:rPr lang="sv-SE" b="1" dirty="0"/>
              <a:t>WT P. </a:t>
            </a:r>
            <a:r>
              <a:rPr lang="sv-SE" b="1" dirty="0" err="1"/>
              <a:t>aeruginosa</a:t>
            </a:r>
            <a:r>
              <a:rPr lang="sv-SE" b="1" dirty="0"/>
              <a:t> 2020</a:t>
            </a:r>
            <a:endParaRPr lang="sv-SE" i="1" dirty="0"/>
          </a:p>
          <a:p>
            <a:endParaRPr lang="sv-SE" dirty="0"/>
          </a:p>
          <a:p>
            <a:r>
              <a:rPr lang="sv-SE" dirty="0" err="1"/>
              <a:t>Ceftazidime</a:t>
            </a:r>
            <a:r>
              <a:rPr lang="sv-SE" dirty="0"/>
              <a:t>			I</a:t>
            </a:r>
          </a:p>
          <a:p>
            <a:r>
              <a:rPr lang="sv-SE" dirty="0" err="1"/>
              <a:t>Meropenem</a:t>
            </a:r>
            <a:r>
              <a:rPr lang="sv-SE" dirty="0"/>
              <a:t>			S</a:t>
            </a:r>
          </a:p>
          <a:p>
            <a:r>
              <a:rPr lang="sv-SE" dirty="0" err="1"/>
              <a:t>Ciprofloxacin</a:t>
            </a:r>
            <a:r>
              <a:rPr lang="sv-SE" dirty="0"/>
              <a:t>			I</a:t>
            </a:r>
          </a:p>
          <a:p>
            <a:r>
              <a:rPr lang="sv-SE" dirty="0" err="1"/>
              <a:t>Imipenem</a:t>
            </a:r>
            <a:r>
              <a:rPr lang="sv-SE" dirty="0"/>
              <a:t>			I</a:t>
            </a:r>
          </a:p>
          <a:p>
            <a:r>
              <a:rPr lang="sv-SE" dirty="0" err="1"/>
              <a:t>Piperacillin-tazobactam</a:t>
            </a:r>
            <a:r>
              <a:rPr lang="sv-SE" dirty="0"/>
              <a:t>	I</a:t>
            </a:r>
          </a:p>
          <a:p>
            <a:endParaRPr lang="sv-SE" dirty="0"/>
          </a:p>
        </p:txBody>
      </p:sp>
    </p:spTree>
    <p:extLst>
      <p:ext uri="{BB962C8B-B14F-4D97-AF65-F5344CB8AC3E}">
        <p14:creationId xmlns:p14="http://schemas.microsoft.com/office/powerpoint/2010/main" val="3953128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7AACD0-08D7-4DAC-9465-FDFFEAAF2053}"/>
              </a:ext>
            </a:extLst>
          </p:cNvPr>
          <p:cNvSpPr>
            <a:spLocks noGrp="1"/>
          </p:cNvSpPr>
          <p:nvPr>
            <p:ph type="title"/>
          </p:nvPr>
        </p:nvSpPr>
        <p:spPr/>
        <p:txBody>
          <a:bodyPr/>
          <a:lstStyle/>
          <a:p>
            <a:r>
              <a:rPr lang="sv-SE" dirty="0" err="1"/>
              <a:t>Example</a:t>
            </a:r>
            <a:r>
              <a:rPr lang="sv-SE" dirty="0"/>
              <a:t>: WT </a:t>
            </a:r>
            <a:r>
              <a:rPr lang="sv-SE" i="1" dirty="0"/>
              <a:t>P. </a:t>
            </a:r>
            <a:r>
              <a:rPr lang="sv-SE" i="1" dirty="0" err="1"/>
              <a:t>aeruginosa</a:t>
            </a:r>
            <a:r>
              <a:rPr lang="sv-SE" i="1" dirty="0"/>
              <a:t> </a:t>
            </a:r>
            <a:r>
              <a:rPr lang="sv-SE" dirty="0" err="1"/>
              <a:t>report</a:t>
            </a:r>
            <a:r>
              <a:rPr lang="sv-SE" dirty="0"/>
              <a:t> from Karolinska University </a:t>
            </a:r>
            <a:r>
              <a:rPr lang="sv-SE" dirty="0" err="1"/>
              <a:t>Laboratory</a:t>
            </a:r>
            <a:endParaRPr lang="sv-SE" dirty="0"/>
          </a:p>
        </p:txBody>
      </p:sp>
      <p:sp>
        <p:nvSpPr>
          <p:cNvPr id="3" name="Platshållare för innehåll 2">
            <a:extLst>
              <a:ext uri="{FF2B5EF4-FFF2-40B4-BE49-F238E27FC236}">
                <a16:creationId xmlns:a16="http://schemas.microsoft.com/office/drawing/2014/main" id="{6920E100-42F8-41EF-A78C-BFDAC318835F}"/>
              </a:ext>
            </a:extLst>
          </p:cNvPr>
          <p:cNvSpPr>
            <a:spLocks noGrp="1"/>
          </p:cNvSpPr>
          <p:nvPr>
            <p:ph idx="1"/>
          </p:nvPr>
        </p:nvSpPr>
        <p:spPr/>
        <p:txBody>
          <a:bodyPr/>
          <a:lstStyle/>
          <a:p>
            <a:pPr marL="0" indent="0">
              <a:buNone/>
            </a:pPr>
            <a:r>
              <a:rPr lang="sv-SE" i="1" dirty="0" err="1"/>
              <a:t>Pseudomonas</a:t>
            </a:r>
            <a:r>
              <a:rPr lang="sv-SE" i="1" dirty="0"/>
              <a:t> </a:t>
            </a:r>
            <a:r>
              <a:rPr lang="sv-SE" i="1" dirty="0" err="1"/>
              <a:t>aeruginosa</a:t>
            </a:r>
            <a:br>
              <a:rPr lang="sv-SE" dirty="0"/>
            </a:br>
            <a:r>
              <a:rPr lang="sv-SE" sz="1662" dirty="0"/>
              <a:t>Klassificering I innebär att isolatet är behandlingsbart med </a:t>
            </a:r>
            <a:r>
              <a:rPr lang="sv-SE" sz="1662" dirty="0" err="1"/>
              <a:t>högdos</a:t>
            </a:r>
            <a:r>
              <a:rPr lang="sv-SE" sz="1662" dirty="0"/>
              <a:t> av aktuellt antibiotika. </a:t>
            </a:r>
          </a:p>
          <a:p>
            <a:pPr marL="0" indent="0">
              <a:buNone/>
            </a:pPr>
            <a:endParaRPr lang="sv-SE" dirty="0"/>
          </a:p>
          <a:p>
            <a:pPr marL="0" indent="0">
              <a:buNone/>
            </a:pPr>
            <a:r>
              <a:rPr lang="sv-SE" sz="1662" dirty="0" err="1"/>
              <a:t>Piperacillin-tazobaktam</a:t>
            </a:r>
            <a:r>
              <a:rPr lang="sv-SE" sz="1662" dirty="0"/>
              <a:t>	I</a:t>
            </a:r>
            <a:br>
              <a:rPr lang="sv-SE" sz="1662" dirty="0"/>
            </a:br>
            <a:r>
              <a:rPr lang="sv-SE" sz="1662" dirty="0" err="1"/>
              <a:t>Ceftazidim</a:t>
            </a:r>
            <a:r>
              <a:rPr lang="sv-SE" sz="1662" dirty="0"/>
              <a:t>		I</a:t>
            </a:r>
            <a:br>
              <a:rPr lang="sv-SE" sz="1662" dirty="0"/>
            </a:br>
            <a:r>
              <a:rPr lang="sv-SE" sz="1662" dirty="0" err="1"/>
              <a:t>Ciprofloxacin</a:t>
            </a:r>
            <a:r>
              <a:rPr lang="sv-SE" sz="1662" dirty="0"/>
              <a:t>		I</a:t>
            </a:r>
          </a:p>
          <a:p>
            <a:pPr marL="0" indent="0">
              <a:buNone/>
            </a:pPr>
            <a:endParaRPr lang="sv-SE" sz="1662" dirty="0"/>
          </a:p>
          <a:p>
            <a:pPr marL="0" indent="0">
              <a:buNone/>
            </a:pPr>
            <a:endParaRPr lang="sv-SE" sz="1846" dirty="0"/>
          </a:p>
          <a:p>
            <a:pPr marL="0" indent="0">
              <a:buNone/>
            </a:pPr>
            <a:endParaRPr lang="sv-SE" sz="1846" dirty="0"/>
          </a:p>
          <a:p>
            <a:pPr marL="0" indent="0">
              <a:buNone/>
            </a:pPr>
            <a:endParaRPr lang="sv-SE" sz="1846" dirty="0"/>
          </a:p>
          <a:p>
            <a:pPr marL="0" indent="0">
              <a:buNone/>
            </a:pPr>
            <a:r>
              <a:rPr lang="sv-SE" sz="1846" b="1" dirty="0"/>
              <a:t>Allmänt meddelande från laboratoriet:</a:t>
            </a:r>
            <a:br>
              <a:rPr lang="sv-SE" sz="1846" b="1" dirty="0"/>
            </a:br>
            <a:r>
              <a:rPr lang="sv-SE" sz="1662" dirty="0"/>
              <a:t>EUCAST definition av SIR-systemet för resistensbestämning av bakterier:</a:t>
            </a:r>
            <a:br>
              <a:rPr lang="sv-SE" sz="1662" dirty="0"/>
            </a:br>
            <a:r>
              <a:rPr lang="sv-SE" sz="1662" dirty="0"/>
              <a:t>S= Känslig för normal dosering; I= Känslig vid ökad exponering (</a:t>
            </a:r>
            <a:r>
              <a:rPr lang="sv-SE" sz="1662" dirty="0" err="1"/>
              <a:t>högdos</a:t>
            </a:r>
            <a:r>
              <a:rPr lang="sv-SE" sz="1662" dirty="0"/>
              <a:t>); R= Resistent.</a:t>
            </a:r>
            <a:br>
              <a:rPr lang="sv-SE" sz="1662" dirty="0"/>
            </a:br>
            <a:r>
              <a:rPr lang="sv-SE" sz="1662" dirty="0"/>
              <a:t>Mer info: se </a:t>
            </a:r>
            <a:r>
              <a:rPr lang="sv-SE" sz="1662" dirty="0" err="1"/>
              <a:t>NordicASTs</a:t>
            </a:r>
            <a:r>
              <a:rPr lang="sv-SE" sz="1662" dirty="0"/>
              <a:t> brytpunktstabell, www.nordicast.org, avsnitt dosering.</a:t>
            </a:r>
          </a:p>
          <a:p>
            <a:pPr marL="0" indent="0">
              <a:buNone/>
            </a:pPr>
            <a:endParaRPr lang="sv-SE" sz="1662" dirty="0"/>
          </a:p>
          <a:p>
            <a:pPr marL="0" indent="0">
              <a:buNone/>
            </a:pPr>
            <a:endParaRPr lang="sv-SE" dirty="0"/>
          </a:p>
        </p:txBody>
      </p:sp>
      <p:sp>
        <p:nvSpPr>
          <p:cNvPr id="5" name="textruta 4">
            <a:extLst>
              <a:ext uri="{FF2B5EF4-FFF2-40B4-BE49-F238E27FC236}">
                <a16:creationId xmlns:a16="http://schemas.microsoft.com/office/drawing/2014/main" id="{A8D60720-8A60-4E92-BC76-891964AE0ABA}"/>
              </a:ext>
            </a:extLst>
          </p:cNvPr>
          <p:cNvSpPr txBox="1"/>
          <p:nvPr/>
        </p:nvSpPr>
        <p:spPr>
          <a:xfrm>
            <a:off x="7606748" y="1762539"/>
            <a:ext cx="4378926" cy="2556243"/>
          </a:xfrm>
          <a:prstGeom prst="rect">
            <a:avLst/>
          </a:prstGeom>
          <a:solidFill>
            <a:schemeClr val="accent4">
              <a:lumMod val="20000"/>
              <a:lumOff val="80000"/>
            </a:schemeClr>
          </a:solidFill>
          <a:ln/>
        </p:spPr>
        <p:style>
          <a:lnRef idx="1">
            <a:schemeClr val="accent3"/>
          </a:lnRef>
          <a:fillRef idx="2">
            <a:schemeClr val="accent3"/>
          </a:fillRef>
          <a:effectRef idx="1">
            <a:schemeClr val="accent3"/>
          </a:effectRef>
          <a:fontRef idx="minor">
            <a:schemeClr val="dk1"/>
          </a:fontRef>
        </p:style>
        <p:txBody>
          <a:bodyPr wrap="square" rtlCol="0">
            <a:noAutofit/>
          </a:bodyPr>
          <a:lstStyle>
            <a:defPPr>
              <a:defRPr lang="en-US"/>
            </a:defPPr>
            <a:lvl1pPr>
              <a:defRPr sz="1200"/>
            </a:lvl1pPr>
          </a:lstStyle>
          <a:p>
            <a:r>
              <a:rPr lang="sv-SE" dirty="0"/>
              <a:t>If WT: no </a:t>
            </a:r>
            <a:r>
              <a:rPr lang="sv-SE" dirty="0" err="1"/>
              <a:t>reporting</a:t>
            </a:r>
            <a:r>
              <a:rPr lang="sv-SE" dirty="0"/>
              <a:t> </a:t>
            </a:r>
            <a:r>
              <a:rPr lang="sv-SE" dirty="0" err="1"/>
              <a:t>of</a:t>
            </a:r>
            <a:r>
              <a:rPr lang="sv-SE" dirty="0"/>
              <a:t> </a:t>
            </a:r>
            <a:r>
              <a:rPr lang="sv-SE" dirty="0" err="1"/>
              <a:t>carbapenems</a:t>
            </a:r>
            <a:r>
              <a:rPr lang="sv-SE" dirty="0"/>
              <a:t>.</a:t>
            </a:r>
          </a:p>
          <a:p>
            <a:endParaRPr lang="sv-SE" dirty="0"/>
          </a:p>
          <a:p>
            <a:r>
              <a:rPr lang="sv-SE" dirty="0"/>
              <a:t>2 </a:t>
            </a:r>
            <a:r>
              <a:rPr lang="sv-SE" dirty="0" err="1"/>
              <a:t>comments</a:t>
            </a:r>
            <a:r>
              <a:rPr lang="sv-SE" dirty="0"/>
              <a:t> in the </a:t>
            </a:r>
            <a:r>
              <a:rPr lang="sv-SE" dirty="0" err="1"/>
              <a:t>report</a:t>
            </a:r>
            <a:r>
              <a:rPr lang="sv-SE" dirty="0"/>
              <a:t> </a:t>
            </a:r>
            <a:r>
              <a:rPr lang="sv-SE" dirty="0" err="1"/>
              <a:t>of</a:t>
            </a:r>
            <a:r>
              <a:rPr lang="sv-SE" dirty="0"/>
              <a:t> </a:t>
            </a:r>
            <a:r>
              <a:rPr lang="sv-SE" dirty="0" err="1"/>
              <a:t>what</a:t>
            </a:r>
            <a:r>
              <a:rPr lang="sv-SE" dirty="0"/>
              <a:t> I </a:t>
            </a:r>
            <a:r>
              <a:rPr lang="sv-SE" dirty="0" err="1"/>
              <a:t>means</a:t>
            </a:r>
            <a:endParaRPr lang="sv-SE" dirty="0"/>
          </a:p>
          <a:p>
            <a:endParaRPr lang="sv-SE" dirty="0"/>
          </a:p>
          <a:p>
            <a:r>
              <a:rPr lang="sv-SE" dirty="0" err="1"/>
              <a:t>Purpose</a:t>
            </a:r>
            <a:r>
              <a:rPr lang="sv-SE" dirty="0"/>
              <a:t> </a:t>
            </a:r>
            <a:r>
              <a:rPr lang="sv-SE" dirty="0" err="1"/>
              <a:t>of</a:t>
            </a:r>
            <a:r>
              <a:rPr lang="sv-SE" dirty="0"/>
              <a:t> </a:t>
            </a:r>
            <a:r>
              <a:rPr lang="sv-SE" dirty="0" err="1"/>
              <a:t>this</a:t>
            </a:r>
            <a:r>
              <a:rPr lang="sv-SE" dirty="0"/>
              <a:t> </a:t>
            </a:r>
            <a:r>
              <a:rPr lang="sv-SE" dirty="0" err="1"/>
              <a:t>starting</a:t>
            </a:r>
            <a:r>
              <a:rPr lang="sv-SE" dirty="0"/>
              <a:t> </a:t>
            </a:r>
            <a:r>
              <a:rPr lang="sv-SE" dirty="0" err="1"/>
              <a:t>strategy</a:t>
            </a:r>
            <a:r>
              <a:rPr lang="sv-SE" dirty="0"/>
              <a:t>: to get </a:t>
            </a:r>
            <a:r>
              <a:rPr lang="sv-SE" dirty="0" err="1"/>
              <a:t>more</a:t>
            </a:r>
            <a:r>
              <a:rPr lang="sv-SE" dirty="0"/>
              <a:t> </a:t>
            </a:r>
            <a:r>
              <a:rPr lang="sv-SE" dirty="0" err="1"/>
              <a:t>phone</a:t>
            </a:r>
            <a:r>
              <a:rPr lang="sv-SE" dirty="0"/>
              <a:t> calls and </a:t>
            </a:r>
            <a:r>
              <a:rPr lang="sv-SE" dirty="0" err="1"/>
              <a:t>contact</a:t>
            </a:r>
            <a:r>
              <a:rPr lang="sv-SE" dirty="0"/>
              <a:t> </a:t>
            </a:r>
            <a:r>
              <a:rPr lang="sv-SE" dirty="0" err="1"/>
              <a:t>with</a:t>
            </a:r>
            <a:r>
              <a:rPr lang="sv-SE" dirty="0"/>
              <a:t> the </a:t>
            </a:r>
            <a:r>
              <a:rPr lang="sv-SE" dirty="0" err="1"/>
              <a:t>clinicians</a:t>
            </a:r>
            <a:r>
              <a:rPr lang="sv-SE" dirty="0"/>
              <a:t> in order to be </a:t>
            </a:r>
            <a:r>
              <a:rPr lang="sv-SE" dirty="0" err="1"/>
              <a:t>able</a:t>
            </a:r>
            <a:r>
              <a:rPr lang="sv-SE" dirty="0"/>
              <a:t> to </a:t>
            </a:r>
            <a:r>
              <a:rPr lang="sv-SE" dirty="0" err="1"/>
              <a:t>explain</a:t>
            </a:r>
            <a:r>
              <a:rPr lang="sv-SE" dirty="0"/>
              <a:t> and </a:t>
            </a:r>
            <a:r>
              <a:rPr lang="sv-SE" dirty="0" err="1"/>
              <a:t>educate</a:t>
            </a:r>
            <a:r>
              <a:rPr lang="sv-SE" dirty="0"/>
              <a:t> </a:t>
            </a:r>
            <a:r>
              <a:rPr lang="sv-SE" dirty="0" err="1"/>
              <a:t>about</a:t>
            </a:r>
            <a:r>
              <a:rPr lang="sv-SE" dirty="0"/>
              <a:t> the new I definition and to </a:t>
            </a:r>
            <a:r>
              <a:rPr lang="sv-SE" dirty="0" err="1"/>
              <a:t>avoid</a:t>
            </a:r>
            <a:r>
              <a:rPr lang="sv-SE" dirty="0"/>
              <a:t> </a:t>
            </a:r>
            <a:r>
              <a:rPr lang="sv-SE" dirty="0" err="1"/>
              <a:t>overuse</a:t>
            </a:r>
            <a:r>
              <a:rPr lang="sv-SE" dirty="0"/>
              <a:t> </a:t>
            </a:r>
            <a:r>
              <a:rPr lang="sv-SE" dirty="0" err="1"/>
              <a:t>of</a:t>
            </a:r>
            <a:r>
              <a:rPr lang="sv-SE" dirty="0"/>
              <a:t> </a:t>
            </a:r>
            <a:r>
              <a:rPr lang="sv-SE" dirty="0" err="1"/>
              <a:t>meropenem</a:t>
            </a:r>
            <a:endParaRPr lang="sv-SE" dirty="0"/>
          </a:p>
          <a:p>
            <a:endParaRPr lang="sv-SE" dirty="0"/>
          </a:p>
          <a:p>
            <a:r>
              <a:rPr lang="sv-SE" dirty="0"/>
              <a:t>Implementation </a:t>
            </a:r>
            <a:r>
              <a:rPr lang="sv-SE" dirty="0" err="1"/>
              <a:t>with</a:t>
            </a:r>
            <a:r>
              <a:rPr lang="sv-SE" dirty="0"/>
              <a:t> </a:t>
            </a:r>
            <a:r>
              <a:rPr lang="sv-SE" dirty="0" err="1"/>
              <a:t>help</a:t>
            </a:r>
            <a:r>
              <a:rPr lang="sv-SE" dirty="0"/>
              <a:t> from the ID </a:t>
            </a:r>
            <a:r>
              <a:rPr lang="sv-SE" dirty="0" err="1"/>
              <a:t>consultants</a:t>
            </a:r>
            <a:r>
              <a:rPr lang="sv-SE" dirty="0"/>
              <a:t>.</a:t>
            </a:r>
          </a:p>
          <a:p>
            <a:endParaRPr lang="sv-SE" dirty="0"/>
          </a:p>
          <a:p>
            <a:r>
              <a:rPr lang="sv-SE" dirty="0"/>
              <a:t>Plan: to </a:t>
            </a:r>
            <a:r>
              <a:rPr lang="sv-SE" dirty="0" err="1"/>
              <a:t>always</a:t>
            </a:r>
            <a:r>
              <a:rPr lang="sv-SE" dirty="0"/>
              <a:t> release the </a:t>
            </a:r>
            <a:r>
              <a:rPr lang="sv-SE" dirty="0" err="1"/>
              <a:t>carbapenems</a:t>
            </a:r>
            <a:r>
              <a:rPr lang="sv-SE" dirty="0"/>
              <a:t> to special </a:t>
            </a:r>
            <a:r>
              <a:rPr lang="sv-SE" dirty="0" err="1"/>
              <a:t>wards</a:t>
            </a:r>
            <a:r>
              <a:rPr lang="sv-SE" dirty="0"/>
              <a:t> like the </a:t>
            </a:r>
            <a:r>
              <a:rPr lang="sv-SE" dirty="0" err="1"/>
              <a:t>ICUs</a:t>
            </a:r>
            <a:r>
              <a:rPr lang="sv-SE" dirty="0"/>
              <a:t> </a:t>
            </a:r>
            <a:r>
              <a:rPr lang="sv-SE" dirty="0" err="1"/>
              <a:t>after</a:t>
            </a:r>
            <a:r>
              <a:rPr lang="sv-SE" dirty="0"/>
              <a:t> </a:t>
            </a:r>
            <a:r>
              <a:rPr lang="sv-SE" dirty="0" err="1"/>
              <a:t>more</a:t>
            </a:r>
            <a:r>
              <a:rPr lang="sv-SE" dirty="0"/>
              <a:t> </a:t>
            </a:r>
            <a:r>
              <a:rPr lang="sv-SE" dirty="0" err="1"/>
              <a:t>education</a:t>
            </a:r>
            <a:r>
              <a:rPr lang="sv-SE" dirty="0"/>
              <a:t> and information</a:t>
            </a:r>
          </a:p>
          <a:p>
            <a:endParaRPr lang="sv-SE" dirty="0"/>
          </a:p>
          <a:p>
            <a:endParaRPr lang="sv-SE" dirty="0"/>
          </a:p>
          <a:p>
            <a:endParaRPr lang="sv-SE" sz="1292" dirty="0"/>
          </a:p>
        </p:txBody>
      </p:sp>
    </p:spTree>
    <p:extLst>
      <p:ext uri="{BB962C8B-B14F-4D97-AF65-F5344CB8AC3E}">
        <p14:creationId xmlns:p14="http://schemas.microsoft.com/office/powerpoint/2010/main" val="27234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55103C-265F-D24E-A144-1346FB5806E4}"/>
              </a:ext>
            </a:extLst>
          </p:cNvPr>
          <p:cNvSpPr>
            <a:spLocks noGrp="1"/>
          </p:cNvSpPr>
          <p:nvPr>
            <p:ph type="title"/>
          </p:nvPr>
        </p:nvSpPr>
        <p:spPr>
          <a:xfrm>
            <a:off x="838200" y="365125"/>
            <a:ext cx="11039272" cy="839207"/>
          </a:xfrm>
          <a:ln>
            <a:solidFill>
              <a:schemeClr val="tx1"/>
            </a:solidFill>
          </a:ln>
        </p:spPr>
        <p:txBody>
          <a:bodyPr>
            <a:noAutofit/>
          </a:bodyPr>
          <a:lstStyle/>
          <a:p>
            <a:r>
              <a:rPr lang="sv-SE" sz="3200" dirty="0" err="1">
                <a:latin typeface="Arial" panose="020B0604020202020204" pitchFamily="34" charset="0"/>
                <a:cs typeface="Arial" panose="020B0604020202020204" pitchFamily="34" charset="0"/>
              </a:rPr>
              <a:t>Phenotypic</a:t>
            </a:r>
            <a:r>
              <a:rPr lang="sv-SE" sz="3200" dirty="0">
                <a:latin typeface="Arial" panose="020B0604020202020204" pitchFamily="34" charset="0"/>
                <a:cs typeface="Arial" panose="020B0604020202020204" pitchFamily="34" charset="0"/>
              </a:rPr>
              <a:t> AST is </a:t>
            </a:r>
            <a:r>
              <a:rPr lang="sv-SE" sz="3200" dirty="0" err="1">
                <a:latin typeface="Arial" panose="020B0604020202020204" pitchFamily="34" charset="0"/>
                <a:cs typeface="Arial" panose="020B0604020202020204" pitchFamily="34" charset="0"/>
              </a:rPr>
              <a:t>quantitative</a:t>
            </a:r>
            <a:r>
              <a:rPr lang="sv-SE" sz="3200" dirty="0">
                <a:latin typeface="Arial" panose="020B0604020202020204" pitchFamily="34" charset="0"/>
                <a:cs typeface="Arial" panose="020B0604020202020204" pitchFamily="34" charset="0"/>
              </a:rPr>
              <a:t> (MIC, Inhibition </a:t>
            </a:r>
            <a:r>
              <a:rPr lang="sv-SE" sz="3200" dirty="0" err="1">
                <a:latin typeface="Arial" panose="020B0604020202020204" pitchFamily="34" charset="0"/>
                <a:cs typeface="Arial" panose="020B0604020202020204" pitchFamily="34" charset="0"/>
              </a:rPr>
              <a:t>zone</a:t>
            </a:r>
            <a:r>
              <a:rPr lang="sv-SE" sz="3200" dirty="0">
                <a:latin typeface="Arial" panose="020B0604020202020204" pitchFamily="34" charset="0"/>
                <a:cs typeface="Arial" panose="020B0604020202020204" pitchFamily="34" charset="0"/>
              </a:rPr>
              <a:t>)…… and all </a:t>
            </a:r>
            <a:r>
              <a:rPr lang="sv-SE" sz="3200" dirty="0" err="1">
                <a:latin typeface="Arial" panose="020B0604020202020204" pitchFamily="34" charset="0"/>
                <a:cs typeface="Arial" panose="020B0604020202020204" pitchFamily="34" charset="0"/>
              </a:rPr>
              <a:t>breakpoints</a:t>
            </a:r>
            <a:r>
              <a:rPr lang="sv-SE" sz="3200" dirty="0">
                <a:latin typeface="Arial" panose="020B0604020202020204" pitchFamily="34" charset="0"/>
                <a:cs typeface="Arial" panose="020B0604020202020204" pitchFamily="34" charset="0"/>
              </a:rPr>
              <a:t> </a:t>
            </a:r>
            <a:r>
              <a:rPr lang="sv-SE" sz="3200" dirty="0" err="1">
                <a:latin typeface="Arial" panose="020B0604020202020204" pitchFamily="34" charset="0"/>
                <a:cs typeface="Arial" panose="020B0604020202020204" pitchFamily="34" charset="0"/>
              </a:rPr>
              <a:t>are</a:t>
            </a:r>
            <a:r>
              <a:rPr lang="sv-SE" sz="3200" dirty="0">
                <a:latin typeface="Arial" panose="020B0604020202020204" pitchFamily="34" charset="0"/>
                <a:cs typeface="Arial" panose="020B0604020202020204" pitchFamily="34" charset="0"/>
              </a:rPr>
              <a:t> </a:t>
            </a:r>
            <a:r>
              <a:rPr lang="sv-SE" sz="3200" dirty="0" err="1">
                <a:latin typeface="Arial" panose="020B0604020202020204" pitchFamily="34" charset="0"/>
                <a:cs typeface="Arial" panose="020B0604020202020204" pitchFamily="34" charset="0"/>
              </a:rPr>
              <a:t>dose</a:t>
            </a:r>
            <a:r>
              <a:rPr lang="sv-SE" sz="3200" dirty="0">
                <a:latin typeface="Arial" panose="020B0604020202020204" pitchFamily="34" charset="0"/>
                <a:cs typeface="Arial" panose="020B0604020202020204" pitchFamily="34" charset="0"/>
              </a:rPr>
              <a:t>/exposure </a:t>
            </a:r>
            <a:r>
              <a:rPr lang="sv-SE" sz="3200" dirty="0" err="1">
                <a:latin typeface="Arial" panose="020B0604020202020204" pitchFamily="34" charset="0"/>
                <a:cs typeface="Arial" panose="020B0604020202020204" pitchFamily="34" charset="0"/>
              </a:rPr>
              <a:t>dependent</a:t>
            </a:r>
            <a:r>
              <a:rPr lang="sv-SE" sz="3200" dirty="0">
                <a:latin typeface="Arial" panose="020B0604020202020204" pitchFamily="34" charset="0"/>
                <a:cs typeface="Arial" panose="020B0604020202020204" pitchFamily="34" charset="0"/>
              </a:rPr>
              <a:t>.</a:t>
            </a:r>
          </a:p>
        </p:txBody>
      </p:sp>
      <p:sp>
        <p:nvSpPr>
          <p:cNvPr id="3" name="Platshållare för innehåll 2">
            <a:extLst>
              <a:ext uri="{FF2B5EF4-FFF2-40B4-BE49-F238E27FC236}">
                <a16:creationId xmlns:a16="http://schemas.microsoft.com/office/drawing/2014/main" id="{4EFE71EE-B4E1-2141-88F1-CB2BB63CAC31}"/>
              </a:ext>
            </a:extLst>
          </p:cNvPr>
          <p:cNvSpPr>
            <a:spLocks noGrp="1"/>
          </p:cNvSpPr>
          <p:nvPr>
            <p:ph idx="1"/>
          </p:nvPr>
        </p:nvSpPr>
        <p:spPr>
          <a:xfrm>
            <a:off x="838200" y="1357274"/>
            <a:ext cx="10515600" cy="4999076"/>
          </a:xfrm>
        </p:spPr>
        <p:txBody>
          <a:bodyPr>
            <a:normAutofit fontScale="77500" lnSpcReduction="20000"/>
          </a:bodyPr>
          <a:lstStyle/>
          <a:p>
            <a:pPr>
              <a:lnSpc>
                <a:spcPct val="120000"/>
              </a:lnSpc>
            </a:pPr>
            <a:r>
              <a:rPr lang="sv-SE" dirty="0"/>
              <a:t>all </a:t>
            </a:r>
            <a:r>
              <a:rPr lang="sv-SE" b="1" dirty="0" err="1"/>
              <a:t>breakpoints</a:t>
            </a:r>
            <a:r>
              <a:rPr lang="sv-SE" b="1" dirty="0"/>
              <a:t> </a:t>
            </a:r>
            <a:r>
              <a:rPr lang="sv-SE" b="1" dirty="0" err="1"/>
              <a:t>are</a:t>
            </a:r>
            <a:r>
              <a:rPr lang="sv-SE" b="1" dirty="0"/>
              <a:t> </a:t>
            </a:r>
            <a:r>
              <a:rPr lang="sv-SE" b="1" dirty="0" err="1"/>
              <a:t>dose</a:t>
            </a:r>
            <a:r>
              <a:rPr lang="sv-SE" b="1" dirty="0"/>
              <a:t>/exposure </a:t>
            </a:r>
            <a:r>
              <a:rPr lang="sv-SE" b="1" dirty="0" err="1"/>
              <a:t>dependant</a:t>
            </a:r>
            <a:r>
              <a:rPr lang="sv-SE" b="1" dirty="0"/>
              <a:t> </a:t>
            </a:r>
          </a:p>
          <a:p>
            <a:pPr lvl="1">
              <a:lnSpc>
                <a:spcPct val="120000"/>
              </a:lnSpc>
            </a:pPr>
            <a:r>
              <a:rPr lang="sv-SE" dirty="0"/>
              <a:t>no agent: no </a:t>
            </a:r>
            <a:r>
              <a:rPr lang="sv-SE" dirty="0" err="1"/>
              <a:t>effect</a:t>
            </a:r>
            <a:endParaRPr lang="sv-SE" dirty="0"/>
          </a:p>
          <a:p>
            <a:pPr lvl="1">
              <a:lnSpc>
                <a:spcPct val="120000"/>
              </a:lnSpc>
            </a:pPr>
            <a:r>
              <a:rPr lang="sv-SE" dirty="0"/>
              <a:t>relevant </a:t>
            </a:r>
            <a:r>
              <a:rPr lang="sv-SE" dirty="0" err="1"/>
              <a:t>amount</a:t>
            </a:r>
            <a:r>
              <a:rPr lang="sv-SE" dirty="0"/>
              <a:t> </a:t>
            </a:r>
            <a:r>
              <a:rPr lang="sv-SE" dirty="0" err="1"/>
              <a:t>of</a:t>
            </a:r>
            <a:r>
              <a:rPr lang="sv-SE" dirty="0"/>
              <a:t> agent: </a:t>
            </a:r>
            <a:r>
              <a:rPr lang="sv-SE" dirty="0" err="1"/>
              <a:t>effect</a:t>
            </a:r>
            <a:r>
              <a:rPr lang="sv-SE" dirty="0"/>
              <a:t> </a:t>
            </a:r>
          </a:p>
          <a:p>
            <a:pPr lvl="1">
              <a:lnSpc>
                <a:spcPct val="120000"/>
              </a:lnSpc>
            </a:pPr>
            <a:r>
              <a:rPr lang="sv-SE" dirty="0" err="1"/>
              <a:t>too</a:t>
            </a:r>
            <a:r>
              <a:rPr lang="sv-SE" dirty="0"/>
              <a:t> </a:t>
            </a:r>
            <a:r>
              <a:rPr lang="sv-SE" dirty="0" err="1"/>
              <a:t>much</a:t>
            </a:r>
            <a:r>
              <a:rPr lang="sv-SE" dirty="0"/>
              <a:t> agent: </a:t>
            </a:r>
            <a:r>
              <a:rPr lang="sv-SE" dirty="0" err="1"/>
              <a:t>effect</a:t>
            </a:r>
            <a:r>
              <a:rPr lang="sv-SE" dirty="0"/>
              <a:t> and </a:t>
            </a:r>
            <a:r>
              <a:rPr lang="sv-SE" dirty="0" err="1"/>
              <a:t>toxicity</a:t>
            </a:r>
            <a:r>
              <a:rPr lang="sv-SE" dirty="0"/>
              <a:t>.</a:t>
            </a:r>
          </a:p>
          <a:p>
            <a:pPr>
              <a:lnSpc>
                <a:spcPct val="120000"/>
              </a:lnSpc>
            </a:pPr>
            <a:r>
              <a:rPr lang="sv-SE" dirty="0"/>
              <a:t>the new definitions </a:t>
            </a:r>
            <a:r>
              <a:rPr lang="sv-SE" dirty="0" err="1"/>
              <a:t>describe</a:t>
            </a:r>
            <a:r>
              <a:rPr lang="sv-SE" dirty="0"/>
              <a:t> </a:t>
            </a:r>
            <a:r>
              <a:rPr lang="sv-SE" b="1" dirty="0" err="1"/>
              <a:t>two</a:t>
            </a:r>
            <a:r>
              <a:rPr lang="sv-SE" b="1" dirty="0"/>
              <a:t> </a:t>
            </a:r>
            <a:r>
              <a:rPr lang="sv-SE" b="1" dirty="0" err="1"/>
              <a:t>levels</a:t>
            </a:r>
            <a:r>
              <a:rPr lang="sv-SE" b="1" dirty="0"/>
              <a:t> </a:t>
            </a:r>
            <a:r>
              <a:rPr lang="sv-SE" b="1" dirty="0" err="1"/>
              <a:t>of</a:t>
            </a:r>
            <a:r>
              <a:rPr lang="sv-SE" b="1" dirty="0"/>
              <a:t> sensitive </a:t>
            </a:r>
            <a:r>
              <a:rPr lang="sv-SE" dirty="0"/>
              <a:t>and </a:t>
            </a:r>
            <a:r>
              <a:rPr lang="sv-SE" b="1" dirty="0" err="1"/>
              <a:t>one</a:t>
            </a:r>
            <a:r>
              <a:rPr lang="sv-SE" b="1" dirty="0"/>
              <a:t> </a:t>
            </a:r>
            <a:r>
              <a:rPr lang="sv-SE" b="1" dirty="0" err="1"/>
              <a:t>level</a:t>
            </a:r>
            <a:r>
              <a:rPr lang="sv-SE" b="1" dirty="0"/>
              <a:t> </a:t>
            </a:r>
            <a:r>
              <a:rPr lang="sv-SE" b="1" dirty="0" err="1"/>
              <a:t>of</a:t>
            </a:r>
            <a:r>
              <a:rPr lang="sv-SE" b="1" dirty="0"/>
              <a:t> </a:t>
            </a:r>
            <a:r>
              <a:rPr lang="sv-SE" b="1" dirty="0" err="1"/>
              <a:t>resistance</a:t>
            </a:r>
            <a:r>
              <a:rPr lang="sv-SE" b="1" dirty="0"/>
              <a:t> </a:t>
            </a:r>
          </a:p>
          <a:p>
            <a:pPr>
              <a:lnSpc>
                <a:spcPct val="120000"/>
              </a:lnSpc>
            </a:pPr>
            <a:r>
              <a:rPr lang="sv-SE" dirty="0" err="1"/>
              <a:t>susceptible</a:t>
            </a:r>
            <a:r>
              <a:rPr lang="sv-SE" dirty="0"/>
              <a:t> </a:t>
            </a:r>
            <a:r>
              <a:rPr lang="sv-SE" dirty="0" err="1"/>
              <a:t>breakpoints</a:t>
            </a:r>
            <a:r>
              <a:rPr lang="sv-SE" dirty="0"/>
              <a:t> (S and I) </a:t>
            </a:r>
            <a:r>
              <a:rPr lang="sv-SE" dirty="0" err="1"/>
              <a:t>are</a:t>
            </a:r>
            <a:r>
              <a:rPr lang="sv-SE" dirty="0"/>
              <a:t> </a:t>
            </a:r>
            <a:r>
              <a:rPr lang="sv-SE" dirty="0" err="1"/>
              <a:t>related</a:t>
            </a:r>
            <a:r>
              <a:rPr lang="sv-SE" dirty="0"/>
              <a:t> to </a:t>
            </a:r>
            <a:r>
              <a:rPr lang="sv-SE" dirty="0" err="1"/>
              <a:t>levels</a:t>
            </a:r>
            <a:r>
              <a:rPr lang="sv-SE" dirty="0"/>
              <a:t> </a:t>
            </a:r>
            <a:r>
              <a:rPr lang="sv-SE" dirty="0" err="1"/>
              <a:t>of</a:t>
            </a:r>
            <a:r>
              <a:rPr lang="sv-SE" dirty="0"/>
              <a:t> </a:t>
            </a:r>
            <a:r>
              <a:rPr lang="sv-SE" dirty="0" err="1"/>
              <a:t>dosing</a:t>
            </a:r>
            <a:r>
              <a:rPr lang="sv-SE" dirty="0"/>
              <a:t>/exposure to </a:t>
            </a:r>
            <a:r>
              <a:rPr lang="sv-SE" dirty="0" err="1"/>
              <a:t>overcome</a:t>
            </a:r>
            <a:r>
              <a:rPr lang="sv-SE" dirty="0"/>
              <a:t> </a:t>
            </a:r>
            <a:r>
              <a:rPr lang="sv-SE" dirty="0" err="1"/>
              <a:t>degrees</a:t>
            </a:r>
            <a:r>
              <a:rPr lang="sv-SE" dirty="0"/>
              <a:t> </a:t>
            </a:r>
            <a:r>
              <a:rPr lang="sv-SE" dirty="0" err="1"/>
              <a:t>of</a:t>
            </a:r>
            <a:r>
              <a:rPr lang="sv-SE" dirty="0"/>
              <a:t> </a:t>
            </a:r>
            <a:r>
              <a:rPr lang="sv-SE" dirty="0" err="1"/>
              <a:t>sensitivity</a:t>
            </a:r>
            <a:r>
              <a:rPr lang="sv-SE" dirty="0"/>
              <a:t> (</a:t>
            </a:r>
            <a:r>
              <a:rPr lang="sv-SE" dirty="0" err="1"/>
              <a:t>intrinsic</a:t>
            </a:r>
            <a:r>
              <a:rPr lang="sv-SE" dirty="0"/>
              <a:t> or </a:t>
            </a:r>
            <a:r>
              <a:rPr lang="sv-SE" dirty="0" err="1"/>
              <a:t>acquired</a:t>
            </a:r>
            <a:r>
              <a:rPr lang="sv-SE" dirty="0"/>
              <a:t>). </a:t>
            </a:r>
          </a:p>
          <a:p>
            <a:pPr>
              <a:lnSpc>
                <a:spcPct val="120000"/>
              </a:lnSpc>
            </a:pPr>
            <a:r>
              <a:rPr lang="sv-SE" dirty="0" err="1"/>
              <a:t>resistant</a:t>
            </a:r>
            <a:r>
              <a:rPr lang="sv-SE" dirty="0"/>
              <a:t> </a:t>
            </a:r>
            <a:r>
              <a:rPr lang="sv-SE" dirty="0" err="1"/>
              <a:t>breakpoint</a:t>
            </a:r>
            <a:r>
              <a:rPr lang="sv-SE" dirty="0"/>
              <a:t> (R) is </a:t>
            </a:r>
            <a:r>
              <a:rPr lang="sv-SE" dirty="0" err="1"/>
              <a:t>related</a:t>
            </a:r>
            <a:r>
              <a:rPr lang="sv-SE" dirty="0"/>
              <a:t> to the </a:t>
            </a:r>
            <a:r>
              <a:rPr lang="sv-SE" dirty="0" err="1"/>
              <a:t>predicted</a:t>
            </a:r>
            <a:r>
              <a:rPr lang="sv-SE" dirty="0"/>
              <a:t> </a:t>
            </a:r>
            <a:r>
              <a:rPr lang="sv-SE" dirty="0" err="1"/>
              <a:t>failure</a:t>
            </a:r>
            <a:r>
              <a:rPr lang="sv-SE" dirty="0"/>
              <a:t> </a:t>
            </a:r>
            <a:r>
              <a:rPr lang="sv-SE" dirty="0" err="1"/>
              <a:t>of</a:t>
            </a:r>
            <a:r>
              <a:rPr lang="sv-SE" dirty="0"/>
              <a:t> the agent </a:t>
            </a:r>
            <a:r>
              <a:rPr lang="sv-SE" dirty="0" err="1"/>
              <a:t>irrespective</a:t>
            </a:r>
            <a:r>
              <a:rPr lang="sv-SE" dirty="0"/>
              <a:t> </a:t>
            </a:r>
            <a:r>
              <a:rPr lang="sv-SE" dirty="0" err="1"/>
              <a:t>of</a:t>
            </a:r>
            <a:r>
              <a:rPr lang="sv-SE" dirty="0"/>
              <a:t> </a:t>
            </a:r>
            <a:r>
              <a:rPr lang="sv-SE" dirty="0" err="1"/>
              <a:t>dosing</a:t>
            </a:r>
            <a:r>
              <a:rPr lang="sv-SE" dirty="0"/>
              <a:t>/exposure. The </a:t>
            </a:r>
            <a:r>
              <a:rPr lang="sv-SE" dirty="0" err="1"/>
              <a:t>reduced</a:t>
            </a:r>
            <a:r>
              <a:rPr lang="sv-SE" dirty="0"/>
              <a:t> </a:t>
            </a:r>
            <a:r>
              <a:rPr lang="sv-SE" dirty="0" err="1"/>
              <a:t>susceptibility</a:t>
            </a:r>
            <a:r>
              <a:rPr lang="sv-SE" dirty="0"/>
              <a:t> </a:t>
            </a:r>
            <a:r>
              <a:rPr lang="sv-SE" dirty="0" err="1"/>
              <a:t>can</a:t>
            </a:r>
            <a:r>
              <a:rPr lang="sv-SE" dirty="0"/>
              <a:t> be </a:t>
            </a:r>
            <a:r>
              <a:rPr lang="sv-SE" dirty="0" err="1"/>
              <a:t>intrinsic</a:t>
            </a:r>
            <a:r>
              <a:rPr lang="sv-SE" dirty="0"/>
              <a:t> or </a:t>
            </a:r>
            <a:r>
              <a:rPr lang="sv-SE" dirty="0" err="1"/>
              <a:t>acquired</a:t>
            </a:r>
            <a:r>
              <a:rPr lang="sv-SE" dirty="0"/>
              <a:t>.</a:t>
            </a:r>
          </a:p>
          <a:p>
            <a:pPr>
              <a:lnSpc>
                <a:spcPct val="120000"/>
              </a:lnSpc>
            </a:pPr>
            <a:endParaRPr lang="sv-SE" dirty="0"/>
          </a:p>
          <a:p>
            <a:pPr>
              <a:lnSpc>
                <a:spcPct val="120000"/>
              </a:lnSpc>
            </a:pPr>
            <a:r>
              <a:rPr lang="sv-SE" dirty="0"/>
              <a:t>all </a:t>
            </a:r>
            <a:r>
              <a:rPr lang="sv-SE" dirty="0" err="1"/>
              <a:t>countries</a:t>
            </a:r>
            <a:r>
              <a:rPr lang="sv-SE" dirty="0"/>
              <a:t> </a:t>
            </a:r>
            <a:r>
              <a:rPr lang="sv-SE" dirty="0" err="1"/>
              <a:t>were</a:t>
            </a:r>
            <a:r>
              <a:rPr lang="sv-SE" dirty="0"/>
              <a:t> </a:t>
            </a:r>
            <a:r>
              <a:rPr lang="sv-SE" dirty="0" err="1"/>
              <a:t>addressed</a:t>
            </a:r>
            <a:r>
              <a:rPr lang="sv-SE" dirty="0"/>
              <a:t> in preparation for the </a:t>
            </a:r>
            <a:r>
              <a:rPr lang="sv-SE" dirty="0" err="1"/>
              <a:t>change</a:t>
            </a:r>
            <a:r>
              <a:rPr lang="sv-SE" dirty="0"/>
              <a:t> in definitions</a:t>
            </a:r>
          </a:p>
          <a:p>
            <a:pPr>
              <a:lnSpc>
                <a:spcPct val="120000"/>
              </a:lnSpc>
            </a:pPr>
            <a:r>
              <a:rPr lang="sv-SE" dirty="0"/>
              <a:t>All </a:t>
            </a:r>
            <a:r>
              <a:rPr lang="sv-SE" dirty="0" err="1"/>
              <a:t>countries</a:t>
            </a:r>
            <a:r>
              <a:rPr lang="sv-SE" dirty="0"/>
              <a:t> </a:t>
            </a:r>
            <a:r>
              <a:rPr lang="sv-SE" dirty="0" err="1"/>
              <a:t>were</a:t>
            </a:r>
            <a:r>
              <a:rPr lang="sv-SE" dirty="0"/>
              <a:t> </a:t>
            </a:r>
            <a:r>
              <a:rPr lang="sv-SE" dirty="0" err="1"/>
              <a:t>asked</a:t>
            </a:r>
            <a:r>
              <a:rPr lang="sv-SE" dirty="0"/>
              <a:t> to </a:t>
            </a:r>
            <a:r>
              <a:rPr lang="sv-SE" dirty="0" err="1"/>
              <a:t>validate</a:t>
            </a:r>
            <a:r>
              <a:rPr lang="sv-SE" dirty="0"/>
              <a:t> the EUCAST </a:t>
            </a:r>
            <a:r>
              <a:rPr lang="sv-SE" dirty="0" err="1"/>
              <a:t>dosing</a:t>
            </a:r>
            <a:r>
              <a:rPr lang="sv-SE" dirty="0"/>
              <a:t> </a:t>
            </a:r>
            <a:r>
              <a:rPr lang="sv-SE" dirty="0" err="1"/>
              <a:t>levels</a:t>
            </a:r>
            <a:r>
              <a:rPr lang="sv-SE" dirty="0"/>
              <a:t>.</a:t>
            </a:r>
          </a:p>
        </p:txBody>
      </p:sp>
      <p:sp>
        <p:nvSpPr>
          <p:cNvPr id="4" name="Platshållare för sidfot 3">
            <a:extLst>
              <a:ext uri="{FF2B5EF4-FFF2-40B4-BE49-F238E27FC236}">
                <a16:creationId xmlns:a16="http://schemas.microsoft.com/office/drawing/2014/main" id="{9B7E9094-959B-5A4F-87EE-3A3CE76A2431}"/>
              </a:ext>
            </a:extLst>
          </p:cNvPr>
          <p:cNvSpPr>
            <a:spLocks noGrp="1"/>
          </p:cNvSpPr>
          <p:nvPr>
            <p:ph type="ftr" sz="quarter" idx="11"/>
          </p:nvPr>
        </p:nvSpPr>
        <p:spPr/>
        <p:txBody>
          <a:bodyPr/>
          <a:lstStyle/>
          <a:p>
            <a:r>
              <a:rPr lang="sv-SE"/>
              <a:t>NordicAST 2020</a:t>
            </a:r>
          </a:p>
        </p:txBody>
      </p:sp>
    </p:spTree>
    <p:extLst>
      <p:ext uri="{BB962C8B-B14F-4D97-AF65-F5344CB8AC3E}">
        <p14:creationId xmlns:p14="http://schemas.microsoft.com/office/powerpoint/2010/main" val="179176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826ECB7-A908-564D-BE73-6235FBFE99B4}"/>
              </a:ext>
            </a:extLst>
          </p:cNvPr>
          <p:cNvSpPr>
            <a:spLocks noGrp="1"/>
          </p:cNvSpPr>
          <p:nvPr>
            <p:ph type="ftr" sz="quarter" idx="11"/>
          </p:nvPr>
        </p:nvSpPr>
        <p:spPr/>
        <p:txBody>
          <a:bodyPr/>
          <a:lstStyle/>
          <a:p>
            <a:r>
              <a:rPr lang="sv-SE"/>
              <a:t>NordicAST 2020</a:t>
            </a:r>
          </a:p>
        </p:txBody>
      </p:sp>
      <p:pic>
        <p:nvPicPr>
          <p:cNvPr id="6" name="Bildobjekt 5">
            <a:extLst>
              <a:ext uri="{FF2B5EF4-FFF2-40B4-BE49-F238E27FC236}">
                <a16:creationId xmlns:a16="http://schemas.microsoft.com/office/drawing/2014/main" id="{4EC4FFF5-FB95-684D-A06A-7327406103BF}"/>
              </a:ext>
            </a:extLst>
          </p:cNvPr>
          <p:cNvPicPr>
            <a:picLocks noChangeAspect="1"/>
          </p:cNvPicPr>
          <p:nvPr/>
        </p:nvPicPr>
        <p:blipFill>
          <a:blip r:embed="rId2"/>
          <a:stretch>
            <a:fillRect/>
          </a:stretch>
        </p:blipFill>
        <p:spPr>
          <a:xfrm>
            <a:off x="1059436" y="2074617"/>
            <a:ext cx="8508658" cy="1042194"/>
          </a:xfrm>
          <a:prstGeom prst="rect">
            <a:avLst/>
          </a:prstGeom>
          <a:ln>
            <a:solidFill>
              <a:schemeClr val="accent1"/>
            </a:solidFill>
          </a:ln>
        </p:spPr>
      </p:pic>
      <p:pic>
        <p:nvPicPr>
          <p:cNvPr id="7" name="Bildobjekt 6">
            <a:extLst>
              <a:ext uri="{FF2B5EF4-FFF2-40B4-BE49-F238E27FC236}">
                <a16:creationId xmlns:a16="http://schemas.microsoft.com/office/drawing/2014/main" id="{7EE4F6CD-AE26-2745-8A8E-B09A04BB27CC}"/>
              </a:ext>
            </a:extLst>
          </p:cNvPr>
          <p:cNvPicPr>
            <a:picLocks noChangeAspect="1"/>
          </p:cNvPicPr>
          <p:nvPr/>
        </p:nvPicPr>
        <p:blipFill>
          <a:blip r:embed="rId3"/>
          <a:stretch>
            <a:fillRect/>
          </a:stretch>
        </p:blipFill>
        <p:spPr>
          <a:xfrm>
            <a:off x="1643838" y="4064058"/>
            <a:ext cx="8557438" cy="1231286"/>
          </a:xfrm>
          <a:prstGeom prst="rect">
            <a:avLst/>
          </a:prstGeom>
          <a:ln>
            <a:solidFill>
              <a:schemeClr val="accent1"/>
            </a:solidFill>
          </a:ln>
        </p:spPr>
      </p:pic>
      <p:pic>
        <p:nvPicPr>
          <p:cNvPr id="8" name="Bildobjekt 7">
            <a:extLst>
              <a:ext uri="{FF2B5EF4-FFF2-40B4-BE49-F238E27FC236}">
                <a16:creationId xmlns:a16="http://schemas.microsoft.com/office/drawing/2014/main" id="{2BE984B7-4B04-B946-8BBC-323E17D6033F}"/>
              </a:ext>
            </a:extLst>
          </p:cNvPr>
          <p:cNvPicPr>
            <a:picLocks noChangeAspect="1"/>
          </p:cNvPicPr>
          <p:nvPr/>
        </p:nvPicPr>
        <p:blipFill>
          <a:blip r:embed="rId4"/>
          <a:stretch>
            <a:fillRect/>
          </a:stretch>
        </p:blipFill>
        <p:spPr>
          <a:xfrm>
            <a:off x="1252250" y="3220177"/>
            <a:ext cx="8508658" cy="706602"/>
          </a:xfrm>
          <a:prstGeom prst="rect">
            <a:avLst/>
          </a:prstGeom>
          <a:ln>
            <a:solidFill>
              <a:schemeClr val="accent1"/>
            </a:solidFill>
          </a:ln>
        </p:spPr>
      </p:pic>
      <p:pic>
        <p:nvPicPr>
          <p:cNvPr id="9" name="Bildobjekt 8">
            <a:extLst>
              <a:ext uri="{FF2B5EF4-FFF2-40B4-BE49-F238E27FC236}">
                <a16:creationId xmlns:a16="http://schemas.microsoft.com/office/drawing/2014/main" id="{3B9D4047-EF76-014F-B502-BE5FE0F6D808}"/>
              </a:ext>
            </a:extLst>
          </p:cNvPr>
          <p:cNvPicPr>
            <a:picLocks noChangeAspect="1"/>
          </p:cNvPicPr>
          <p:nvPr/>
        </p:nvPicPr>
        <p:blipFill>
          <a:blip r:embed="rId5"/>
          <a:stretch>
            <a:fillRect/>
          </a:stretch>
        </p:blipFill>
        <p:spPr>
          <a:xfrm>
            <a:off x="2080530" y="5431587"/>
            <a:ext cx="9726718" cy="874890"/>
          </a:xfrm>
          <a:prstGeom prst="rect">
            <a:avLst/>
          </a:prstGeom>
          <a:ln>
            <a:solidFill>
              <a:schemeClr val="accent1"/>
            </a:solidFill>
          </a:ln>
        </p:spPr>
      </p:pic>
      <p:pic>
        <p:nvPicPr>
          <p:cNvPr id="10" name="Bildobjekt 9">
            <a:extLst>
              <a:ext uri="{FF2B5EF4-FFF2-40B4-BE49-F238E27FC236}">
                <a16:creationId xmlns:a16="http://schemas.microsoft.com/office/drawing/2014/main" id="{47E0825D-0BA5-6347-8771-769E7BCAEF9D}"/>
              </a:ext>
            </a:extLst>
          </p:cNvPr>
          <p:cNvPicPr>
            <a:picLocks noChangeAspect="1"/>
          </p:cNvPicPr>
          <p:nvPr/>
        </p:nvPicPr>
        <p:blipFill>
          <a:blip r:embed="rId6"/>
          <a:stretch>
            <a:fillRect/>
          </a:stretch>
        </p:blipFill>
        <p:spPr>
          <a:xfrm>
            <a:off x="482600" y="136524"/>
            <a:ext cx="8349166" cy="768385"/>
          </a:xfrm>
          <a:prstGeom prst="rect">
            <a:avLst/>
          </a:prstGeom>
          <a:ln>
            <a:solidFill>
              <a:schemeClr val="tx1"/>
            </a:solidFill>
          </a:ln>
        </p:spPr>
      </p:pic>
      <p:pic>
        <p:nvPicPr>
          <p:cNvPr id="11" name="Bildobjekt 10">
            <a:extLst>
              <a:ext uri="{FF2B5EF4-FFF2-40B4-BE49-F238E27FC236}">
                <a16:creationId xmlns:a16="http://schemas.microsoft.com/office/drawing/2014/main" id="{52E37309-7DB5-2749-98DA-FE4388C8C020}"/>
              </a:ext>
            </a:extLst>
          </p:cNvPr>
          <p:cNvPicPr>
            <a:picLocks noChangeAspect="1"/>
          </p:cNvPicPr>
          <p:nvPr/>
        </p:nvPicPr>
        <p:blipFill>
          <a:blip r:embed="rId7"/>
          <a:stretch>
            <a:fillRect/>
          </a:stretch>
        </p:blipFill>
        <p:spPr>
          <a:xfrm>
            <a:off x="832160" y="1017162"/>
            <a:ext cx="8146452" cy="954089"/>
          </a:xfrm>
          <a:prstGeom prst="rect">
            <a:avLst/>
          </a:prstGeom>
          <a:ln>
            <a:solidFill>
              <a:schemeClr val="tx1"/>
            </a:solidFill>
          </a:ln>
        </p:spPr>
      </p:pic>
      <p:sp>
        <p:nvSpPr>
          <p:cNvPr id="12" name="textruta 11">
            <a:extLst>
              <a:ext uri="{FF2B5EF4-FFF2-40B4-BE49-F238E27FC236}">
                <a16:creationId xmlns:a16="http://schemas.microsoft.com/office/drawing/2014/main" id="{BDC5AD0E-DF3F-5A42-9070-FFAB9A0AA6D7}"/>
              </a:ext>
            </a:extLst>
          </p:cNvPr>
          <p:cNvSpPr txBox="1"/>
          <p:nvPr/>
        </p:nvSpPr>
        <p:spPr>
          <a:xfrm>
            <a:off x="932827" y="1997863"/>
            <a:ext cx="9391545" cy="2554545"/>
          </a:xfrm>
          <a:prstGeom prst="rect">
            <a:avLst/>
          </a:prstGeom>
          <a:solidFill>
            <a:srgbClr val="FFFF00"/>
          </a:solidFill>
          <a:ln>
            <a:solidFill>
              <a:schemeClr val="tx1"/>
            </a:solidFill>
          </a:ln>
        </p:spPr>
        <p:txBody>
          <a:bodyPr wrap="none" rtlCol="0">
            <a:spAutoFit/>
          </a:bodyPr>
          <a:lstStyle/>
          <a:p>
            <a:endParaRPr lang="sv-SE" sz="4000" dirty="0"/>
          </a:p>
          <a:p>
            <a:r>
              <a:rPr lang="sv-SE" sz="4000" dirty="0" err="1"/>
              <a:t>Following</a:t>
            </a:r>
            <a:r>
              <a:rPr lang="sv-SE" sz="4000" dirty="0"/>
              <a:t> 6 </a:t>
            </a:r>
            <a:r>
              <a:rPr lang="sv-SE" sz="4000" dirty="0" err="1"/>
              <a:t>consultations</a:t>
            </a:r>
            <a:r>
              <a:rPr lang="sv-SE" sz="4000" dirty="0"/>
              <a:t> 2015 – 2019, </a:t>
            </a:r>
          </a:p>
          <a:p>
            <a:r>
              <a:rPr lang="sv-SE" sz="4000" dirty="0"/>
              <a:t>the new definitions </a:t>
            </a:r>
            <a:r>
              <a:rPr lang="sv-SE" sz="4000" dirty="0" err="1"/>
              <a:t>were</a:t>
            </a:r>
            <a:r>
              <a:rPr lang="sv-SE" sz="4000" dirty="0"/>
              <a:t> </a:t>
            </a:r>
            <a:r>
              <a:rPr lang="sv-SE" sz="4000" dirty="0" err="1"/>
              <a:t>introduced</a:t>
            </a:r>
            <a:r>
              <a:rPr lang="sv-SE" sz="4000" dirty="0"/>
              <a:t> 2019. </a:t>
            </a:r>
          </a:p>
          <a:p>
            <a:endParaRPr lang="sv-SE" sz="4000" dirty="0"/>
          </a:p>
        </p:txBody>
      </p:sp>
    </p:spTree>
    <p:extLst>
      <p:ext uri="{BB962C8B-B14F-4D97-AF65-F5344CB8AC3E}">
        <p14:creationId xmlns:p14="http://schemas.microsoft.com/office/powerpoint/2010/main" val="144734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915CF7-A1DE-FE40-B80D-ED7A7A00886E}"/>
              </a:ext>
            </a:extLst>
          </p:cNvPr>
          <p:cNvSpPr>
            <a:spLocks noGrp="1"/>
          </p:cNvSpPr>
          <p:nvPr>
            <p:ph type="title"/>
          </p:nvPr>
        </p:nvSpPr>
        <p:spPr>
          <a:xfrm>
            <a:off x="609600" y="274639"/>
            <a:ext cx="10972800" cy="851634"/>
          </a:xfrm>
          <a:ln>
            <a:solidFill>
              <a:schemeClr val="tx1"/>
            </a:solidFill>
          </a:ln>
        </p:spPr>
        <p:txBody>
          <a:bodyPr>
            <a:normAutofit/>
          </a:bodyPr>
          <a:lstStyle/>
          <a:p>
            <a:r>
              <a:rPr lang="sv-SE" sz="4000" b="1" dirty="0">
                <a:latin typeface="Arial" panose="020B0604020202020204" pitchFamily="34" charset="0"/>
                <a:cs typeface="Arial" panose="020B0604020202020204" pitchFamily="34" charset="0"/>
              </a:rPr>
              <a:t>EUCAST </a:t>
            </a:r>
            <a:r>
              <a:rPr lang="sv-SE" sz="4000" b="1" dirty="0" err="1">
                <a:latin typeface="Arial" panose="020B0604020202020204" pitchFamily="34" charset="0"/>
                <a:cs typeface="Arial" panose="020B0604020202020204" pitchFamily="34" charset="0"/>
              </a:rPr>
              <a:t>decided</a:t>
            </a:r>
            <a:endParaRPr lang="sv-SE" sz="4000" b="1" dirty="0">
              <a:latin typeface="Arial" panose="020B0604020202020204" pitchFamily="34" charset="0"/>
              <a:cs typeface="Arial" panose="020B0604020202020204" pitchFamily="34" charset="0"/>
            </a:endParaRPr>
          </a:p>
        </p:txBody>
      </p:sp>
      <p:sp>
        <p:nvSpPr>
          <p:cNvPr id="3" name="Platshållare för innehåll 2">
            <a:extLst>
              <a:ext uri="{FF2B5EF4-FFF2-40B4-BE49-F238E27FC236}">
                <a16:creationId xmlns:a16="http://schemas.microsoft.com/office/drawing/2014/main" id="{98D34C15-97C5-FE45-AE36-DB4966513730}"/>
              </a:ext>
            </a:extLst>
          </p:cNvPr>
          <p:cNvSpPr>
            <a:spLocks noGrp="1"/>
          </p:cNvSpPr>
          <p:nvPr>
            <p:ph idx="1"/>
          </p:nvPr>
        </p:nvSpPr>
        <p:spPr>
          <a:xfrm>
            <a:off x="609600" y="1508787"/>
            <a:ext cx="11221844" cy="5074575"/>
          </a:xfrm>
          <a:ln>
            <a:noFill/>
          </a:ln>
        </p:spPr>
        <p:txBody>
          <a:bodyPr>
            <a:normAutofit fontScale="92500" lnSpcReduction="10000"/>
          </a:bodyPr>
          <a:lstStyle/>
          <a:p>
            <a:pPr>
              <a:lnSpc>
                <a:spcPct val="110000"/>
              </a:lnSpc>
            </a:pPr>
            <a:r>
              <a:rPr lang="sv-SE" b="1" dirty="0"/>
              <a:t>To</a:t>
            </a:r>
            <a:r>
              <a:rPr lang="sv-SE" dirty="0"/>
              <a:t> </a:t>
            </a:r>
            <a:r>
              <a:rPr lang="sv-SE" dirty="0" err="1"/>
              <a:t>keep</a:t>
            </a:r>
            <a:r>
              <a:rPr lang="sv-SE" dirty="0"/>
              <a:t> S, I and R </a:t>
            </a:r>
          </a:p>
          <a:p>
            <a:pPr>
              <a:lnSpc>
                <a:spcPct val="110000"/>
              </a:lnSpc>
            </a:pPr>
            <a:r>
              <a:rPr lang="sv-SE" b="1" dirty="0">
                <a:solidFill>
                  <a:schemeClr val="bg1">
                    <a:lumMod val="65000"/>
                  </a:schemeClr>
                </a:solidFill>
              </a:rPr>
              <a:t>To</a:t>
            </a:r>
            <a:r>
              <a:rPr lang="sv-SE" dirty="0">
                <a:solidFill>
                  <a:schemeClr val="bg1">
                    <a:lumMod val="65000"/>
                  </a:schemeClr>
                </a:solidFill>
              </a:rPr>
              <a:t> </a:t>
            </a:r>
            <a:r>
              <a:rPr lang="sv-SE" dirty="0" err="1">
                <a:solidFill>
                  <a:schemeClr val="bg1">
                    <a:lumMod val="65000"/>
                  </a:schemeClr>
                </a:solidFill>
              </a:rPr>
              <a:t>emphasize</a:t>
            </a:r>
            <a:r>
              <a:rPr lang="sv-SE" dirty="0">
                <a:solidFill>
                  <a:schemeClr val="bg1">
                    <a:lumMod val="65000"/>
                  </a:schemeClr>
                </a:solidFill>
              </a:rPr>
              <a:t> the relationship </a:t>
            </a:r>
            <a:r>
              <a:rPr lang="sv-SE" dirty="0" err="1">
                <a:solidFill>
                  <a:schemeClr val="bg1">
                    <a:lumMod val="65000"/>
                  </a:schemeClr>
                </a:solidFill>
              </a:rPr>
              <a:t>between</a:t>
            </a:r>
            <a:r>
              <a:rPr lang="sv-SE" dirty="0">
                <a:solidFill>
                  <a:schemeClr val="bg1">
                    <a:lumMod val="65000"/>
                  </a:schemeClr>
                </a:solidFill>
              </a:rPr>
              <a:t> the </a:t>
            </a:r>
            <a:r>
              <a:rPr lang="sv-SE" dirty="0" err="1">
                <a:solidFill>
                  <a:schemeClr val="bg1">
                    <a:lumMod val="65000"/>
                  </a:schemeClr>
                </a:solidFill>
              </a:rPr>
              <a:t>breakpoints</a:t>
            </a:r>
            <a:r>
              <a:rPr lang="sv-SE" dirty="0">
                <a:solidFill>
                  <a:schemeClr val="bg1">
                    <a:lumMod val="65000"/>
                  </a:schemeClr>
                </a:solidFill>
              </a:rPr>
              <a:t> for </a:t>
            </a:r>
            <a:r>
              <a:rPr lang="sv-SE" dirty="0" err="1">
                <a:solidFill>
                  <a:schemeClr val="bg1">
                    <a:lumMod val="65000"/>
                  </a:schemeClr>
                </a:solidFill>
              </a:rPr>
              <a:t>categorisation</a:t>
            </a:r>
            <a:r>
              <a:rPr lang="sv-SE" dirty="0">
                <a:solidFill>
                  <a:schemeClr val="bg1">
                    <a:lumMod val="65000"/>
                  </a:schemeClr>
                </a:solidFill>
              </a:rPr>
              <a:t> (S, I and R) AND the </a:t>
            </a:r>
            <a:r>
              <a:rPr lang="sv-SE" dirty="0" err="1">
                <a:solidFill>
                  <a:schemeClr val="bg1">
                    <a:lumMod val="65000"/>
                  </a:schemeClr>
                </a:solidFill>
              </a:rPr>
              <a:t>concentration</a:t>
            </a:r>
            <a:r>
              <a:rPr lang="sv-SE" dirty="0">
                <a:solidFill>
                  <a:schemeClr val="bg1">
                    <a:lumMod val="65000"/>
                  </a:schemeClr>
                </a:solidFill>
              </a:rPr>
              <a:t> </a:t>
            </a:r>
            <a:r>
              <a:rPr lang="sv-SE" dirty="0" err="1">
                <a:solidFill>
                  <a:schemeClr val="bg1">
                    <a:lumMod val="65000"/>
                  </a:schemeClr>
                </a:solidFill>
              </a:rPr>
              <a:t>of</a:t>
            </a:r>
            <a:r>
              <a:rPr lang="sv-SE" dirty="0">
                <a:solidFill>
                  <a:schemeClr val="bg1">
                    <a:lumMod val="65000"/>
                  </a:schemeClr>
                </a:solidFill>
              </a:rPr>
              <a:t> the </a:t>
            </a:r>
            <a:r>
              <a:rPr lang="sv-SE" dirty="0" err="1">
                <a:solidFill>
                  <a:schemeClr val="bg1">
                    <a:lumMod val="65000"/>
                  </a:schemeClr>
                </a:solidFill>
              </a:rPr>
              <a:t>antimicrobial</a:t>
            </a:r>
            <a:r>
              <a:rPr lang="sv-SE" dirty="0">
                <a:solidFill>
                  <a:schemeClr val="bg1">
                    <a:lumMod val="65000"/>
                  </a:schemeClr>
                </a:solidFill>
              </a:rPr>
              <a:t> agent at the site </a:t>
            </a:r>
            <a:r>
              <a:rPr lang="sv-SE" dirty="0" err="1">
                <a:solidFill>
                  <a:schemeClr val="bg1">
                    <a:lumMod val="65000"/>
                  </a:schemeClr>
                </a:solidFill>
              </a:rPr>
              <a:t>of</a:t>
            </a:r>
            <a:r>
              <a:rPr lang="sv-SE" dirty="0">
                <a:solidFill>
                  <a:schemeClr val="bg1">
                    <a:lumMod val="65000"/>
                  </a:schemeClr>
                </a:solidFill>
              </a:rPr>
              <a:t> the </a:t>
            </a:r>
            <a:r>
              <a:rPr lang="sv-SE" dirty="0" err="1">
                <a:solidFill>
                  <a:schemeClr val="bg1">
                    <a:lumMod val="65000"/>
                  </a:schemeClr>
                </a:solidFill>
              </a:rPr>
              <a:t>infection</a:t>
            </a:r>
            <a:r>
              <a:rPr lang="sv-SE" dirty="0">
                <a:solidFill>
                  <a:schemeClr val="bg1">
                    <a:lumMod val="65000"/>
                  </a:schemeClr>
                </a:solidFill>
              </a:rPr>
              <a:t> (exposure). </a:t>
            </a:r>
          </a:p>
          <a:p>
            <a:pPr>
              <a:lnSpc>
                <a:spcPct val="110000"/>
              </a:lnSpc>
            </a:pPr>
            <a:r>
              <a:rPr lang="sv-SE" b="1" dirty="0">
                <a:solidFill>
                  <a:schemeClr val="bg1">
                    <a:lumMod val="65000"/>
                  </a:schemeClr>
                </a:solidFill>
              </a:rPr>
              <a:t>To</a:t>
            </a:r>
            <a:r>
              <a:rPr lang="sv-SE" dirty="0">
                <a:solidFill>
                  <a:schemeClr val="bg1">
                    <a:lumMod val="65000"/>
                  </a:schemeClr>
                </a:solidFill>
              </a:rPr>
              <a:t> </a:t>
            </a:r>
            <a:r>
              <a:rPr lang="sv-SE" dirty="0" err="1">
                <a:solidFill>
                  <a:schemeClr val="bg1">
                    <a:lumMod val="65000"/>
                  </a:schemeClr>
                </a:solidFill>
              </a:rPr>
              <a:t>review</a:t>
            </a:r>
            <a:r>
              <a:rPr lang="sv-SE" dirty="0">
                <a:solidFill>
                  <a:schemeClr val="bg1">
                    <a:lumMod val="65000"/>
                  </a:schemeClr>
                </a:solidFill>
              </a:rPr>
              <a:t> all and </a:t>
            </a:r>
            <a:r>
              <a:rPr lang="sv-SE" dirty="0" err="1">
                <a:solidFill>
                  <a:schemeClr val="bg1">
                    <a:lumMod val="65000"/>
                  </a:schemeClr>
                </a:solidFill>
              </a:rPr>
              <a:t>revise</a:t>
            </a:r>
            <a:r>
              <a:rPr lang="sv-SE" dirty="0">
                <a:solidFill>
                  <a:schemeClr val="bg1">
                    <a:lumMod val="65000"/>
                  </a:schemeClr>
                </a:solidFill>
              </a:rPr>
              <a:t> relevant </a:t>
            </a:r>
            <a:r>
              <a:rPr lang="sv-SE" dirty="0" err="1">
                <a:solidFill>
                  <a:schemeClr val="bg1">
                    <a:lumMod val="65000"/>
                  </a:schemeClr>
                </a:solidFill>
              </a:rPr>
              <a:t>breakpoints</a:t>
            </a:r>
            <a:r>
              <a:rPr lang="sv-SE" dirty="0">
                <a:solidFill>
                  <a:schemeClr val="bg1">
                    <a:lumMod val="65000"/>
                  </a:schemeClr>
                </a:solidFill>
              </a:rPr>
              <a:t> to </a:t>
            </a:r>
            <a:r>
              <a:rPr lang="sv-SE" dirty="0" err="1">
                <a:solidFill>
                  <a:schemeClr val="bg1">
                    <a:lumMod val="65000"/>
                  </a:schemeClr>
                </a:solidFill>
              </a:rPr>
              <a:t>ascertain</a:t>
            </a:r>
            <a:r>
              <a:rPr lang="sv-SE" dirty="0">
                <a:solidFill>
                  <a:schemeClr val="bg1">
                    <a:lumMod val="65000"/>
                  </a:schemeClr>
                </a:solidFill>
              </a:rPr>
              <a:t> </a:t>
            </a:r>
            <a:r>
              <a:rPr lang="sv-SE" dirty="0" err="1">
                <a:solidFill>
                  <a:schemeClr val="bg1">
                    <a:lumMod val="65000"/>
                  </a:schemeClr>
                </a:solidFill>
              </a:rPr>
              <a:t>that</a:t>
            </a:r>
            <a:r>
              <a:rPr lang="sv-SE" dirty="0">
                <a:solidFill>
                  <a:schemeClr val="bg1">
                    <a:lumMod val="65000"/>
                  </a:schemeClr>
                </a:solidFill>
              </a:rPr>
              <a:t> </a:t>
            </a:r>
            <a:r>
              <a:rPr lang="sv-SE" dirty="0" err="1">
                <a:solidFill>
                  <a:schemeClr val="bg1">
                    <a:lumMod val="65000"/>
                  </a:schemeClr>
                </a:solidFill>
              </a:rPr>
              <a:t>breakpoints</a:t>
            </a:r>
            <a:r>
              <a:rPr lang="sv-SE" dirty="0">
                <a:solidFill>
                  <a:schemeClr val="bg1">
                    <a:lumMod val="65000"/>
                  </a:schemeClr>
                </a:solidFill>
              </a:rPr>
              <a:t> </a:t>
            </a:r>
            <a:r>
              <a:rPr lang="sv-SE" dirty="0" err="1">
                <a:solidFill>
                  <a:schemeClr val="bg1">
                    <a:lumMod val="65000"/>
                  </a:schemeClr>
                </a:solidFill>
              </a:rPr>
              <a:t>correspond</a:t>
            </a:r>
            <a:r>
              <a:rPr lang="sv-SE" dirty="0">
                <a:solidFill>
                  <a:schemeClr val="bg1">
                    <a:lumMod val="65000"/>
                  </a:schemeClr>
                </a:solidFill>
              </a:rPr>
              <a:t> to the new definitions.</a:t>
            </a:r>
          </a:p>
          <a:p>
            <a:pPr>
              <a:lnSpc>
                <a:spcPct val="110000"/>
              </a:lnSpc>
            </a:pPr>
            <a:r>
              <a:rPr lang="sv-SE" b="1" dirty="0">
                <a:solidFill>
                  <a:schemeClr val="bg1">
                    <a:lumMod val="65000"/>
                  </a:schemeClr>
                </a:solidFill>
              </a:rPr>
              <a:t>To </a:t>
            </a:r>
            <a:r>
              <a:rPr lang="sv-SE" dirty="0" err="1">
                <a:solidFill>
                  <a:schemeClr val="bg1">
                    <a:lumMod val="65000"/>
                  </a:schemeClr>
                </a:solidFill>
              </a:rPr>
              <a:t>remove</a:t>
            </a:r>
            <a:r>
              <a:rPr lang="sv-SE" dirty="0">
                <a:solidFill>
                  <a:schemeClr val="bg1">
                    <a:lumMod val="65000"/>
                  </a:schemeClr>
                </a:solidFill>
              </a:rPr>
              <a:t> the ”</a:t>
            </a:r>
            <a:r>
              <a:rPr lang="sv-SE" dirty="0" err="1">
                <a:solidFill>
                  <a:schemeClr val="bg1">
                    <a:lumMod val="65000"/>
                  </a:schemeClr>
                </a:solidFill>
              </a:rPr>
              <a:t>uncertain</a:t>
            </a:r>
            <a:r>
              <a:rPr lang="sv-SE" dirty="0">
                <a:solidFill>
                  <a:schemeClr val="bg1">
                    <a:lumMod val="65000"/>
                  </a:schemeClr>
                </a:solidFill>
              </a:rPr>
              <a:t> </a:t>
            </a:r>
            <a:r>
              <a:rPr lang="sv-SE" dirty="0" err="1">
                <a:solidFill>
                  <a:schemeClr val="bg1">
                    <a:lumMod val="65000"/>
                  </a:schemeClr>
                </a:solidFill>
              </a:rPr>
              <a:t>effect</a:t>
            </a:r>
            <a:r>
              <a:rPr lang="sv-SE" dirty="0">
                <a:solidFill>
                  <a:schemeClr val="bg1">
                    <a:lumMod val="65000"/>
                  </a:schemeClr>
                </a:solidFill>
              </a:rPr>
              <a:t>” (EMA, EUCAST and </a:t>
            </a:r>
            <a:r>
              <a:rPr lang="sv-SE" dirty="0" err="1">
                <a:solidFill>
                  <a:schemeClr val="bg1">
                    <a:lumMod val="65000"/>
                  </a:schemeClr>
                </a:solidFill>
              </a:rPr>
              <a:t>company</a:t>
            </a:r>
            <a:r>
              <a:rPr lang="sv-SE" dirty="0">
                <a:solidFill>
                  <a:schemeClr val="bg1">
                    <a:lumMod val="65000"/>
                  </a:schemeClr>
                </a:solidFill>
              </a:rPr>
              <a:t>) and the ”</a:t>
            </a:r>
            <a:r>
              <a:rPr lang="sv-SE" dirty="0" err="1">
                <a:solidFill>
                  <a:schemeClr val="bg1">
                    <a:lumMod val="65000"/>
                  </a:schemeClr>
                </a:solidFill>
              </a:rPr>
              <a:t>uncontrolled</a:t>
            </a:r>
            <a:r>
              <a:rPr lang="sv-SE" dirty="0">
                <a:solidFill>
                  <a:schemeClr val="bg1">
                    <a:lumMod val="65000"/>
                  </a:schemeClr>
                </a:solidFill>
              </a:rPr>
              <a:t> </a:t>
            </a:r>
            <a:r>
              <a:rPr lang="sv-SE" dirty="0" err="1">
                <a:solidFill>
                  <a:schemeClr val="bg1">
                    <a:lumMod val="65000"/>
                  </a:schemeClr>
                </a:solidFill>
              </a:rPr>
              <a:t>errors</a:t>
            </a:r>
            <a:r>
              <a:rPr lang="sv-SE" dirty="0">
                <a:solidFill>
                  <a:schemeClr val="bg1">
                    <a:lumMod val="65000"/>
                  </a:schemeClr>
                </a:solidFill>
              </a:rPr>
              <a:t>” (</a:t>
            </a:r>
            <a:r>
              <a:rPr lang="sv-SE" dirty="0" err="1">
                <a:solidFill>
                  <a:schemeClr val="bg1">
                    <a:lumMod val="65000"/>
                  </a:schemeClr>
                </a:solidFill>
              </a:rPr>
              <a:t>laboratory</a:t>
            </a:r>
            <a:r>
              <a:rPr lang="sv-SE" dirty="0">
                <a:solidFill>
                  <a:schemeClr val="bg1">
                    <a:lumMod val="65000"/>
                  </a:schemeClr>
                </a:solidFill>
              </a:rPr>
              <a:t>).</a:t>
            </a:r>
          </a:p>
          <a:p>
            <a:pPr>
              <a:lnSpc>
                <a:spcPct val="110000"/>
              </a:lnSpc>
            </a:pPr>
            <a:r>
              <a:rPr lang="sv-SE" b="1" dirty="0">
                <a:solidFill>
                  <a:schemeClr val="bg1">
                    <a:lumMod val="65000"/>
                  </a:schemeClr>
                </a:solidFill>
              </a:rPr>
              <a:t>To</a:t>
            </a:r>
            <a:r>
              <a:rPr lang="sv-SE" dirty="0">
                <a:solidFill>
                  <a:schemeClr val="bg1">
                    <a:lumMod val="65000"/>
                  </a:schemeClr>
                </a:solidFill>
              </a:rPr>
              <a:t> task </a:t>
            </a:r>
            <a:r>
              <a:rPr lang="sv-SE" dirty="0" err="1">
                <a:solidFill>
                  <a:schemeClr val="bg1">
                    <a:lumMod val="65000"/>
                  </a:schemeClr>
                </a:solidFill>
              </a:rPr>
              <a:t>clinical</a:t>
            </a:r>
            <a:r>
              <a:rPr lang="sv-SE" dirty="0">
                <a:solidFill>
                  <a:schemeClr val="bg1">
                    <a:lumMod val="65000"/>
                  </a:schemeClr>
                </a:solidFill>
              </a:rPr>
              <a:t> </a:t>
            </a:r>
            <a:r>
              <a:rPr lang="sv-SE" dirty="0" err="1">
                <a:solidFill>
                  <a:schemeClr val="bg1">
                    <a:lumMod val="65000"/>
                  </a:schemeClr>
                </a:solidFill>
              </a:rPr>
              <a:t>laboratories</a:t>
            </a:r>
            <a:r>
              <a:rPr lang="sv-SE" dirty="0">
                <a:solidFill>
                  <a:schemeClr val="bg1">
                    <a:lumMod val="65000"/>
                  </a:schemeClr>
                </a:solidFill>
              </a:rPr>
              <a:t> </a:t>
            </a:r>
            <a:r>
              <a:rPr lang="sv-SE" dirty="0" err="1">
                <a:solidFill>
                  <a:schemeClr val="bg1">
                    <a:lumMod val="65000"/>
                  </a:schemeClr>
                </a:solidFill>
              </a:rPr>
              <a:t>with</a:t>
            </a:r>
            <a:r>
              <a:rPr lang="sv-SE" dirty="0">
                <a:solidFill>
                  <a:schemeClr val="bg1">
                    <a:lumMod val="65000"/>
                  </a:schemeClr>
                </a:solidFill>
              </a:rPr>
              <a:t> the </a:t>
            </a:r>
            <a:r>
              <a:rPr lang="sv-SE" dirty="0" err="1">
                <a:solidFill>
                  <a:schemeClr val="bg1">
                    <a:lumMod val="65000"/>
                  </a:schemeClr>
                </a:solidFill>
              </a:rPr>
              <a:t>responsibility</a:t>
            </a:r>
            <a:r>
              <a:rPr lang="sv-SE" dirty="0">
                <a:solidFill>
                  <a:schemeClr val="bg1">
                    <a:lumMod val="65000"/>
                  </a:schemeClr>
                </a:solidFill>
              </a:rPr>
              <a:t> for </a:t>
            </a:r>
            <a:r>
              <a:rPr lang="sv-SE" dirty="0" err="1">
                <a:solidFill>
                  <a:schemeClr val="bg1">
                    <a:lumMod val="65000"/>
                  </a:schemeClr>
                </a:solidFill>
              </a:rPr>
              <a:t>uncontrolled</a:t>
            </a:r>
            <a:r>
              <a:rPr lang="sv-SE" dirty="0">
                <a:solidFill>
                  <a:schemeClr val="bg1">
                    <a:lumMod val="65000"/>
                  </a:schemeClr>
                </a:solidFill>
              </a:rPr>
              <a:t> </a:t>
            </a:r>
            <a:r>
              <a:rPr lang="sv-SE" dirty="0" err="1">
                <a:solidFill>
                  <a:schemeClr val="bg1">
                    <a:lumMod val="65000"/>
                  </a:schemeClr>
                </a:solidFill>
              </a:rPr>
              <a:t>errors</a:t>
            </a:r>
            <a:r>
              <a:rPr lang="sv-SE" dirty="0">
                <a:solidFill>
                  <a:schemeClr val="bg1">
                    <a:lumMod val="65000"/>
                  </a:schemeClr>
                </a:solidFill>
              </a:rPr>
              <a:t>, </a:t>
            </a:r>
            <a:r>
              <a:rPr lang="sv-SE" dirty="0" err="1">
                <a:solidFill>
                  <a:schemeClr val="bg1">
                    <a:lumMod val="65000"/>
                  </a:schemeClr>
                </a:solidFill>
              </a:rPr>
              <a:t>irrespective</a:t>
            </a:r>
            <a:r>
              <a:rPr lang="sv-SE" dirty="0">
                <a:solidFill>
                  <a:schemeClr val="bg1">
                    <a:lumMod val="65000"/>
                  </a:schemeClr>
                </a:solidFill>
              </a:rPr>
              <a:t> </a:t>
            </a:r>
            <a:r>
              <a:rPr lang="sv-SE" dirty="0" err="1">
                <a:solidFill>
                  <a:schemeClr val="bg1">
                    <a:lumMod val="65000"/>
                  </a:schemeClr>
                </a:solidFill>
              </a:rPr>
              <a:t>of</a:t>
            </a:r>
            <a:r>
              <a:rPr lang="sv-SE" dirty="0">
                <a:solidFill>
                  <a:schemeClr val="bg1">
                    <a:lumMod val="65000"/>
                  </a:schemeClr>
                </a:solidFill>
              </a:rPr>
              <a:t> </a:t>
            </a:r>
            <a:r>
              <a:rPr lang="sv-SE" dirty="0" err="1">
                <a:solidFill>
                  <a:schemeClr val="bg1">
                    <a:lumMod val="65000"/>
                  </a:schemeClr>
                </a:solidFill>
              </a:rPr>
              <a:t>origin</a:t>
            </a:r>
            <a:r>
              <a:rPr lang="sv-SE" dirty="0">
                <a:solidFill>
                  <a:schemeClr val="bg1">
                    <a:lumMod val="65000"/>
                  </a:schemeClr>
                </a:solidFill>
              </a:rPr>
              <a:t>, and for EUCAST to </a:t>
            </a:r>
            <a:r>
              <a:rPr lang="sv-SE" dirty="0" err="1">
                <a:solidFill>
                  <a:schemeClr val="bg1">
                    <a:lumMod val="65000"/>
                  </a:schemeClr>
                </a:solidFill>
              </a:rPr>
              <a:t>help</a:t>
            </a:r>
            <a:r>
              <a:rPr lang="sv-SE" dirty="0">
                <a:solidFill>
                  <a:schemeClr val="bg1">
                    <a:lumMod val="65000"/>
                  </a:schemeClr>
                </a:solidFill>
              </a:rPr>
              <a:t> </a:t>
            </a:r>
            <a:r>
              <a:rPr lang="sv-SE" dirty="0" err="1">
                <a:solidFill>
                  <a:schemeClr val="bg1">
                    <a:lumMod val="65000"/>
                  </a:schemeClr>
                </a:solidFill>
              </a:rPr>
              <a:t>identify</a:t>
            </a:r>
            <a:r>
              <a:rPr lang="sv-SE" dirty="0">
                <a:solidFill>
                  <a:schemeClr val="bg1">
                    <a:lumMod val="65000"/>
                  </a:schemeClr>
                </a:solidFill>
              </a:rPr>
              <a:t> and form </a:t>
            </a:r>
            <a:r>
              <a:rPr lang="sv-SE" dirty="0" err="1">
                <a:solidFill>
                  <a:schemeClr val="bg1">
                    <a:lumMod val="65000"/>
                  </a:schemeClr>
                </a:solidFill>
              </a:rPr>
              <a:t>strategies</a:t>
            </a:r>
            <a:r>
              <a:rPr lang="sv-SE" dirty="0">
                <a:solidFill>
                  <a:schemeClr val="bg1">
                    <a:lumMod val="65000"/>
                  </a:schemeClr>
                </a:solidFill>
              </a:rPr>
              <a:t> for </a:t>
            </a:r>
            <a:r>
              <a:rPr lang="sv-SE" dirty="0" err="1">
                <a:solidFill>
                  <a:schemeClr val="bg1">
                    <a:lumMod val="65000"/>
                  </a:schemeClr>
                </a:solidFill>
              </a:rPr>
              <a:t>difficult</a:t>
            </a:r>
            <a:r>
              <a:rPr lang="sv-SE" dirty="0">
                <a:solidFill>
                  <a:schemeClr val="bg1">
                    <a:lumMod val="65000"/>
                  </a:schemeClr>
                </a:solidFill>
              </a:rPr>
              <a:t> areas (</a:t>
            </a:r>
            <a:r>
              <a:rPr lang="sv-SE" dirty="0" err="1">
                <a:solidFill>
                  <a:schemeClr val="bg1">
                    <a:lumMod val="65000"/>
                  </a:schemeClr>
                </a:solidFill>
              </a:rPr>
              <a:t>introduction</a:t>
            </a:r>
            <a:r>
              <a:rPr lang="sv-SE" dirty="0">
                <a:solidFill>
                  <a:schemeClr val="bg1">
                    <a:lumMod val="65000"/>
                  </a:schemeClr>
                </a:solidFill>
              </a:rPr>
              <a:t> </a:t>
            </a:r>
            <a:r>
              <a:rPr lang="sv-SE" dirty="0" err="1">
                <a:solidFill>
                  <a:schemeClr val="bg1">
                    <a:lumMod val="65000"/>
                  </a:schemeClr>
                </a:solidFill>
              </a:rPr>
              <a:t>of</a:t>
            </a:r>
            <a:r>
              <a:rPr lang="sv-SE" dirty="0">
                <a:solidFill>
                  <a:schemeClr val="bg1">
                    <a:lumMod val="65000"/>
                  </a:schemeClr>
                </a:solidFill>
              </a:rPr>
              <a:t> ATU).</a:t>
            </a:r>
          </a:p>
        </p:txBody>
      </p:sp>
      <p:sp>
        <p:nvSpPr>
          <p:cNvPr id="4" name="Platshållare för sidfot 3">
            <a:extLst>
              <a:ext uri="{FF2B5EF4-FFF2-40B4-BE49-F238E27FC236}">
                <a16:creationId xmlns:a16="http://schemas.microsoft.com/office/drawing/2014/main" id="{439210E3-0FA5-3C49-8216-F3537D0F3868}"/>
              </a:ext>
            </a:extLst>
          </p:cNvPr>
          <p:cNvSpPr>
            <a:spLocks noGrp="1"/>
          </p:cNvSpPr>
          <p:nvPr>
            <p:ph type="ftr" sz="quarter" idx="11"/>
          </p:nvPr>
        </p:nvSpPr>
        <p:spPr/>
        <p:txBody>
          <a:bodyPr/>
          <a:lstStyle/>
          <a:p>
            <a:r>
              <a:rPr lang="en-US"/>
              <a:t>NordicAST 2020</a:t>
            </a:r>
          </a:p>
        </p:txBody>
      </p:sp>
      <p:sp>
        <p:nvSpPr>
          <p:cNvPr id="5" name="textruta 4">
            <a:extLst>
              <a:ext uri="{FF2B5EF4-FFF2-40B4-BE49-F238E27FC236}">
                <a16:creationId xmlns:a16="http://schemas.microsoft.com/office/drawing/2014/main" id="{74FBDD8C-39FF-B548-B96E-38BF4BB6A78C}"/>
              </a:ext>
            </a:extLst>
          </p:cNvPr>
          <p:cNvSpPr txBox="1"/>
          <p:nvPr/>
        </p:nvSpPr>
        <p:spPr>
          <a:xfrm>
            <a:off x="609600" y="2081937"/>
            <a:ext cx="10972800" cy="3046988"/>
          </a:xfrm>
          <a:prstGeom prst="rect">
            <a:avLst/>
          </a:prstGeom>
          <a:solidFill>
            <a:schemeClr val="accent1">
              <a:lumMod val="20000"/>
              <a:lumOff val="80000"/>
            </a:schemeClr>
          </a:solidFill>
          <a:ln>
            <a:solidFill>
              <a:schemeClr val="tx1"/>
            </a:solidFill>
          </a:ln>
        </p:spPr>
        <p:txBody>
          <a:bodyPr wrap="square" rtlCol="0">
            <a:spAutoFit/>
          </a:bodyPr>
          <a:lstStyle/>
          <a:p>
            <a:r>
              <a:rPr lang="sv-SE" sz="3200" dirty="0" err="1"/>
              <a:t>Why</a:t>
            </a:r>
            <a:r>
              <a:rPr lang="sv-SE" sz="3200" dirty="0"/>
              <a:t>? </a:t>
            </a:r>
          </a:p>
          <a:p>
            <a:r>
              <a:rPr lang="sv-SE" sz="3200" dirty="0" err="1"/>
              <a:t>Because</a:t>
            </a:r>
            <a:r>
              <a:rPr lang="sv-SE" sz="3200" dirty="0"/>
              <a:t> a </a:t>
            </a:r>
            <a:r>
              <a:rPr lang="sv-SE" sz="3200" dirty="0" err="1"/>
              <a:t>poll</a:t>
            </a:r>
            <a:r>
              <a:rPr lang="sv-SE" sz="3200" dirty="0"/>
              <a:t> </a:t>
            </a:r>
            <a:r>
              <a:rPr lang="sv-SE" sz="3200" dirty="0" err="1"/>
              <a:t>among</a:t>
            </a:r>
            <a:r>
              <a:rPr lang="sv-SE" sz="3200" dirty="0"/>
              <a:t> </a:t>
            </a:r>
            <a:r>
              <a:rPr lang="sv-SE" sz="3200" dirty="0" err="1"/>
              <a:t>colleagues</a:t>
            </a:r>
            <a:r>
              <a:rPr lang="sv-SE" sz="3200" dirty="0"/>
              <a:t>, </a:t>
            </a:r>
            <a:r>
              <a:rPr lang="sv-SE" sz="3200" dirty="0" err="1"/>
              <a:t>NACs</a:t>
            </a:r>
            <a:r>
              <a:rPr lang="sv-SE" sz="3200" dirty="0"/>
              <a:t>, ESCMID, EMA, ECDC </a:t>
            </a:r>
            <a:r>
              <a:rPr lang="sv-SE" sz="3200" dirty="0" err="1"/>
              <a:t>etc</a:t>
            </a:r>
            <a:r>
              <a:rPr lang="sv-SE" sz="3200" dirty="0"/>
              <a:t> </a:t>
            </a:r>
            <a:r>
              <a:rPr lang="sv-SE" sz="3200" dirty="0" err="1"/>
              <a:t>showed</a:t>
            </a:r>
            <a:r>
              <a:rPr lang="sv-SE" sz="3200" dirty="0"/>
              <a:t> </a:t>
            </a:r>
            <a:r>
              <a:rPr lang="sv-SE" sz="3200" dirty="0" err="1"/>
              <a:t>that</a:t>
            </a:r>
            <a:r>
              <a:rPr lang="sv-SE" sz="3200" dirty="0"/>
              <a:t> &gt;80% </a:t>
            </a:r>
            <a:r>
              <a:rPr lang="sv-SE" sz="3200" dirty="0" err="1"/>
              <a:t>were</a:t>
            </a:r>
            <a:r>
              <a:rPr lang="sv-SE" sz="3200" dirty="0"/>
              <a:t> in </a:t>
            </a:r>
            <a:r>
              <a:rPr lang="sv-SE" sz="3200" dirty="0" err="1"/>
              <a:t>favor</a:t>
            </a:r>
            <a:r>
              <a:rPr lang="sv-SE" sz="3200" dirty="0"/>
              <a:t> </a:t>
            </a:r>
            <a:r>
              <a:rPr lang="sv-SE" sz="3200" dirty="0" err="1"/>
              <a:t>of</a:t>
            </a:r>
            <a:r>
              <a:rPr lang="sv-SE" sz="3200" dirty="0"/>
              <a:t> not </a:t>
            </a:r>
            <a:r>
              <a:rPr lang="sv-SE" sz="3200" dirty="0" err="1"/>
              <a:t>changing</a:t>
            </a:r>
            <a:r>
              <a:rPr lang="sv-SE" sz="3200" dirty="0"/>
              <a:t> the ”I”.</a:t>
            </a:r>
          </a:p>
          <a:p>
            <a:r>
              <a:rPr lang="sv-SE" sz="3200" dirty="0"/>
              <a:t>And </a:t>
            </a:r>
            <a:r>
              <a:rPr lang="sv-SE" sz="3200" dirty="0" err="1"/>
              <a:t>when</a:t>
            </a:r>
            <a:r>
              <a:rPr lang="sv-SE" sz="3200" dirty="0"/>
              <a:t> </a:t>
            </a:r>
            <a:r>
              <a:rPr lang="sv-SE" sz="3200" dirty="0" err="1"/>
              <a:t>asked</a:t>
            </a:r>
            <a:r>
              <a:rPr lang="sv-SE" sz="3200" dirty="0"/>
              <a:t>, </a:t>
            </a:r>
            <a:r>
              <a:rPr lang="sv-SE" sz="3200" dirty="0" err="1"/>
              <a:t>companies</a:t>
            </a:r>
            <a:r>
              <a:rPr lang="sv-SE" sz="3200" dirty="0"/>
              <a:t> </a:t>
            </a:r>
            <a:r>
              <a:rPr lang="sv-SE" sz="3200" dirty="0" err="1"/>
              <a:t>responsible</a:t>
            </a:r>
            <a:r>
              <a:rPr lang="sv-SE" sz="3200" dirty="0"/>
              <a:t> for LIS and semi-</a:t>
            </a:r>
            <a:r>
              <a:rPr lang="sv-SE" sz="3200" dirty="0" err="1"/>
              <a:t>automoatic</a:t>
            </a:r>
            <a:r>
              <a:rPr lang="sv-SE" sz="3200" dirty="0"/>
              <a:t> AST </a:t>
            </a:r>
            <a:r>
              <a:rPr lang="sv-SE" sz="3200" dirty="0" err="1"/>
              <a:t>devices</a:t>
            </a:r>
            <a:r>
              <a:rPr lang="sv-SE" sz="3200" dirty="0"/>
              <a:t> </a:t>
            </a:r>
            <a:r>
              <a:rPr lang="sv-SE" sz="3200" dirty="0" err="1"/>
              <a:t>claimed</a:t>
            </a:r>
            <a:r>
              <a:rPr lang="sv-SE" sz="3200" dirty="0"/>
              <a:t> to </a:t>
            </a:r>
            <a:r>
              <a:rPr lang="sv-SE" sz="3200" dirty="0" err="1"/>
              <a:t>have</a:t>
            </a:r>
            <a:r>
              <a:rPr lang="sv-SE" sz="3200" dirty="0"/>
              <a:t> problems </a:t>
            </a:r>
            <a:r>
              <a:rPr lang="sv-SE" sz="3200" dirty="0" err="1"/>
              <a:t>introducing</a:t>
            </a:r>
            <a:r>
              <a:rPr lang="sv-SE" sz="3200" dirty="0"/>
              <a:t> and </a:t>
            </a:r>
            <a:r>
              <a:rPr lang="sv-SE" sz="3200" dirty="0" err="1"/>
              <a:t>synchronising</a:t>
            </a:r>
            <a:r>
              <a:rPr lang="sv-SE" sz="3200" dirty="0"/>
              <a:t> a </a:t>
            </a:r>
            <a:r>
              <a:rPr lang="sv-SE" sz="3200" dirty="0" err="1"/>
              <a:t>change</a:t>
            </a:r>
            <a:r>
              <a:rPr lang="sv-SE" sz="3200" dirty="0"/>
              <a:t> </a:t>
            </a:r>
            <a:r>
              <a:rPr lang="sv-SE" sz="3200" dirty="0" err="1"/>
              <a:t>within</a:t>
            </a:r>
            <a:r>
              <a:rPr lang="sv-SE" sz="3200" dirty="0"/>
              <a:t> a </a:t>
            </a:r>
            <a:r>
              <a:rPr lang="sv-SE" sz="3200" dirty="0" err="1"/>
              <a:t>reasonable</a:t>
            </a:r>
            <a:r>
              <a:rPr lang="sv-SE" sz="3200" dirty="0"/>
              <a:t> </a:t>
            </a:r>
            <a:r>
              <a:rPr lang="sv-SE" sz="3200" dirty="0" err="1"/>
              <a:t>time</a:t>
            </a:r>
            <a:r>
              <a:rPr lang="sv-SE" sz="3200" dirty="0"/>
              <a:t>.</a:t>
            </a:r>
          </a:p>
        </p:txBody>
      </p:sp>
    </p:spTree>
    <p:extLst>
      <p:ext uri="{BB962C8B-B14F-4D97-AF65-F5344CB8AC3E}">
        <p14:creationId xmlns:p14="http://schemas.microsoft.com/office/powerpoint/2010/main" val="2603620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13061</TotalTime>
  <Words>4634</Words>
  <Application>Microsoft Office PowerPoint</Application>
  <PresentationFormat>Widescreen</PresentationFormat>
  <Paragraphs>545</Paragraphs>
  <Slides>63</Slides>
  <Notes>10</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Arial</vt:lpstr>
      <vt:lpstr>Arial Nova</vt:lpstr>
      <vt:lpstr>Calibri</vt:lpstr>
      <vt:lpstr>Calibri Light</vt:lpstr>
      <vt:lpstr>Courier New</vt:lpstr>
      <vt:lpstr>Wingdings</vt:lpstr>
      <vt:lpstr>Office-tema</vt:lpstr>
      <vt:lpstr>The EUCAST new definitions of  the S, I and R categories and the use of ATU.</vt:lpstr>
      <vt:lpstr>Agenda</vt:lpstr>
      <vt:lpstr>In 2019 EUCAST changed the definitions of  S, I and R.</vt:lpstr>
      <vt:lpstr>EUCAST agreed there was a need for revising definitions</vt:lpstr>
      <vt:lpstr>Dose and exposure</vt:lpstr>
      <vt:lpstr>The I category is used to signal low inherent sensitivity of some species to an agent and to compensate for low-level resistance mechanisms which can still be overcome by appropriate EXPOSURE.</vt:lpstr>
      <vt:lpstr>Phenotypic AST is quantitative (MIC, Inhibition zone)…… and all breakpoints are dose/exposure dependent.</vt:lpstr>
      <vt:lpstr>PowerPoint Presentation</vt:lpstr>
      <vt:lpstr>EUCAST decided</vt:lpstr>
      <vt:lpstr>EUCAST decided</vt:lpstr>
      <vt:lpstr>The drivers of exposure: DOSE and MODE of ADMINISTRATION</vt:lpstr>
      <vt:lpstr>PowerPoint Presentation</vt:lpstr>
      <vt:lpstr>The ”arbitrary S-breakpoint” is to ensure that you obtain an ”I” rather than an ”S” when testing.</vt:lpstr>
      <vt:lpstr>PowerPoint Presentation</vt:lpstr>
      <vt:lpstr>PowerPoint Presentation</vt:lpstr>
      <vt:lpstr>Introducing the ”the new I”  Examples: Pseudomonas aeruginosa and Acinetobacter vs. several agents, S. aureus vs ciprofloxacin, H.influenzae vs. amoxicillin+/-clavulanic acid, etc .</vt:lpstr>
      <vt:lpstr>Refrain from introducing ”local or national breakpoints”</vt:lpstr>
      <vt:lpstr>ATU  An alert in the laboratory -  take action or ignore!</vt:lpstr>
      <vt:lpstr> MIC/zone correlates are mostly excellent…and unproblematic</vt:lpstr>
      <vt:lpstr>PowerPoint Presentation</vt:lpstr>
      <vt:lpstr>PowerPoint Presentation</vt:lpstr>
      <vt:lpstr>PowerPoint Presentation</vt:lpstr>
      <vt:lpstr>PowerPoint Presentation</vt:lpstr>
      <vt:lpstr>The ATU corresponds to the ”grey zone” in…</vt:lpstr>
      <vt:lpstr>Results in ATU – alternative actions!</vt:lpstr>
      <vt:lpstr>Try to solve the problem  IF..…</vt:lpstr>
      <vt:lpstr>Denmark</vt:lpstr>
      <vt:lpstr>The “new I” process in Denmark</vt:lpstr>
      <vt:lpstr>Suomi / Finland</vt:lpstr>
      <vt:lpstr>Issues and plans on the new I        -Finland</vt:lpstr>
      <vt:lpstr>Great plans from late 2019… changed</vt:lpstr>
      <vt:lpstr>Finnish NAC?</vt:lpstr>
      <vt:lpstr>Finnish vs EUCAST dosing?</vt:lpstr>
      <vt:lpstr>Finnish vs EUCAST dosing?</vt:lpstr>
      <vt:lpstr>A very Finnish problem</vt:lpstr>
      <vt:lpstr>Pip-tazo EUCAST general consultation</vt:lpstr>
      <vt:lpstr>PowerPoint Presentation</vt:lpstr>
      <vt:lpstr>Notes on dosing Finland vs. EUCAST (mostly Tyks-based)</vt:lpstr>
      <vt:lpstr>”New I” and P. aeruginosa</vt:lpstr>
      <vt:lpstr>”New I” and P. aeruginosa</vt:lpstr>
      <vt:lpstr>Plans on implementation of the ”new I” </vt:lpstr>
      <vt:lpstr>PLAN/HUSLAB</vt:lpstr>
      <vt:lpstr>Norway</vt:lpstr>
      <vt:lpstr>Implementation of «I» and «ATU» in Norway  Excerpts from a national survey and experiences from a single lab</vt:lpstr>
      <vt:lpstr>National survey November 2020</vt:lpstr>
      <vt:lpstr>Have your implemented the new  I- category in your lab?</vt:lpstr>
      <vt:lpstr>Have you had a dialogue with  the clinicians before implementing the new I-category?  (More than one answer possible)</vt:lpstr>
      <vt:lpstr>PowerPoint Presentation</vt:lpstr>
      <vt:lpstr>PowerPoint Presentation</vt:lpstr>
      <vt:lpstr>ATU implementation:  Experiences from a Norwegian lab</vt:lpstr>
      <vt:lpstr>Haukeland University Hospital</vt:lpstr>
      <vt:lpstr>PowerPoint Presentation</vt:lpstr>
      <vt:lpstr>PowerPoint Presentation</vt:lpstr>
      <vt:lpstr>PowerPoint Presentation</vt:lpstr>
      <vt:lpstr>How to pass information on AST to clinicians?</vt:lpstr>
      <vt:lpstr>Thank you  and Anu Pätäri-Sampo &amp; Nathalie Friberg, HUSLAB</vt:lpstr>
      <vt:lpstr>Sweden</vt:lpstr>
      <vt:lpstr>Implementation of the new I definition in Sweden</vt:lpstr>
      <vt:lpstr>Planned national activities 2020</vt:lpstr>
      <vt:lpstr>PowerPoint Presentation</vt:lpstr>
      <vt:lpstr>Implementation in Sweden -The new I definition</vt:lpstr>
      <vt:lpstr>P. aeruginosa – the worst problem from an antibiotic stewardship point of view?</vt:lpstr>
      <vt:lpstr>Example: WT P. aeruginosa report from Karolinska University Laboratory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update New agents  Breakpoint table 2021 – proposed changes Changes in the interpretation of susceptibility testing Ongoing EUCAST projects  ATU</dc:title>
  <dc:creator>Gunnar Kahlmeter</dc:creator>
  <cp:lastModifiedBy>Kristján Orri Helgason</cp:lastModifiedBy>
  <cp:revision>94</cp:revision>
  <cp:lastPrinted>2020-11-20T16:29:13Z</cp:lastPrinted>
  <dcterms:created xsi:type="dcterms:W3CDTF">2020-11-03T09:01:36Z</dcterms:created>
  <dcterms:modified xsi:type="dcterms:W3CDTF">2020-11-27T15:25:37Z</dcterms:modified>
</cp:coreProperties>
</file>