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1" r:id="rId1"/>
  </p:sldMasterIdLst>
  <p:notesMasterIdLst>
    <p:notesMasterId r:id="rId15"/>
  </p:notesMasterIdLst>
  <p:sldIdLst>
    <p:sldId id="256" r:id="rId2"/>
    <p:sldId id="257" r:id="rId3"/>
    <p:sldId id="258" r:id="rId4"/>
    <p:sldId id="259" r:id="rId5"/>
    <p:sldId id="260" r:id="rId6"/>
    <p:sldId id="261" r:id="rId7"/>
    <p:sldId id="268" r:id="rId8"/>
    <p:sldId id="263" r:id="rId9"/>
    <p:sldId id="264" r:id="rId10"/>
    <p:sldId id="265" r:id="rId11"/>
    <p:sldId id="266" r:id="rId12"/>
    <p:sldId id="267" r:id="rId13"/>
    <p:sldId id="26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046" autoAdjust="0"/>
  </p:normalViewPr>
  <p:slideViewPr>
    <p:cSldViewPr snapToGrid="0" snapToObjects="1">
      <p:cViewPr varScale="1">
        <p:scale>
          <a:sx n="53" d="100"/>
          <a:sy n="53" d="100"/>
        </p:scale>
        <p:origin x="-1608" y="-90"/>
      </p:cViewPr>
      <p:guideLst>
        <p:guide orient="horz" pos="2160"/>
        <p:guide pos="2880"/>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2C093B-0002-4443-92FC-572AB3EA7918}" type="datetimeFigureOut">
              <a:rPr lang="fi-FI" smtClean="0"/>
              <a:t>12.11.2015</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8B6EC9-4271-412C-B55C-DF4E821D21F7}" type="slidenum">
              <a:rPr lang="fi-FI" smtClean="0"/>
              <a:t>‹#›</a:t>
            </a:fld>
            <a:endParaRPr lang="fi-FI"/>
          </a:p>
        </p:txBody>
      </p:sp>
    </p:spTree>
    <p:extLst>
      <p:ext uri="{BB962C8B-B14F-4D97-AF65-F5344CB8AC3E}">
        <p14:creationId xmlns:p14="http://schemas.microsoft.com/office/powerpoint/2010/main" val="4163465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smtClean="0"/>
              <a:t>- T</a:t>
            </a:r>
            <a:r>
              <a:rPr lang="fi-FI" sz="1200" kern="1200" dirty="0" smtClean="0">
                <a:solidFill>
                  <a:schemeClr val="tx1"/>
                </a:solidFill>
                <a:effectLst/>
                <a:latin typeface="+mn-lt"/>
                <a:ea typeface="+mn-ea"/>
                <a:cs typeface="+mn-cs"/>
              </a:rPr>
              <a:t>unnettujen </a:t>
            </a:r>
            <a:r>
              <a:rPr lang="fi-FI" sz="1200" kern="1200" dirty="0" err="1" smtClean="0">
                <a:solidFill>
                  <a:schemeClr val="tx1"/>
                </a:solidFill>
                <a:effectLst/>
                <a:latin typeface="+mn-lt"/>
                <a:ea typeface="+mn-ea"/>
                <a:cs typeface="+mn-cs"/>
              </a:rPr>
              <a:t>showcasetapahtumien</a:t>
            </a:r>
            <a:r>
              <a:rPr lang="fi-FI" sz="1200" kern="1200" dirty="0" smtClean="0">
                <a:solidFill>
                  <a:schemeClr val="tx1"/>
                </a:solidFill>
                <a:effectLst/>
                <a:latin typeface="+mn-lt"/>
                <a:ea typeface="+mn-ea"/>
                <a:cs typeface="+mn-cs"/>
              </a:rPr>
              <a:t> kanssa harvemmin</a:t>
            </a:r>
            <a:r>
              <a:rPr lang="fi-FI" sz="1200" kern="1200" baseline="0" dirty="0" smtClean="0">
                <a:solidFill>
                  <a:schemeClr val="tx1"/>
                </a:solidFill>
                <a:effectLst/>
                <a:latin typeface="+mn-lt"/>
                <a:ea typeface="+mn-ea"/>
                <a:cs typeface="+mn-cs"/>
              </a:rPr>
              <a:t> </a:t>
            </a:r>
            <a:r>
              <a:rPr lang="fi-FI" sz="1200" kern="1200" dirty="0" smtClean="0">
                <a:solidFill>
                  <a:schemeClr val="tx1"/>
                </a:solidFill>
                <a:effectLst/>
                <a:latin typeface="+mn-lt"/>
                <a:ea typeface="+mn-ea"/>
                <a:cs typeface="+mn-cs"/>
              </a:rPr>
              <a:t>ongelmia viisumitta.</a:t>
            </a:r>
            <a:r>
              <a:rPr lang="fi-FI" sz="1200" kern="1200" baseline="0" dirty="0" smtClean="0">
                <a:solidFill>
                  <a:schemeClr val="tx1"/>
                </a:solidFill>
                <a:effectLst/>
                <a:latin typeface="+mn-lt"/>
                <a:ea typeface="+mn-ea"/>
                <a:cs typeface="+mn-cs"/>
              </a:rPr>
              <a:t> </a:t>
            </a:r>
            <a:r>
              <a:rPr lang="fi-FI" dirty="0" smtClean="0"/>
              <a:t>Esim. </a:t>
            </a:r>
            <a:r>
              <a:rPr lang="fi-FI" dirty="0" err="1" smtClean="0"/>
              <a:t>SXSW-festivaali</a:t>
            </a:r>
            <a:r>
              <a:rPr lang="fi-FI" baseline="0" dirty="0" err="1" smtClean="0"/>
              <a:t>n</a:t>
            </a:r>
            <a:r>
              <a:rPr lang="fi-FI" baseline="0" dirty="0" smtClean="0"/>
              <a:t> </a:t>
            </a:r>
            <a:r>
              <a:rPr lang="fi-FI" baseline="0" dirty="0" err="1" smtClean="0"/>
              <a:t>showcaseihin</a:t>
            </a:r>
            <a:r>
              <a:rPr lang="fi-FI" baseline="0" dirty="0" smtClean="0"/>
              <a:t> ei tarvitse viisumia. Huom. </a:t>
            </a:r>
            <a:r>
              <a:rPr lang="fi-FI" sz="1200" kern="1200" dirty="0" smtClean="0">
                <a:solidFill>
                  <a:schemeClr val="tx1"/>
                </a:solidFill>
                <a:effectLst/>
                <a:latin typeface="+mn-lt"/>
                <a:ea typeface="+mn-ea"/>
                <a:cs typeface="+mn-cs"/>
              </a:rPr>
              <a:t>muita kuin virallisia </a:t>
            </a:r>
            <a:r>
              <a:rPr lang="fi-FI" sz="1200" kern="1200" dirty="0" err="1" smtClean="0">
                <a:solidFill>
                  <a:schemeClr val="tx1"/>
                </a:solidFill>
                <a:effectLst/>
                <a:latin typeface="+mn-lt"/>
                <a:ea typeface="+mn-ea"/>
                <a:cs typeface="+mn-cs"/>
              </a:rPr>
              <a:t>SXSW:in</a:t>
            </a:r>
            <a:r>
              <a:rPr lang="fi-FI" sz="1200" kern="1200" dirty="0" smtClean="0">
                <a:solidFill>
                  <a:schemeClr val="tx1"/>
                </a:solidFill>
                <a:effectLst/>
                <a:latin typeface="+mn-lt"/>
                <a:ea typeface="+mn-ea"/>
                <a:cs typeface="+mn-cs"/>
              </a:rPr>
              <a:t> </a:t>
            </a:r>
            <a:r>
              <a:rPr lang="fi-FI" sz="1200" kern="1200" dirty="0" err="1" smtClean="0">
                <a:solidFill>
                  <a:schemeClr val="tx1"/>
                </a:solidFill>
                <a:effectLst/>
                <a:latin typeface="+mn-lt"/>
                <a:ea typeface="+mn-ea"/>
                <a:cs typeface="+mn-cs"/>
              </a:rPr>
              <a:t>showcase-esiintymisiä</a:t>
            </a:r>
            <a:r>
              <a:rPr lang="fi-FI" sz="1200" kern="1200" dirty="0" smtClean="0">
                <a:solidFill>
                  <a:schemeClr val="tx1"/>
                </a:solidFill>
                <a:effectLst/>
                <a:latin typeface="+mn-lt"/>
                <a:ea typeface="+mn-ea"/>
                <a:cs typeface="+mn-cs"/>
              </a:rPr>
              <a:t> EI lasketa tähän mukaan eli jos artisti tekee muitakin </a:t>
            </a:r>
            <a:r>
              <a:rPr lang="fi-FI" sz="1200" kern="1200" dirty="0" err="1" smtClean="0">
                <a:solidFill>
                  <a:schemeClr val="tx1"/>
                </a:solidFill>
                <a:effectLst/>
                <a:latin typeface="+mn-lt"/>
                <a:ea typeface="+mn-ea"/>
                <a:cs typeface="+mn-cs"/>
              </a:rPr>
              <a:t>SXSW:in</a:t>
            </a:r>
            <a:r>
              <a:rPr lang="fi-FI" sz="1200" kern="1200" dirty="0" smtClean="0">
                <a:solidFill>
                  <a:schemeClr val="tx1"/>
                </a:solidFill>
                <a:effectLst/>
                <a:latin typeface="+mn-lt"/>
                <a:ea typeface="+mn-ea"/>
                <a:cs typeface="+mn-cs"/>
              </a:rPr>
              <a:t> yhteydessä olevia epävirallisia </a:t>
            </a:r>
            <a:r>
              <a:rPr lang="fi-FI" sz="1200" kern="1200" dirty="0" err="1" smtClean="0">
                <a:solidFill>
                  <a:schemeClr val="tx1"/>
                </a:solidFill>
                <a:effectLst/>
                <a:latin typeface="+mn-lt"/>
                <a:ea typeface="+mn-ea"/>
                <a:cs typeface="+mn-cs"/>
              </a:rPr>
              <a:t>showcaseja</a:t>
            </a:r>
            <a:r>
              <a:rPr lang="fi-FI" sz="1200" kern="1200" dirty="0" smtClean="0">
                <a:solidFill>
                  <a:schemeClr val="tx1"/>
                </a:solidFill>
                <a:effectLst/>
                <a:latin typeface="+mn-lt"/>
                <a:ea typeface="+mn-ea"/>
                <a:cs typeface="+mn-cs"/>
              </a:rPr>
              <a:t>, viisumi todennäköisesti tarvitaan.</a:t>
            </a:r>
            <a:r>
              <a:rPr lang="fi-FI" sz="1200" kern="1200" baseline="0" dirty="0" smtClean="0">
                <a:solidFill>
                  <a:schemeClr val="tx1"/>
                </a:solidFill>
                <a:effectLst/>
                <a:latin typeface="+mn-lt"/>
                <a:ea typeface="+mn-ea"/>
                <a:cs typeface="+mn-cs"/>
              </a:rPr>
              <a:t> </a:t>
            </a:r>
            <a:r>
              <a:rPr lang="fi-FI" sz="1200" kern="1200" dirty="0" smtClean="0">
                <a:solidFill>
                  <a:schemeClr val="tx1"/>
                </a:solidFill>
                <a:effectLst/>
                <a:latin typeface="+mn-lt"/>
                <a:ea typeface="+mn-ea"/>
                <a:cs typeface="+mn-cs"/>
              </a:rPr>
              <a:t>Jos tekee muitakin </a:t>
            </a:r>
            <a:r>
              <a:rPr lang="fi-FI" sz="1200" kern="1200" dirty="0" err="1" smtClean="0">
                <a:solidFill>
                  <a:schemeClr val="tx1"/>
                </a:solidFill>
                <a:effectLst/>
                <a:latin typeface="+mn-lt"/>
                <a:ea typeface="+mn-ea"/>
                <a:cs typeface="+mn-cs"/>
              </a:rPr>
              <a:t>showcaseja</a:t>
            </a:r>
            <a:r>
              <a:rPr lang="fi-FI" sz="1200" kern="1200" dirty="0" smtClean="0">
                <a:solidFill>
                  <a:schemeClr val="tx1"/>
                </a:solidFill>
                <a:effectLst/>
                <a:latin typeface="+mn-lt"/>
                <a:ea typeface="+mn-ea"/>
                <a:cs typeface="+mn-cs"/>
              </a:rPr>
              <a:t>, kannattaa mukaan ottaa virallinen kutsu tilaisuuteen järjestävältä taholta,</a:t>
            </a:r>
            <a:r>
              <a:rPr lang="fi-FI" sz="1200" kern="1200" baseline="0" dirty="0" smtClean="0">
                <a:solidFill>
                  <a:schemeClr val="tx1"/>
                </a:solidFill>
                <a:effectLst/>
                <a:latin typeface="+mn-lt"/>
                <a:ea typeface="+mn-ea"/>
                <a:cs typeface="+mn-cs"/>
              </a:rPr>
              <a:t> tällä tavoin voi pärjätä ilman viisumiakin.</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fi-FI" sz="1200" kern="1200" baseline="0" dirty="0" smtClean="0">
                <a:solidFill>
                  <a:schemeClr val="tx1"/>
                </a:solidFill>
                <a:effectLst/>
                <a:latin typeface="+mn-lt"/>
                <a:ea typeface="+mn-ea"/>
                <a:cs typeface="+mn-cs"/>
              </a:rPr>
              <a:t>Jos bändi/artisti jatkaa matkaansa </a:t>
            </a:r>
            <a:r>
              <a:rPr lang="fi-FI" sz="1200" kern="1200" baseline="0" dirty="0" err="1" smtClean="0">
                <a:solidFill>
                  <a:schemeClr val="tx1"/>
                </a:solidFill>
                <a:effectLst/>
                <a:latin typeface="+mn-lt"/>
                <a:ea typeface="+mn-ea"/>
                <a:cs typeface="+mn-cs"/>
              </a:rPr>
              <a:t>showcasesta</a:t>
            </a:r>
            <a:r>
              <a:rPr lang="fi-FI" sz="1200" kern="1200" baseline="0" dirty="0" smtClean="0">
                <a:solidFill>
                  <a:schemeClr val="tx1"/>
                </a:solidFill>
                <a:effectLst/>
                <a:latin typeface="+mn-lt"/>
                <a:ea typeface="+mn-ea"/>
                <a:cs typeface="+mn-cs"/>
              </a:rPr>
              <a:t> (esim. SXSW) </a:t>
            </a:r>
            <a:r>
              <a:rPr lang="fi-FI" sz="1200" kern="1200" baseline="0" dirty="0" smtClean="0">
                <a:solidFill>
                  <a:schemeClr val="tx1"/>
                </a:solidFill>
                <a:effectLst/>
                <a:latin typeface="+mn-lt"/>
                <a:ea typeface="+mn-ea"/>
                <a:cs typeface="+mn-cs"/>
              </a:rPr>
              <a:t>tekemään muita keikkoja, </a:t>
            </a:r>
            <a:r>
              <a:rPr lang="fi-FI" sz="1200" kern="1200" baseline="0" dirty="0" smtClean="0">
                <a:solidFill>
                  <a:schemeClr val="tx1"/>
                </a:solidFill>
                <a:effectLst/>
                <a:latin typeface="+mn-lt"/>
                <a:ea typeface="+mn-ea"/>
                <a:cs typeface="+mn-cs"/>
              </a:rPr>
              <a:t>viisumi tarvitaan.</a:t>
            </a:r>
          </a:p>
          <a:p>
            <a:pPr marL="0" marR="0" indent="0" algn="l" defTabSz="914400" rtl="0" eaLnBrk="1" fontAlgn="auto" latinLnBrk="0" hangingPunct="1">
              <a:lnSpc>
                <a:spcPct val="100000"/>
              </a:lnSpc>
              <a:spcBef>
                <a:spcPts val="0"/>
              </a:spcBef>
              <a:spcAft>
                <a:spcPts val="0"/>
              </a:spcAft>
              <a:buClrTx/>
              <a:buSzTx/>
              <a:buFontTx/>
              <a:buNone/>
              <a:tabLst/>
              <a:defRPr/>
            </a:pPr>
            <a:r>
              <a:rPr lang="fi-FI" sz="1200" kern="1200" baseline="0" dirty="0" smtClean="0">
                <a:solidFill>
                  <a:schemeClr val="tx1"/>
                </a:solidFill>
                <a:effectLst/>
                <a:latin typeface="+mn-lt"/>
                <a:ea typeface="+mn-ea"/>
                <a:cs typeface="+mn-cs"/>
              </a:rPr>
              <a:t>- </a:t>
            </a:r>
            <a:r>
              <a:rPr lang="fi-FI" sz="1200" kern="1200" dirty="0" smtClean="0">
                <a:solidFill>
                  <a:schemeClr val="tx1"/>
                </a:solidFill>
                <a:effectLst/>
                <a:latin typeface="+mn-lt"/>
                <a:ea typeface="+mn-ea"/>
                <a:cs typeface="+mn-cs"/>
              </a:rPr>
              <a:t>Neuvottelut, verkostoitumismatkat tms. eivät vaadi viisumia</a:t>
            </a:r>
          </a:p>
        </p:txBody>
      </p:sp>
      <p:sp>
        <p:nvSpPr>
          <p:cNvPr id="4" name="Dian numeron paikkamerkki 3"/>
          <p:cNvSpPr>
            <a:spLocks noGrp="1"/>
          </p:cNvSpPr>
          <p:nvPr>
            <p:ph type="sldNum" sz="quarter" idx="10"/>
          </p:nvPr>
        </p:nvSpPr>
        <p:spPr/>
        <p:txBody>
          <a:bodyPr/>
          <a:lstStyle/>
          <a:p>
            <a:fld id="{3B8B6EC9-4271-412C-B55C-DF4E821D21F7}" type="slidenum">
              <a:rPr lang="fi-FI" smtClean="0"/>
              <a:t>2</a:t>
            </a:fld>
            <a:endParaRPr lang="fi-FI"/>
          </a:p>
        </p:txBody>
      </p:sp>
    </p:spTree>
    <p:extLst>
      <p:ext uri="{BB962C8B-B14F-4D97-AF65-F5344CB8AC3E}">
        <p14:creationId xmlns:p14="http://schemas.microsoft.com/office/powerpoint/2010/main" val="18933217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fi-FI" baseline="0" dirty="0" smtClean="0"/>
              <a:t>Prosessi kannattaa aloittaa HETI, kun USA:n suunnitelmat on selvillä.</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fi-FI" sz="1200" kern="1200" dirty="0" smtClean="0">
                <a:solidFill>
                  <a:schemeClr val="tx1"/>
                </a:solidFill>
                <a:effectLst/>
                <a:latin typeface="+mn-lt"/>
                <a:ea typeface="+mn-ea"/>
                <a:cs typeface="+mn-cs"/>
              </a:rPr>
              <a:t>Päivittyvän tiedon viisumiasioista</a:t>
            </a:r>
            <a:r>
              <a:rPr lang="fi-FI" sz="1200" kern="1200" baseline="0" dirty="0" smtClean="0">
                <a:solidFill>
                  <a:schemeClr val="tx1"/>
                </a:solidFill>
                <a:effectLst/>
                <a:latin typeface="+mn-lt"/>
                <a:ea typeface="+mn-ea"/>
                <a:cs typeface="+mn-cs"/>
              </a:rPr>
              <a:t> löydät sivulta: </a:t>
            </a:r>
            <a:r>
              <a:rPr lang="fi-FI" sz="1200" kern="1200" dirty="0" err="1" smtClean="0">
                <a:solidFill>
                  <a:schemeClr val="tx1"/>
                </a:solidFill>
                <a:effectLst/>
                <a:latin typeface="+mn-lt"/>
                <a:ea typeface="+mn-ea"/>
                <a:cs typeface="+mn-cs"/>
              </a:rPr>
              <a:t>www.artistsfromabroad.org</a:t>
            </a:r>
            <a:endParaRPr lang="fi-FI" sz="1200" kern="1200" dirty="0" smtClean="0">
              <a:solidFill>
                <a:schemeClr val="tx1"/>
              </a:solidFill>
              <a:effectLst/>
              <a:latin typeface="+mn-lt"/>
              <a:ea typeface="+mn-ea"/>
              <a:cs typeface="+mn-cs"/>
            </a:endParaRPr>
          </a:p>
        </p:txBody>
      </p:sp>
      <p:sp>
        <p:nvSpPr>
          <p:cNvPr id="4" name="Dian numeron paikkamerkki 3"/>
          <p:cNvSpPr>
            <a:spLocks noGrp="1"/>
          </p:cNvSpPr>
          <p:nvPr>
            <p:ph type="sldNum" sz="quarter" idx="10"/>
          </p:nvPr>
        </p:nvSpPr>
        <p:spPr/>
        <p:txBody>
          <a:bodyPr/>
          <a:lstStyle/>
          <a:p>
            <a:fld id="{3B8B6EC9-4271-412C-B55C-DF4E821D21F7}" type="slidenum">
              <a:rPr lang="fi-FI" smtClean="0"/>
              <a:t>12</a:t>
            </a:fld>
            <a:endParaRPr lang="fi-FI"/>
          </a:p>
        </p:txBody>
      </p:sp>
    </p:spTree>
    <p:extLst>
      <p:ext uri="{BB962C8B-B14F-4D97-AF65-F5344CB8AC3E}">
        <p14:creationId xmlns:p14="http://schemas.microsoft.com/office/powerpoint/2010/main" val="27576789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r>
              <a:rPr lang="fi-FI" baseline="0" dirty="0" err="1" smtClean="0"/>
              <a:t>TamizdatAVAIL</a:t>
            </a:r>
            <a:r>
              <a:rPr lang="fi-FI" baseline="0" dirty="0" smtClean="0"/>
              <a:t> is a </a:t>
            </a:r>
            <a:r>
              <a:rPr lang="fi-FI" baseline="0" dirty="0" err="1" smtClean="0"/>
              <a:t>no-fee</a:t>
            </a:r>
            <a:r>
              <a:rPr lang="fi-FI" baseline="0" dirty="0" smtClean="0"/>
              <a:t> </a:t>
            </a:r>
            <a:r>
              <a:rPr lang="fi-FI" baseline="0" dirty="0" err="1" smtClean="0"/>
              <a:t>non-profit</a:t>
            </a:r>
            <a:r>
              <a:rPr lang="fi-FI" baseline="0" dirty="0" smtClean="0"/>
              <a:t> </a:t>
            </a:r>
            <a:r>
              <a:rPr lang="fi-FI" baseline="0" dirty="0" err="1" smtClean="0"/>
              <a:t>legal</a:t>
            </a:r>
            <a:r>
              <a:rPr lang="fi-FI" baseline="0" dirty="0" smtClean="0"/>
              <a:t> </a:t>
            </a:r>
            <a:r>
              <a:rPr lang="fi-FI" baseline="0" dirty="0" err="1" smtClean="0"/>
              <a:t>assistance</a:t>
            </a:r>
            <a:r>
              <a:rPr lang="fi-FI" baseline="0" dirty="0" smtClean="0"/>
              <a:t> </a:t>
            </a:r>
            <a:r>
              <a:rPr lang="fi-FI" baseline="0" dirty="0" err="1" smtClean="0"/>
              <a:t>hotline</a:t>
            </a:r>
            <a:r>
              <a:rPr lang="fi-FI" baseline="0" dirty="0" smtClean="0"/>
              <a:t> to help the </a:t>
            </a:r>
            <a:r>
              <a:rPr lang="fi-FI" baseline="0" dirty="0" err="1" smtClean="0"/>
              <a:t>performing</a:t>
            </a:r>
            <a:r>
              <a:rPr lang="fi-FI" baseline="0" dirty="0" smtClean="0"/>
              <a:t> </a:t>
            </a:r>
            <a:r>
              <a:rPr lang="fi-FI" baseline="0" dirty="0" err="1" smtClean="0"/>
              <a:t>arts</a:t>
            </a:r>
            <a:r>
              <a:rPr lang="fi-FI" baseline="0" dirty="0" smtClean="0"/>
              <a:t> with U.S. visa </a:t>
            </a:r>
            <a:r>
              <a:rPr lang="fi-FI" baseline="0" dirty="0" err="1" smtClean="0"/>
              <a:t>problems</a:t>
            </a:r>
            <a:r>
              <a:rPr lang="fi-FI" baseline="0" dirty="0" smtClean="0"/>
              <a:t>.</a:t>
            </a:r>
            <a:endParaRPr lang="fi-FI" dirty="0" smtClean="0"/>
          </a:p>
          <a:p>
            <a:pPr marL="171450" indent="-171450">
              <a:buFontTx/>
              <a:buChar char="-"/>
            </a:pPr>
            <a:r>
              <a:rPr lang="fi-FI" dirty="0" err="1" smtClean="0"/>
              <a:t>Emergency</a:t>
            </a:r>
            <a:r>
              <a:rPr lang="fi-FI" baseline="0" dirty="0" smtClean="0"/>
              <a:t> </a:t>
            </a:r>
            <a:r>
              <a:rPr lang="fi-FI" baseline="0" dirty="0" err="1" smtClean="0"/>
              <a:t>hotline</a:t>
            </a:r>
            <a:r>
              <a:rPr lang="fi-FI" baseline="0" dirty="0" smtClean="0"/>
              <a:t>: 718-541-3641 </a:t>
            </a:r>
          </a:p>
          <a:p>
            <a:pPr marL="171450" indent="-171450">
              <a:buFontTx/>
              <a:buChar char="-"/>
            </a:pPr>
            <a:r>
              <a:rPr lang="fi-FI" baseline="0" dirty="0" err="1" smtClean="0"/>
              <a:t>www.tamizdat.org./avail</a:t>
            </a:r>
            <a:endParaRPr lang="fi-FI" baseline="0" dirty="0" smtClean="0"/>
          </a:p>
          <a:p>
            <a:pPr marL="171450" indent="-171450">
              <a:buFontTx/>
              <a:buChar char="-"/>
            </a:pPr>
            <a:endParaRPr lang="fi-FI" baseline="0" dirty="0" smtClean="0"/>
          </a:p>
          <a:p>
            <a:pPr marL="171450" indent="-171450">
              <a:buFontTx/>
              <a:buChar char="-"/>
            </a:pPr>
            <a:endParaRPr lang="fi-FI" baseline="0" dirty="0" smtClean="0"/>
          </a:p>
          <a:p>
            <a:pPr marL="171450" indent="-171450">
              <a:buFontTx/>
              <a:buChar char="-"/>
            </a:pPr>
            <a:endParaRPr lang="fi-FI" baseline="0" dirty="0" smtClean="0"/>
          </a:p>
        </p:txBody>
      </p:sp>
      <p:sp>
        <p:nvSpPr>
          <p:cNvPr id="4" name="Dian numeron paikkamerkki 3"/>
          <p:cNvSpPr>
            <a:spLocks noGrp="1"/>
          </p:cNvSpPr>
          <p:nvPr>
            <p:ph type="sldNum" sz="quarter" idx="10"/>
          </p:nvPr>
        </p:nvSpPr>
        <p:spPr/>
        <p:txBody>
          <a:bodyPr/>
          <a:lstStyle/>
          <a:p>
            <a:fld id="{3B8B6EC9-4271-412C-B55C-DF4E821D21F7}" type="slidenum">
              <a:rPr lang="fi-FI" smtClean="0"/>
              <a:t>13</a:t>
            </a:fld>
            <a:endParaRPr lang="fi-FI"/>
          </a:p>
        </p:txBody>
      </p:sp>
    </p:spTree>
    <p:extLst>
      <p:ext uri="{BB962C8B-B14F-4D97-AF65-F5344CB8AC3E}">
        <p14:creationId xmlns:p14="http://schemas.microsoft.com/office/powerpoint/2010/main" val="15861154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 Vaikka</a:t>
            </a:r>
            <a:r>
              <a:rPr lang="fi-FI" baseline="0" dirty="0" smtClean="0"/>
              <a:t> palkka maksettaisiin myöhemmin Suomessa, viisumi tarvitaan silti. Oleellista ei myöskään ole se, mistä maasta palkkaraha tulee vaan se missä työ tehdään tai mitä työn tuotoksella tehdään (esim. aiotaanko julkaista USA:ssa – jos, viisumi tarvitaan)</a:t>
            </a:r>
            <a:endParaRPr lang="fi-FI" dirty="0" smtClean="0"/>
          </a:p>
          <a:p>
            <a:pPr marL="171450" indent="-171450">
              <a:buFontTx/>
              <a:buChar char="-"/>
            </a:pPr>
            <a:r>
              <a:rPr lang="fi-FI" dirty="0" smtClean="0"/>
              <a:t>Tunnettujen</a:t>
            </a:r>
            <a:r>
              <a:rPr lang="fi-FI" baseline="0" dirty="0" smtClean="0"/>
              <a:t> </a:t>
            </a:r>
            <a:r>
              <a:rPr lang="fi-FI" baseline="0" dirty="0" err="1" smtClean="0"/>
              <a:t>showcasefestivaalien</a:t>
            </a:r>
            <a:r>
              <a:rPr lang="fi-FI" baseline="0" dirty="0" smtClean="0"/>
              <a:t> kanssa ei yleensä ongelmia. </a:t>
            </a:r>
            <a:r>
              <a:rPr lang="fi-FI" sz="1200" kern="1200" baseline="0" dirty="0" smtClean="0">
                <a:solidFill>
                  <a:schemeClr val="tx1"/>
                </a:solidFill>
                <a:effectLst/>
                <a:latin typeface="+mn-lt"/>
                <a:ea typeface="+mn-ea"/>
                <a:cs typeface="+mn-cs"/>
              </a:rPr>
              <a:t>K</a:t>
            </a:r>
            <a:r>
              <a:rPr lang="fi-FI" sz="1200" kern="1200" dirty="0" smtClean="0">
                <a:solidFill>
                  <a:schemeClr val="tx1"/>
                </a:solidFill>
                <a:effectLst/>
                <a:latin typeface="+mn-lt"/>
                <a:ea typeface="+mn-ea"/>
                <a:cs typeface="+mn-cs"/>
              </a:rPr>
              <a:t>äytännön tasolla viisumitta matkustaminen ei aina onnistu, koska lentokenttävirkailijat tekevät päätökset ja eivät välttämättä tiedä koko </a:t>
            </a:r>
            <a:r>
              <a:rPr lang="fi-FI" sz="1200" kern="1200" dirty="0" err="1" smtClean="0">
                <a:solidFill>
                  <a:schemeClr val="tx1"/>
                </a:solidFill>
                <a:effectLst/>
                <a:latin typeface="+mn-lt"/>
                <a:ea typeface="+mn-ea"/>
                <a:cs typeface="+mn-cs"/>
              </a:rPr>
              <a:t>showcasesta</a:t>
            </a:r>
            <a:r>
              <a:rPr lang="fi-FI" sz="1200" kern="1200" dirty="0" smtClean="0">
                <a:solidFill>
                  <a:schemeClr val="tx1"/>
                </a:solidFill>
                <a:effectLst/>
                <a:latin typeface="+mn-lt"/>
                <a:ea typeface="+mn-ea"/>
                <a:cs typeface="+mn-cs"/>
              </a:rPr>
              <a:t>. </a:t>
            </a:r>
            <a:r>
              <a:rPr lang="fi-FI" baseline="0" dirty="0" smtClean="0"/>
              <a:t>Jos kyseessä on ei niin tunnettu festivaali, on hyvä ottaa mukaan järjestävän tahon virallinen kutsu tms. jolla voi todistaa olevansa menossa kyseiselle festivaalille.</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fi-FI" sz="1200" kern="1200" dirty="0" smtClean="0">
                <a:solidFill>
                  <a:schemeClr val="tx1"/>
                </a:solidFill>
                <a:effectLst/>
                <a:latin typeface="+mn-lt"/>
                <a:ea typeface="+mn-ea"/>
                <a:cs typeface="+mn-cs"/>
              </a:rPr>
              <a:t>Biisintekijät: Ennen käytäntönä</a:t>
            </a:r>
            <a:r>
              <a:rPr lang="fi-FI" sz="1200" kern="1200" baseline="0" dirty="0" smtClean="0">
                <a:solidFill>
                  <a:schemeClr val="tx1"/>
                </a:solidFill>
                <a:effectLst/>
                <a:latin typeface="+mn-lt"/>
                <a:ea typeface="+mn-ea"/>
                <a:cs typeface="+mn-cs"/>
              </a:rPr>
              <a:t> ollut, että jos kappale julkaistaan USA:ssa, viisumi tarvitaan. Käytännössä julkaisusuunnitelmat eivät kuitenkaan välttämättä ole kirjoitusvaiheessa selvillä. Jos työtä tehdään esim. suomalaiselle kustantajalle, kannattaa mukana olla kirje kustantajalta, josta käy ilmi kenelle työtä tehdään ja että työn tuotokset on tarkoitus julkaista esim. Suomessa.</a:t>
            </a:r>
            <a:endParaRPr lang="fi-FI" dirty="0"/>
          </a:p>
        </p:txBody>
      </p:sp>
      <p:sp>
        <p:nvSpPr>
          <p:cNvPr id="4" name="Dian numeron paikkamerkki 3"/>
          <p:cNvSpPr>
            <a:spLocks noGrp="1"/>
          </p:cNvSpPr>
          <p:nvPr>
            <p:ph type="sldNum" sz="quarter" idx="10"/>
          </p:nvPr>
        </p:nvSpPr>
        <p:spPr/>
        <p:txBody>
          <a:bodyPr/>
          <a:lstStyle/>
          <a:p>
            <a:fld id="{3B8B6EC9-4271-412C-B55C-DF4E821D21F7}" type="slidenum">
              <a:rPr lang="fi-FI" smtClean="0"/>
              <a:t>3</a:t>
            </a:fld>
            <a:endParaRPr lang="fi-FI"/>
          </a:p>
        </p:txBody>
      </p:sp>
    </p:spTree>
    <p:extLst>
      <p:ext uri="{BB962C8B-B14F-4D97-AF65-F5344CB8AC3E}">
        <p14:creationId xmlns:p14="http://schemas.microsoft.com/office/powerpoint/2010/main" val="28761577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200" kern="1200" dirty="0" smtClean="0">
                <a:solidFill>
                  <a:schemeClr val="tx1"/>
                </a:solidFill>
                <a:effectLst/>
                <a:latin typeface="+mn-lt"/>
                <a:ea typeface="+mn-ea"/>
                <a:cs typeface="+mn-cs"/>
              </a:rPr>
              <a:t>P-3 helppo saada folk-ryhmille (käytännössä erikoiset/harvinaiset soittimet</a:t>
            </a:r>
            <a:r>
              <a:rPr lang="fi-FI" sz="1200" kern="1200" baseline="0" dirty="0" smtClean="0">
                <a:solidFill>
                  <a:schemeClr val="tx1"/>
                </a:solidFill>
                <a:effectLst/>
                <a:latin typeface="+mn-lt"/>
                <a:ea typeface="+mn-ea"/>
                <a:cs typeface="+mn-cs"/>
              </a:rPr>
              <a:t> tai muut erikoiset elementit</a:t>
            </a:r>
            <a:r>
              <a:rPr lang="fi-FI" sz="1200" kern="1200" dirty="0" smtClean="0">
                <a:solidFill>
                  <a:schemeClr val="tx1"/>
                </a:solidFill>
                <a:effectLst/>
                <a:latin typeface="+mn-lt"/>
                <a:ea typeface="+mn-ea"/>
                <a:cs typeface="+mn-cs"/>
              </a:rPr>
              <a:t> määrittävät kategoriaa)</a:t>
            </a:r>
            <a:endParaRPr lang="fi-FI" sz="1200" kern="1200" dirty="0">
              <a:solidFill>
                <a:schemeClr val="tx1"/>
              </a:solidFill>
              <a:effectLst/>
              <a:latin typeface="+mn-lt"/>
              <a:ea typeface="+mn-ea"/>
              <a:cs typeface="+mn-cs"/>
            </a:endParaRPr>
          </a:p>
        </p:txBody>
      </p:sp>
      <p:sp>
        <p:nvSpPr>
          <p:cNvPr id="4" name="Dian numeron paikkamerkki 3"/>
          <p:cNvSpPr>
            <a:spLocks noGrp="1"/>
          </p:cNvSpPr>
          <p:nvPr>
            <p:ph type="sldNum" sz="quarter" idx="10"/>
          </p:nvPr>
        </p:nvSpPr>
        <p:spPr/>
        <p:txBody>
          <a:bodyPr/>
          <a:lstStyle/>
          <a:p>
            <a:fld id="{3B8B6EC9-4271-412C-B55C-DF4E821D21F7}" type="slidenum">
              <a:rPr lang="fi-FI" smtClean="0"/>
              <a:t>4</a:t>
            </a:fld>
            <a:endParaRPr lang="fi-FI"/>
          </a:p>
        </p:txBody>
      </p:sp>
    </p:spTree>
    <p:extLst>
      <p:ext uri="{BB962C8B-B14F-4D97-AF65-F5344CB8AC3E}">
        <p14:creationId xmlns:p14="http://schemas.microsoft.com/office/powerpoint/2010/main" val="4238164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200" kern="1200" dirty="0" smtClean="0">
                <a:solidFill>
                  <a:schemeClr val="tx1"/>
                </a:solidFill>
                <a:effectLst/>
                <a:latin typeface="+mn-lt"/>
                <a:ea typeface="+mn-ea"/>
                <a:cs typeface="+mn-cs"/>
              </a:rPr>
              <a:t> Epävarmoissa tilanteissa (esim. jos menee äänittämään) voi hankkia turistiviisumin, joka hyvin todennäköisesti takaa pääsyn maahan, koska lähetystö tekee harkinnan lähtömaassa ja tähän harvoin kentällä enää puututaan.</a:t>
            </a:r>
          </a:p>
          <a:p>
            <a:endParaRPr lang="fi-FI" dirty="0"/>
          </a:p>
        </p:txBody>
      </p:sp>
      <p:sp>
        <p:nvSpPr>
          <p:cNvPr id="4" name="Dian numeron paikkamerkki 3"/>
          <p:cNvSpPr>
            <a:spLocks noGrp="1"/>
          </p:cNvSpPr>
          <p:nvPr>
            <p:ph type="sldNum" sz="quarter" idx="10"/>
          </p:nvPr>
        </p:nvSpPr>
        <p:spPr/>
        <p:txBody>
          <a:bodyPr/>
          <a:lstStyle/>
          <a:p>
            <a:fld id="{3B8B6EC9-4271-412C-B55C-DF4E821D21F7}" type="slidenum">
              <a:rPr lang="fi-FI" smtClean="0"/>
              <a:t>5</a:t>
            </a:fld>
            <a:endParaRPr lang="fi-FI"/>
          </a:p>
        </p:txBody>
      </p:sp>
    </p:spTree>
    <p:extLst>
      <p:ext uri="{BB962C8B-B14F-4D97-AF65-F5344CB8AC3E}">
        <p14:creationId xmlns:p14="http://schemas.microsoft.com/office/powerpoint/2010/main" val="1859399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3B8B6EC9-4271-412C-B55C-DF4E821D21F7}" type="slidenum">
              <a:rPr lang="fi-FI" smtClean="0"/>
              <a:t>6</a:t>
            </a:fld>
            <a:endParaRPr lang="fi-FI"/>
          </a:p>
        </p:txBody>
      </p:sp>
    </p:spTree>
    <p:extLst>
      <p:ext uri="{BB962C8B-B14F-4D97-AF65-F5344CB8AC3E}">
        <p14:creationId xmlns:p14="http://schemas.microsoft.com/office/powerpoint/2010/main" val="2341741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171450" indent="-171450">
              <a:buFontTx/>
              <a:buChar char="-"/>
            </a:pPr>
            <a:r>
              <a:rPr lang="fi-FI" dirty="0" smtClean="0"/>
              <a:t>Viisumi myönnetään vain siksi aikaa, kun sitä tarvitsee.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i-FI" sz="1200" kern="1200" dirty="0" smtClean="0">
                <a:solidFill>
                  <a:schemeClr val="tx1"/>
                </a:solidFill>
                <a:effectLst/>
                <a:latin typeface="+mn-lt"/>
                <a:ea typeface="+mn-ea"/>
                <a:cs typeface="+mn-cs"/>
              </a:rPr>
              <a:t>Keikkojen välillä voi olla pitkiä taukoja (esim. keikka per vuosi kolmen vuoden aikana ok, jos tämä pystytään todistamaan jollain dokumentilla)</a:t>
            </a:r>
          </a:p>
        </p:txBody>
      </p:sp>
      <p:sp>
        <p:nvSpPr>
          <p:cNvPr id="4" name="Dian numeron paikkamerkki 3"/>
          <p:cNvSpPr>
            <a:spLocks noGrp="1"/>
          </p:cNvSpPr>
          <p:nvPr>
            <p:ph type="sldNum" sz="quarter" idx="10"/>
          </p:nvPr>
        </p:nvSpPr>
        <p:spPr/>
        <p:txBody>
          <a:bodyPr/>
          <a:lstStyle/>
          <a:p>
            <a:fld id="{3B8B6EC9-4271-412C-B55C-DF4E821D21F7}" type="slidenum">
              <a:rPr lang="fi-FI" smtClean="0"/>
              <a:t>7</a:t>
            </a:fld>
            <a:endParaRPr lang="fi-FI"/>
          </a:p>
        </p:txBody>
      </p:sp>
    </p:spTree>
    <p:extLst>
      <p:ext uri="{BB962C8B-B14F-4D97-AF65-F5344CB8AC3E}">
        <p14:creationId xmlns:p14="http://schemas.microsoft.com/office/powerpoint/2010/main" val="2089695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200" kern="1200" dirty="0" err="1" smtClean="0">
                <a:solidFill>
                  <a:schemeClr val="tx1"/>
                </a:solidFill>
                <a:effectLst/>
                <a:latin typeface="+mn-lt"/>
                <a:ea typeface="+mn-ea"/>
                <a:cs typeface="+mn-cs"/>
              </a:rPr>
              <a:t>Step</a:t>
            </a:r>
            <a:r>
              <a:rPr lang="fi-FI" sz="1200" kern="1200" dirty="0" smtClean="0">
                <a:solidFill>
                  <a:schemeClr val="tx1"/>
                </a:solidFill>
                <a:effectLst/>
                <a:latin typeface="+mn-lt"/>
                <a:ea typeface="+mn-ea"/>
                <a:cs typeface="+mn-cs"/>
              </a:rPr>
              <a:t> 1:</a:t>
            </a:r>
            <a:r>
              <a:rPr lang="fi-FI" sz="1200" kern="1200" baseline="0" dirty="0" smtClean="0">
                <a:solidFill>
                  <a:schemeClr val="tx1"/>
                </a:solidFill>
                <a:effectLst/>
                <a:latin typeface="+mn-lt"/>
                <a:ea typeface="+mn-ea"/>
                <a:cs typeface="+mn-cs"/>
              </a:rPr>
              <a:t> kelpoisuuteen vaikuttavat useat asiat, käytännössä mm. se, että viisumin hakija/bändi/artisti/tms. on jossain määrin merkittävä tekijä alallaan ja toiminta on ”kestävää” (eli toimintaa on ollut </a:t>
            </a:r>
            <a:r>
              <a:rPr lang="fi-FI" sz="1200" kern="1200" baseline="0" dirty="0" err="1" smtClean="0">
                <a:solidFill>
                  <a:schemeClr val="tx1"/>
                </a:solidFill>
                <a:effectLst/>
                <a:latin typeface="+mn-lt"/>
                <a:ea typeface="+mn-ea"/>
                <a:cs typeface="+mn-cs"/>
              </a:rPr>
              <a:t>väh</a:t>
            </a:r>
            <a:r>
              <a:rPr lang="fi-FI" sz="1200" kern="1200" baseline="0" dirty="0" smtClean="0">
                <a:solidFill>
                  <a:schemeClr val="tx1"/>
                </a:solidFill>
                <a:effectLst/>
                <a:latin typeface="+mn-lt"/>
                <a:ea typeface="+mn-ea"/>
                <a:cs typeface="+mn-cs"/>
              </a:rPr>
              <a:t>. vuoden), lisäksi tulee pystyä osoittamaan, että USA:ssa on tiedossa töitä</a:t>
            </a:r>
            <a:endParaRPr lang="fi-FI"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i-FI" sz="1200" kern="1200" dirty="0" err="1" smtClean="0">
                <a:solidFill>
                  <a:schemeClr val="tx1"/>
                </a:solidFill>
                <a:effectLst/>
                <a:latin typeface="+mn-lt"/>
                <a:ea typeface="+mn-ea"/>
                <a:cs typeface="+mn-cs"/>
              </a:rPr>
              <a:t>Step</a:t>
            </a:r>
            <a:r>
              <a:rPr lang="fi-FI" sz="1200" kern="1200" dirty="0" smtClean="0">
                <a:solidFill>
                  <a:schemeClr val="tx1"/>
                </a:solidFill>
                <a:effectLst/>
                <a:latin typeface="+mn-lt"/>
                <a:ea typeface="+mn-ea"/>
                <a:cs typeface="+mn-cs"/>
              </a:rPr>
              <a:t> 2: tätä ei tarvitse tehdä kotimaan lähetystössä jos bändi esim. kiertueella</a:t>
            </a:r>
          </a:p>
          <a:p>
            <a:endParaRPr lang="fi-FI" dirty="0"/>
          </a:p>
        </p:txBody>
      </p:sp>
      <p:sp>
        <p:nvSpPr>
          <p:cNvPr id="4" name="Dian numeron paikkamerkki 3"/>
          <p:cNvSpPr>
            <a:spLocks noGrp="1"/>
          </p:cNvSpPr>
          <p:nvPr>
            <p:ph type="sldNum" sz="quarter" idx="10"/>
          </p:nvPr>
        </p:nvSpPr>
        <p:spPr/>
        <p:txBody>
          <a:bodyPr/>
          <a:lstStyle/>
          <a:p>
            <a:fld id="{3B8B6EC9-4271-412C-B55C-DF4E821D21F7}" type="slidenum">
              <a:rPr lang="fi-FI" smtClean="0"/>
              <a:t>8</a:t>
            </a:fld>
            <a:endParaRPr lang="fi-FI"/>
          </a:p>
        </p:txBody>
      </p:sp>
    </p:spTree>
    <p:extLst>
      <p:ext uri="{BB962C8B-B14F-4D97-AF65-F5344CB8AC3E}">
        <p14:creationId xmlns:p14="http://schemas.microsoft.com/office/powerpoint/2010/main" val="19195736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171450" indent="-171450">
              <a:buFontTx/>
              <a:buChar char="-"/>
            </a:pPr>
            <a:r>
              <a:rPr lang="fi-FI" dirty="0" smtClean="0"/>
              <a:t>Tällä hetkellä viisumin</a:t>
            </a:r>
            <a:r>
              <a:rPr lang="fi-FI" baseline="0" dirty="0" smtClean="0"/>
              <a:t> saaminen kokonaisuudessaan kestää noin 4kk.</a:t>
            </a:r>
          </a:p>
        </p:txBody>
      </p:sp>
      <p:sp>
        <p:nvSpPr>
          <p:cNvPr id="4" name="Dian numeron paikkamerkki 3"/>
          <p:cNvSpPr>
            <a:spLocks noGrp="1"/>
          </p:cNvSpPr>
          <p:nvPr>
            <p:ph type="sldNum" sz="quarter" idx="10"/>
          </p:nvPr>
        </p:nvSpPr>
        <p:spPr/>
        <p:txBody>
          <a:bodyPr/>
          <a:lstStyle/>
          <a:p>
            <a:fld id="{3B8B6EC9-4271-412C-B55C-DF4E821D21F7}" type="slidenum">
              <a:rPr lang="fi-FI" smtClean="0"/>
              <a:t>10</a:t>
            </a:fld>
            <a:endParaRPr lang="fi-FI"/>
          </a:p>
        </p:txBody>
      </p:sp>
    </p:spTree>
    <p:extLst>
      <p:ext uri="{BB962C8B-B14F-4D97-AF65-F5344CB8AC3E}">
        <p14:creationId xmlns:p14="http://schemas.microsoft.com/office/powerpoint/2010/main" val="3524012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200" kern="1200" dirty="0" smtClean="0">
                <a:solidFill>
                  <a:schemeClr val="tx1"/>
                </a:solidFill>
                <a:effectLst/>
                <a:latin typeface="+mn-lt"/>
                <a:ea typeface="+mn-ea"/>
                <a:cs typeface="+mn-cs"/>
              </a:rPr>
              <a:t>- Jos on aiemmin reissannut</a:t>
            </a:r>
            <a:r>
              <a:rPr lang="fi-FI" sz="1200" kern="1200" baseline="0" dirty="0" smtClean="0">
                <a:solidFill>
                  <a:schemeClr val="tx1"/>
                </a:solidFill>
                <a:effectLst/>
                <a:latin typeface="+mn-lt"/>
                <a:ea typeface="+mn-ea"/>
                <a:cs typeface="+mn-cs"/>
              </a:rPr>
              <a:t> USA:ssa ilman viisumia ja nyt hakee sitä, tämä ei </a:t>
            </a:r>
            <a:r>
              <a:rPr lang="fi-FI" sz="1200" kern="1200" dirty="0" smtClean="0">
                <a:solidFill>
                  <a:schemeClr val="tx1"/>
                </a:solidFill>
                <a:effectLst/>
                <a:latin typeface="+mn-lt"/>
                <a:ea typeface="+mn-ea"/>
                <a:cs typeface="+mn-cs"/>
              </a:rPr>
              <a:t>Suomessa todennäköisesti aiheuta ongelmia.</a:t>
            </a:r>
            <a:endParaRPr lang="fi-FI"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i-FI" sz="1200" kern="1200" dirty="0" smtClean="0">
                <a:solidFill>
                  <a:schemeClr val="tx1"/>
                </a:solidFill>
                <a:effectLst/>
                <a:latin typeface="+mn-lt"/>
                <a:ea typeface="+mn-ea"/>
                <a:cs typeface="+mn-cs"/>
              </a:rPr>
              <a:t>- Jos viisumi hylätään eikä hylkäämiseen ole selvää syytä (rikostausta tms.), uusi hakemus yleensä menee</a:t>
            </a:r>
            <a:r>
              <a:rPr lang="fi-FI" sz="1200" kern="1200" baseline="0" dirty="0" smtClean="0">
                <a:solidFill>
                  <a:schemeClr val="tx1"/>
                </a:solidFill>
                <a:effectLst/>
                <a:latin typeface="+mn-lt"/>
                <a:ea typeface="+mn-ea"/>
                <a:cs typeface="+mn-cs"/>
              </a:rPr>
              <a:t> läpi.</a:t>
            </a:r>
            <a:endParaRPr lang="fi-FI" sz="1200" kern="1200" dirty="0" smtClean="0">
              <a:solidFill>
                <a:schemeClr val="tx1"/>
              </a:solidFill>
              <a:effectLst/>
              <a:latin typeface="+mn-lt"/>
              <a:ea typeface="+mn-ea"/>
              <a:cs typeface="+mn-cs"/>
            </a:endParaRPr>
          </a:p>
          <a:p>
            <a:endParaRPr lang="fi-FI" dirty="0"/>
          </a:p>
        </p:txBody>
      </p:sp>
      <p:sp>
        <p:nvSpPr>
          <p:cNvPr id="4" name="Dian numeron paikkamerkki 3"/>
          <p:cNvSpPr>
            <a:spLocks noGrp="1"/>
          </p:cNvSpPr>
          <p:nvPr>
            <p:ph type="sldNum" sz="quarter" idx="10"/>
          </p:nvPr>
        </p:nvSpPr>
        <p:spPr/>
        <p:txBody>
          <a:bodyPr/>
          <a:lstStyle/>
          <a:p>
            <a:fld id="{3B8B6EC9-4271-412C-B55C-DF4E821D21F7}" type="slidenum">
              <a:rPr lang="fi-FI" smtClean="0"/>
              <a:t>11</a:t>
            </a:fld>
            <a:endParaRPr lang="fi-FI"/>
          </a:p>
        </p:txBody>
      </p:sp>
    </p:spTree>
    <p:extLst>
      <p:ext uri="{BB962C8B-B14F-4D97-AF65-F5344CB8AC3E}">
        <p14:creationId xmlns:p14="http://schemas.microsoft.com/office/powerpoint/2010/main" val="1600303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A61F9933-D3D0-5C4D-88C6-4AD45AB72B00}" type="datetimeFigureOut">
              <a:rPr lang="en-US" smtClean="0"/>
              <a:pPr/>
              <a:t>11/12/2015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A61F9933-D3D0-5C4D-88C6-4AD45AB72B00}"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D5A125-6EF0-9B44-BFC2-83DD40C8301F}" type="slidenum">
              <a:rPr lang="en-US" smtClean="0"/>
              <a:pPr/>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61F9933-D3D0-5C4D-88C6-4AD45AB72B00}" type="datetimeFigureOut">
              <a:rPr lang="en-US" smtClean="0"/>
              <a:pPr/>
              <a:t>11/12/2015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D5A125-6EF0-9B44-BFC2-83DD40C8301F}"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A61F9933-D3D0-5C4D-88C6-4AD45AB72B00}" type="datetimeFigureOut">
              <a:rPr lang="en-US" smtClean="0"/>
              <a:pPr/>
              <a:t>11/12/2015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D5A125-6EF0-9B44-BFC2-83DD40C8301F}"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381093" y="3733800"/>
            <a:ext cx="3255264" cy="23923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A61F9933-D3D0-5C4D-88C6-4AD45AB72B00}" type="datetimeFigureOut">
              <a:rPr lang="en-US" smtClean="0"/>
              <a:pPr/>
              <a:t>11/12/2015</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A61F9933-D3D0-5C4D-88C6-4AD45AB72B00}" type="datetimeFigureOut">
              <a:rPr lang="en-US" smtClean="0"/>
              <a:pPr/>
              <a:t>11/12/2015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A0D5A125-6EF0-9B44-BFC2-83DD40C8301F}" type="slidenum">
              <a:rPr lang="en-US" smtClean="0"/>
              <a:pPr/>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1F9933-D3D0-5C4D-88C6-4AD45AB72B00}"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D5A125-6EF0-9B44-BFC2-83DD40C8301F}" type="slidenum">
              <a:rPr lang="en-US" smtClean="0"/>
              <a:pPr/>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A61F9933-D3D0-5C4D-88C6-4AD45AB72B00}" type="datetimeFigureOut">
              <a:rPr lang="en-US" smtClean="0"/>
              <a:pPr/>
              <a:t>11/12/2015</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A0D5A125-6EF0-9B44-BFC2-83DD40C8301F}" type="slidenum">
              <a:rPr lang="en-US" smtClean="0"/>
              <a:pPr/>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A61F9933-D3D0-5C4D-88C6-4AD45AB72B00}" type="datetimeFigureOut">
              <a:rPr lang="en-US" smtClean="0"/>
              <a:pPr/>
              <a:t>11/12/2015</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A0D5A125-6EF0-9B44-BFC2-83DD40C8301F}" type="slidenum">
              <a:rPr lang="en-US" smtClean="0"/>
              <a:pPr/>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A61F9933-D3D0-5C4D-88C6-4AD45AB72B00}" type="datetimeFigureOut">
              <a:rPr lang="en-US" smtClean="0"/>
              <a:pPr/>
              <a:t>11/12/2015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A0D5A125-6EF0-9B44-BFC2-83DD40C8301F}" type="slidenum">
              <a:rPr lang="en-US" smtClean="0"/>
              <a:pPr/>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Click icon to add picture</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61F9933-D3D0-5C4D-88C6-4AD45AB72B00}"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5A125-6EF0-9B44-BFC2-83DD40C8301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61F9933-D3D0-5C4D-88C6-4AD45AB72B00}"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5A125-6EF0-9B44-BFC2-83DD40C8301F}" type="slidenum">
              <a:rPr lang="en-US" smtClean="0"/>
              <a:pPr/>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61F9933-D3D0-5C4D-88C6-4AD45AB72B00}"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5A125-6EF0-9B44-BFC2-83DD40C8301F}" type="slidenum">
              <a:rPr lang="en-US" smtClean="0"/>
              <a:pPr/>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A61F9933-D3D0-5C4D-88C6-4AD45AB72B00}"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5A125-6EF0-9B44-BFC2-83DD40C8301F}" type="slidenum">
              <a:rPr lang="en-US" smtClean="0"/>
              <a:pPr/>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A61F9933-D3D0-5C4D-88C6-4AD45AB72B00}" type="datetimeFigureOut">
              <a:rPr lang="en-US" smtClean="0"/>
              <a:pPr/>
              <a:t>11/12/2015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Click icon to add picture</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A61F9933-D3D0-5C4D-88C6-4AD45AB72B00}" type="datetimeFigureOut">
              <a:rPr lang="en-US" smtClean="0"/>
              <a:pPr/>
              <a:t>11/12/2015</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A0D5A125-6EF0-9B44-BFC2-83DD40C8301F}" type="slidenum">
              <a:rPr lang="en-US" smtClean="0"/>
              <a:pPr/>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A61F9933-D3D0-5C4D-88C6-4AD45AB72B00}"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D5A125-6EF0-9B44-BFC2-83DD40C830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A61F9933-D3D0-5C4D-88C6-4AD45AB72B00}" type="datetimeFigureOut">
              <a:rPr lang="en-US" smtClean="0"/>
              <a:pPr/>
              <a:t>11/12/2015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D5A125-6EF0-9B44-BFC2-83DD40C8301F}" type="slidenum">
              <a:rPr lang="en-US" smtClean="0"/>
              <a:pPr/>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A61F9933-D3D0-5C4D-88C6-4AD45AB72B00}"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A0D5A125-6EF0-9B44-BFC2-83DD40C8301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A61F9933-D3D0-5C4D-88C6-4AD45AB72B00}"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D5A125-6EF0-9B44-BFC2-83DD40C8301F}" type="slidenum">
              <a:rPr lang="en-US" smtClean="0"/>
              <a:pPr/>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A61F9933-D3D0-5C4D-88C6-4AD45AB72B00}" type="datetimeFigureOut">
              <a:rPr lang="en-US" smtClean="0"/>
              <a:pPr/>
              <a:t>11/12/2015</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A0D5A125-6EF0-9B44-BFC2-83DD40C8301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 id="2147483734" r:id="rId13"/>
    <p:sldLayoutId id="2147483735" r:id="rId14"/>
    <p:sldLayoutId id="2147483736" r:id="rId15"/>
    <p:sldLayoutId id="2147483737" r:id="rId16"/>
    <p:sldLayoutId id="2147483738" r:id="rId17"/>
    <p:sldLayoutId id="2147483739" r:id="rId18"/>
    <p:sldLayoutId id="2147483740" r:id="rId19"/>
    <p:sldLayoutId id="2147483741"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9088" y="1124763"/>
            <a:ext cx="4116538" cy="2342655"/>
          </a:xfrm>
        </p:spPr>
        <p:txBody>
          <a:bodyPr/>
          <a:lstStyle/>
          <a:p>
            <a:r>
              <a:rPr lang="en-US" cap="none" dirty="0" smtClean="0">
                <a:solidFill>
                  <a:schemeClr val="bg1"/>
                </a:solidFill>
              </a:rPr>
              <a:t>Visas for Performing Artists: Navigating the Labyrinth</a:t>
            </a:r>
            <a:endParaRPr lang="en-US" cap="none" dirty="0">
              <a:solidFill>
                <a:schemeClr val="bg1"/>
              </a:solidFill>
            </a:endParaRPr>
          </a:p>
        </p:txBody>
      </p:sp>
      <p:sp>
        <p:nvSpPr>
          <p:cNvPr id="3" name="Subtitle 2"/>
          <p:cNvSpPr>
            <a:spLocks noGrp="1"/>
          </p:cNvSpPr>
          <p:nvPr>
            <p:ph type="subTitle" idx="1"/>
          </p:nvPr>
        </p:nvSpPr>
        <p:spPr/>
        <p:txBody>
          <a:bodyPr>
            <a:normAutofit/>
          </a:bodyPr>
          <a:lstStyle/>
          <a:p>
            <a:pPr algn="ctr"/>
            <a:r>
              <a:rPr lang="en-US" sz="3200" dirty="0" smtClean="0"/>
              <a:t> </a:t>
            </a:r>
            <a:r>
              <a:rPr lang="en-US" sz="3200" cap="small" dirty="0" smtClean="0"/>
              <a:t>Covey Law</a:t>
            </a:r>
            <a:endParaRPr lang="en-US"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cap="small" dirty="0" smtClean="0"/>
              <a:t>How Long Does This Take?</a:t>
            </a:r>
            <a:endParaRPr lang="en-US" cap="small" dirty="0"/>
          </a:p>
        </p:txBody>
      </p:sp>
      <p:sp>
        <p:nvSpPr>
          <p:cNvPr id="3" name="Content Placeholder 2"/>
          <p:cNvSpPr>
            <a:spLocks noGrp="1"/>
          </p:cNvSpPr>
          <p:nvPr>
            <p:ph idx="1"/>
          </p:nvPr>
        </p:nvSpPr>
        <p:spPr/>
        <p:txBody>
          <a:bodyPr>
            <a:normAutofit/>
          </a:bodyPr>
          <a:lstStyle/>
          <a:p>
            <a:pPr algn="ctr">
              <a:buNone/>
            </a:pPr>
            <a:r>
              <a:rPr lang="en-US" sz="3200" dirty="0" smtClean="0"/>
              <a:t>More than 3 weeks, less than 6 months! </a:t>
            </a:r>
          </a:p>
          <a:p>
            <a:pPr>
              <a:buNone/>
            </a:pPr>
            <a:endParaRPr lang="en-US" sz="1600" b="1" u="sng" dirty="0" smtClean="0"/>
          </a:p>
          <a:p>
            <a:pPr>
              <a:buNone/>
            </a:pPr>
            <a:r>
              <a:rPr lang="en-US" b="1" u="sng" dirty="0" smtClean="0"/>
              <a:t>STEP 1 - USCIS</a:t>
            </a:r>
          </a:p>
          <a:p>
            <a:r>
              <a:rPr lang="en-US" dirty="0" smtClean="0"/>
              <a:t>Processing times are constantly changing</a:t>
            </a:r>
          </a:p>
          <a:p>
            <a:r>
              <a:rPr lang="en-US" dirty="0" smtClean="0"/>
              <a:t>Unless you pay for Premium Processing</a:t>
            </a:r>
          </a:p>
          <a:p>
            <a:pPr lvl="1"/>
            <a:r>
              <a:rPr lang="en-US" dirty="0" smtClean="0"/>
              <a:t>$1225 for Premium Processing = USCIS reviewing your petition in 15 calendar days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cap="small" dirty="0" smtClean="0"/>
              <a:t>How Long Does This Take?</a:t>
            </a:r>
            <a:endParaRPr lang="en-US" dirty="0"/>
          </a:p>
        </p:txBody>
      </p:sp>
      <p:sp>
        <p:nvSpPr>
          <p:cNvPr id="3" name="Content Placeholder 2"/>
          <p:cNvSpPr>
            <a:spLocks noGrp="1"/>
          </p:cNvSpPr>
          <p:nvPr>
            <p:ph idx="1"/>
          </p:nvPr>
        </p:nvSpPr>
        <p:spPr/>
        <p:txBody>
          <a:bodyPr/>
          <a:lstStyle/>
          <a:p>
            <a:pPr>
              <a:buNone/>
            </a:pPr>
            <a:r>
              <a:rPr lang="en-US" b="1" u="sng" dirty="0" smtClean="0"/>
              <a:t>STEP 2 – Embassy/Consulate</a:t>
            </a:r>
          </a:p>
          <a:p>
            <a:r>
              <a:rPr lang="en-US" dirty="0" smtClean="0"/>
              <a:t>Wait times to get interview</a:t>
            </a:r>
          </a:p>
          <a:p>
            <a:r>
              <a:rPr lang="en-US" dirty="0" smtClean="0"/>
              <a:t>Complications during interview</a:t>
            </a:r>
          </a:p>
          <a:p>
            <a:pPr lvl="1"/>
            <a:r>
              <a:rPr lang="en-US" dirty="0" smtClean="0"/>
              <a:t>Criminal issues</a:t>
            </a:r>
          </a:p>
          <a:p>
            <a:pPr lvl="1"/>
            <a:r>
              <a:rPr lang="en-US" dirty="0" smtClean="0"/>
              <a:t>Prior visa violations (overstay, unauthorized work)</a:t>
            </a:r>
          </a:p>
          <a:p>
            <a:pPr lvl="1"/>
            <a:r>
              <a:rPr lang="en-US" dirty="0" smtClean="0"/>
              <a:t>Potential threat to U.S. security</a:t>
            </a:r>
          </a:p>
          <a:p>
            <a:r>
              <a:rPr lang="en-US" dirty="0" smtClean="0"/>
              <a:t>This part can take a week or two if no issues, </a:t>
            </a:r>
            <a:r>
              <a:rPr lang="en-US" b="1" dirty="0" smtClean="0"/>
              <a:t>OR </a:t>
            </a:r>
            <a:r>
              <a:rPr lang="en-US" dirty="0" smtClean="0"/>
              <a:t>months if any complicating factors/issues</a:t>
            </a:r>
          </a:p>
          <a:p>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cap="small" dirty="0" smtClean="0"/>
              <a:t>How to Avoid Problems</a:t>
            </a:r>
            <a:endParaRPr lang="en-US" cap="small" dirty="0"/>
          </a:p>
        </p:txBody>
      </p:sp>
      <p:sp>
        <p:nvSpPr>
          <p:cNvPr id="3" name="Content Placeholder 2"/>
          <p:cNvSpPr>
            <a:spLocks noGrp="1"/>
          </p:cNvSpPr>
          <p:nvPr>
            <p:ph idx="1"/>
          </p:nvPr>
        </p:nvSpPr>
        <p:spPr/>
        <p:txBody>
          <a:bodyPr>
            <a:normAutofit/>
          </a:bodyPr>
          <a:lstStyle/>
          <a:p>
            <a:r>
              <a:rPr lang="en-US" dirty="0" smtClean="0">
                <a:solidFill>
                  <a:srgbClr val="000000"/>
                </a:solidFill>
              </a:rPr>
              <a:t>Start EARLY</a:t>
            </a:r>
          </a:p>
          <a:p>
            <a:r>
              <a:rPr lang="en-US" dirty="0" smtClean="0"/>
              <a:t>Ensure ample time to gather proper documentation for petition (STEP 1)</a:t>
            </a:r>
          </a:p>
          <a:p>
            <a:r>
              <a:rPr lang="en-US" dirty="0" smtClean="0"/>
              <a:t>Disclose up front if you have a criminal record or prior visa violations</a:t>
            </a:r>
          </a:p>
          <a:p>
            <a:r>
              <a:rPr lang="en-US" dirty="0" smtClean="0">
                <a:solidFill>
                  <a:srgbClr val="000000"/>
                </a:solidFill>
              </a:rPr>
              <a:t>Start EARLY</a:t>
            </a:r>
          </a:p>
          <a:p>
            <a:endParaRPr lang="en-US" dirty="0" smtClean="0"/>
          </a:p>
          <a:p>
            <a:pPr algn="ctr">
              <a:buNone/>
            </a:pPr>
            <a:r>
              <a:rPr lang="en-US" b="1" dirty="0" smtClean="0"/>
              <a:t>99% of Visa Problems Could be Avoided if Artists Started the Visa Process Earlier!</a:t>
            </a:r>
            <a:endParaRPr lang="en-US"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cap="small" dirty="0" smtClean="0"/>
              <a:t>Big News!!</a:t>
            </a:r>
            <a:endParaRPr lang="en-US" cap="small" dirty="0"/>
          </a:p>
        </p:txBody>
      </p:sp>
      <p:sp>
        <p:nvSpPr>
          <p:cNvPr id="3" name="Content Placeholder 2"/>
          <p:cNvSpPr>
            <a:spLocks noGrp="1"/>
          </p:cNvSpPr>
          <p:nvPr>
            <p:ph idx="1"/>
          </p:nvPr>
        </p:nvSpPr>
        <p:spPr/>
        <p:txBody>
          <a:bodyPr>
            <a:normAutofit fontScale="92500" lnSpcReduction="10000"/>
          </a:bodyPr>
          <a:lstStyle/>
          <a:p>
            <a:pPr marL="0" indent="0" algn="ctr">
              <a:buNone/>
            </a:pPr>
            <a:r>
              <a:rPr lang="en-US" b="1" u="sng" dirty="0" err="1" smtClean="0"/>
              <a:t>TamizdatAVAIL</a:t>
            </a:r>
            <a:endParaRPr lang="en-US" b="1" u="sng" dirty="0" smtClean="0"/>
          </a:p>
          <a:p>
            <a:pPr marL="0" indent="0" algn="ctr">
              <a:buNone/>
            </a:pPr>
            <a:endParaRPr lang="en-US" sz="1500" b="1" u="sng" smtClean="0"/>
          </a:p>
          <a:p>
            <a:r>
              <a:rPr lang="en-US" u="sng" smtClean="0"/>
              <a:t>Artist </a:t>
            </a:r>
            <a:r>
              <a:rPr lang="en-US" u="sng" dirty="0" smtClean="0"/>
              <a:t>Visa Hotline</a:t>
            </a:r>
          </a:p>
          <a:p>
            <a:pPr lvl="1"/>
            <a:r>
              <a:rPr lang="en-US" dirty="0" smtClean="0"/>
              <a:t>Immediate legal assistance for problematic visa cases</a:t>
            </a:r>
          </a:p>
          <a:p>
            <a:r>
              <a:rPr lang="en-US" u="sng" dirty="0" err="1" smtClean="0"/>
              <a:t>Tamizdat</a:t>
            </a:r>
            <a:r>
              <a:rPr lang="en-US" u="sng" dirty="0" smtClean="0"/>
              <a:t> Pro Bono Attorneys</a:t>
            </a:r>
          </a:p>
          <a:p>
            <a:pPr lvl="1"/>
            <a:r>
              <a:rPr lang="en-US" dirty="0" smtClean="0"/>
              <a:t>In-depth legal assistance for problematic visa cases that need </a:t>
            </a:r>
            <a:r>
              <a:rPr lang="en-US" i="1" dirty="0" smtClean="0"/>
              <a:t>additional</a:t>
            </a:r>
            <a:r>
              <a:rPr lang="en-US" dirty="0" smtClean="0"/>
              <a:t> assistance</a:t>
            </a:r>
          </a:p>
          <a:p>
            <a:r>
              <a:rPr lang="en-US" u="sng" dirty="0" err="1" smtClean="0"/>
              <a:t>TamizdatAVAIL</a:t>
            </a:r>
            <a:r>
              <a:rPr lang="en-US" u="sng" dirty="0" smtClean="0"/>
              <a:t> Dispatch</a:t>
            </a:r>
          </a:p>
          <a:p>
            <a:pPr lvl="1"/>
            <a:r>
              <a:rPr lang="en-US" dirty="0" smtClean="0"/>
              <a:t>Publishing analysis of current artist visa-related issues at USCIS and the U.S. State Department with goal of facilitating (1) improvements in training for officers and (2) progressive regulatory reform </a:t>
            </a:r>
          </a:p>
          <a:p>
            <a:pPr lvl="1"/>
            <a:endParaRPr lang="en-US" dirty="0"/>
          </a:p>
        </p:txBody>
      </p:sp>
    </p:spTree>
    <p:extLst>
      <p:ext uri="{BB962C8B-B14F-4D97-AF65-F5344CB8AC3E}">
        <p14:creationId xmlns:p14="http://schemas.microsoft.com/office/powerpoint/2010/main" val="4038705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cap="small" dirty="0" smtClean="0"/>
              <a:t>Who Needs a U.S. Visa?</a:t>
            </a:r>
            <a:endParaRPr lang="en-US" cap="small" dirty="0"/>
          </a:p>
        </p:txBody>
      </p:sp>
      <p:sp>
        <p:nvSpPr>
          <p:cNvPr id="3" name="Content Placeholder 2"/>
          <p:cNvSpPr>
            <a:spLocks noGrp="1"/>
          </p:cNvSpPr>
          <p:nvPr>
            <p:ph idx="1"/>
          </p:nvPr>
        </p:nvSpPr>
        <p:spPr/>
        <p:txBody>
          <a:bodyPr/>
          <a:lstStyle/>
          <a:p>
            <a:r>
              <a:rPr lang="en-US" dirty="0" smtClean="0"/>
              <a:t>Most Likely You!  Unless…</a:t>
            </a:r>
          </a:p>
          <a:p>
            <a:endParaRPr lang="en-US" dirty="0" smtClean="0"/>
          </a:p>
          <a:p>
            <a:pPr lvl="1"/>
            <a:r>
              <a:rPr lang="en-US" dirty="0" smtClean="0"/>
              <a:t>Event is Industry Showcase where the Principle Purpose of the Audience is NOT to be Entertained, but to Consider Working with or Hiring the Artist in the Future</a:t>
            </a:r>
          </a:p>
          <a:p>
            <a:pPr lvl="1">
              <a:buNone/>
            </a:pPr>
            <a:endParaRPr lang="en-US" dirty="0" smtClean="0"/>
          </a:p>
          <a:p>
            <a:pPr lvl="1"/>
            <a:r>
              <a:rPr lang="en-US" dirty="0" smtClean="0"/>
              <a:t>Event is 100% Sponsored by Your Home Country’s Government and the Audience is Non-Paying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cap="small" dirty="0" smtClean="0"/>
              <a:t>Notes</a:t>
            </a:r>
            <a:endParaRPr lang="en-US" cap="small" dirty="0"/>
          </a:p>
        </p:txBody>
      </p:sp>
      <p:sp>
        <p:nvSpPr>
          <p:cNvPr id="3" name="Content Placeholder 2"/>
          <p:cNvSpPr>
            <a:spLocks noGrp="1"/>
          </p:cNvSpPr>
          <p:nvPr>
            <p:ph idx="1"/>
          </p:nvPr>
        </p:nvSpPr>
        <p:spPr/>
        <p:txBody>
          <a:bodyPr>
            <a:normAutofit/>
          </a:bodyPr>
          <a:lstStyle/>
          <a:p>
            <a:r>
              <a:rPr lang="en-US" sz="3200" dirty="0" smtClean="0"/>
              <a:t>Simply not getting paid doesn’t NOT mean you don’t need a visa</a:t>
            </a:r>
          </a:p>
          <a:p>
            <a:pPr>
              <a:buNone/>
            </a:pPr>
            <a:endParaRPr lang="en-US" sz="3200" dirty="0" smtClean="0"/>
          </a:p>
          <a:p>
            <a:r>
              <a:rPr lang="en-US" sz="3200" dirty="0" smtClean="0"/>
              <a:t>The exceptions ONLY work if the U.S. Immigration Officer at the border/airport believes you!</a:t>
            </a:r>
            <a:endParaRPr lang="en-US"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cap="small" dirty="0" smtClean="0"/>
              <a:t>What Kind of a Visa Do I Need?</a:t>
            </a:r>
            <a:endParaRPr lang="en-US" cap="small" dirty="0"/>
          </a:p>
        </p:txBody>
      </p:sp>
      <p:sp>
        <p:nvSpPr>
          <p:cNvPr id="3" name="Content Placeholder 2"/>
          <p:cNvSpPr>
            <a:spLocks noGrp="1"/>
          </p:cNvSpPr>
          <p:nvPr>
            <p:ph idx="1"/>
          </p:nvPr>
        </p:nvSpPr>
        <p:spPr/>
        <p:txBody>
          <a:bodyPr>
            <a:normAutofit lnSpcReduction="10000"/>
          </a:bodyPr>
          <a:lstStyle/>
          <a:p>
            <a:pPr>
              <a:buNone/>
            </a:pPr>
            <a:r>
              <a:rPr lang="en-US" b="1" u="sng" dirty="0" smtClean="0"/>
              <a:t>P Visas</a:t>
            </a:r>
          </a:p>
          <a:p>
            <a:r>
              <a:rPr lang="en-US" dirty="0" smtClean="0"/>
              <a:t>P-1 for ensembles</a:t>
            </a:r>
          </a:p>
          <a:p>
            <a:r>
              <a:rPr lang="en-US" dirty="0" smtClean="0"/>
              <a:t>P-2 for cultural exchange group</a:t>
            </a:r>
          </a:p>
          <a:p>
            <a:r>
              <a:rPr lang="en-US" dirty="0" smtClean="0"/>
              <a:t>P-3 for culturally unique artist/group</a:t>
            </a:r>
          </a:p>
          <a:p>
            <a:endParaRPr lang="en-US" dirty="0" smtClean="0"/>
          </a:p>
          <a:p>
            <a:r>
              <a:rPr lang="en-US" dirty="0" smtClean="0"/>
              <a:t>P-1S for crew of ensembles</a:t>
            </a:r>
          </a:p>
          <a:p>
            <a:r>
              <a:rPr lang="en-US" dirty="0" smtClean="0"/>
              <a:t>P-2S for crew of cultural exchange group</a:t>
            </a:r>
          </a:p>
          <a:p>
            <a:r>
              <a:rPr lang="en-US" dirty="0" smtClean="0"/>
              <a:t>P-3S for crew of culturally unique artist/group</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cap="small" dirty="0" smtClean="0"/>
              <a:t>What Kind of a Visa Do I Need?</a:t>
            </a:r>
            <a:endParaRPr lang="en-US" dirty="0"/>
          </a:p>
        </p:txBody>
      </p:sp>
      <p:sp>
        <p:nvSpPr>
          <p:cNvPr id="3" name="Content Placeholder 2"/>
          <p:cNvSpPr>
            <a:spLocks noGrp="1"/>
          </p:cNvSpPr>
          <p:nvPr>
            <p:ph idx="1"/>
          </p:nvPr>
        </p:nvSpPr>
        <p:spPr/>
        <p:txBody>
          <a:bodyPr/>
          <a:lstStyle/>
          <a:p>
            <a:pPr>
              <a:buNone/>
            </a:pPr>
            <a:r>
              <a:rPr lang="en-US" b="1" u="sng" dirty="0" smtClean="0"/>
              <a:t>O Visas</a:t>
            </a:r>
          </a:p>
          <a:p>
            <a:r>
              <a:rPr lang="en-US" dirty="0" smtClean="0"/>
              <a:t>O-1 for individual, solo artists</a:t>
            </a:r>
          </a:p>
          <a:p>
            <a:endParaRPr lang="en-US" dirty="0" smtClean="0"/>
          </a:p>
          <a:p>
            <a:r>
              <a:rPr lang="en-US" dirty="0" smtClean="0"/>
              <a:t>O-2 for backing band/crew of individual, solo artist</a:t>
            </a:r>
          </a:p>
          <a:p>
            <a:pPr>
              <a:buFontTx/>
              <a:buChar char="•"/>
            </a:pPr>
            <a:endParaRPr lang="en-US" b="1" u="sn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cap="small" dirty="0" smtClean="0"/>
              <a:t>Do I Need A Sponsor?</a:t>
            </a:r>
            <a:endParaRPr lang="en-US" cap="small" dirty="0"/>
          </a:p>
        </p:txBody>
      </p:sp>
      <p:sp>
        <p:nvSpPr>
          <p:cNvPr id="3" name="Content Placeholder 2"/>
          <p:cNvSpPr>
            <a:spLocks noGrp="1"/>
          </p:cNvSpPr>
          <p:nvPr>
            <p:ph idx="1"/>
          </p:nvPr>
        </p:nvSpPr>
        <p:spPr>
          <a:xfrm>
            <a:off x="498474" y="1600200"/>
            <a:ext cx="7556313" cy="4525963"/>
          </a:xfrm>
        </p:spPr>
        <p:txBody>
          <a:bodyPr/>
          <a:lstStyle/>
          <a:p>
            <a:pPr algn="ctr">
              <a:buNone/>
            </a:pPr>
            <a:r>
              <a:rPr lang="en-US" dirty="0" smtClean="0"/>
              <a:t>No, but you do need a PETITIONER.</a:t>
            </a:r>
          </a:p>
          <a:p>
            <a:pPr algn="ctr">
              <a:buNone/>
            </a:pPr>
            <a:r>
              <a:rPr lang="en-US" dirty="0" smtClean="0"/>
              <a:t>Who can be your Petitioner?</a:t>
            </a:r>
          </a:p>
          <a:p>
            <a:r>
              <a:rPr lang="en-US" dirty="0" smtClean="0"/>
              <a:t>U.S. Entity</a:t>
            </a:r>
          </a:p>
          <a:p>
            <a:pPr lvl="1"/>
            <a:r>
              <a:rPr lang="en-US" dirty="0" smtClean="0"/>
              <a:t>U.S. Citizen</a:t>
            </a:r>
            <a:r>
              <a:rPr lang="en-US" b="1" dirty="0" smtClean="0">
                <a:solidFill>
                  <a:schemeClr val="tx1"/>
                </a:solidFill>
              </a:rPr>
              <a:t>/</a:t>
            </a:r>
            <a:r>
              <a:rPr lang="en-US" dirty="0" smtClean="0"/>
              <a:t>Permanent Resident</a:t>
            </a:r>
            <a:r>
              <a:rPr lang="en-US" b="1" dirty="0" smtClean="0">
                <a:solidFill>
                  <a:srgbClr val="000000"/>
                </a:solidFill>
              </a:rPr>
              <a:t>/</a:t>
            </a:r>
            <a:r>
              <a:rPr lang="en-US" dirty="0" smtClean="0"/>
              <a:t>Non-Immigrant Visa Holder</a:t>
            </a:r>
          </a:p>
          <a:p>
            <a:pPr lvl="1"/>
            <a:r>
              <a:rPr lang="en-US" dirty="0" smtClean="0"/>
              <a:t>U.S. Company</a:t>
            </a:r>
          </a:p>
          <a:p>
            <a:r>
              <a:rPr lang="en-US" dirty="0" smtClean="0"/>
              <a:t>Petitioners are often:</a:t>
            </a:r>
          </a:p>
          <a:p>
            <a:pPr lvl="1"/>
            <a:r>
              <a:rPr lang="en-US" dirty="0" smtClean="0"/>
              <a:t>U.S. Agents (booking agent </a:t>
            </a:r>
            <a:r>
              <a:rPr lang="en-US" b="1" dirty="0" smtClean="0">
                <a:solidFill>
                  <a:srgbClr val="000000"/>
                </a:solidFill>
              </a:rPr>
              <a:t>or </a:t>
            </a:r>
            <a:r>
              <a:rPr lang="en-US" dirty="0" smtClean="0"/>
              <a:t>agent for visa purposes only)</a:t>
            </a:r>
          </a:p>
          <a:p>
            <a:pPr lvl="1"/>
            <a:r>
              <a:rPr lang="en-US" dirty="0" smtClean="0"/>
              <a:t>U.S. Labels</a:t>
            </a:r>
          </a:p>
          <a:p>
            <a:pPr lvl="1"/>
            <a:r>
              <a:rPr lang="en-US" dirty="0" smtClean="0"/>
              <a:t>U.S. Organizations (festivals, venues)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cap="small" dirty="0" smtClean="0"/>
              <a:t>How Long Will My Visa Last?</a:t>
            </a:r>
            <a:endParaRPr lang="en-US" cap="small" dirty="0"/>
          </a:p>
        </p:txBody>
      </p:sp>
      <p:sp>
        <p:nvSpPr>
          <p:cNvPr id="3" name="Content Placeholder 2"/>
          <p:cNvSpPr>
            <a:spLocks noGrp="1"/>
          </p:cNvSpPr>
          <p:nvPr>
            <p:ph idx="1"/>
          </p:nvPr>
        </p:nvSpPr>
        <p:spPr/>
        <p:txBody>
          <a:bodyPr>
            <a:normAutofit/>
          </a:bodyPr>
          <a:lstStyle/>
          <a:p>
            <a:r>
              <a:rPr lang="en-US" dirty="0" smtClean="0"/>
              <a:t>P Visas</a:t>
            </a:r>
          </a:p>
          <a:p>
            <a:pPr lvl="1"/>
            <a:r>
              <a:rPr lang="en-US" dirty="0" smtClean="0"/>
              <a:t>Up to 1 Year</a:t>
            </a:r>
          </a:p>
          <a:p>
            <a:pPr lvl="1"/>
            <a:r>
              <a:rPr lang="en-US" dirty="0" smtClean="0"/>
              <a:t>Most are Multiple Entry</a:t>
            </a:r>
          </a:p>
          <a:p>
            <a:pPr lvl="1">
              <a:buNone/>
            </a:pPr>
            <a:endParaRPr lang="en-US" dirty="0" smtClean="0"/>
          </a:p>
          <a:p>
            <a:r>
              <a:rPr lang="en-US" dirty="0" smtClean="0"/>
              <a:t>O Visas</a:t>
            </a:r>
          </a:p>
          <a:p>
            <a:pPr lvl="1"/>
            <a:r>
              <a:rPr lang="en-US" dirty="0" smtClean="0"/>
              <a:t>Up to 3 Years</a:t>
            </a:r>
          </a:p>
          <a:p>
            <a:pPr lvl="1"/>
            <a:r>
              <a:rPr lang="en-US" dirty="0" smtClean="0"/>
              <a:t>Most are Multiple Entry</a:t>
            </a:r>
          </a:p>
          <a:p>
            <a:pPr lvl="1">
              <a:buNone/>
            </a:pPr>
            <a:endParaRPr lang="en-US" dirty="0" smtClean="0"/>
          </a:p>
          <a:p>
            <a:pPr algn="ctr">
              <a:buNone/>
            </a:pPr>
            <a:r>
              <a:rPr lang="en-US" b="1" dirty="0" smtClean="0"/>
              <a:t>Must prove bona fide, contracted employment for the duration you’re requesting.</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cap="small" dirty="0" smtClean="0"/>
              <a:t>Process to get the Visa</a:t>
            </a:r>
            <a:endParaRPr lang="en-US" cap="small" dirty="0"/>
          </a:p>
        </p:txBody>
      </p:sp>
      <p:sp>
        <p:nvSpPr>
          <p:cNvPr id="3" name="Content Placeholder 2"/>
          <p:cNvSpPr>
            <a:spLocks noGrp="1"/>
          </p:cNvSpPr>
          <p:nvPr>
            <p:ph idx="1"/>
          </p:nvPr>
        </p:nvSpPr>
        <p:spPr>
          <a:xfrm>
            <a:off x="498474" y="1600200"/>
            <a:ext cx="7556313" cy="4525963"/>
          </a:xfrm>
        </p:spPr>
        <p:txBody>
          <a:bodyPr>
            <a:normAutofit/>
          </a:bodyPr>
          <a:lstStyle/>
          <a:p>
            <a:pPr>
              <a:buNone/>
            </a:pPr>
            <a:r>
              <a:rPr lang="en-US" b="1" u="sng" dirty="0" smtClean="0"/>
              <a:t>STEP 1</a:t>
            </a:r>
          </a:p>
          <a:p>
            <a:pPr>
              <a:buNone/>
            </a:pPr>
            <a:r>
              <a:rPr lang="en-US" dirty="0" smtClean="0"/>
              <a:t>Petitioner files the I-129 with the United States Citizenship and Immigration Services to establish your </a:t>
            </a:r>
            <a:r>
              <a:rPr lang="en-US" b="1" i="1" dirty="0" smtClean="0"/>
              <a:t>eligibility </a:t>
            </a:r>
            <a:r>
              <a:rPr lang="en-US" dirty="0" smtClean="0"/>
              <a:t>for the visa</a:t>
            </a:r>
          </a:p>
          <a:p>
            <a:pPr>
              <a:buNone/>
            </a:pPr>
            <a:r>
              <a:rPr lang="en-US" b="1" u="sng" dirty="0" smtClean="0"/>
              <a:t>STEP 2</a:t>
            </a:r>
          </a:p>
          <a:p>
            <a:pPr>
              <a:buNone/>
            </a:pPr>
            <a:r>
              <a:rPr lang="en-US" dirty="0" smtClean="0"/>
              <a:t>Once I-129 is approved, you complete an online application and make an appointment at the U.S. Embassy or Consulate in your city (or a nearby city) to interview and have your visa issued into your passport</a:t>
            </a:r>
          </a:p>
          <a:p>
            <a:pPr lvl="1">
              <a:buNone/>
            </a:pPr>
            <a:r>
              <a:rPr lang="en-US" dirty="0" smtClean="0"/>
              <a:t> </a:t>
            </a:r>
          </a:p>
          <a:p>
            <a:pPr lvl="1"/>
            <a:r>
              <a:rPr lang="en-US" dirty="0" smtClean="0"/>
              <a:t>Note: the Embassy/Consulate determines whether there are factors that render you </a:t>
            </a:r>
            <a:r>
              <a:rPr lang="en-US" b="1" i="1" dirty="0" smtClean="0"/>
              <a:t>ineligible</a:t>
            </a:r>
            <a:r>
              <a:rPr lang="en-US" dirty="0" smtClean="0"/>
              <a:t> for the visa</a:t>
            </a:r>
          </a:p>
          <a:p>
            <a:pPr>
              <a:buNone/>
            </a:pPr>
            <a:endParaRPr lang="en-US" dirty="0" smtClean="0"/>
          </a:p>
          <a:p>
            <a:pPr algn="ct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cap="small" dirty="0" smtClean="0"/>
              <a:t>Note</a:t>
            </a:r>
            <a:endParaRPr lang="en-US" cap="small" dirty="0"/>
          </a:p>
        </p:txBody>
      </p:sp>
      <p:sp>
        <p:nvSpPr>
          <p:cNvPr id="3" name="Content Placeholder 2"/>
          <p:cNvSpPr>
            <a:spLocks noGrp="1"/>
          </p:cNvSpPr>
          <p:nvPr>
            <p:ph idx="1"/>
          </p:nvPr>
        </p:nvSpPr>
        <p:spPr/>
        <p:txBody>
          <a:bodyPr/>
          <a:lstStyle/>
          <a:p>
            <a:r>
              <a:rPr lang="en-US" dirty="0" smtClean="0"/>
              <a:t>Canadian Citizens are exempt from STEP 2; they do not need to go to an Embassy or Consulate to have their visa issued</a:t>
            </a:r>
          </a:p>
          <a:p>
            <a:pPr>
              <a:buNone/>
            </a:pPr>
            <a:endParaRPr lang="en-US" dirty="0" smtClean="0"/>
          </a:p>
          <a:p>
            <a:r>
              <a:rPr lang="en-US" dirty="0" smtClean="0"/>
              <a:t>Instead, Canadians bring the proof of their approved I-129 to the Port of Entry and are generally admitted into the U.S. in their approved visa status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majorFont>
      <a:minorFont>
        <a:latin typeface="Rockwell"/>
        <a:ea typeface=""/>
        <a:cs typeface=""/>
        <a:font script="Jpan" typeface="ＭＳ ゴシック"/>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269</TotalTime>
  <Words>1071</Words>
  <Application>Microsoft Office PowerPoint</Application>
  <PresentationFormat>Näytössä katseltava diaesitys (4:3)</PresentationFormat>
  <Paragraphs>121</Paragraphs>
  <Slides>13</Slides>
  <Notes>11</Notes>
  <HiddenSlides>0</HiddenSlides>
  <MMClips>0</MMClips>
  <ScaleCrop>false</ScaleCrop>
  <HeadingPairs>
    <vt:vector size="4" baseType="variant">
      <vt:variant>
        <vt:lpstr>Teema</vt:lpstr>
      </vt:variant>
      <vt:variant>
        <vt:i4>1</vt:i4>
      </vt:variant>
      <vt:variant>
        <vt:lpstr>Dian otsikot</vt:lpstr>
      </vt:variant>
      <vt:variant>
        <vt:i4>13</vt:i4>
      </vt:variant>
    </vt:vector>
  </HeadingPairs>
  <TitlesOfParts>
    <vt:vector size="14" baseType="lpstr">
      <vt:lpstr>Advantage</vt:lpstr>
      <vt:lpstr>Visas for Performing Artists: Navigating the Labyrinth</vt:lpstr>
      <vt:lpstr>Who Needs a U.S. Visa?</vt:lpstr>
      <vt:lpstr>Notes</vt:lpstr>
      <vt:lpstr>What Kind of a Visa Do I Need?</vt:lpstr>
      <vt:lpstr>What Kind of a Visa Do I Need?</vt:lpstr>
      <vt:lpstr>Do I Need A Sponsor?</vt:lpstr>
      <vt:lpstr>How Long Will My Visa Last?</vt:lpstr>
      <vt:lpstr>Process to get the Visa</vt:lpstr>
      <vt:lpstr>Note</vt:lpstr>
      <vt:lpstr>How Long Does This Take?</vt:lpstr>
      <vt:lpstr>How Long Does This Take?</vt:lpstr>
      <vt:lpstr>How to Avoid Problems</vt:lpstr>
      <vt:lpstr>Big News!!</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Vis-A-Visa: Surviving and Fixing the U.S. Performing Artist Visa Process </dc:title>
  <dc:creator>Amanda Willis</dc:creator>
  <cp:lastModifiedBy>Assistant Music Finland</cp:lastModifiedBy>
  <cp:revision>30</cp:revision>
  <dcterms:created xsi:type="dcterms:W3CDTF">2015-10-15T12:21:12Z</dcterms:created>
  <dcterms:modified xsi:type="dcterms:W3CDTF">2015-11-12T10:07:22Z</dcterms:modified>
</cp:coreProperties>
</file>