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9"/>
  </p:notesMasterIdLst>
  <p:sldIdLst>
    <p:sldId id="256" r:id="rId2"/>
    <p:sldId id="257" r:id="rId3"/>
    <p:sldId id="258" r:id="rId4"/>
    <p:sldId id="264" r:id="rId5"/>
    <p:sldId id="265" r:id="rId6"/>
    <p:sldId id="259" r:id="rId7"/>
    <p:sldId id="320" r:id="rId8"/>
    <p:sldId id="260" r:id="rId9"/>
    <p:sldId id="321" r:id="rId10"/>
    <p:sldId id="261" r:id="rId11"/>
    <p:sldId id="262" r:id="rId12"/>
    <p:sldId id="263" r:id="rId13"/>
    <p:sldId id="276" r:id="rId14"/>
    <p:sldId id="277" r:id="rId15"/>
    <p:sldId id="311" r:id="rId16"/>
    <p:sldId id="317" r:id="rId17"/>
    <p:sldId id="315" r:id="rId18"/>
    <p:sldId id="313" r:id="rId19"/>
    <p:sldId id="316" r:id="rId20"/>
    <p:sldId id="285" r:id="rId21"/>
    <p:sldId id="286" r:id="rId22"/>
    <p:sldId id="291" r:id="rId23"/>
    <p:sldId id="290" r:id="rId24"/>
    <p:sldId id="293" r:id="rId25"/>
    <p:sldId id="322" r:id="rId26"/>
    <p:sldId id="312" r:id="rId27"/>
    <p:sldId id="323" r:id="rId28"/>
    <p:sldId id="301" r:id="rId29"/>
    <p:sldId id="325" r:id="rId30"/>
    <p:sldId id="287" r:id="rId31"/>
    <p:sldId id="282" r:id="rId32"/>
    <p:sldId id="288" r:id="rId33"/>
    <p:sldId id="292" r:id="rId34"/>
    <p:sldId id="294" r:id="rId35"/>
    <p:sldId id="295" r:id="rId36"/>
    <p:sldId id="296" r:id="rId37"/>
    <p:sldId id="297" r:id="rId38"/>
    <p:sldId id="298" r:id="rId39"/>
    <p:sldId id="300" r:id="rId40"/>
    <p:sldId id="309" r:id="rId41"/>
    <p:sldId id="302" r:id="rId42"/>
    <p:sldId id="303" r:id="rId43"/>
    <p:sldId id="304" r:id="rId44"/>
    <p:sldId id="305" r:id="rId45"/>
    <p:sldId id="306" r:id="rId46"/>
    <p:sldId id="307" r:id="rId47"/>
    <p:sldId id="310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604E2-11F2-4AB3-82DB-B47A8D6EABE9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09D77-3A1F-4B39-A437-26FB8928E8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1556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DFD63D-AE91-422E-B60A-F788C01FD343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7373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27666-437A-460A-B45C-22F4A5999F9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F521D-44C9-48B0-A81D-1A1035489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png"/><Relationship Id="rId9" Type="http://schemas.openxmlformats.org/officeDocument/2006/relationships/image" Target="../media/image6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video/search?text=%D0%A2-34+%D0%B2%D0%BE%D0%B2" TargetMode="External"/><Relationship Id="rId3" Type="http://schemas.openxmlformats.org/officeDocument/2006/relationships/image" Target="../media/image92.jpeg"/><Relationship Id="rId7" Type="http://schemas.openxmlformats.org/officeDocument/2006/relationships/hyperlink" Target="http://yandex.ru/images/" TargetMode="External"/><Relationship Id="rId12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yandsearch?text=%D0%A2-34+%D0%B2%D0%BE%D0%B2" TargetMode="External"/><Relationship Id="rId11" Type="http://schemas.openxmlformats.org/officeDocument/2006/relationships/image" Target="../media/image95.jpeg"/><Relationship Id="rId5" Type="http://schemas.openxmlformats.org/officeDocument/2006/relationships/image" Target="../media/image94.jpeg"/><Relationship Id="rId10" Type="http://schemas.openxmlformats.org/officeDocument/2006/relationships/hyperlink" Target="http://market.yandex.ru/search.xml?clid=521&amp;cvredirect=2&amp;text=%D0%A2-34+%D0%B2%D0%BE%D0%B2" TargetMode="External"/><Relationship Id="rId4" Type="http://schemas.openxmlformats.org/officeDocument/2006/relationships/image" Target="../media/image93.jpeg"/><Relationship Id="rId9" Type="http://schemas.openxmlformats.org/officeDocument/2006/relationships/hyperlink" Target="http://maps.yandex.ru/?source=serp_navig&amp;text=%D0%A2-34+%D0%B2%D0%BE%D0%B2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2000264"/>
          </a:xfrm>
        </p:spPr>
        <p:txBody>
          <a:bodyPr>
            <a:normAutofit fontScale="90000"/>
          </a:bodyPr>
          <a:lstStyle/>
          <a:p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Проекто-исследовательская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работа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Роль науки химии в Великой победе советского народа над Фашисткой Германией.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14488"/>
            <a:ext cx="9144000" cy="51435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проекта</a:t>
            </a:r>
          </a:p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Присада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Наталья Андреевна учитель химии, в.к.к.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Работу выполнили</a:t>
            </a:r>
          </a:p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Акимова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Евангелина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ученица10 «А» класса</a:t>
            </a:r>
          </a:p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Варюшина Александра, ученица 10 «А» класса</a:t>
            </a:r>
          </a:p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Мокрова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Анастасия, ученица10 «А» класса</a:t>
            </a:r>
          </a:p>
          <a:p>
            <a:pPr algn="l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школа № 350</a:t>
            </a:r>
          </a:p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Невского административного района г.Санкт-Петербурга</a:t>
            </a:r>
          </a:p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Февраль 2015 г.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6752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14"/>
            <a:ext cx="8229600" cy="7143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Посетили военно-медицинский музей.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_00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785794"/>
            <a:ext cx="4056115" cy="2280530"/>
          </a:xfrm>
          <a:prstGeom prst="rect">
            <a:avLst/>
          </a:prstGeom>
        </p:spPr>
      </p:pic>
      <p:pic>
        <p:nvPicPr>
          <p:cNvPr id="4" name="Рисунок 3" descr="DSC_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853036"/>
            <a:ext cx="4071933" cy="2289423"/>
          </a:xfrm>
          <a:prstGeom prst="rect">
            <a:avLst/>
          </a:prstGeom>
        </p:spPr>
      </p:pic>
      <p:pic>
        <p:nvPicPr>
          <p:cNvPr id="5" name="Рисунок 4" descr="DSC_00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429000"/>
            <a:ext cx="3968342" cy="2231180"/>
          </a:xfrm>
          <a:prstGeom prst="rect">
            <a:avLst/>
          </a:prstGeom>
        </p:spPr>
      </p:pic>
      <p:pic>
        <p:nvPicPr>
          <p:cNvPr id="6" name="Рисунок 5" descr="DSC_00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642918"/>
            <a:ext cx="3809648" cy="214195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42910" y="1928802"/>
            <a:ext cx="822960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309" y="1357298"/>
            <a:ext cx="89866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изучили химический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 некоторых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медикаментов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214554"/>
            <a:ext cx="8417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 аптечки для оказания первой медицинской помощи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429132"/>
            <a:ext cx="777642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провели ряд экспериментов в кабинете химии.</a:t>
            </a:r>
          </a:p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543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98903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Изучали интернет-ресурсы.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_00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142984"/>
            <a:ext cx="4586780" cy="2578894"/>
          </a:xfrm>
          <a:prstGeom prst="rect">
            <a:avLst/>
          </a:prstGeom>
        </p:spPr>
      </p:pic>
      <p:pic>
        <p:nvPicPr>
          <p:cNvPr id="4" name="Рисунок 3" descr="DSC_0095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228171"/>
            <a:ext cx="4929190" cy="277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600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3071834"/>
          </a:xfrm>
        </p:spPr>
        <p:txBody>
          <a:bodyPr>
            <a:normAutofit/>
          </a:bodyPr>
          <a:lstStyle/>
          <a:p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Проанализировли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материал, полученный при изучении музейных экспозиций, литературы, статей, исторических справок,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интернет-ресурсов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сформировали выводы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Изучили химические вещества,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которые использовались во времена ВОВ,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провели эксперименты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этими веществами.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0"/>
            <a:ext cx="8229600" cy="560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Аналитический метод исследования.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4643446"/>
            <a:ext cx="8229600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9558" y="3867152"/>
            <a:ext cx="8229600" cy="560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Метод описания.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572008"/>
            <a:ext cx="83582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Получили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результаты, сделали выводы.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Изложили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нашу работу.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Подтвердили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выдвинутую гипотезу.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9896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14"/>
            <a:ext cx="8229600" cy="92867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Открытия и разработки ученых-химиков в области создания химического оружия.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Зажигательные бутылки - 9 Мая 2010 - Мусора НЕТ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8"/>
            <a:ext cx="5715000" cy="4600576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0034" y="714356"/>
            <a:ext cx="822960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Взрывчатые смеси.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42910" y="1142984"/>
            <a:ext cx="822960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Химический состав бутылок КС.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19169753">
            <a:off x="2031594" y="3002087"/>
            <a:ext cx="3075851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H2SO4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конц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19169753">
            <a:off x="2460222" y="3502153"/>
            <a:ext cx="3075851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KCLO3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19169753">
            <a:off x="2646458" y="3271840"/>
            <a:ext cx="3075851" cy="705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19169753">
            <a:off x="3174601" y="4359409"/>
            <a:ext cx="3075851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 rot="19169753">
            <a:off x="2960287" y="3930780"/>
            <a:ext cx="3075851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12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22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O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11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 rot="19169753">
            <a:off x="3616286" y="4160454"/>
            <a:ext cx="356310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Смесь вспыхивает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5768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9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9001156" cy="5143536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Спланировать и провести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кабинете химии лабораторные опыты с некоторыми веществами, которые использовались во времена ВОВ;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Изучить химические свойства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этих веществ. Ознакомиться с правилами ТБ при работе с ними.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провести лабораторные опыты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иллюстрирующие химические процессы, протекающие при действии некоторых веществ и материалов,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используемых в годы войны в качестве зажигательных, осветительных и задымляющих средств.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использовать полученные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знания на уроках химии.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80996" y="152400"/>
            <a:ext cx="822960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Экспериментальный метод исследования.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234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1. Действие H2SO4 на смесь KClO3 и сахарной пудры.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БУТЫЛКИ  КС).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 г мелкокристаллического KСlO3 осторожно перемешивают с 1 г сахарной пудры. Высыпают смесь на крышку от тигля и смачивают ее 2–3 каплями концентрированной H2SO4.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Смесь вспыхивает.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Уравнения химических реакций, лежащие в основе действия смеси КС: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KCIO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3+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4=2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ClO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KClO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4+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4+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ClO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2=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2+2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11+12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2=12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2=11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опыт иллюстрирует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действия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запала в зажигательных бутылках.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Примечание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данный опыт мы наблюдали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виде видеофрагмента, т.к. KClO3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запрещён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хранения в школьных химических лабораториях.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08179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257" y="3500438"/>
            <a:ext cx="3103743" cy="2214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ОСВЕТИТЕЛЬНЫЕ  РАКЕТЫ.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 txBox="1">
            <a:spLocks/>
          </p:cNvSpPr>
          <p:nvPr/>
        </p:nvSpPr>
        <p:spPr>
          <a:xfrm>
            <a:off x="571472" y="4429132"/>
            <a:ext cx="2950936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Mg+C+KClO3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71480"/>
            <a:ext cx="3528392" cy="2576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642918"/>
            <a:ext cx="3459889" cy="3033599"/>
          </a:xfrm>
          <a:prstGeom prst="rect">
            <a:avLst/>
          </a:prstGeom>
        </p:spPr>
      </p:pic>
      <p:pic>
        <p:nvPicPr>
          <p:cNvPr id="7" name="Рисунок 6" descr="BurningMg0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3857628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50" cy="321468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2. Горение магниевой ленты. (ОСВЕТИТЕЛЬНЫЕ  РАКЕТЫ).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полоску фильтровальной бумаги с помощью канцелярского клея наносится слой порошка магния. Высушенная полоска закрепляется в лапке лабораторного штатива и поджигается.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Уравнение химической реакции: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2Mg + 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=2MgO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опыт иллюстрирует действие осветительной ракеты.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 descr="Т-34 - Форум клана M0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4898557"/>
            <a:ext cx="3429024" cy="1959443"/>
          </a:xfrm>
          <a:prstGeom prst="rect">
            <a:avLst/>
          </a:prstGeom>
          <a:noFill/>
        </p:spPr>
      </p:pic>
      <p:pic>
        <p:nvPicPr>
          <p:cNvPr id="4" name="Рисунок 3" descr="DSC_00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00372"/>
            <a:ext cx="4317882" cy="2427707"/>
          </a:xfrm>
          <a:prstGeom prst="rect">
            <a:avLst/>
          </a:prstGeom>
        </p:spPr>
      </p:pic>
      <p:pic>
        <p:nvPicPr>
          <p:cNvPr id="5" name="Рисунок 4" descr="DSC_0058 - копия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857496"/>
            <a:ext cx="3174356" cy="178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21466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3. «Дым без огня»  (ДЫМОВАЯ  ЗАВЕСА).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 химический стакан наливают несколько капель концентрированной соляной кислоты, на стекло капают несколько капель 25%-го раствора аммиака. Цилиндр накрывают стеклом. Образуется белый дым.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u="sng" dirty="0" smtClean="0">
                <a:latin typeface="Times New Roman" pitchFamily="18" charset="0"/>
                <a:cs typeface="Times New Roman" pitchFamily="18" charset="0"/>
              </a:rPr>
              <a:t>Уравнение химической реакции: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OH+HCL=NH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CL+H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опыт иллюстрирует действие задымляющих средств.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Учащийся московского колледжа госпитализирован после взрыва колбы World News FederalPre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7712" y="4443136"/>
            <a:ext cx="1886288" cy="2414864"/>
          </a:xfrm>
          <a:prstGeom prst="rect">
            <a:avLst/>
          </a:prstGeom>
          <a:noFill/>
        </p:spPr>
      </p:pic>
      <p:pic>
        <p:nvPicPr>
          <p:cNvPr id="4" name="Рисунок 3" descr="DSC_0068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500438"/>
            <a:ext cx="4190824" cy="2356269"/>
          </a:xfrm>
          <a:prstGeom prst="rect">
            <a:avLst/>
          </a:prstGeom>
        </p:spPr>
      </p:pic>
      <p:pic>
        <p:nvPicPr>
          <p:cNvPr id="7" name="Рисунок 6" descr="DSC_00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4714884"/>
            <a:ext cx="1606613" cy="2143116"/>
          </a:xfrm>
          <a:prstGeom prst="rect">
            <a:avLst/>
          </a:prstGeom>
        </p:spPr>
      </p:pic>
      <p:pic>
        <p:nvPicPr>
          <p:cNvPr id="8" name="Рисунок 7" descr="DSC_0069 -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071810"/>
            <a:ext cx="3555531" cy="1999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229600" cy="357187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6. «Получение газа водород в лабораторных условиях.»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получение водорода в лаборатории: цинк взаимодействует с соляной кислотой, полученный водород проверяем на чистоту путем внесения зажженной лучины.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Zn+2HCl=ZnCl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опыт демонстрирует способ получения водорода, который применялся во время ВОВ для заполнения аэростатов, использовавшихся для противовоздушной обороны.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528" y="2428868"/>
            <a:ext cx="4142472" cy="2587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DSC_00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71876"/>
            <a:ext cx="4429124" cy="2490252"/>
          </a:xfrm>
          <a:prstGeom prst="rect">
            <a:avLst/>
          </a:prstGeom>
        </p:spPr>
      </p:pic>
      <p:pic>
        <p:nvPicPr>
          <p:cNvPr id="5" name="Рисунок 4" descr="DSC_008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34318" y="4429132"/>
            <a:ext cx="1365619" cy="2428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0"/>
            <a:ext cx="8858312" cy="207167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Цель работы: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Изучение вклада учёных-химиков в годы Великой Отечественной войны в области создания оружия, машиностроения и медицины.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71678"/>
            <a:ext cx="9286908" cy="414340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</a:p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празднование 70-ой годовщины победы советского народа в Великой Отечественной Войне.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Благодаря своевременному вмешательству химиков в области создания военного оружия, машиностроения и медицину,  СССР одержал превосходство над Фашистской Германией.</a:t>
            </a:r>
          </a:p>
          <a:p>
            <a:pPr algn="l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ученых-химиков также заложила основу мирного существования в послевоенный период. </a:t>
            </a:r>
          </a:p>
          <a:p>
            <a:endParaRPr lang="ru-RU" sz="28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688" y="1785926"/>
            <a:ext cx="8858312" cy="1571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42844" y="4000504"/>
            <a:ext cx="9286908" cy="2714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766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овая страница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68341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1556792"/>
            <a:ext cx="648072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920164"/>
            <a:ext cx="648072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609103"/>
            <a:ext cx="648072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1920164"/>
            <a:ext cx="648072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1916832"/>
            <a:ext cx="648072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4005064"/>
            <a:ext cx="648072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77932" y="2249063"/>
            <a:ext cx="648072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474290" y="2241309"/>
            <a:ext cx="603642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66586" y="2275340"/>
            <a:ext cx="648072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348373" y="2258792"/>
            <a:ext cx="646219" cy="34255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857855" y="2249063"/>
            <a:ext cx="623386" cy="3600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85720" y="0"/>
            <a:ext cx="822960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Открытия и разработки ученых-химиков в области металлургии.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210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оман\Desktop\Металлургия в вов\Лавочкина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3528392" cy="2646294"/>
          </a:xfrm>
          <a:prstGeom prst="rect">
            <a:avLst/>
          </a:prstGeom>
          <a:noFill/>
        </p:spPr>
      </p:pic>
      <p:pic>
        <p:nvPicPr>
          <p:cNvPr id="1027" name="Picture 3" descr="C:\Users\Роман\Desktop\Металлургия в вов\Тупол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005064"/>
            <a:ext cx="4167187" cy="2109788"/>
          </a:xfrm>
          <a:prstGeom prst="rect">
            <a:avLst/>
          </a:prstGeom>
          <a:noFill/>
        </p:spPr>
      </p:pic>
      <p:pic>
        <p:nvPicPr>
          <p:cNvPr id="1029" name="Picture 5" descr="C:\Users\Роман\Desktop\Металлургия в вов\ильюши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908720"/>
            <a:ext cx="3778845" cy="259228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187624" y="0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err="1" smtClean="0"/>
              <a:t>Д</a:t>
            </a:r>
            <a:r>
              <a:rPr lang="ru-RU" sz="2800" b="1" dirty="0" err="1"/>
              <a:t>ю</a:t>
            </a:r>
            <a:r>
              <a:rPr lang="ru-RU" sz="2800" b="1" dirty="0" err="1" smtClean="0"/>
              <a:t>ралюмин</a:t>
            </a:r>
            <a:r>
              <a:rPr lang="ru-RU" sz="2800" b="1" dirty="0" smtClean="0"/>
              <a:t> (94% </a:t>
            </a:r>
            <a:r>
              <a:rPr lang="en-US" sz="2800" b="1" dirty="0" smtClean="0"/>
              <a:t>Al</a:t>
            </a:r>
            <a:r>
              <a:rPr lang="ru-RU" sz="2800" b="1" dirty="0" smtClean="0"/>
              <a:t>, 4% </a:t>
            </a:r>
            <a:r>
              <a:rPr lang="en-US" sz="2800" b="1" dirty="0" smtClean="0"/>
              <a:t>Cu</a:t>
            </a:r>
            <a:r>
              <a:rPr lang="ru-RU" sz="2800" b="1" dirty="0" smtClean="0"/>
              <a:t>, 0,5% </a:t>
            </a:r>
            <a:r>
              <a:rPr lang="en-US" sz="2800" b="1" dirty="0" smtClean="0"/>
              <a:t>Mg</a:t>
            </a:r>
            <a:r>
              <a:rPr lang="ru-RU" sz="2800" b="1" dirty="0" smtClean="0"/>
              <a:t>, 0,5 </a:t>
            </a:r>
            <a:r>
              <a:rPr lang="en-US" sz="2800" b="1" dirty="0" err="1" smtClean="0"/>
              <a:t>Mn</a:t>
            </a:r>
            <a:r>
              <a:rPr lang="ru-RU" sz="2800" b="1" dirty="0" smtClean="0"/>
              <a:t>, 0,5% </a:t>
            </a:r>
            <a:r>
              <a:rPr lang="en-US" sz="2800" b="1" dirty="0" smtClean="0"/>
              <a:t>Fe</a:t>
            </a:r>
            <a:r>
              <a:rPr lang="ru-RU" sz="2800" b="1" dirty="0" smtClean="0"/>
              <a:t>, 0,5 </a:t>
            </a:r>
            <a:r>
              <a:rPr lang="en-US" sz="2800" b="1" dirty="0" smtClean="0"/>
              <a:t>Si</a:t>
            </a:r>
            <a:r>
              <a:rPr lang="ru-RU" sz="2800" b="1" dirty="0" smtClean="0"/>
              <a:t>)</a:t>
            </a:r>
            <a:endParaRPr lang="ru-RU" sz="2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3645024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С.А.Лавочкин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95564" y="3573016"/>
            <a:ext cx="1503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С.В.Ильюшин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79912" y="6093296"/>
            <a:ext cx="13535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А.Н.Туполев</a:t>
            </a:r>
            <a:endParaRPr lang="ru-RU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586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928642"/>
            <a:ext cx="2824511" cy="19293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4857760"/>
            <a:ext cx="2931639" cy="18022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Военно-исторический музей артиллерии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Санкт-Петербурга – единственная дошедшая до наших дней в первоначальном виде «Катюша».</a:t>
            </a:r>
          </a:p>
        </p:txBody>
      </p:sp>
      <p:pic>
        <p:nvPicPr>
          <p:cNvPr id="14" name="Рисунок 13" descr="DSC_01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428736"/>
            <a:ext cx="5588468" cy="3142087"/>
          </a:xfrm>
          <a:prstGeom prst="rect">
            <a:avLst/>
          </a:prstGeom>
        </p:spPr>
      </p:pic>
      <p:pic>
        <p:nvPicPr>
          <p:cNvPr id="15" name="Рисунок 14" descr="DSC_0107 -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1357298"/>
            <a:ext cx="2856632" cy="450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1845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Роман\Desktop\Металлургия в вов\Аллюминий, Катюш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4213287" cy="25916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416735" y="32686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849913" y="304224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Катюша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29124" y="5714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Сплавы алюминия с марганцем и магнием специально были созданы для производства «Катюш».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3500438"/>
            <a:ext cx="53578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Советские химики создали эффективный нитроглицериновый порох, который применялся в снарядах "катюши» и добились разброса значений так называемой теплоты взрывчатого превращения . Это сделало боевую машину уникальной. 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DSC_01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8469" y="4858921"/>
            <a:ext cx="3555531" cy="1999079"/>
          </a:xfrm>
          <a:prstGeom prst="rect">
            <a:avLst/>
          </a:prstGeom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844518" y="2357430"/>
            <a:ext cx="5299482" cy="1200329"/>
          </a:xfrm>
          <a:prstGeom prst="rect">
            <a:avLst/>
          </a:prstGeom>
          <a:solidFill>
            <a:srgbClr val="F7F7F7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 пороха 75% KNO3 (калиевая селитра) 15% C (древесный уголь) и 10% S (сера).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9610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2457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92080" y="0"/>
            <a:ext cx="3643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/>
              <a:t>Бериллиевая бронза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476672"/>
            <a:ext cx="1963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/>
              <a:t>Молибден</a:t>
            </a:r>
          </a:p>
        </p:txBody>
      </p:sp>
      <p:pic>
        <p:nvPicPr>
          <p:cNvPr id="40962" name="Picture 2" descr="C:\Users\Роман\Desktop\Металлургия в вов\авиация. Бериллиевая брон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750" y="689693"/>
            <a:ext cx="3867664" cy="24991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sRed_army_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198402"/>
            <a:ext cx="3384376" cy="232071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83b951023b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467" y="3749202"/>
            <a:ext cx="3661525" cy="23399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9992" y="33102"/>
            <a:ext cx="792088" cy="887139"/>
          </a:xfrm>
          <a:prstGeom prst="rect">
            <a:avLst/>
          </a:prstGeom>
        </p:spPr>
      </p:pic>
      <p:pic>
        <p:nvPicPr>
          <p:cNvPr id="2050" name="Picture 2" descr="И так почти ежедневно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1411" y="140666"/>
            <a:ext cx="672009" cy="672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3004132"/>
            <a:ext cx="2526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Самолётостроение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024" y="3645024"/>
            <a:ext cx="3780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Скорострельные авиационные пулемёты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1207914">
            <a:off x="2016666" y="6233352"/>
            <a:ext cx="2010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Танковая броня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2052" name="Picture 4" descr="Изображения к новости - Сухопутные войска Перу приобретут в 2012 году дополнительную партию ПТРК - ВПК.nam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3891" y="4567241"/>
            <a:ext cx="4182552" cy="1394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580112" y="5907368"/>
            <a:ext cx="38409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</a:rPr>
              <a:t> Ракета противотанкового ракетного комплекса 9M14 "МАЛЮТКА"</a:t>
            </a:r>
          </a:p>
        </p:txBody>
      </p:sp>
      <p:pic>
        <p:nvPicPr>
          <p:cNvPr id="14" name="Рисунок 13" descr="DSC_011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071670" y="1571612"/>
            <a:ext cx="4317882" cy="242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8139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8" grpId="0"/>
      <p:bldP spid="9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543956" cy="50006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Открытия и разработки в области медицины.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E:\Новая папка\wps-wp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785794"/>
            <a:ext cx="3570395" cy="2381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642918"/>
            <a:ext cx="854395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7825" y="357166"/>
            <a:ext cx="8976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Противомикробные, антибактериальные препараты.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SC_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928670"/>
            <a:ext cx="4317882" cy="242770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43438" y="2357430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CH2=CH (CH2)3CH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2ОН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3000372"/>
            <a:ext cx="4192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Бальзам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Шостаковского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E:\Новая папка\4451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964" t="3064" r="27964" b="3064"/>
          <a:stretch/>
        </p:blipFill>
        <p:spPr bwMode="auto">
          <a:xfrm>
            <a:off x="285720" y="3214686"/>
            <a:ext cx="1586422" cy="3308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664"/>
          <a:stretch/>
        </p:blipFill>
        <p:spPr bwMode="auto">
          <a:xfrm>
            <a:off x="3428992" y="3453081"/>
            <a:ext cx="2383527" cy="3404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74" t="-58" r="5416" b="5154"/>
          <a:stretch/>
        </p:blipFill>
        <p:spPr bwMode="auto">
          <a:xfrm>
            <a:off x="5823724" y="3929066"/>
            <a:ext cx="3320276" cy="2747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286388"/>
            <a:ext cx="3409739" cy="1300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628652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7. «Очистка питьевой воды от вредных веществ и ее обеззараживание».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научиться очищать питьевую воду в походных условиях.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Оборудование: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две емкости для воды, ткань или марля, активированный уголь, перманганат калия, вода.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1. Очистить воду от взвешенных частиц фильтрованием через фильтр.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2. Если вода не является бесцветной, то в нее добавить растолченный активированный уголь, взболтать и отфильтровать.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3. Если вода имеет «затхлый» запах или застойный привкус, то в нее следует добавить немного раствора перманганата калия (до бледно-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розовой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окраски).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4. Прокипятить.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опыт иллюстрирует очистку питьевой воды в полевых условиях, при оказании помощи раненым солдатам.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> </a:t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7. «Очистка питьевой воды от вредных веществ и ее обеззараживание».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_00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85794"/>
            <a:ext cx="4699058" cy="2642021"/>
          </a:xfrm>
          <a:prstGeom prst="rect">
            <a:avLst/>
          </a:prstGeom>
        </p:spPr>
      </p:pic>
      <p:pic>
        <p:nvPicPr>
          <p:cNvPr id="4" name="Рисунок 3" descr="DSC_00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6118" y="785794"/>
            <a:ext cx="4317882" cy="2427707"/>
          </a:xfrm>
          <a:prstGeom prst="rect">
            <a:avLst/>
          </a:prstGeom>
        </p:spPr>
      </p:pic>
      <p:pic>
        <p:nvPicPr>
          <p:cNvPr id="5" name="Рисунок 4" descr="DSC_00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3786190"/>
            <a:ext cx="4317881" cy="2427707"/>
          </a:xfrm>
          <a:prstGeom prst="rect">
            <a:avLst/>
          </a:prstGeom>
        </p:spPr>
      </p:pic>
      <p:pic>
        <p:nvPicPr>
          <p:cNvPr id="6" name="Рисунок 5" descr="DSC_00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96295" y="3937276"/>
            <a:ext cx="3653449" cy="2054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500042"/>
            <a:ext cx="7848872" cy="58866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71414"/>
            <a:ext cx="1482871" cy="2102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2976" y="5395608"/>
            <a:ext cx="7168588" cy="1462392"/>
          </a:xfrm>
          <a:prstGeom prst="rect">
            <a:avLst/>
          </a:prstGeom>
        </p:spPr>
      </p:pic>
      <p:pic>
        <p:nvPicPr>
          <p:cNvPr id="10242" name="Picture 2" descr="https://upload.wikimedia.org/wikipedia/ru/1/1b/Zelinsky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142852"/>
            <a:ext cx="1485900" cy="1905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286644" y="2143116"/>
            <a:ext cx="1771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Н.Д.Зелинский.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2143116"/>
            <a:ext cx="1303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А.А.Бочвар</a:t>
            </a:r>
            <a:endParaRPr lang="ru-RU" b="1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0" y="0"/>
            <a:ext cx="2143140" cy="2689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643438" y="2714620"/>
            <a:ext cx="1645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З.В.Ермольева</a:t>
            </a:r>
            <a:endParaRPr lang="ru-RU" b="1" dirty="0"/>
          </a:p>
        </p:txBody>
      </p:sp>
      <p:pic>
        <p:nvPicPr>
          <p:cNvPr id="17" name="Picture 2" descr="C:\Users\Роман\Desktop\Металлургия в вов\75498894_paton_evge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643182"/>
            <a:ext cx="1914872" cy="25543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14282" y="5357826"/>
            <a:ext cx="1174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Э.О.Патон</a:t>
            </a:r>
            <a:endParaRPr lang="ru-RU" b="1" dirty="0"/>
          </a:p>
        </p:txBody>
      </p:sp>
      <p:pic>
        <p:nvPicPr>
          <p:cNvPr id="19" name="Picture 2" descr="Семен Алексеевич Лавочкин - Самолёты Страны Советов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8992" y="3214686"/>
            <a:ext cx="2125738" cy="274751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4143372" y="6286520"/>
            <a:ext cx="1547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С.А.Лавочкин</a:t>
            </a:r>
            <a:endParaRPr lang="ru-RU" b="1" dirty="0"/>
          </a:p>
        </p:txBody>
      </p:sp>
      <p:pic>
        <p:nvPicPr>
          <p:cNvPr id="21" name="Picture 2" descr="E:\Новая папка\image7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702" y="2714620"/>
            <a:ext cx="1926292" cy="247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786578" y="5286388"/>
            <a:ext cx="2164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М.Ф.Шостаковский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749466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8" grpId="0"/>
      <p:bldP spid="20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info_2000_2000_99a0db6706f5cac435837666918b540a9ae374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9144000" cy="68580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0100" y="571481"/>
            <a:ext cx="58579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«Кто про химика сказал: Мало воевал.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сказал: он маловато крови проливал?»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в свидетели зову химиков-друзей, -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Тех, кто смело бил врага до последних дней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Тех, кто с армией родной шел в одном строю,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Тех, кто грудью защитит Родину мою.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пройдено дорог, фронтовых путей…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полегло на них, молодых парней…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померкнет никогда память о войне,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Слава химикам живым, павшим – честь вдвойне!!!»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2844" y="214290"/>
            <a:ext cx="885831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1.Выяснить, какая работа была проделана учёными-химиками для нужд фронта.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Охарактеризовать все использованные химические вещества.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Спланировать и осуществить эксперимент с применением некоторых химических веществ,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использованных в военное время.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Объект исследования: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учёных-химиков в области создания оружия, машиностроения и медицины в годы Великой Отечественной войны.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 исследования: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Работа, проделанная учеными- химиками в области создания оружия, машиностроения и медицины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одержания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победы над фашистской Германией.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481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емен Алексеевич Лавочкин - Самолёты Страны Совет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811" y="986138"/>
            <a:ext cx="2125738" cy="274751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16632"/>
            <a:ext cx="69967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 CYR" panose="02020603050405020304" pitchFamily="18" charset="0"/>
                <a:cs typeface="Times New Roman CYR" panose="02020603050405020304" pitchFamily="18" charset="0"/>
              </a:rPr>
              <a:t>Семён Алексеевич </a:t>
            </a:r>
            <a:r>
              <a:rPr lang="ru-RU" sz="2800" b="1" dirty="0" smtClean="0">
                <a:latin typeface="Times New Roman CYR" panose="02020603050405020304" pitchFamily="18" charset="0"/>
                <a:cs typeface="Times New Roman CYR" panose="02020603050405020304" pitchFamily="18" charset="0"/>
              </a:rPr>
              <a:t>Лавочкин (</a:t>
            </a:r>
            <a:r>
              <a:rPr lang="ru-RU" sz="2800" b="1" dirty="0">
                <a:latin typeface="Times New Roman CYR" panose="02020603050405020304" pitchFamily="18" charset="0"/>
                <a:cs typeface="Times New Roman CYR" panose="02020603050405020304" pitchFamily="18" charset="0"/>
              </a:rPr>
              <a:t>1900-1960</a:t>
            </a:r>
            <a:r>
              <a:rPr lang="ru-RU" sz="2800" b="1" dirty="0" smtClean="0">
                <a:latin typeface="Times New Roman CYR" panose="02020603050405020304" pitchFamily="18" charset="0"/>
                <a:cs typeface="Times New Roman CYR" panose="02020603050405020304" pitchFamily="18" charset="0"/>
              </a:rPr>
              <a:t>) </a:t>
            </a:r>
            <a:endParaRPr lang="ru-RU" sz="2800" b="1" dirty="0"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pic>
        <p:nvPicPr>
          <p:cNvPr id="2052" name="Picture 4" descr="Лавочкин, Горбунов, Гудков ЛаГГ-3 (66 серии) - Авиатехника - Авиационный портал Airsp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866889"/>
            <a:ext cx="3885429" cy="21889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60569" y="3125127"/>
            <a:ext cx="923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</a:rPr>
              <a:t>ЛаГГ-3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6375248"/>
            <a:ext cx="71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Ла-5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2" y="3947694"/>
            <a:ext cx="4472512" cy="21020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 descr="Лавочкин Ла-5 - Авиатехника - Авиационный портал Airspo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1" y="4079940"/>
            <a:ext cx="3931613" cy="22149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484220" y="6363705"/>
            <a:ext cx="71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Ла-7</a:t>
            </a:r>
            <a:endParaRPr lang="ru-RU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624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9849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03648" y="116632"/>
            <a:ext cx="704545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 panose="02020603050405020304" pitchFamily="18" charset="0"/>
                <a:cs typeface="Times New Roman CYR" panose="02020603050405020304" pitchFamily="18" charset="0"/>
              </a:rPr>
              <a:t>Андрей Николаевич Туполев</a:t>
            </a:r>
            <a:r>
              <a:rPr lang="ru-RU" altLang="ru-RU" sz="2800" b="1" dirty="0" smtClean="0">
                <a:latin typeface="Times New Roman CYR" panose="02020603050405020304" pitchFamily="18" charset="0"/>
                <a:cs typeface="Times New Roman CYR" panose="02020603050405020304" pitchFamily="18" charset="0"/>
              </a:rPr>
              <a:t>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 panose="02020603050405020304" pitchFamily="18" charset="0"/>
                <a:cs typeface="Times New Roman CYR" panose="02020603050405020304" pitchFamily="18" charset="0"/>
              </a:rPr>
              <a:t>(1888—1972)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pic>
        <p:nvPicPr>
          <p:cNvPr id="3075" name="Picture 3" descr="А.Н. Туполев Часть II lemur59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1944216" cy="280247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История русской авиации. Музей гражданской авиаци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77029"/>
            <a:ext cx="4392488" cy="26574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6084168" y="391859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3079" name="Picture 7" descr="Мой Мир@Mail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39583"/>
            <a:ext cx="3888432" cy="23330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88224" y="6418440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ТБ-3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80" y="6437896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ТБ-1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3083" name="Picture 11" descr="Tupolev ANT-25/R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6375" y="844775"/>
            <a:ext cx="4305300" cy="22764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704288" y="3179353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</a:rPr>
              <a:t>АНТ-25</a:t>
            </a:r>
          </a:p>
        </p:txBody>
      </p:sp>
    </p:spTree>
    <p:extLst>
      <p:ext uri="{BB962C8B-B14F-4D97-AF65-F5344CB8AC3E}">
        <p14:creationId xmlns:p14="http://schemas.microsoft.com/office/powerpoint/2010/main" xmlns="" val="3596813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24128" y="0"/>
            <a:ext cx="2975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/>
              <a:t>Хромовые стали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404664"/>
            <a:ext cx="24320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/>
              <a:t>Сплав титана </a:t>
            </a:r>
          </a:p>
        </p:txBody>
      </p:sp>
      <p:pic>
        <p:nvPicPr>
          <p:cNvPr id="27649" name="Picture 1" descr="C:\Users\Роман\Desktop\Металлургия в вов\хромовые стали, подводная лод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700" y="261610"/>
            <a:ext cx="3228211" cy="21790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0" name="Picture 2" descr="C:\Users\Роман\Desktop\Металлургия в вов\ИС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182666"/>
            <a:ext cx="3352642" cy="21233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rom-v-organizm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33588" y="140387"/>
            <a:ext cx="712309" cy="787497"/>
          </a:xfrm>
          <a:prstGeom prst="rect">
            <a:avLst/>
          </a:prstGeom>
        </p:spPr>
      </p:pic>
      <p:pic>
        <p:nvPicPr>
          <p:cNvPr id="7" name="Рисунок 6" descr="1327962425_tit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140387"/>
            <a:ext cx="687990" cy="7656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3700" y="2586210"/>
            <a:ext cx="3302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Корпуса подводных лодок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5983" y="3376122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Танковая броня(ИС-3)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Мир танков ссср ветка - Военное обозр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115" y="2974366"/>
            <a:ext cx="3183231" cy="17507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орум городской локальной сети Relant Форум Invision Power Boar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51" y="4743968"/>
            <a:ext cx="3117473" cy="19328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Тяжелый танк ИС-3 - Описание. Сравнение. Модификаци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0824" y="4102565"/>
            <a:ext cx="587078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8406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48351" y="8334"/>
            <a:ext cx="2497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/>
              <a:t>Сплавы меди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66374" y="507742"/>
            <a:ext cx="27925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/>
              <a:t>Сплавы железа </a:t>
            </a:r>
          </a:p>
        </p:txBody>
      </p:sp>
      <p:pic>
        <p:nvPicPr>
          <p:cNvPr id="41986" name="Picture 2" descr="C:\Users\Роман\Desktop\Металлургия в вов\бронеавтомобиль. Желез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071" y="264453"/>
            <a:ext cx="3810163" cy="25740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7" name="Picture 3" descr="C:\Users\Роман\Desktop\Металлургия в вов\бронепоезд.Желез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243742"/>
            <a:ext cx="3191869" cy="20145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88" name="Picture 4" descr="C:\Users\Роман\Desktop\Металлургия в вов\Медь. Пуш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164" y="3771634"/>
            <a:ext cx="3224731" cy="22379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0027-015-M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94049" y="105867"/>
            <a:ext cx="754445" cy="834706"/>
          </a:xfrm>
          <a:prstGeom prst="rect">
            <a:avLst/>
          </a:prstGeom>
        </p:spPr>
      </p:pic>
      <p:pic>
        <p:nvPicPr>
          <p:cNvPr id="8" name="Рисунок 7" descr="fe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42488" y="94066"/>
            <a:ext cx="805863" cy="82735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7071" y="2892304"/>
            <a:ext cx="24529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rgbClr val="C00000"/>
                </a:solidFill>
              </a:rPr>
              <a:t>Корпуса бронеавтомобилей</a:t>
            </a:r>
            <a:endParaRPr lang="ru-RU" sz="1200" b="1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042" y="6086382"/>
            <a:ext cx="17988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rgbClr val="C00000"/>
                </a:solidFill>
              </a:rPr>
              <a:t>Изготовление пушек</a:t>
            </a:r>
            <a:endParaRPr lang="ru-RU" sz="1200" b="1" i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34324" y="3349284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rgbClr val="C00000"/>
                </a:solidFill>
              </a:rPr>
              <a:t>Корпуса бронепоездов</a:t>
            </a:r>
            <a:endParaRPr lang="ru-RU" sz="1200" b="1" i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Детки. - 1000 - игра (тема вторая... цифирЬная) Продолже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1826" y="3487783"/>
            <a:ext cx="3107705" cy="17403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Максим Горький - КЛУБ ИГОРЯ БАЛЫНИНА- я.ру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8511" y="4667440"/>
            <a:ext cx="3048273" cy="19691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11826" y="5156364"/>
            <a:ext cx="3001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>
                <a:solidFill>
                  <a:srgbClr val="C00000"/>
                </a:solidFill>
              </a:rPr>
              <a:t>самоходная артиллерийская установка</a:t>
            </a:r>
            <a:endParaRPr lang="ru-RU" sz="1200" b="1" i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7319" y="6496449"/>
            <a:ext cx="2316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rgbClr val="C00000"/>
                </a:solidFill>
              </a:rPr>
              <a:t>броня </a:t>
            </a:r>
            <a:r>
              <a:rPr lang="ru-RU" sz="1200" b="1" i="1" dirty="0">
                <a:solidFill>
                  <a:srgbClr val="C00000"/>
                </a:solidFill>
              </a:rPr>
              <a:t>военных кораблей </a:t>
            </a:r>
            <a:r>
              <a:rPr lang="ru-RU" sz="1200" b="1" i="1" dirty="0" smtClean="0">
                <a:solidFill>
                  <a:srgbClr val="C00000"/>
                </a:solidFill>
              </a:rPr>
              <a:t>  </a:t>
            </a:r>
            <a:endParaRPr lang="ru-RU" sz="1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206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35267" y="76378"/>
            <a:ext cx="2798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/>
              <a:t>Сплавы Никеля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35267" y="518971"/>
            <a:ext cx="40245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Металлический </a:t>
            </a:r>
            <a:r>
              <a:rPr lang="ru-RU" sz="2800" b="1" dirty="0"/>
              <a:t>магний</a:t>
            </a:r>
          </a:p>
        </p:txBody>
      </p:sp>
      <p:pic>
        <p:nvPicPr>
          <p:cNvPr id="43010" name="Picture 2" descr="C:\Users\Роман\Desktop\Металлургия в вов\Т-34. Ник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22977"/>
            <a:ext cx="4210627" cy="24127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3011" name="Picture 3" descr="C:\Users\Роман\Desktop\Металлургия в вов\авиация Металический нике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465928"/>
            <a:ext cx="3355993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переизбыточность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0845" y="99981"/>
            <a:ext cx="1104102" cy="84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Ni - Никел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7689" y="138904"/>
            <a:ext cx="792088" cy="88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-2018200" y="-2128568"/>
            <a:ext cx="393613" cy="290914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-60306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888888"/>
                </a:solidFill>
                <a:effectLst/>
                <a:latin typeface="Arial" panose="020B0604020202020204" pitchFamily="34" charset="0"/>
                <a:hlinkClick r:id="rId6"/>
              </a:rPr>
              <a:t>Поиск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888888"/>
                </a:solidFill>
                <a:effectLst/>
                <a:latin typeface="Arial" panose="020B0604020202020204" pitchFamily="34" charset="0"/>
                <a:hlinkClick r:id="rId7"/>
              </a:rPr>
              <a:t>Картинки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888888"/>
                </a:solidFill>
                <a:effectLst/>
                <a:latin typeface="Arial" panose="020B0604020202020204" pitchFamily="34" charset="0"/>
                <a:hlinkClick r:id="rId8"/>
              </a:rPr>
              <a:t>Видео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888888"/>
                </a:solidFill>
                <a:effectLst/>
                <a:latin typeface="Arial" panose="020B0604020202020204" pitchFamily="34" charset="0"/>
                <a:hlinkClick r:id="rId9"/>
              </a:rPr>
              <a:t>Карты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err="1" smtClean="0">
                <a:ln>
                  <a:noFill/>
                </a:ln>
                <a:solidFill>
                  <a:srgbClr val="888888"/>
                </a:solidFill>
                <a:effectLst/>
                <a:latin typeface="Arial" panose="020B0604020202020204" pitchFamily="34" charset="0"/>
                <a:hlinkClick r:id="rId10"/>
              </a:rPr>
              <a:t>Маркет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Область </a:t>
            </a:r>
            <a:r>
              <a:rPr kumimoji="0" lang="ru-RU" alt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просмотра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103" name="Picture 7" descr="Украина. Харьков. Т-34. Восемнадцатое чудо света - republic.com.ua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987438"/>
            <a:ext cx="2919231" cy="29192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257094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106" name="Picture 10" descr="T-34 (разг. &quot;три́дцатьчетвёрка&quot;) - советский средний танк периода Великой Отечественной войны, выпус. Тролльфейс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6801" y="3781678"/>
            <a:ext cx="3067961" cy="30891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161602" y="2650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62372" y="3888620"/>
            <a:ext cx="16530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rgbClr val="C00000"/>
                </a:solidFill>
              </a:rPr>
              <a:t>Броня танков(Т-34)</a:t>
            </a:r>
            <a:endParaRPr lang="ru-RU" sz="1200" b="1" i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47548" y="3643179"/>
            <a:ext cx="168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rgbClr val="C00000"/>
                </a:solidFill>
              </a:rPr>
              <a:t>В военной авиации</a:t>
            </a:r>
            <a:endParaRPr lang="ru-RU" sz="1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8024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899592" y="188640"/>
            <a:ext cx="71472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Андрей Анатольевич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Бочвар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 (1902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 1984)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5" name="AutoShape 3" descr="Мемориальная доска Андрею Анатольевичу Бочвару - Моск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7" name="AutoShape 5" descr="Мемориальная доска Андрею Анатольевичу Бочвару - Моск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9" name="AutoShape 7" descr="Мемориальная доска Андрею Анатольевичу Бочвару - Моск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40" name="Picture 8" descr="C:\Users\Роман\Desktop\Металлургия в вов\Bochva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543479"/>
            <a:ext cx="3475633" cy="4680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044" name="Picture 12" descr="C:\Users\Роман\Desktop\Металлургия в вов\Памятник_Бочвару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643379"/>
            <a:ext cx="216024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588224" y="3883739"/>
            <a:ext cx="2095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</a:rPr>
              <a:t>Памятник </a:t>
            </a:r>
            <a:r>
              <a:rPr lang="ru-RU" i="1" dirty="0" err="1">
                <a:solidFill>
                  <a:srgbClr val="C00000"/>
                </a:solidFill>
              </a:rPr>
              <a:t>Бочвару</a:t>
            </a:r>
            <a:endParaRPr lang="ru-RU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5586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0" y="476672"/>
            <a:ext cx="39239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Георгий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Владимирович Акимов (1901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 1953)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 descr="C:\Users\Роман\Desktop\Металлургия в вов\akimov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3816424" cy="51044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4499992" y="476672"/>
            <a:ext cx="46440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 charset="-52"/>
                <a:ea typeface="Calibri" pitchFamily="34" charset="0"/>
                <a:cs typeface="Times New Roman" pitchFamily="18" charset="0"/>
              </a:rPr>
              <a:t>Исаак Ильич Китайгородский (1888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 charset="-52"/>
                <a:ea typeface="Calibri" pitchFamily="34" charset="0"/>
                <a:cs typeface="Times New Roman" pitchFamily="18" charset="0"/>
              </a:rPr>
              <a:t> 1965)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2" name="Picture 6" descr="C:\Users\Роман\Desktop\Металлургия в вов\43065922_Isaak_Ilich_Kitaygorodskiy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1657" y="1484784"/>
            <a:ext cx="3879573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0012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187624" y="260648"/>
            <a:ext cx="67847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Евгений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Оскарович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 Патон (1870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 1953)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2" name="Picture 2" descr="C:\Users\Роман\Desktop\Металлургия в вов\75498894_paton_evg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51320"/>
            <a:ext cx="4032448" cy="53791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84" name="Picture 4" descr="C:\Users\Роман\Desktop\Металлургия в вов\Paton_Denk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4037" y="925632"/>
            <a:ext cx="2407361" cy="320913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580112" y="4149080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</a:rPr>
              <a:t>Памятник Е. О. Патону в Киеве</a:t>
            </a:r>
          </a:p>
        </p:txBody>
      </p:sp>
    </p:spTree>
    <p:extLst>
      <p:ext uri="{BB962C8B-B14F-4D97-AF65-F5344CB8AC3E}">
        <p14:creationId xmlns:p14="http://schemas.microsoft.com/office/powerpoint/2010/main" xmlns="" val="1056295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539552" y="260648"/>
            <a:ext cx="81057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Александр Николаевич Несмеянов (1899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1980)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0" name="Picture 2" descr="C:\Users\Роман\Desktop\Металлургия в вов\Nesmeyan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052736"/>
            <a:ext cx="3600400" cy="5026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8131" name="Picture 3" descr="C:\Users\Роман\Desktop\Металлургия в вов\Бюст_Несмеянова_(Москва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340768"/>
            <a:ext cx="2376264" cy="31683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5076055" y="6285134"/>
            <a:ext cx="35692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</a:rPr>
              <a:t>Бюст Несмеянова в Москве</a:t>
            </a:r>
          </a:p>
        </p:txBody>
      </p:sp>
    </p:spTree>
    <p:extLst>
      <p:ext uri="{BB962C8B-B14F-4D97-AF65-F5344CB8AC3E}">
        <p14:creationId xmlns:p14="http://schemas.microsoft.com/office/powerpoint/2010/main" xmlns="" val="1661272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7031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2015 году Россия отмечает 70-летие окончания Великой Отечественной войны.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2976" y="1714488"/>
            <a:ext cx="6624736" cy="4968552"/>
          </a:xfrm>
        </p:spPr>
      </p:pic>
    </p:spTree>
    <p:extLst>
      <p:ext uri="{BB962C8B-B14F-4D97-AF65-F5344CB8AC3E}">
        <p14:creationId xmlns:p14="http://schemas.microsoft.com/office/powerpoint/2010/main" xmlns="" val="1293281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Вывод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Велика роль Учёных в годы Великой Отечественной войны! Вместе со всеми трудящимися нашей страны, советские учёные принимали самое активное участие в обеспечении победы над фашистской Германией.</a:t>
            </a:r>
          </a:p>
        </p:txBody>
      </p:sp>
    </p:spTree>
    <p:extLst>
      <p:ext uri="{BB962C8B-B14F-4D97-AF65-F5344CB8AC3E}">
        <p14:creationId xmlns:p14="http://schemas.microsoft.com/office/powerpoint/2010/main" xmlns="" val="388354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Медицина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Выполнила Варюшина Александра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371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284" y="0"/>
            <a:ext cx="8784976" cy="1752600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Научные разработки медиков в годы Великой Отечественной войны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026" name="Picture 2" descr="E:\Новая папка\image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54" y="1626407"/>
            <a:ext cx="2884736" cy="370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5715016"/>
            <a:ext cx="21734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Михаил Федорович </a:t>
            </a:r>
          </a:p>
          <a:p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Шостаковский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7" name="Picture 3" descr="E:\Новая папка\clip0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0118" y="1592158"/>
            <a:ext cx="2680043" cy="373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71868" y="5786454"/>
            <a:ext cx="2003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Постовский</a:t>
            </a:r>
            <a:r>
              <a:rPr lang="ru-RU" dirty="0" smtClean="0">
                <a:solidFill>
                  <a:srgbClr val="C00000"/>
                </a:solidFill>
              </a:rPr>
              <a:t> Исаак </a:t>
            </a:r>
          </a:p>
          <a:p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   Яковлевич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9" name="Picture 5" descr="E:\Новая папка\fleming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490" y="1626407"/>
            <a:ext cx="2575183" cy="373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58016" y="5857892"/>
            <a:ext cx="12898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Александр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Флеминг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0327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169462"/>
            <a:ext cx="7560840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М.Ф. Шостаковский (бальзам Шостаковского)              И. Я. Постоковский (паста Постовского) 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E:\Новая папка\wps-wp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1785926"/>
            <a:ext cx="4641200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84168" y="6057411"/>
            <a:ext cx="37667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</a:rPr>
              <a:t>Паста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</a:rPr>
              <a:t>Постовского</a:t>
            </a:r>
            <a:endParaRPr lang="ru-RU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5069" y="6021288"/>
            <a:ext cx="5468457" cy="46166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альзам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Шостаковского</a:t>
            </a:r>
            <a:endParaRPr lang="ru-RU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2386" y="1608938"/>
            <a:ext cx="2777510" cy="4258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1469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Новая папка\Fleming_lab_5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768829"/>
            <a:ext cx="5033588" cy="3306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9931" y="4389033"/>
            <a:ext cx="6371665" cy="2512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1355" y="5671869"/>
            <a:ext cx="24854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Антибиотик  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пенициллин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2731" y="155121"/>
            <a:ext cx="84812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Александр  Флеминг (создание пенициллина)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25752" y="1124744"/>
            <a:ext cx="26202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/>
              <a:t>Алекса́ндр </a:t>
            </a:r>
            <a:endParaRPr lang="ru-RU" sz="2800" dirty="0" smtClean="0"/>
          </a:p>
          <a:p>
            <a:r>
              <a:rPr lang="vi-VN" sz="2800" dirty="0" smtClean="0"/>
              <a:t>Фле́минг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108626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Новая папка\445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964" t="3064" r="27964" b="3064"/>
          <a:stretch/>
        </p:blipFill>
        <p:spPr bwMode="auto">
          <a:xfrm>
            <a:off x="7250505" y="1241136"/>
            <a:ext cx="1800736" cy="3755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3063" y="1036157"/>
            <a:ext cx="3377442" cy="4374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44449" y="6009697"/>
            <a:ext cx="21552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Георгий Францевич </a:t>
            </a:r>
          </a:p>
          <a:p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      Гаузе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6202" y="6009129"/>
            <a:ext cx="20018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Мария Георгиевна</a:t>
            </a:r>
          </a:p>
          <a:p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Бражникова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549" y="840635"/>
            <a:ext cx="4046420" cy="4960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38587" y="11200"/>
            <a:ext cx="4501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Создание грамицидин С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180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785794"/>
            <a:ext cx="4239013" cy="4533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</p:pic>
      <p:sp>
        <p:nvSpPr>
          <p:cNvPr id="3" name="Прямоугольник 2"/>
          <p:cNvSpPr/>
          <p:nvPr/>
        </p:nvSpPr>
        <p:spPr>
          <a:xfrm>
            <a:off x="1214414" y="5429264"/>
            <a:ext cx="30718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нтибиотик </a:t>
            </a:r>
          </a:p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бензилпенициллин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558" y="642316"/>
            <a:ext cx="3709680" cy="4655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14942" y="5429264"/>
            <a:ext cx="3526735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Зинаида Виссарионовна </a:t>
            </a:r>
          </a:p>
          <a:p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Ермольева 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94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Вывод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Солдаты СССР использовали химические элементы не только для оружия, но и для помощи </a:t>
            </a:r>
            <a:r>
              <a:rPr lang="ru-RU" smtClean="0"/>
              <a:t>своим солдатам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082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3429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 посвящаем нашу работу тем, кто, не щадя себя, защищал Родину и тем, кто направлял свои усилия на защиту обороноспособности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страны-учёным-химикам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3573016"/>
            <a:ext cx="3886200" cy="3022092"/>
          </a:xfrm>
        </p:spPr>
      </p:pic>
    </p:spTree>
    <p:extLst>
      <p:ext uri="{BB962C8B-B14F-4D97-AF65-F5344CB8AC3E}">
        <p14:creationId xmlns:p14="http://schemas.microsoft.com/office/powerpoint/2010/main" xmlns="" val="44619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688" y="0"/>
            <a:ext cx="8858312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Этапы работы над проектом.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0034" y="142852"/>
            <a:ext cx="8858312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Методы исследования.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0" y="928670"/>
            <a:ext cx="9001156" cy="78581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ИСТОРИЧЕСКИЙ, АНАЛИТИЧЕСКИЙ, ОПИСАНИЕ,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ЭКСПЕРИМЕНТАЛЬНЫЙ.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9"/>
          <p:cNvSpPr txBox="1">
            <a:spLocks/>
          </p:cNvSpPr>
          <p:nvPr/>
        </p:nvSpPr>
        <p:spPr>
          <a:xfrm>
            <a:off x="142844" y="1714488"/>
            <a:ext cx="900115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 НАЧАЛАСЬ  НАША  РАБОТА: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9"/>
          <p:cNvSpPr txBox="1">
            <a:spLocks/>
          </p:cNvSpPr>
          <p:nvPr/>
        </p:nvSpPr>
        <p:spPr>
          <a:xfrm>
            <a:off x="0" y="2214554"/>
            <a:ext cx="9001156" cy="1857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ИСТОРИЧЕСКИЙ  МЕТОД.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ЦЕЛЬ: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изучить литературу, посетить музеи, собрать материал. Определить список химических веществ и изучить их свойства.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9"/>
          <p:cNvSpPr txBox="1">
            <a:spLocks/>
          </p:cNvSpPr>
          <p:nvPr/>
        </p:nvSpPr>
        <p:spPr>
          <a:xfrm>
            <a:off x="142844" y="4214818"/>
            <a:ext cx="900115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НАШИ  ДЕЙСТВИЯ: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700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ПОСЕЩАЛИ  БИБЛИОТЕКУ, СОБИРАЛИ  И  ИЗУЧАЛИ  ЛИТЕРАТУРУ.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_00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4214842" cy="2617252"/>
          </a:xfrm>
          <a:prstGeom prst="rect">
            <a:avLst/>
          </a:prstGeom>
        </p:spPr>
      </p:pic>
      <p:pic>
        <p:nvPicPr>
          <p:cNvPr id="6" name="Рисунок 5" descr="DSC_00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214422"/>
            <a:ext cx="4572000" cy="2570584"/>
          </a:xfrm>
          <a:prstGeom prst="rect">
            <a:avLst/>
          </a:prstGeom>
        </p:spPr>
      </p:pic>
      <p:pic>
        <p:nvPicPr>
          <p:cNvPr id="7" name="Рисунок 6" descr="DSC_00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4000504"/>
            <a:ext cx="4857752" cy="2731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98903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Посетили военно-исторический музей артиллерии, инженерных войск и войск связи 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_01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4317882" cy="2427707"/>
          </a:xfrm>
          <a:prstGeom prst="rect">
            <a:avLst/>
          </a:prstGeom>
        </p:spPr>
      </p:pic>
      <p:pic>
        <p:nvPicPr>
          <p:cNvPr id="4" name="Рисунок 3" descr="DSC_01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1142984"/>
            <a:ext cx="4786313" cy="2691080"/>
          </a:xfrm>
          <a:prstGeom prst="rect">
            <a:avLst/>
          </a:prstGeom>
        </p:spPr>
      </p:pic>
      <p:pic>
        <p:nvPicPr>
          <p:cNvPr id="5" name="Рисунок 4" descr="DSC_01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42908" y="3571876"/>
            <a:ext cx="4317883" cy="2427707"/>
          </a:xfrm>
          <a:prstGeom prst="rect">
            <a:avLst/>
          </a:prstGeom>
        </p:spPr>
      </p:pic>
      <p:pic>
        <p:nvPicPr>
          <p:cNvPr id="6" name="Рисунок 5" descr="DSC_0101 -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3767" y="4001665"/>
            <a:ext cx="5080233" cy="285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441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0110 -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428604"/>
            <a:ext cx="5336456" cy="3000395"/>
          </a:xfrm>
          <a:prstGeom prst="rect">
            <a:avLst/>
          </a:prstGeom>
        </p:spPr>
      </p:pic>
      <p:pic>
        <p:nvPicPr>
          <p:cNvPr id="3" name="Рисунок 2" descr="DSC_0116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6708" y="3786190"/>
            <a:ext cx="5207292" cy="2927773"/>
          </a:xfrm>
          <a:prstGeom prst="rect">
            <a:avLst/>
          </a:prstGeom>
        </p:spPr>
      </p:pic>
      <p:pic>
        <p:nvPicPr>
          <p:cNvPr id="4" name="Рисунок 3" descr="DSC_01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500042"/>
            <a:ext cx="2856632" cy="508076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85786" y="928670"/>
            <a:ext cx="8229600" cy="50006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Изучили: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химический состав сталей 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642910" y="2071678"/>
            <a:ext cx="822960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1500174"/>
            <a:ext cx="6322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технические характеристики сплавов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257174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2357430"/>
            <a:ext cx="6269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состав пороха и взрывчатых веществ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1007</TotalTime>
  <Words>832</Words>
  <Application>Microsoft Office PowerPoint</Application>
  <PresentationFormat>Экран (4:3)</PresentationFormat>
  <Paragraphs>164</Paragraphs>
  <Slides>47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Проекто-исследовательская работа  Роль науки химии в Великой победе советского народа над Фашисткой Германией. </vt:lpstr>
      <vt:lpstr> Цель работы: Изучение вклада учёных-химиков в годы Великой Отечественной войны в области создания оружия, машиностроения и медицины.  </vt:lpstr>
      <vt:lpstr>Слайд 3</vt:lpstr>
      <vt:lpstr>В 2015 году Россия отмечает 70-летие окончания Великой Отечественной войны.</vt:lpstr>
      <vt:lpstr>Мы посвящаем нашу работу тем, кто, не щадя себя, защищал Родину и тем, кто направлял свои усилия на защиту обороноспособности страны-учёным-химикам.</vt:lpstr>
      <vt:lpstr>ИСТОРИЧЕСКИЙ, АНАЛИТИЧЕСКИЙ, ОПИСАНИЕ, ЭКСПЕРИМЕНТАЛЬНЫЙ.</vt:lpstr>
      <vt:lpstr>ПОСЕЩАЛИ  БИБЛИОТЕКУ, СОБИРАЛИ  И  ИЗУЧАЛИ  ЛИТЕРАТУРУ.</vt:lpstr>
      <vt:lpstr>Посетили военно-исторический музей артиллерии, инженерных войск и войск связи .</vt:lpstr>
      <vt:lpstr>Изучили:  химический состав сталей </vt:lpstr>
      <vt:lpstr>Посетили военно-медицинский музей.</vt:lpstr>
      <vt:lpstr>Изучали интернет-ресурсы.</vt:lpstr>
      <vt:lpstr>Проанализировли материал, полученный при изучении музейных экспозиций, литературы, статей, исторических справок, интернет-ресурсов; сформировали выводы. Изучили химические вещества, которые использовались во времена ВОВ, провели эксперименты с этими веществами.  </vt:lpstr>
      <vt:lpstr>Открытия и разработки ученых-химиков в области создания химического оружия. </vt:lpstr>
      <vt:lpstr>Цель:  - Спланировать и провести в кабинете химии лабораторные опыты с некоторыми веществами, которые использовались во времена ВОВ; - Изучить химические свойства этих веществ. Ознакомиться с правилами ТБ при работе с ними. - провести лабораторные опыты, иллюстрирующие химические процессы, протекающие при действии некоторых веществ и материалов, используемых в годы войны в качестве зажигательных, осветительных и задымляющих средств. - использовать полученные знания на уроках химии. </vt:lpstr>
      <vt:lpstr>Опыт 1. Действие H2SO4 на смесь KClO3 и сахарной пудры. (БУТЫЛКИ  КС). 1 г мелкокристаллического KСlO3 осторожно перемешивают с 1 г сахарной пудры. Высыпают смесь на крышку от тигля и смачивают ее 2–3 каплями концентрированной H2SO4. Смесь вспыхивает.  Уравнения химических реакций, лежащие в основе действия смеси КС: 3KCIO3+H2SO4=2ClO2+KClO4+K2SO4+H2O 2ClO2=Cl2+2O2 C12H22O11+12O2=12CO2=11H2O  Вывод: опыт иллюстрирует действия  запала в зажигательных бутылках. Примечание: данный опыт мы наблюдали  в виде видеофрагмента, т.к. KClO3  запрещён для хранения в школьных химических лабораториях. </vt:lpstr>
      <vt:lpstr>ОСВЕТИТЕЛЬНЫЕ  РАКЕТЫ.</vt:lpstr>
      <vt:lpstr>Опыт 2. Горение магниевой ленты. (ОСВЕТИТЕЛЬНЫЕ  РАКЕТЫ). На полоску фильтровальной бумаги с помощью канцелярского клея наносится слой порошка магния. Высушенная полоска закрепляется в лапке лабораторного штатива и поджигается. Уравнение химической реакции: 2Mg + O2=2MgO Вывод: опыт иллюстрирует действие осветительной ракеты. </vt:lpstr>
      <vt:lpstr>Опыт 3. «Дым без огня»  (ДЫМОВАЯ  ЗАВЕСА). В химический стакан наливают несколько капель концентрированной соляной кислоты, на стекло капают несколько капель 25%-го раствора аммиака. Цилиндр накрывают стеклом. Образуется белый дым. Уравнение химической реакции: NH4OH+HCL=NH4CL+H2O Вывод: опыт иллюстрирует действие задымляющих средств. </vt:lpstr>
      <vt:lpstr>Опыт 6. «Получение газа водород в лабораторных условиях.»  Цель: получение водорода в лаборатории: цинк взаимодействует с соляной кислотой, полученный водород проверяем на чистоту путем внесения зажженной лучины. Zn+2HCl=ZnCl2+H2 Вывод: опыт демонстрирует способ получения водорода, который применялся во время ВОВ для заполнения аэростатов, использовавшихся для противовоздушной обороны. </vt:lpstr>
      <vt:lpstr>Слайд 20</vt:lpstr>
      <vt:lpstr>Слайд 21</vt:lpstr>
      <vt:lpstr>Слайд 22</vt:lpstr>
      <vt:lpstr>Слайд 23</vt:lpstr>
      <vt:lpstr>Слайд 24</vt:lpstr>
      <vt:lpstr>Открытия и разработки в области медицины. </vt:lpstr>
      <vt:lpstr>Опыт 7. «Очистка питьевой воды от вредных веществ и ее обеззараживание». Цель: научиться очищать питьевую воду в походных условиях. Оборудование: две емкости для воды, ткань или марля, активированный уголь, перманганат калия, вода. 1. Очистить воду от взвешенных частиц фильтрованием через фильтр. 2. Если вода не является бесцветной, то в нее добавить растолченный активированный уголь, взболтать и отфильтровать. 3. Если вода имеет «затхлый» запах или застойный привкус, то в нее следует добавить немного раствора перманганата калия (до бледно- розовой окраски). 4. Прокипятить. Вывод: опыт иллюстрирует очистку питьевой воды в полевых условиях, при оказании помощи раненым солдатам.   </vt:lpstr>
      <vt:lpstr>Опыт 7. «Очистка питьевой воды от вредных веществ и ее обеззараживание».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Вывод</vt:lpstr>
      <vt:lpstr>Медицина</vt:lpstr>
      <vt:lpstr>Слайд 42</vt:lpstr>
      <vt:lpstr>Слайд 43</vt:lpstr>
      <vt:lpstr>Слайд 44</vt:lpstr>
      <vt:lpstr>Слайд 45</vt:lpstr>
      <vt:lpstr>Слайд 46</vt:lpstr>
      <vt:lpstr>Вывод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</dc:title>
  <dc:creator>admin</dc:creator>
  <cp:lastModifiedBy>user</cp:lastModifiedBy>
  <cp:revision>132</cp:revision>
  <dcterms:created xsi:type="dcterms:W3CDTF">2014-12-12T15:35:26Z</dcterms:created>
  <dcterms:modified xsi:type="dcterms:W3CDTF">2015-02-24T18:27:56Z</dcterms:modified>
</cp:coreProperties>
</file>