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9" r:id="rId14"/>
    <p:sldId id="270" r:id="rId15"/>
    <p:sldId id="26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6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title>
      <c:tx>
        <c:rich>
          <a:bodyPr/>
          <a:lstStyle/>
          <a:p>
            <a:pPr>
              <a:defRPr/>
            </a:pPr>
            <a:r>
              <a:rPr lang="ru-RU"/>
              <a:t>Количество и вес цыплят.</a:t>
            </a:r>
          </a:p>
        </c:rich>
      </c:tx>
      <c:layout>
        <c:manualLayout>
          <c:xMode val="edge"/>
          <c:yMode val="edge"/>
          <c:x val="0.28780556898692788"/>
          <c:y val="0"/>
        </c:manualLayout>
      </c:layout>
    </c:title>
    <c:plotArea>
      <c:layout>
        <c:manualLayout>
          <c:layoutTarget val="inner"/>
          <c:xMode val="edge"/>
          <c:yMode val="edge"/>
          <c:x val="0.11826160980648878"/>
          <c:y val="0.14316247691282591"/>
          <c:w val="0.74108543096040236"/>
          <c:h val="0.571444055247637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  <c:pt idx="0">
                  <c:v>196</c:v>
                </c:pt>
                <c:pt idx="1">
                  <c:v>205</c:v>
                </c:pt>
                <c:pt idx="2">
                  <c:v>207</c:v>
                </c:pt>
                <c:pt idx="3">
                  <c:v>210</c:v>
                </c:pt>
                <c:pt idx="4">
                  <c:v>212</c:v>
                </c:pt>
                <c:pt idx="5">
                  <c:v>215</c:v>
                </c:pt>
                <c:pt idx="6">
                  <c:v>218</c:v>
                </c:pt>
                <c:pt idx="7">
                  <c:v>220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3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</c:ser>
        <c:axId val="57352192"/>
        <c:axId val="63327232"/>
      </c:barChart>
      <c:catAx>
        <c:axId val="57352192"/>
        <c:scaling>
          <c:orientation val="minMax"/>
        </c:scaling>
        <c:axPos val="b"/>
        <c:numFmt formatCode="General" sourceLinked="1"/>
        <c:tickLblPos val="nextTo"/>
        <c:crossAx val="63327232"/>
        <c:crosses val="autoZero"/>
        <c:auto val="1"/>
        <c:lblAlgn val="ctr"/>
        <c:lblOffset val="100"/>
      </c:catAx>
      <c:valAx>
        <c:axId val="63327232"/>
        <c:scaling>
          <c:orientation val="minMax"/>
        </c:scaling>
        <c:axPos val="l"/>
        <c:majorGridlines/>
        <c:numFmt formatCode="General" sourceLinked="1"/>
        <c:tickLblPos val="nextTo"/>
        <c:crossAx val="57352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264303620396794"/>
          <c:y val="0.17473221277715634"/>
          <c:w val="0.17831747904191919"/>
          <c:h val="0.1316010920263359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title>
      <c:tx>
        <c:rich>
          <a:bodyPr/>
          <a:lstStyle/>
          <a:p>
            <a:pPr>
              <a:defRPr/>
            </a:pPr>
            <a:r>
              <a:rPr lang="ru-RU"/>
              <a:t>Количество и вес цыплят 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1937856405127489"/>
          <c:y val="0.22820916671257468"/>
          <c:w val="0.75236724869913363"/>
          <c:h val="0.5298616711626323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вес 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  <c:pt idx="0">
                  <c:v>996</c:v>
                </c:pt>
                <c:pt idx="1">
                  <c:v>1021</c:v>
                </c:pt>
                <c:pt idx="2">
                  <c:v>1040</c:v>
                </c:pt>
                <c:pt idx="3">
                  <c:v>1052</c:v>
                </c:pt>
                <c:pt idx="4">
                  <c:v>1068</c:v>
                </c:pt>
                <c:pt idx="5">
                  <c:v>1080</c:v>
                </c:pt>
                <c:pt idx="6">
                  <c:v>1095</c:v>
                </c:pt>
                <c:pt idx="7">
                  <c:v>1100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4</c:v>
                </c:pt>
                <c:pt idx="4">
                  <c:v>5</c:v>
                </c:pt>
                <c:pt idx="5">
                  <c:v>2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</c:ser>
        <c:axId val="94282880"/>
        <c:axId val="94284416"/>
      </c:barChart>
      <c:catAx>
        <c:axId val="94282880"/>
        <c:scaling>
          <c:orientation val="minMax"/>
        </c:scaling>
        <c:axPos val="b"/>
        <c:numFmt formatCode="General" sourceLinked="1"/>
        <c:tickLblPos val="nextTo"/>
        <c:crossAx val="94284416"/>
        <c:crosses val="autoZero"/>
        <c:auto val="1"/>
        <c:lblAlgn val="ctr"/>
        <c:lblOffset val="100"/>
      </c:catAx>
      <c:valAx>
        <c:axId val="94284416"/>
        <c:scaling>
          <c:orientation val="minMax"/>
        </c:scaling>
        <c:axPos val="l"/>
        <c:majorGridlines/>
        <c:numFmt formatCode="General" sourceLinked="1"/>
        <c:tickLblPos val="nextTo"/>
        <c:crossAx val="9428288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title>
      <c:tx>
        <c:rich>
          <a:bodyPr/>
          <a:lstStyle/>
          <a:p>
            <a:pPr>
              <a:defRPr/>
            </a:pPr>
            <a:r>
              <a:rPr lang="ru-RU"/>
              <a:t>Количество и вес цыплят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вес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  <c:pt idx="0">
                  <c:v>1650</c:v>
                </c:pt>
                <c:pt idx="1">
                  <c:v>1680</c:v>
                </c:pt>
                <c:pt idx="2">
                  <c:v>1685</c:v>
                </c:pt>
                <c:pt idx="3">
                  <c:v>1690</c:v>
                </c:pt>
                <c:pt idx="4">
                  <c:v>1705</c:v>
                </c:pt>
                <c:pt idx="5">
                  <c:v>1710</c:v>
                </c:pt>
                <c:pt idx="6">
                  <c:v>1721</c:v>
                </c:pt>
                <c:pt idx="7">
                  <c:v>1725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5</c:v>
                </c:pt>
                <c:pt idx="5">
                  <c:v>2</c:v>
                </c:pt>
                <c:pt idx="6">
                  <c:v>3</c:v>
                </c:pt>
                <c:pt idx="7">
                  <c:v>1</c:v>
                </c:pt>
              </c:numCache>
            </c:numRef>
          </c:val>
        </c:ser>
        <c:axId val="94323840"/>
        <c:axId val="94325376"/>
      </c:barChart>
      <c:catAx>
        <c:axId val="94323840"/>
        <c:scaling>
          <c:orientation val="minMax"/>
        </c:scaling>
        <c:axPos val="b"/>
        <c:numFmt formatCode="General" sourceLinked="1"/>
        <c:tickLblPos val="nextTo"/>
        <c:crossAx val="94325376"/>
        <c:crosses val="autoZero"/>
        <c:auto val="1"/>
        <c:lblAlgn val="ctr"/>
        <c:lblOffset val="100"/>
      </c:catAx>
      <c:valAx>
        <c:axId val="94325376"/>
        <c:scaling>
          <c:orientation val="minMax"/>
        </c:scaling>
        <c:axPos val="l"/>
        <c:majorGridlines/>
        <c:numFmt formatCode="General" sourceLinked="1"/>
        <c:tickLblPos val="nextTo"/>
        <c:crossAx val="943238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0.18993935529935257"/>
          <c:y val="2.7218816548344692E-2"/>
          <c:w val="0.47935886034003905"/>
          <c:h val="0.8618370428535111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неделя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неделя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неделя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1725</c:v>
                </c:pt>
              </c:numCache>
            </c:numRef>
          </c:val>
        </c:ser>
        <c:axId val="94356608"/>
        <c:axId val="94358144"/>
      </c:barChart>
      <c:catAx>
        <c:axId val="94356608"/>
        <c:scaling>
          <c:orientation val="minMax"/>
        </c:scaling>
        <c:axPos val="b"/>
        <c:numFmt formatCode="General" sourceLinked="1"/>
        <c:tickLblPos val="nextTo"/>
        <c:crossAx val="94358144"/>
        <c:crosses val="autoZero"/>
        <c:auto val="1"/>
        <c:lblAlgn val="ctr"/>
        <c:lblOffset val="100"/>
      </c:catAx>
      <c:valAx>
        <c:axId val="94358144"/>
        <c:scaling>
          <c:orientation val="minMax"/>
        </c:scaling>
        <c:axPos val="l"/>
        <c:majorGridlines/>
        <c:numFmt formatCode="General" sourceLinked="1"/>
        <c:tickLblPos val="nextTo"/>
        <c:crossAx val="9435660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7299634-98CE-4C43-AA15-CF2510758225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70B5DC4-3CDD-432E-9770-12CF1D7E2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42852"/>
            <a:ext cx="6480048" cy="230124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effectLst/>
              </a:rPr>
              <a:t>Актуальность содержания птиц в домашних условиях</a:t>
            </a:r>
            <a:endParaRPr lang="ru-RU" sz="3200" dirty="0">
              <a:solidFill>
                <a:srgbClr val="FFFF0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929198"/>
            <a:ext cx="2428892" cy="1214446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/>
              <a:t>Работа подготовлена </a:t>
            </a:r>
            <a:r>
              <a:rPr lang="ru-RU" dirty="0" err="1" smtClean="0"/>
              <a:t>Травиным</a:t>
            </a:r>
            <a:r>
              <a:rPr lang="ru-RU" dirty="0" smtClean="0"/>
              <a:t> Игорем</a:t>
            </a:r>
            <a:r>
              <a:rPr lang="ru-RU" dirty="0"/>
              <a:t> </a:t>
            </a:r>
            <a:r>
              <a:rPr lang="ru-RU" dirty="0" smtClean="0"/>
              <a:t>учеником 6 Б класса школы </a:t>
            </a:r>
            <a:r>
              <a:rPr lang="en-US" dirty="0" smtClean="0"/>
              <a:t> </a:t>
            </a:r>
            <a:r>
              <a:rPr lang="ru-RU" dirty="0" smtClean="0"/>
              <a:t>№ 639.</a:t>
            </a:r>
          </a:p>
        </p:txBody>
      </p:sp>
      <p:pic>
        <p:nvPicPr>
          <p:cNvPr id="1026" name="Picture 2" descr="C:\Users\User\Desktop\куры работа\P1020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500174"/>
            <a:ext cx="4786346" cy="35897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43372" y="5214950"/>
            <a:ext cx="5000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Научный руководитель </a:t>
            </a:r>
            <a:r>
              <a:rPr lang="ru-RU" dirty="0" err="1" smtClean="0"/>
              <a:t>Пилкина</a:t>
            </a:r>
            <a:r>
              <a:rPr lang="ru-RU" dirty="0" smtClean="0"/>
              <a:t> М. А.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28926" y="6000768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Санкт – Петербург</a:t>
            </a:r>
          </a:p>
          <a:p>
            <a:r>
              <a:rPr lang="ru-RU" dirty="0" smtClean="0"/>
              <a:t>             2014г  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 Родительские формы</a:t>
            </a:r>
            <a:endParaRPr lang="ru-RU" sz="3200" b="1" dirty="0">
              <a:solidFill>
                <a:srgbClr val="FFC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4714884"/>
            <a:ext cx="4040188" cy="1609716"/>
          </a:xfrm>
        </p:spPr>
        <p:txBody>
          <a:bodyPr>
            <a:normAutofit/>
          </a:bodyPr>
          <a:lstStyle/>
          <a:p>
            <a:r>
              <a:rPr lang="ru-RU" sz="1800" b="0" dirty="0" smtClean="0">
                <a:solidFill>
                  <a:schemeClr val="tx1"/>
                </a:solidFill>
              </a:rPr>
              <a:t>Петух Павловской породы. Яркая масть, оперенные ноги, шлемовидный хохол, драконий гребень, борода – вот характерные признаки.</a:t>
            </a:r>
            <a:endParaRPr lang="ru-RU" sz="1800" b="0" dirty="0">
              <a:solidFill>
                <a:schemeClr val="tx1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857752" y="4714884"/>
            <a:ext cx="4041775" cy="1538278"/>
          </a:xfrm>
        </p:spPr>
        <p:txBody>
          <a:bodyPr>
            <a:normAutofit/>
          </a:bodyPr>
          <a:lstStyle/>
          <a:p>
            <a:r>
              <a:rPr lang="ru-RU" sz="1800" b="0" dirty="0" smtClean="0">
                <a:solidFill>
                  <a:schemeClr val="tx1"/>
                </a:solidFill>
              </a:rPr>
              <a:t>Курица породы кохинхин. </a:t>
            </a:r>
            <a:r>
              <a:rPr lang="ru-RU" sz="1800" b="0" dirty="0" err="1" smtClean="0">
                <a:solidFill>
                  <a:schemeClr val="tx1"/>
                </a:solidFill>
              </a:rPr>
              <a:t>Голубой</a:t>
            </a:r>
            <a:r>
              <a:rPr lang="ru-RU" sz="1800" b="0" dirty="0" smtClean="0">
                <a:solidFill>
                  <a:schemeClr val="tx1"/>
                </a:solidFill>
              </a:rPr>
              <a:t> окрас, пышное оперение, лохматые ноги – отличия этой породы.</a:t>
            </a:r>
            <a:endParaRPr lang="ru-RU" sz="1800" b="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023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4040188" cy="3030141"/>
          </a:xfrm>
        </p:spPr>
      </p:pic>
      <p:pic>
        <p:nvPicPr>
          <p:cNvPr id="9" name="Содержимое 8" descr="02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357298"/>
            <a:ext cx="4041775" cy="3031331"/>
          </a:xfr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            Эмбриональное развитие яиц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643050"/>
            <a:ext cx="255390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2571768" cy="228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571744"/>
            <a:ext cx="301627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14282" y="4000504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Контроль качества яиц на овоскопе.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357950" y="3714752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Эмбрион в возрасте 7 дней.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00364" y="5214950"/>
            <a:ext cx="3071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Эмбрион в возрасте 14 дней</a:t>
            </a:r>
          </a:p>
          <a:p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Наши цыплята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5" name="Содержимое 4" descr="P10304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3446860"/>
            <a:ext cx="3071834" cy="230387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005513" y="2214563"/>
            <a:ext cx="3138487" cy="2500312"/>
          </a:xfrm>
        </p:spPr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5715016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 наш первенец. . Цыплята появлялись в течении 10 часов.</a:t>
            </a:r>
          </a:p>
          <a:p>
            <a:r>
              <a:rPr lang="ru-RU" dirty="0" smtClean="0"/>
              <a:t>В общем цыплят было 6. Они маленькие и пушистые. Все темного окраса.</a:t>
            </a:r>
            <a:endParaRPr lang="ru-RU" dirty="0"/>
          </a:p>
        </p:txBody>
      </p:sp>
      <p:pic>
        <p:nvPicPr>
          <p:cNvPr id="1026" name="Picture 2" descr="C:\Users\User\Desktop\куры работа\P10304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214421"/>
            <a:ext cx="2905113" cy="2178835"/>
          </a:xfrm>
          <a:prstGeom prst="rect">
            <a:avLst/>
          </a:prstGeom>
          <a:noFill/>
        </p:spPr>
      </p:pic>
      <p:pic>
        <p:nvPicPr>
          <p:cNvPr id="1028" name="Picture 4" descr="C:\Users\User\Desktop\куры работа\P10304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429000"/>
            <a:ext cx="3048022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</a:rPr>
              <a:t>Возраст 3 недели</a:t>
            </a:r>
            <a:endParaRPr lang="ru-RU" sz="3200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00173"/>
            <a:ext cx="4524374" cy="3393281"/>
          </a:xfrm>
        </p:spPr>
      </p:pic>
      <p:pic>
        <p:nvPicPr>
          <p:cNvPr id="1026" name="Picture 2" descr="C:\Users\User\Desktop\куры работа\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18" y="1500174"/>
            <a:ext cx="4476782" cy="33575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5286388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Цыплята начали оперяться. На макушке видно несколько перышек – это начало будущего хохла. Вес около 300 – 350 гр.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</a:rPr>
              <a:t>Возраст 6 недель</a:t>
            </a:r>
            <a:endParaRPr lang="ru-RU" sz="3200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1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00174"/>
            <a:ext cx="4191030" cy="3143272"/>
          </a:xfrm>
        </p:spPr>
      </p:pic>
      <p:pic>
        <p:nvPicPr>
          <p:cNvPr id="2050" name="Picture 2" descr="C:\Users\User\Desktop\куры работа\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00174"/>
            <a:ext cx="4191029" cy="3143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4857760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Хохолки хорошо сформированы. Лапы у всех оперены.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</a:rPr>
              <a:t>Выводы 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142985"/>
            <a:ext cx="8286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цыплёнок имеет хохолок ,черного цвета, оперённые ноги,</a:t>
            </a:r>
          </a:p>
          <a:p>
            <a:r>
              <a:rPr lang="ru-RU" dirty="0" smtClean="0"/>
              <a:t>2 цыплёнок имеет хохолок, черного цвета, оперённые ноги, пять пальцев,</a:t>
            </a:r>
          </a:p>
          <a:p>
            <a:r>
              <a:rPr lang="ru-RU" dirty="0" smtClean="0"/>
              <a:t>3 цыплёнок имеет хохолок, серого цвета, оперенные ноги,</a:t>
            </a:r>
          </a:p>
          <a:p>
            <a:r>
              <a:rPr lang="ru-RU" dirty="0" smtClean="0"/>
              <a:t>4 цыплёнок имеет хохолок, серого цвета, оперенные ноги,</a:t>
            </a:r>
          </a:p>
          <a:p>
            <a:r>
              <a:rPr lang="ru-RU" dirty="0" smtClean="0"/>
              <a:t>5 цыплёнок имеет хохолок, серого цвета, оперенные ноги,</a:t>
            </a:r>
          </a:p>
          <a:p>
            <a:r>
              <a:rPr lang="ru-RU" dirty="0" smtClean="0"/>
              <a:t>6 цыплёнок имеет хохолок, серого цвета, оперенные ноги.</a:t>
            </a:r>
          </a:p>
          <a:p>
            <a:endParaRPr lang="ru-RU" dirty="0"/>
          </a:p>
        </p:txBody>
      </p:sp>
      <p:pic>
        <p:nvPicPr>
          <p:cNvPr id="2050" name="Picture 2" descr="C:\Users\User\Desktop\куры работа\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929066"/>
            <a:ext cx="3714744" cy="27860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3214686"/>
            <a:ext cx="49292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Ген окраски </a:t>
            </a:r>
            <a:r>
              <a:rPr lang="ru-RU" dirty="0" err="1" smtClean="0"/>
              <a:t>кохинхинов</a:t>
            </a:r>
            <a:r>
              <a:rPr lang="ru-RU" dirty="0" smtClean="0"/>
              <a:t> оказался доминантный.</a:t>
            </a:r>
          </a:p>
          <a:p>
            <a:pPr>
              <a:buFontTx/>
              <a:buChar char="-"/>
            </a:pPr>
            <a:r>
              <a:rPr lang="ru-RU" dirty="0" smtClean="0"/>
              <a:t>Ген хохла доминантный или просто отсутствует у </a:t>
            </a:r>
            <a:r>
              <a:rPr lang="ru-RU" dirty="0" err="1" smtClean="0"/>
              <a:t>кохинхинов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Ген оперения пальцев присутствует у обеих порода</a:t>
            </a:r>
          </a:p>
          <a:p>
            <a:pPr>
              <a:buFontTx/>
              <a:buChar char="-"/>
            </a:pPr>
            <a:r>
              <a:rPr lang="ru-RU" dirty="0" smtClean="0"/>
              <a:t>Ген пяти пальцев наследуется рецессивно.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285784" y="0"/>
            <a:ext cx="94297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074" name="Picture 2" descr="C:\Users\User\Desktop\куры работа\P1020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71546"/>
            <a:ext cx="6715172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Происхождение птиц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archaeopteryx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357298"/>
            <a:ext cx="4401644" cy="4457361"/>
          </a:xfrm>
        </p:spPr>
      </p:pic>
      <p:sp>
        <p:nvSpPr>
          <p:cNvPr id="6" name="TextBox 5"/>
          <p:cNvSpPr txBox="1"/>
          <p:nvPr/>
        </p:nvSpPr>
        <p:spPr>
          <a:xfrm>
            <a:off x="5000628" y="1500174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Птицы произошли от ящеротазовых динозавров .</a:t>
            </a:r>
          </a:p>
          <a:p>
            <a:r>
              <a:rPr lang="ru-RU" dirty="0" smtClean="0"/>
              <a:t>К этой группе относятся все хищники 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86314" y="4500570"/>
            <a:ext cx="371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тех кто не знал – это  археоптерикс, первый крылатый динозавр.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Классификация пород кур</a:t>
            </a:r>
            <a:endParaRPr lang="ru-RU" sz="3200" b="1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3643314"/>
            <a:ext cx="4040188" cy="428628"/>
          </a:xfrm>
        </p:spPr>
        <p:txBody>
          <a:bodyPr>
            <a:normAutofit/>
          </a:bodyPr>
          <a:lstStyle/>
          <a:p>
            <a:r>
              <a:rPr lang="ru-RU" sz="1800" b="0" dirty="0" smtClean="0">
                <a:solidFill>
                  <a:schemeClr val="tx1"/>
                </a:solidFill>
              </a:rPr>
              <a:t>Брама</a:t>
            </a:r>
            <a:endParaRPr lang="ru-RU" sz="1800" b="0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102225" y="3643314"/>
            <a:ext cx="4041775" cy="8382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              </a:t>
            </a:r>
            <a:r>
              <a:rPr lang="ru-RU" sz="1800" b="0" dirty="0" smtClean="0">
                <a:solidFill>
                  <a:schemeClr val="tx1"/>
                </a:solidFill>
              </a:rPr>
              <a:t>Китайская шёлковая</a:t>
            </a:r>
            <a:endParaRPr lang="ru-RU" sz="1800" b="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 flipV="1">
            <a:off x="457200" y="857233"/>
            <a:ext cx="257148" cy="6596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 flipV="1">
            <a:off x="8072462" y="357167"/>
            <a:ext cx="612751" cy="11430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42" name="Picture 6" descr="http://zoorinok.com.ua/fotos/a819479ba4037cd8906385af12c5c083-phot.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3333774" cy="2500330"/>
          </a:xfrm>
          <a:prstGeom prst="rect">
            <a:avLst/>
          </a:prstGeom>
          <a:noFill/>
        </p:spPr>
      </p:pic>
      <p:pic>
        <p:nvPicPr>
          <p:cNvPr id="14344" name="Picture 8" descr="http://useli.ru/images/2013-05-09/amroks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071942"/>
            <a:ext cx="2286016" cy="2558972"/>
          </a:xfrm>
          <a:prstGeom prst="rect">
            <a:avLst/>
          </a:prstGeom>
          <a:noFill/>
        </p:spPr>
      </p:pic>
      <p:pic>
        <p:nvPicPr>
          <p:cNvPr id="14346" name="Picture 10" descr="http://bashny.net/uploads/images/00/00/01/2013/08/01/548c1be3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071546"/>
            <a:ext cx="3500462" cy="2492051"/>
          </a:xfrm>
          <a:prstGeom prst="rect">
            <a:avLst/>
          </a:prstGeom>
          <a:noFill/>
        </p:spPr>
      </p:pic>
      <p:pic>
        <p:nvPicPr>
          <p:cNvPr id="14348" name="Picture 12" descr="http://i052.radikal.ru/0912/35/e2a58d4a886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143380"/>
            <a:ext cx="1857388" cy="247477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357422" y="635795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Куланги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286380" y="635795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dirty="0" err="1" smtClean="0"/>
              <a:t>Амрокс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350" name="Picture 14" descr="http://gradinavisata.files.wordpress.com/2011/01/skokoku2.jpg?w=64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3786190"/>
            <a:ext cx="2623296" cy="200026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643306" y="571501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Феникс 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9144000" cy="6556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Опыт выращивания бройлеров кросса «КОББ 500»</a:t>
            </a:r>
            <a:endParaRPr lang="ru-RU" sz="3200" b="1" dirty="0">
              <a:solidFill>
                <a:srgbClr val="FFC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42844" y="5429264"/>
            <a:ext cx="4040188" cy="838200"/>
          </a:xfrm>
        </p:spPr>
        <p:txBody>
          <a:bodyPr>
            <a:normAutofit/>
          </a:bodyPr>
          <a:lstStyle/>
          <a:p>
            <a:pPr algn="ctr"/>
            <a:r>
              <a:rPr lang="ru-RU" sz="1800" b="0" dirty="0" smtClean="0">
                <a:solidFill>
                  <a:schemeClr val="tx1"/>
                </a:solidFill>
              </a:rPr>
              <a:t>Цыплятам одни сутки </a:t>
            </a:r>
          </a:p>
          <a:p>
            <a:pPr algn="ctr"/>
            <a:r>
              <a:rPr lang="ru-RU" sz="1800" b="0" dirty="0" smtClean="0">
                <a:solidFill>
                  <a:schemeClr val="tx1"/>
                </a:solidFill>
              </a:rPr>
              <a:t>        вес 38 – 45г</a:t>
            </a:r>
            <a:endParaRPr lang="ru-RU" sz="1800" b="0" dirty="0">
              <a:solidFill>
                <a:schemeClr val="tx1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0" dirty="0" smtClean="0">
                <a:solidFill>
                  <a:schemeClr val="tx1"/>
                </a:solidFill>
              </a:rPr>
              <a:t>Цыплятам 7 суток. Они начали менять пух на перо.</a:t>
            </a:r>
            <a:endParaRPr lang="ru-RU" sz="1800" b="0" dirty="0">
              <a:solidFill>
                <a:schemeClr val="tx1"/>
              </a:solidFill>
            </a:endParaRPr>
          </a:p>
        </p:txBody>
      </p:sp>
      <p:pic>
        <p:nvPicPr>
          <p:cNvPr id="11" name="Содержимое 10" descr="P101073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71612"/>
            <a:ext cx="4286280" cy="3536181"/>
          </a:xfrm>
        </p:spPr>
      </p:pic>
      <p:pic>
        <p:nvPicPr>
          <p:cNvPr id="12" name="Содержимое 11" descr="P101082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571612"/>
            <a:ext cx="4184651" cy="3571900"/>
          </a:xfr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Первое взвешивание в возрасте 7 дней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857752" y="5572140"/>
            <a:ext cx="4041775" cy="838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P101083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85860"/>
            <a:ext cx="4040188" cy="3030141"/>
          </a:xfrm>
        </p:spPr>
      </p:pic>
      <p:pic>
        <p:nvPicPr>
          <p:cNvPr id="10" name="Содержимое 9" descr="P101083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285860"/>
            <a:ext cx="4041775" cy="3031331"/>
          </a:xfrm>
        </p:spPr>
      </p:pic>
      <p:graphicFrame>
        <p:nvGraphicFramePr>
          <p:cNvPr id="12" name="Диаграмма 11"/>
          <p:cNvGraphicFramePr/>
          <p:nvPr/>
        </p:nvGraphicFramePr>
        <p:xfrm>
          <a:off x="285720" y="4357694"/>
          <a:ext cx="8429684" cy="2500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001056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Второе взвешивание в возрасте 2 недель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5" name="Содержимое 4" descr="P10200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3810027" cy="3071834"/>
          </a:xfrm>
        </p:spPr>
      </p:pic>
      <p:pic>
        <p:nvPicPr>
          <p:cNvPr id="6" name="Содержимое 5" descr="P102003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285860"/>
            <a:ext cx="4071966" cy="3053975"/>
          </a:xfrm>
        </p:spPr>
      </p:pic>
      <p:graphicFrame>
        <p:nvGraphicFramePr>
          <p:cNvPr id="8" name="Диаграмма 7"/>
          <p:cNvGraphicFramePr/>
          <p:nvPr/>
        </p:nvGraphicFramePr>
        <p:xfrm>
          <a:off x="142844" y="4286256"/>
          <a:ext cx="9001156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829576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Третье взвешивание в возрасте 3,5 недель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5" name="Содержимое 4" descr="P102007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928670"/>
            <a:ext cx="4191029" cy="3143272"/>
          </a:xfrm>
        </p:spPr>
      </p:pic>
      <p:pic>
        <p:nvPicPr>
          <p:cNvPr id="8" name="Содержимое 7" descr="P102007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928670"/>
            <a:ext cx="4286280" cy="3214710"/>
          </a:xfrm>
        </p:spPr>
      </p:pic>
      <p:graphicFrame>
        <p:nvGraphicFramePr>
          <p:cNvPr id="10" name="Диаграмма 9"/>
          <p:cNvGraphicFramePr/>
          <p:nvPr/>
        </p:nvGraphicFramePr>
        <p:xfrm>
          <a:off x="571472" y="4214818"/>
          <a:ext cx="7358114" cy="264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Итоговое взвешивание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5" name="Содержимое 4" descr="P102006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643050"/>
            <a:ext cx="3931719" cy="2948789"/>
          </a:xfrm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267200" y="1600200"/>
          <a:ext cx="4448204" cy="4829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82" y="4857760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 один месяц цыплята кросса «КОББ 500» вырастают до 2 кг. Расход корма при этом 1,5 кг на голову.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73025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</a:rPr>
              <a:t>Изучение наследования породных признаков у кур</a:t>
            </a:r>
            <a:endParaRPr lang="ru-RU" sz="3200" b="1" dirty="0">
              <a:solidFill>
                <a:srgbClr val="FFC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4429132"/>
            <a:ext cx="8643998" cy="221457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Генотип – это совокупность всех генов организма, характеризующих родовые, наследственные особенности.</a:t>
            </a:r>
          </a:p>
          <a:p>
            <a:r>
              <a:rPr lang="ru-RU" sz="1800" dirty="0" smtClean="0"/>
              <a:t>Фенотип – внешнее проявление генотипа.</a:t>
            </a:r>
          </a:p>
          <a:p>
            <a:r>
              <a:rPr lang="ru-RU" sz="1800" dirty="0" smtClean="0"/>
              <a:t>Доминантный признак – </a:t>
            </a:r>
            <a:r>
              <a:rPr lang="ru-RU" sz="1800" dirty="0" err="1" smtClean="0"/>
              <a:t>признак</a:t>
            </a:r>
            <a:r>
              <a:rPr lang="ru-RU" sz="1800" dirty="0" smtClean="0"/>
              <a:t>, проявляющийся у гибридов первого поколения при скрещивании  чистых линий.</a:t>
            </a:r>
          </a:p>
          <a:p>
            <a:r>
              <a:rPr lang="ru-RU" sz="1800" dirty="0" smtClean="0"/>
              <a:t>Рецессивный признак – </a:t>
            </a:r>
            <a:r>
              <a:rPr lang="ru-RU" sz="1800" dirty="0" err="1" smtClean="0"/>
              <a:t>признак</a:t>
            </a:r>
            <a:r>
              <a:rPr lang="ru-RU" sz="1800" dirty="0" smtClean="0"/>
              <a:t>,  не проявляющийся у гетерозиготных особей вследствие подавления проявления рецессивного, более слабого гена.</a:t>
            </a:r>
            <a:endParaRPr lang="ru-RU" sz="1800" dirty="0"/>
          </a:p>
        </p:txBody>
      </p:sp>
      <p:pic>
        <p:nvPicPr>
          <p:cNvPr id="7" name="Содержимое 6" descr="1252684523_001_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28794" y="928670"/>
            <a:ext cx="4786346" cy="3584488"/>
          </a:xfr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443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Техническая</vt:lpstr>
      <vt:lpstr>Актуальность содержания птиц в домашних условиях</vt:lpstr>
      <vt:lpstr>Происхождение птиц</vt:lpstr>
      <vt:lpstr>Классификация пород кур</vt:lpstr>
      <vt:lpstr>Опыт выращивания бройлеров кросса «КОББ 500»</vt:lpstr>
      <vt:lpstr>Первое взвешивание в возрасте 7 дней</vt:lpstr>
      <vt:lpstr>Второе взвешивание в возрасте 2 недель</vt:lpstr>
      <vt:lpstr>Третье взвешивание в возрасте 3,5 недель</vt:lpstr>
      <vt:lpstr>Итоговое взвешивание</vt:lpstr>
      <vt:lpstr>Изучение наследования породных признаков у кур</vt:lpstr>
      <vt:lpstr> Родительские формы</vt:lpstr>
      <vt:lpstr>            Эмбриональное развитие яиц</vt:lpstr>
      <vt:lpstr>Наши цыплята</vt:lpstr>
      <vt:lpstr>Возраст 3 недели</vt:lpstr>
      <vt:lpstr>Возраст 6 недель</vt:lpstr>
      <vt:lpstr>Выводы </vt:lpstr>
      <vt:lpstr>Слайд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Актуальность содержания птиц в домашних условиях</dc:title>
  <dc:creator>User</dc:creator>
  <cp:lastModifiedBy>User</cp:lastModifiedBy>
  <cp:revision>26</cp:revision>
  <dcterms:created xsi:type="dcterms:W3CDTF">2014-01-11T13:06:46Z</dcterms:created>
  <dcterms:modified xsi:type="dcterms:W3CDTF">2014-02-06T07:55:19Z</dcterms:modified>
</cp:coreProperties>
</file>