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2"/>
  </p:notesMasterIdLst>
  <p:sldIdLst>
    <p:sldId id="315" r:id="rId2"/>
    <p:sldId id="256" r:id="rId3"/>
    <p:sldId id="257" r:id="rId4"/>
    <p:sldId id="269" r:id="rId5"/>
    <p:sldId id="260" r:id="rId6"/>
    <p:sldId id="316" r:id="rId7"/>
    <p:sldId id="279" r:id="rId8"/>
    <p:sldId id="280" r:id="rId9"/>
    <p:sldId id="301" r:id="rId10"/>
    <p:sldId id="300" r:id="rId11"/>
    <p:sldId id="261" r:id="rId12"/>
    <p:sldId id="302" r:id="rId13"/>
    <p:sldId id="310" r:id="rId14"/>
    <p:sldId id="262" r:id="rId15"/>
    <p:sldId id="312" r:id="rId16"/>
    <p:sldId id="284" r:id="rId17"/>
    <p:sldId id="281" r:id="rId18"/>
    <p:sldId id="282" r:id="rId19"/>
    <p:sldId id="313" r:id="rId20"/>
    <p:sldId id="293" r:id="rId21"/>
    <p:sldId id="283" r:id="rId22"/>
    <p:sldId id="307" r:id="rId23"/>
    <p:sldId id="292" r:id="rId24"/>
    <p:sldId id="308" r:id="rId25"/>
    <p:sldId id="296" r:id="rId26"/>
    <p:sldId id="272" r:id="rId27"/>
    <p:sldId id="274" r:id="rId28"/>
    <p:sldId id="291" r:id="rId29"/>
    <p:sldId id="271" r:id="rId30"/>
    <p:sldId id="320" r:id="rId31"/>
    <p:sldId id="317" r:id="rId32"/>
    <p:sldId id="319" r:id="rId33"/>
    <p:sldId id="321" r:id="rId34"/>
    <p:sldId id="318" r:id="rId35"/>
    <p:sldId id="278" r:id="rId36"/>
    <p:sldId id="306" r:id="rId37"/>
    <p:sldId id="275" r:id="rId38"/>
    <p:sldId id="276" r:id="rId39"/>
    <p:sldId id="290" r:id="rId40"/>
    <p:sldId id="277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CCFFFF"/>
    <a:srgbClr val="000000"/>
    <a:srgbClr val="920000"/>
    <a:srgbClr val="0056AC"/>
    <a:srgbClr val="800000"/>
    <a:srgbClr val="003300"/>
    <a:srgbClr val="0033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5BAA400-6A6E-4B56-871D-7A2F058A3E5E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19B1C8F-A4E5-4773-8192-D7C6F0DA73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7513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4A2316F-3D27-4599-A9B7-D954FE1CADFA}" type="slidenum">
              <a:rPr lang="ru-RU" sz="1200"/>
              <a:pPr algn="r"/>
              <a:t>1</a:t>
            </a:fld>
            <a:endParaRPr lang="ru-RU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1EF5A6-7E9D-4EF6-8B27-EAF3048921D0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1990F47-AB21-40CA-A670-345B5F533186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2C5DEF-CA20-472F-A3B2-D24CB1E20DFC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9939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1A5A942-CA84-4C6D-BF27-3B81E15E6DAE}" type="slidenum">
              <a:rPr lang="ru-RU" sz="1200"/>
              <a:pPr algn="r"/>
              <a:t>13</a:t>
            </a:fld>
            <a:endParaRPr lang="ru-RU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07023C4-FD69-4423-89DC-A7685F1D162A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4035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4BB2B84-EAA1-4D2F-B90A-6115DD953475}" type="slidenum">
              <a:rPr lang="ru-RU" sz="1200"/>
              <a:pPr algn="r"/>
              <a:t>15</a:t>
            </a:fld>
            <a:endParaRPr lang="ru-RU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60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681E45D-789A-45A4-A74D-CB2AA94F4856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81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6E29168-FE9D-417D-81E8-67C851D537B2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4F8CD5B-11CB-4BEC-A3ED-9AD308A49CA0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2227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42B3704-446A-4A98-AAFB-D4CC2635CE6E}" type="slidenum">
              <a:rPr lang="ru-RU" sz="1200"/>
              <a:pPr algn="r"/>
              <a:t>19</a:t>
            </a:fld>
            <a:endParaRPr lang="ru-RU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DEE2548-33B4-49D2-B366-EF0E50F5C1D0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95ADAB2-7AE5-4580-BCE1-80CC8A5F9067}" type="slidenum">
              <a:rPr lang="ru-RU" smtClean="0"/>
              <a:pPr/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63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37828D7-AEE9-4806-8D78-2CC13948AB1C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837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F172A32-CE68-49F2-9B9A-15FA45464060}" type="slidenum">
              <a:rPr lang="ru-RU" sz="1200"/>
              <a:pPr algn="r"/>
              <a:t>22</a:t>
            </a:fld>
            <a:endParaRPr lang="ru-RU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04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6DC56C-E41F-4FD5-BC0F-BD4B4B7BA9D8}" type="slidenum">
              <a:rPr lang="ru-RU" smtClean="0"/>
              <a:pPr/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2467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C4D5B89-42EC-49D5-9A44-DF307C2BAA28}" type="slidenum">
              <a:rPr lang="ru-RU" sz="1200"/>
              <a:pPr algn="r"/>
              <a:t>24</a:t>
            </a:fld>
            <a:endParaRPr lang="ru-RU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451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0086BB-67CB-4F60-8FC2-AF668BCED9AD}" type="slidenum">
              <a:rPr lang="ru-RU" smtClean="0"/>
              <a:pPr/>
              <a:t>25</a:t>
            </a:fld>
            <a:endParaRPr 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65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087C8B-3186-4F45-A1E3-17B09798E751}" type="slidenum">
              <a:rPr lang="ru-RU" smtClean="0"/>
              <a:pPr/>
              <a:t>26</a:t>
            </a:fld>
            <a:endParaRPr lang="ru-RU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86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0FC58BF-6EB3-46A2-A01E-A911507FE169}" type="slidenum">
              <a:rPr lang="ru-RU" smtClean="0"/>
              <a:pPr/>
              <a:t>27</a:t>
            </a:fld>
            <a:endParaRPr lang="ru-RU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06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8D16A63-687C-4C27-9D06-30F231A091AD}" type="slidenum">
              <a:rPr lang="ru-RU" b="1" i="1" smtClean="0">
                <a:latin typeface="Times New Roman" pitchFamily="18" charset="0"/>
                <a:cs typeface="Arial" charset="0"/>
              </a:rPr>
              <a:pPr/>
              <a:t>28</a:t>
            </a:fld>
            <a:endParaRPr lang="ru-RU" b="1" i="1" smtClean="0">
              <a:latin typeface="Times New Roman" pitchFamily="18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27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F4CFF57-6314-455F-94D0-507D2D86B6D3}" type="slidenum">
              <a:rPr lang="ru-RU" smtClean="0"/>
              <a:pPr/>
              <a:t>29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1B5856D-3045-4085-89A5-684CD5EBF2C2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4755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34EA5FD-1F43-47E2-AE4D-E8F47EF6B0D3}" type="slidenum">
              <a:rPr lang="ru-RU" sz="1200"/>
              <a:pPr algn="r"/>
              <a:t>30</a:t>
            </a:fld>
            <a:endParaRPr lang="ru-RU" sz="12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7680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E135A6E-53F7-4502-A4E5-D61A7B560FC4}" type="slidenum">
              <a:rPr lang="ru-RU" sz="1200"/>
              <a:pPr algn="r"/>
              <a:t>31</a:t>
            </a:fld>
            <a:endParaRPr lang="ru-RU" sz="12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7885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78687F5-3C6B-4FC1-BE96-AE20A9D5C552}" type="slidenum">
              <a:rPr lang="ru-RU" sz="1200"/>
              <a:pPr algn="r"/>
              <a:t>32</a:t>
            </a:fld>
            <a:endParaRPr lang="ru-RU" sz="120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80899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6EA5EE5-2B83-4CD9-A22B-020EB54DFB7C}" type="slidenum">
              <a:rPr lang="ru-RU" sz="1200"/>
              <a:pPr algn="r"/>
              <a:t>33</a:t>
            </a:fld>
            <a:endParaRPr lang="ru-RU" sz="120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2947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16B22ED-313E-4ED7-8A84-0A51ECF7DAF2}" type="slidenum">
              <a:rPr lang="ru-RU" sz="1200"/>
              <a:pPr algn="r"/>
              <a:t>34</a:t>
            </a:fld>
            <a:endParaRPr lang="ru-RU" sz="120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49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11050D0-4D54-4058-A596-F83B55993313}" type="slidenum">
              <a:rPr lang="ru-RU" smtClean="0"/>
              <a:pPr/>
              <a:t>35</a:t>
            </a:fld>
            <a:endParaRPr lang="ru-RU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870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37F170E-4141-48A7-8336-ECC201D8F04C}" type="slidenum">
              <a:rPr lang="ru-RU" smtClean="0"/>
              <a:pPr/>
              <a:t>36</a:t>
            </a:fld>
            <a:endParaRPr lang="ru-RU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90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1F30681-BFA3-4C88-B073-96FE14DA207B}" type="slidenum">
              <a:rPr lang="ru-RU" smtClean="0"/>
              <a:pPr/>
              <a:t>37</a:t>
            </a:fld>
            <a:endParaRPr lang="ru-RU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11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5959892-6BA8-4438-9315-42BA326A9EC5}" type="slidenum">
              <a:rPr lang="ru-RU" smtClean="0"/>
              <a:pPr/>
              <a:t>38</a:t>
            </a:fld>
            <a:endParaRPr lang="ru-RU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31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045A536-5861-4DE9-A03E-B73E73E6340E}" type="slidenum">
              <a:rPr lang="ru-RU" smtClean="0"/>
              <a:pPr/>
              <a:t>39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DBE66A9-79BA-4DA6-B6CC-0B8BEC7AADE4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52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15E75B7-3988-4530-BC74-F9598BB94A6C}" type="slidenum">
              <a:rPr lang="ru-RU" smtClean="0"/>
              <a:pPr/>
              <a:t>40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B40E691-446F-48DF-8ACB-B099C4E6B754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22A9C61-9CF4-405C-A136-4513A13F513D}" type="slidenum">
              <a:rPr lang="ru-RU" sz="1200"/>
              <a:pPr algn="r"/>
              <a:t>6</a:t>
            </a:fld>
            <a:endParaRPr lang="ru-RU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A7E7BC7-C639-490A-A9F7-3570831DBFB4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E75A473-3DE8-4217-A495-8D7E2EA10051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B381466-DB69-40DB-B94D-7A4294628C4D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>
          <a:xfrm>
            <a:off x="0" y="5292725"/>
            <a:ext cx="9144000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/>
          </a:p>
        </p:txBody>
      </p:sp>
      <p:sp>
        <p:nvSpPr>
          <p:cNvPr id="5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/>
          </a:p>
        </p:txBody>
      </p:sp>
      <p:sp>
        <p:nvSpPr>
          <p:cNvPr id="6" name="Freeform 8"/>
          <p:cNvSpPr/>
          <p:nvPr/>
        </p:nvSpPr>
        <p:spPr>
          <a:xfrm>
            <a:off x="0" y="5546725"/>
            <a:ext cx="9147175" cy="1312863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/>
          </a:p>
        </p:txBody>
      </p:sp>
      <p:sp>
        <p:nvSpPr>
          <p:cNvPr id="7" name="Rectangle 9"/>
          <p:cNvSpPr/>
          <p:nvPr/>
        </p:nvSpPr>
        <p:spPr>
          <a:xfrm>
            <a:off x="0" y="5262563"/>
            <a:ext cx="9144000" cy="746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10"/>
          <p:cNvSpPr/>
          <p:nvPr/>
        </p:nvSpPr>
        <p:spPr>
          <a:xfrm>
            <a:off x="0" y="5502275"/>
            <a:ext cx="9144000" cy="1271588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3B9E0-4F62-4628-AE3B-276607F7E8D4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fld id="{0906D841-C0BC-4233-ACF8-103A4CBB7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>
          <a:xfrm>
            <a:off x="1808163" y="6148388"/>
            <a:ext cx="7337425" cy="711200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>
          <a:xfrm>
            <a:off x="0" y="5411788"/>
            <a:ext cx="7605713" cy="928687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/>
          <p:nvPr/>
        </p:nvSpPr>
        <p:spPr>
          <a:xfrm>
            <a:off x="1681163" y="6116638"/>
            <a:ext cx="7464425" cy="741362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83069-2B10-406B-882D-D95217DB936F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36781-17F3-4DB6-A372-A9FFA73988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>
          <a:xfrm>
            <a:off x="1808163" y="6148388"/>
            <a:ext cx="7337425" cy="711200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>
          <a:xfrm>
            <a:off x="0" y="5411788"/>
            <a:ext cx="7605713" cy="928687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/>
          <p:nvPr/>
        </p:nvSpPr>
        <p:spPr>
          <a:xfrm>
            <a:off x="1681163" y="6116638"/>
            <a:ext cx="7464425" cy="741362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2B8B1-9DB4-45D0-A270-2E2DA1A80AED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4CC3D-7C05-421F-8817-ED879169A5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>
          <a:xfrm>
            <a:off x="1808163" y="6148388"/>
            <a:ext cx="7337425" cy="711200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>
          <a:xfrm>
            <a:off x="0" y="5411788"/>
            <a:ext cx="7605713" cy="928687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/>
          <p:nvPr/>
        </p:nvSpPr>
        <p:spPr>
          <a:xfrm>
            <a:off x="1681163" y="6116638"/>
            <a:ext cx="7464425" cy="741362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3A01A-E21B-4246-8B38-9F6AC182F659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70259-AE9C-4BD0-B693-901A10325A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>
          <a:xfrm>
            <a:off x="0" y="5546725"/>
            <a:ext cx="9147175" cy="1312863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>
          <a:xfrm>
            <a:off x="0" y="5292725"/>
            <a:ext cx="9144000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0" y="5262563"/>
            <a:ext cx="9144000" cy="746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10"/>
          <p:cNvSpPr/>
          <p:nvPr/>
        </p:nvSpPr>
        <p:spPr>
          <a:xfrm>
            <a:off x="0" y="5502275"/>
            <a:ext cx="9144000" cy="1271588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045EA-A83F-41B8-B4F8-221E419119B2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A01CD-AA37-4A80-8074-6FC039BFF0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/>
          <p:nvPr/>
        </p:nvSpPr>
        <p:spPr>
          <a:xfrm>
            <a:off x="1808163" y="6148388"/>
            <a:ext cx="7337425" cy="711200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/>
          <p:nvPr/>
        </p:nvSpPr>
        <p:spPr>
          <a:xfrm>
            <a:off x="0" y="5411788"/>
            <a:ext cx="7605713" cy="928687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10"/>
          <p:cNvSpPr/>
          <p:nvPr/>
        </p:nvSpPr>
        <p:spPr>
          <a:xfrm>
            <a:off x="1681163" y="6116638"/>
            <a:ext cx="7464425" cy="741362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432D0-9A39-4A7C-86F9-041DA53E1EE2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3AFF1-545E-43E2-85F1-C6F882940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9"/>
          <p:cNvSpPr/>
          <p:nvPr/>
        </p:nvSpPr>
        <p:spPr>
          <a:xfrm>
            <a:off x="1808163" y="6148388"/>
            <a:ext cx="7337425" cy="711200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>
          <a:xfrm>
            <a:off x="0" y="5411788"/>
            <a:ext cx="7605713" cy="928687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Freeform 12"/>
          <p:cNvSpPr/>
          <p:nvPr/>
        </p:nvSpPr>
        <p:spPr>
          <a:xfrm>
            <a:off x="1681163" y="6116638"/>
            <a:ext cx="7464425" cy="741362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36645-8385-4204-91D4-8F6615334C49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EF7BB-5F9F-4B69-B8FC-9CBF4F9230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/>
          <p:nvPr/>
        </p:nvSpPr>
        <p:spPr>
          <a:xfrm>
            <a:off x="0" y="5010150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Freeform 6"/>
          <p:cNvSpPr/>
          <p:nvPr/>
        </p:nvSpPr>
        <p:spPr>
          <a:xfrm>
            <a:off x="0" y="5730875"/>
            <a:ext cx="9147175" cy="1127125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>
          <a:xfrm>
            <a:off x="0" y="4973638"/>
            <a:ext cx="7675563" cy="928687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>
          <a:xfrm>
            <a:off x="-3175" y="5695950"/>
            <a:ext cx="9147175" cy="930275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6C26-33AD-4475-BDDE-E65F4E424A38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9F210-2501-4F03-9BD7-5931AE49B5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/>
          <p:cNvSpPr/>
          <p:nvPr/>
        </p:nvSpPr>
        <p:spPr>
          <a:xfrm>
            <a:off x="0" y="5730875"/>
            <a:ext cx="9147175" cy="1127125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Freeform 5"/>
          <p:cNvSpPr/>
          <p:nvPr/>
        </p:nvSpPr>
        <p:spPr>
          <a:xfrm>
            <a:off x="0" y="5381625"/>
            <a:ext cx="3286125" cy="1208088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Freeform 6"/>
          <p:cNvSpPr/>
          <p:nvPr/>
        </p:nvSpPr>
        <p:spPr>
          <a:xfrm>
            <a:off x="-3175" y="5695950"/>
            <a:ext cx="9147175" cy="930275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>
          <a:xfrm>
            <a:off x="0" y="5346700"/>
            <a:ext cx="3425825" cy="944563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BB4B8-E2C6-4543-AC94-300613AAEA51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9F695-9EE0-432B-A089-D26D1F423D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/>
          <p:nvPr/>
        </p:nvSpPr>
        <p:spPr>
          <a:xfrm>
            <a:off x="0" y="5010150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>
          <a:xfrm>
            <a:off x="0" y="5730875"/>
            <a:ext cx="9147175" cy="1127125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/>
          <p:nvPr/>
        </p:nvSpPr>
        <p:spPr>
          <a:xfrm>
            <a:off x="0" y="4973638"/>
            <a:ext cx="7675563" cy="928687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10"/>
          <p:cNvSpPr/>
          <p:nvPr/>
        </p:nvSpPr>
        <p:spPr>
          <a:xfrm>
            <a:off x="-3175" y="5695950"/>
            <a:ext cx="9147175" cy="930275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D408D-8C9B-4DA0-9D4F-FB64115AB64B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70346-6FEC-453C-8A42-602AFFB631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/>
          <p:nvPr/>
        </p:nvSpPr>
        <p:spPr>
          <a:xfrm>
            <a:off x="1808163" y="6148388"/>
            <a:ext cx="7337425" cy="711200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/>
          <p:nvPr/>
        </p:nvSpPr>
        <p:spPr>
          <a:xfrm>
            <a:off x="0" y="5411788"/>
            <a:ext cx="7605713" cy="928687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10"/>
          <p:cNvSpPr/>
          <p:nvPr/>
        </p:nvSpPr>
        <p:spPr>
          <a:xfrm>
            <a:off x="1681163" y="6116638"/>
            <a:ext cx="7464425" cy="741362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590B7-30C5-4F1F-A075-B585E8A58A36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80E0D-CE2C-4C43-B2F1-E8D3349BE3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1600200"/>
            <a:ext cx="7772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 fontAlgn="auto">
              <a:spcBef>
                <a:spcPts val="0"/>
              </a:spcBef>
              <a:spcAft>
                <a:spcPts val="0"/>
              </a:spcAft>
              <a:defRPr lang="en-US" sz="900" kern="1200" cap="all" spc="11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B41463E-AC8C-420E-B79C-AC6F8DFE7479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cap="all" spc="110" baseline="0">
                <a:solidFill>
                  <a:srgbClr val="4D4D4D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baseline="0">
                <a:solidFill>
                  <a:srgbClr val="4D4D4D"/>
                </a:solidFill>
                <a:latin typeface="+mn-lt"/>
              </a:defRPr>
            </a:lvl1pPr>
          </a:lstStyle>
          <a:p>
            <a:pPr>
              <a:defRPr/>
            </a:pPr>
            <a:fld id="{DE023EA1-D0D4-450F-A548-DD139D94E6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ts val="700"/>
        </a:spcBef>
        <a:spcAft>
          <a:spcPct val="0"/>
        </a:spcAft>
        <a:buClr>
          <a:schemeClr val="accent1"/>
        </a:buClr>
        <a:buSzPct val="85000"/>
        <a:buFont typeface="Wingdings 3" pitchFamily="18" charset="2"/>
        <a:buChar char="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3050" algn="l" rtl="0" eaLnBrk="0" fontAlgn="base" hangingPunct="0">
        <a:spcBef>
          <a:spcPts val="700"/>
        </a:spcBef>
        <a:spcAft>
          <a:spcPct val="0"/>
        </a:spcAft>
        <a:buClr>
          <a:schemeClr val="accent1"/>
        </a:buClr>
        <a:buSzPct val="85000"/>
        <a:buFont typeface="Wingdings 3" pitchFamily="18" charset="2"/>
        <a:buChar char="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3050" algn="l" rtl="0" eaLnBrk="0" fontAlgn="base" hangingPunct="0">
        <a:spcBef>
          <a:spcPts val="700"/>
        </a:spcBef>
        <a:spcAft>
          <a:spcPct val="0"/>
        </a:spcAft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3050" algn="l" rtl="0" eaLnBrk="0" fontAlgn="base" hangingPunct="0">
        <a:spcBef>
          <a:spcPts val="700"/>
        </a:spcBef>
        <a:spcAft>
          <a:spcPct val="0"/>
        </a:spcAft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3050" algn="l" rtl="0" eaLnBrk="0" fontAlgn="base" hangingPunct="0">
        <a:spcBef>
          <a:spcPts val="700"/>
        </a:spcBef>
        <a:spcAft>
          <a:spcPct val="0"/>
        </a:spcAft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ikitravel.org/upload/shared/a/a1/Sikhote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0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nimashki.kak2z.org/oneimg.php?cat=32&amp;pn=0&amp;file=37" TargetMode="External"/><Relationship Id="rId5" Type="http://schemas.openxmlformats.org/officeDocument/2006/relationships/image" Target="../media/image29.png"/><Relationship Id="rId4" Type="http://schemas.openxmlformats.org/officeDocument/2006/relationships/image" Target="../media/image2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gif"/><Relationship Id="rId5" Type="http://schemas.openxmlformats.org/officeDocument/2006/relationships/hyperlink" Target="http://animashki.kak2z.org/oneimg.php?cat=32&amp;pn=1&amp;file=60" TargetMode="External"/><Relationship Id="rId4" Type="http://schemas.openxmlformats.org/officeDocument/2006/relationships/image" Target="../media/image28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38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5;&#1056;&#1045;&#1047;&#1045;&#1053;&#1058;&#1040;&#1062;&#1048;&#1048;%20&#1076;&#1083;&#1103;%20&#1091;&#1088;&#1086;&#1082;&#1086;&#1074;\8-&#1081;%20&#1082;&#1083;\&#1055;&#1088;&#1077;&#1079;&#1077;&#1085;&#1090;&#1072;&#1094;%20&#1057;&#1080;&#1093;-&#1040;\&#1044;&#1086;&#1078;&#1076;&#1100;%20&#1080;%20&#1043;&#1088;&#1086;&#1079;&#1072;.mp3" TargetMode="External"/><Relationship Id="rId6" Type="http://schemas.openxmlformats.org/officeDocument/2006/relationships/image" Target="../media/image37.gif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teovesti.ru/pictures/63481239537.jpeg" TargetMode="External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rus-globus.ru/images/ussuri/park_drakonov-7.jpg" TargetMode="External"/><Relationship Id="rId3" Type="http://schemas.openxmlformats.org/officeDocument/2006/relationships/hyperlink" Target="http://rus-globus.ru/images/ussuri/park_drakonov-4.jpg" TargetMode="External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http://rus-globus.ru/images/ussuri/park_drakonov-4.jpg" TargetMode="External"/><Relationship Id="rId10" Type="http://schemas.openxmlformats.org/officeDocument/2006/relationships/image" Target="http://rus-globus.ru/images/ussuri/park_drakonov-7.jpg" TargetMode="External"/><Relationship Id="rId4" Type="http://schemas.openxmlformats.org/officeDocument/2006/relationships/image" Target="../media/image43.jpeg"/><Relationship Id="rId9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http://www.fegi.ru/PRIMORYE/HISTORY/boh_big.jpg" TargetMode="External"/><Relationship Id="rId3" Type="http://schemas.openxmlformats.org/officeDocument/2006/relationships/image" Target="../media/image47.pn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egi.ru/PRIMORYE/HISTORY/boh_big.jpg" TargetMode="External"/><Relationship Id="rId5" Type="http://schemas.openxmlformats.org/officeDocument/2006/relationships/image" Target="../media/image45.png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3.jpe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58.png"/><Relationship Id="rId4" Type="http://schemas.openxmlformats.org/officeDocument/2006/relationships/image" Target="../media/image54.png"/><Relationship Id="rId9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9.jpe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60.jpeg"/><Relationship Id="rId4" Type="http://schemas.openxmlformats.org/officeDocument/2006/relationships/hyperlink" Target="http://www.tury.ru/img.php?c=58&amp;ex_id=11618&amp;pid=35142&amp;v=pv300" TargetMode="External"/><Relationship Id="rId9" Type="http://schemas.openxmlformats.org/officeDocument/2006/relationships/image" Target="../media/image6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63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otki.yandex.ru/users/elenaevmenova2009/view/683173/?page=24" TargetMode="Externa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ecotourism.terney.info/media/k2/items/cache/077ab55046ce80eaf9a3ddea999597ca_XL.jpg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http://ecotourism.terney.info/media/k2/items/cache/077ab55046ce80eaf9a3ddea999597ca_L.jpg" TargetMode="External"/><Relationship Id="rId4" Type="http://schemas.openxmlformats.org/officeDocument/2006/relationships/image" Target="../media/image6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http://sinsam.kirsoft.com.ru/images/000387-000672S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sadoved.com/uploads/posts/2011-10/1318322119_sosna-kedrovaya.jpg" TargetMode="External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http://sadoved.com/uploads/posts/2011-10/1318322119_sosna-kedrovaya.jpg" TargetMode="External"/><Relationship Id="rId4" Type="http://schemas.openxmlformats.org/officeDocument/2006/relationships/image" Target="../media/image7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png"/><Relationship Id="rId4" Type="http://schemas.openxmlformats.org/officeDocument/2006/relationships/image" Target="../media/image7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7/7a/Juniperus_rigida5.jpg" TargetMode="External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13" Type="http://schemas.openxmlformats.org/officeDocument/2006/relationships/image" Target="../media/image89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12" Type="http://schemas.openxmlformats.org/officeDocument/2006/relationships/hyperlink" Target="http://fotki.yandex.ru/users/vasil-zlobin2011/view/272242/?page=33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4.jpeg"/><Relationship Id="rId11" Type="http://schemas.openxmlformats.org/officeDocument/2006/relationships/image" Target="../media/image88.jpeg"/><Relationship Id="rId5" Type="http://schemas.openxmlformats.org/officeDocument/2006/relationships/image" Target="../media/image83.jpeg"/><Relationship Id="rId10" Type="http://schemas.openxmlformats.org/officeDocument/2006/relationships/hyperlink" Target="http://www.zooschool.ru/attach/img1/351.jpg" TargetMode="External"/><Relationship Id="rId4" Type="http://schemas.openxmlformats.org/officeDocument/2006/relationships/image" Target="../media/image82.jpeg"/><Relationship Id="rId9" Type="http://schemas.openxmlformats.org/officeDocument/2006/relationships/image" Target="../media/image87.jpeg"/><Relationship Id="rId14" Type="http://schemas.openxmlformats.org/officeDocument/2006/relationships/image" Target="../media/image9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gif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92.jpeg"/><Relationship Id="rId2" Type="http://schemas.openxmlformats.org/officeDocument/2006/relationships/audio" Target="file:///D:\&#1055;&#1056;&#1045;&#1047;&#1045;&#1053;&#1058;&#1040;&#1062;&#1048;&#1048;%20&#1076;&#1083;&#1103;%20&#1091;&#1088;&#1086;&#1082;&#1086;&#1074;\8-&#1081;%20&#1082;&#1083;\&#1055;&#1088;&#1077;&#1079;&#1077;&#1085;&#1090;&#1072;&#1094;%20&#1057;&#1080;&#1093;-&#1040;\&#1056;&#1099;&#1082;%20&#1083;&#1100;&#1074;&#1072;.mp3" TargetMode="External"/><Relationship Id="rId1" Type="http://schemas.openxmlformats.org/officeDocument/2006/relationships/audio" Target="file:///C:\Documents%20and%20Settings\Olga\&#1056;&#1072;&#1073;&#1086;&#1095;&#1080;&#1081;%20&#1089;&#1090;&#1086;&#1083;\&#1057;&#1080;&#1093;&#1086;&#1090;&#1101;-&#1040;&#1083;&#1080;&#1085;&#1100;\&#1089;%20&#1085;&#1086;&#1091;&#1090;&#1073;&#1091;&#1082;&#1072;\&#1055;&#1088;&#1077;&#1079;&#1077;&#1085;&#1090;&#1072;&#1094;%20&#1057;-&#1040;\27feb458af93.mp3" TargetMode="External"/><Relationship Id="rId6" Type="http://schemas.openxmlformats.org/officeDocument/2006/relationships/image" Target="../media/image91.png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9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5;&#1056;&#1045;&#1047;&#1045;&#1053;&#1058;&#1040;&#1062;&#1048;&#1048;%20&#1076;&#1083;&#1103;%20&#1091;&#1088;&#1086;&#1082;&#1086;&#1074;\8-&#1081;%20&#1082;&#1083;\&#1055;&#1088;&#1077;&#1079;&#1077;&#1085;&#1090;&#1072;&#1094;%20&#1057;&#1080;&#1093;-&#1040;\&#1056;&#1099;&#1082;%20&#1083;&#1100;&#1074;&#1072;.mp3" TargetMode="Externa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fotki.yandex.ru/users/vestiregion/view/547039/?page=379" TargetMode="External"/><Relationship Id="rId3" Type="http://schemas.openxmlformats.org/officeDocument/2006/relationships/image" Target="../media/image96.png"/><Relationship Id="rId7" Type="http://schemas.openxmlformats.org/officeDocument/2006/relationships/image" Target="../media/image99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animashki.kak2z.org/oneimg.php?cat=3&amp;pn=0&amp;file=32" TargetMode="External"/><Relationship Id="rId11" Type="http://schemas.openxmlformats.org/officeDocument/2006/relationships/image" Target="../media/image101.jpeg"/><Relationship Id="rId5" Type="http://schemas.openxmlformats.org/officeDocument/2006/relationships/image" Target="../media/image98.jpeg"/><Relationship Id="rId10" Type="http://schemas.openxmlformats.org/officeDocument/2006/relationships/image" Target="../media/image94.png"/><Relationship Id="rId4" Type="http://schemas.openxmlformats.org/officeDocument/2006/relationships/image" Target="../media/image97.png"/><Relationship Id="rId9" Type="http://schemas.openxmlformats.org/officeDocument/2006/relationships/image" Target="../media/image10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fotki.yandex.ru/users/vestiregion/view/547039/?page=379" TargetMode="External"/><Relationship Id="rId3" Type="http://schemas.openxmlformats.org/officeDocument/2006/relationships/image" Target="../media/image96.png"/><Relationship Id="rId7" Type="http://schemas.openxmlformats.org/officeDocument/2006/relationships/image" Target="../media/image99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animashki.kak2z.org/oneimg.php?cat=3&amp;pn=0&amp;file=32" TargetMode="External"/><Relationship Id="rId5" Type="http://schemas.openxmlformats.org/officeDocument/2006/relationships/image" Target="../media/image98.jpeg"/><Relationship Id="rId10" Type="http://schemas.openxmlformats.org/officeDocument/2006/relationships/image" Target="../media/image94.png"/><Relationship Id="rId4" Type="http://schemas.openxmlformats.org/officeDocument/2006/relationships/image" Target="../media/image97.png"/><Relationship Id="rId9" Type="http://schemas.openxmlformats.org/officeDocument/2006/relationships/image" Target="../media/image10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4.jpeg"/><Relationship Id="rId5" Type="http://schemas.openxmlformats.org/officeDocument/2006/relationships/image" Target="http://www.russiannature.com/nature/picturesLJ/BikinF08.jpg" TargetMode="External"/><Relationship Id="rId4" Type="http://schemas.openxmlformats.org/officeDocument/2006/relationships/image" Target="../media/image10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g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7" descr="Sikhot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lum bright="8000"/>
          </a:blip>
          <a:srcRect/>
          <a:stretch>
            <a:fillRect/>
          </a:stretch>
        </p:blipFill>
        <p:spPr bwMode="auto">
          <a:xfrm>
            <a:off x="250825" y="333375"/>
            <a:ext cx="8713788" cy="633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927325" y="1063924"/>
            <a:ext cx="5544616" cy="903311"/>
          </a:xfrm>
        </p:spPr>
        <p:txBody>
          <a:bodyPr anchor="b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Сихотэ-Алинь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021_Japan_n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569720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3" descr="001_Asia_n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0045700" y="-2049463"/>
            <a:ext cx="18059400" cy="1476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 Box 12"/>
          <p:cNvSpPr txBox="1">
            <a:spLocks noChangeArrowheads="1"/>
          </p:cNvSpPr>
          <p:nvPr/>
        </p:nvSpPr>
        <p:spPr bwMode="auto">
          <a:xfrm rot="5400000">
            <a:off x="6888957" y="3321843"/>
            <a:ext cx="3657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0099"/>
                </a:solidFill>
              </a:rPr>
              <a:t>Т  и  х  и  й    о  к  е  а  н</a:t>
            </a:r>
          </a:p>
        </p:txBody>
      </p:sp>
      <p:sp>
        <p:nvSpPr>
          <p:cNvPr id="32772" name="Text Box 13"/>
          <p:cNvSpPr txBox="1">
            <a:spLocks noChangeArrowheads="1"/>
          </p:cNvSpPr>
          <p:nvPr/>
        </p:nvSpPr>
        <p:spPr bwMode="auto">
          <a:xfrm>
            <a:off x="838200" y="381000"/>
            <a:ext cx="2455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800000"/>
                </a:solidFill>
              </a:rPr>
              <a:t>Е  в  р  а  з  и  я</a:t>
            </a:r>
          </a:p>
        </p:txBody>
      </p:sp>
      <p:sp>
        <p:nvSpPr>
          <p:cNvPr id="79888" name="Text Box 16"/>
          <p:cNvSpPr txBox="1">
            <a:spLocks noChangeArrowheads="1"/>
          </p:cNvSpPr>
          <p:nvPr/>
        </p:nvSpPr>
        <p:spPr bwMode="auto">
          <a:xfrm>
            <a:off x="3824288" y="304800"/>
            <a:ext cx="5319712" cy="4572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>
                <a:solidFill>
                  <a:srgbClr val="000099"/>
                </a:solidFill>
              </a:rPr>
              <a:t>Схема действия зимнего муссона</a:t>
            </a:r>
            <a:endParaRPr lang="ru-RU" sz="2400" b="1">
              <a:solidFill>
                <a:srgbClr val="000099"/>
              </a:solidFill>
            </a:endParaRPr>
          </a:p>
        </p:txBody>
      </p:sp>
      <p:sp>
        <p:nvSpPr>
          <p:cNvPr id="64519" name="AutoShape 7"/>
          <p:cNvSpPr>
            <a:spLocks noChangeArrowheads="1"/>
          </p:cNvSpPr>
          <p:nvPr/>
        </p:nvSpPr>
        <p:spPr bwMode="auto">
          <a:xfrm>
            <a:off x="-1219200" y="2590800"/>
            <a:ext cx="1219200" cy="3048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000099"/>
          </a:solidFill>
          <a:ln w="9398">
            <a:solidFill>
              <a:srgbClr val="666633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006699"/>
              </a:buClr>
              <a:buSzPct val="100000"/>
              <a:buFont typeface="Arial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79890" name="Text Box 18"/>
          <p:cNvSpPr txBox="1">
            <a:spLocks noChangeArrowheads="1"/>
          </p:cNvSpPr>
          <p:nvPr/>
        </p:nvSpPr>
        <p:spPr bwMode="auto">
          <a:xfrm>
            <a:off x="611188" y="2743200"/>
            <a:ext cx="1081087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800" b="1">
                <a:solidFill>
                  <a:srgbClr val="000099"/>
                </a:solidFill>
              </a:rPr>
              <a:t>В</a:t>
            </a:r>
          </a:p>
        </p:txBody>
      </p:sp>
      <p:sp>
        <p:nvSpPr>
          <p:cNvPr id="2" name="AutoShape 7"/>
          <p:cNvSpPr>
            <a:spLocks noChangeArrowheads="1"/>
          </p:cNvSpPr>
          <p:nvPr/>
        </p:nvSpPr>
        <p:spPr bwMode="auto">
          <a:xfrm>
            <a:off x="-1219200" y="4724400"/>
            <a:ext cx="1219200" cy="3048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000099"/>
          </a:solidFill>
          <a:ln w="9398">
            <a:solidFill>
              <a:srgbClr val="666633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006699"/>
              </a:buClr>
              <a:buSzPct val="100000"/>
              <a:buFont typeface="Arial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3" name="AutoShape 7"/>
          <p:cNvSpPr>
            <a:spLocks noChangeArrowheads="1"/>
          </p:cNvSpPr>
          <p:nvPr/>
        </p:nvSpPr>
        <p:spPr bwMode="auto">
          <a:xfrm>
            <a:off x="-1219200" y="3657600"/>
            <a:ext cx="1219200" cy="3048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000099"/>
          </a:solidFill>
          <a:ln w="9398">
            <a:solidFill>
              <a:srgbClr val="666633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006699"/>
              </a:buClr>
              <a:buSzPct val="100000"/>
              <a:buFont typeface="Arial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79898" name="Text Box 26"/>
          <p:cNvSpPr txBox="1">
            <a:spLocks noChangeArrowheads="1"/>
          </p:cNvSpPr>
          <p:nvPr/>
        </p:nvSpPr>
        <p:spPr bwMode="auto">
          <a:xfrm>
            <a:off x="7620000" y="2819400"/>
            <a:ext cx="9906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800" b="1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13" name="Text Box 27"/>
          <p:cNvSpPr txBox="1">
            <a:spLocks noChangeArrowheads="1"/>
          </p:cNvSpPr>
          <p:nvPr/>
        </p:nvSpPr>
        <p:spPr bwMode="auto">
          <a:xfrm>
            <a:off x="4521200" y="3992563"/>
            <a:ext cx="523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0099"/>
                </a:solidFill>
              </a:rPr>
              <a:t>-</a:t>
            </a:r>
            <a:r>
              <a:rPr lang="en-US" sz="4000" b="1">
                <a:solidFill>
                  <a:srgbClr val="000099"/>
                </a:solidFill>
              </a:rPr>
              <a:t>t</a:t>
            </a:r>
            <a:endParaRPr lang="ru-RU" sz="4000">
              <a:solidFill>
                <a:srgbClr val="000099"/>
              </a:solidFill>
            </a:endParaRPr>
          </a:p>
        </p:txBody>
      </p:sp>
      <p:sp>
        <p:nvSpPr>
          <p:cNvPr id="14" name="Rectangle 28"/>
          <p:cNvSpPr>
            <a:spLocks noChangeArrowheads="1"/>
          </p:cNvSpPr>
          <p:nvPr/>
        </p:nvSpPr>
        <p:spPr bwMode="auto">
          <a:xfrm>
            <a:off x="4856163" y="400685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99"/>
                </a:solidFill>
              </a:rPr>
              <a:t>o</a:t>
            </a:r>
            <a:endParaRPr lang="ru-RU" b="1">
              <a:solidFill>
                <a:srgbClr val="000099"/>
              </a:solidFill>
            </a:endParaRPr>
          </a:p>
        </p:txBody>
      </p:sp>
      <p:pic>
        <p:nvPicPr>
          <p:cNvPr id="3278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9300" y="5067300"/>
            <a:ext cx="8010525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9" descr="Анимация Погода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92713" y="3810000"/>
            <a:ext cx="6032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79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9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9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77521E-8 L 0.51945 0.00555 " pathEditMode="relative" rAng="0" ptsTypes="AA">
                                      <p:cBhvr>
                                        <p:cTn id="23" dur="3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72" y="27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284E-6 L 0.50365 -0.00115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4" y="-6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62812E-6 L 0.52726 -0.003 " pathEditMode="relative" rAng="0" ptsTypes="AA">
                                      <p:cBhvr>
                                        <p:cTn id="2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54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 animBg="1"/>
      <p:bldP spid="79890" grpId="0"/>
      <p:bldP spid="2" grpId="0" animBg="1"/>
      <p:bldP spid="3" grpId="0" animBg="1"/>
      <p:bldP spid="79898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admin\AppData\Local\Microsoft\Windows\Temporary Internet Files\Content.IE5\0R3WAEA3\MM900282759[1].gif"/>
          <p:cNvPicPr>
            <a:picLocks noChangeAspect="1" noChangeArrowheads="1" noCrop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237727" y="2836714"/>
            <a:ext cx="1304925" cy="13716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690" y="429607"/>
            <a:ext cx="3024336" cy="3166349"/>
          </a:xfrm>
        </p:spPr>
        <p:txBody>
          <a:bodyPr rtlCol="0">
            <a:normAutofit/>
          </a:bodyPr>
          <a:lstStyle/>
          <a:p>
            <a:pPr marL="68580" indent="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Средние </a:t>
            </a:r>
            <a:r>
              <a:rPr lang="ru-RU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температуры составляют всего 10-15 градусов мороза.</a:t>
            </a:r>
          </a:p>
        </p:txBody>
      </p:sp>
      <p:pic>
        <p:nvPicPr>
          <p:cNvPr id="1028" name="Picture 4" descr="C:\Users\admin\AppData\Local\Microsoft\Windows\Temporary Internet Files\Content.IE5\0R3WAEA3\MM900282759[1].gif"/>
          <p:cNvPicPr>
            <a:picLocks noChangeAspect="1" noChangeArrowheads="1" noCrop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2159844" y="2836714"/>
            <a:ext cx="1296144" cy="136237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29" name="Picture 5" descr="C:\Users\admin\AppData\Local\Microsoft\Windows\Temporary Internet Files\Content.IE5\0R3WAEA3\MM900282759[1].gif"/>
          <p:cNvPicPr>
            <a:picLocks noChangeAspect="1" noChangeArrowheads="1" noCrop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1083682" y="2836714"/>
            <a:ext cx="1304925" cy="13716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098" name="Picture 2" descr="C:\Users\admin\Desktop\ГЕОГРАФИЯ ПРЕЗЕНТАЦИЯ\image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55988" y="404813"/>
            <a:ext cx="5486400" cy="380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100" name="Picture 4" descr="C:\Users\admin\Desktop\ГЕОГРАФИЯ ПРЕЗЕНТАЦИЯ\140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8125" y="4416425"/>
            <a:ext cx="3217863" cy="2386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6" name="TextBox 5"/>
          <p:cNvSpPr txBox="1"/>
          <p:nvPr/>
        </p:nvSpPr>
        <p:spPr>
          <a:xfrm>
            <a:off x="3867263" y="4494114"/>
            <a:ext cx="4809193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Снежный покров формируется в октябре-ноябре и разрушается в марте-апреле.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Продолжительность залегания снежного покрова до 120—150 дней.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021_Japan_n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569720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3" descr="001_Asia_n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0333038" y="-2692400"/>
            <a:ext cx="18059401" cy="137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 Box 4"/>
          <p:cNvSpPr txBox="1">
            <a:spLocks noChangeArrowheads="1"/>
          </p:cNvSpPr>
          <p:nvPr/>
        </p:nvSpPr>
        <p:spPr bwMode="auto">
          <a:xfrm rot="5400000">
            <a:off x="7131844" y="2483644"/>
            <a:ext cx="3657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0099"/>
                </a:solidFill>
              </a:rPr>
              <a:t>Т  и  х  и  й    о  к  е  а  н</a:t>
            </a:r>
          </a:p>
        </p:txBody>
      </p:sp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838200" y="381000"/>
            <a:ext cx="2455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800000"/>
                </a:solidFill>
              </a:rPr>
              <a:t>Е  в  р  а  з  и  я</a:t>
            </a:r>
          </a:p>
        </p:txBody>
      </p:sp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3824288" y="304800"/>
            <a:ext cx="5268912" cy="4572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Схема действия </a:t>
            </a: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лет</a:t>
            </a:r>
            <a:r>
              <a:rPr lang="en-GB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него муссона</a:t>
            </a:r>
            <a:endParaRPr lang="ru-RU" sz="24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1383" name="Text Box 7"/>
          <p:cNvSpPr txBox="1">
            <a:spLocks noChangeArrowheads="1"/>
          </p:cNvSpPr>
          <p:nvPr/>
        </p:nvSpPr>
        <p:spPr bwMode="auto">
          <a:xfrm>
            <a:off x="7812088" y="1844675"/>
            <a:ext cx="9906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800" b="1">
                <a:solidFill>
                  <a:srgbClr val="000099"/>
                </a:solidFill>
              </a:rPr>
              <a:t>В</a:t>
            </a:r>
          </a:p>
        </p:txBody>
      </p:sp>
      <p:sp>
        <p:nvSpPr>
          <p:cNvPr id="64519" name="AutoShape 7"/>
          <p:cNvSpPr>
            <a:spLocks noChangeArrowheads="1"/>
          </p:cNvSpPr>
          <p:nvPr/>
        </p:nvSpPr>
        <p:spPr bwMode="auto">
          <a:xfrm rot="10800000">
            <a:off x="9144000" y="3213100"/>
            <a:ext cx="1219200" cy="3048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0000"/>
          </a:solidFill>
          <a:ln w="9398">
            <a:solidFill>
              <a:srgbClr val="666633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defTabSz="449263">
              <a:buClr>
                <a:srgbClr val="006699"/>
              </a:buClr>
              <a:buSzPct val="100000"/>
              <a:buFont typeface="Arial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2" name="AutoShape 7"/>
          <p:cNvSpPr>
            <a:spLocks noChangeArrowheads="1"/>
          </p:cNvSpPr>
          <p:nvPr/>
        </p:nvSpPr>
        <p:spPr bwMode="auto">
          <a:xfrm rot="10800000">
            <a:off x="9144000" y="1484313"/>
            <a:ext cx="1219200" cy="3048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0000"/>
          </a:solidFill>
          <a:ln w="9398">
            <a:solidFill>
              <a:srgbClr val="666633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defTabSz="449263">
              <a:buClr>
                <a:srgbClr val="006699"/>
              </a:buClr>
              <a:buSzPct val="100000"/>
              <a:buFont typeface="Arial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101387" name="Text Box 11"/>
          <p:cNvSpPr txBox="1">
            <a:spLocks noChangeArrowheads="1"/>
          </p:cNvSpPr>
          <p:nvPr/>
        </p:nvSpPr>
        <p:spPr bwMode="auto">
          <a:xfrm>
            <a:off x="5364163" y="2062163"/>
            <a:ext cx="22685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муссонные дожди</a:t>
            </a:r>
          </a:p>
        </p:txBody>
      </p:sp>
      <p:pic>
        <p:nvPicPr>
          <p:cNvPr id="101389" name="Picture 47" descr="Анимация Погода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4067175" y="1989138"/>
            <a:ext cx="136842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91" name="Text Box 15"/>
          <p:cNvSpPr txBox="1">
            <a:spLocks noChangeArrowheads="1"/>
          </p:cNvSpPr>
          <p:nvPr/>
        </p:nvSpPr>
        <p:spPr bwMode="auto">
          <a:xfrm>
            <a:off x="323850" y="1844675"/>
            <a:ext cx="9906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800" b="1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51050" y="4724400"/>
            <a:ext cx="6038850" cy="13112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Летом климат влажный морской. </a:t>
            </a:r>
          </a:p>
          <a:p>
            <a:pPr algn="ctr">
              <a:defRPr/>
            </a:pPr>
            <a:r>
              <a:rPr lang="ru-RU" sz="2000" b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Ветра с океана, </a:t>
            </a:r>
          </a:p>
          <a:p>
            <a:pPr algn="ctr">
              <a:defRPr/>
            </a:pPr>
            <a:r>
              <a:rPr lang="ru-RU" sz="2000" b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приносят прохладный </a:t>
            </a:r>
          </a:p>
          <a:p>
            <a:pPr algn="ctr">
              <a:defRPr/>
            </a:pPr>
            <a:r>
              <a:rPr lang="ru-RU" sz="2000" b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 теплый влажный воздух.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101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1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61624E-6 L -0.47223 -0.00694 " pathEditMode="relative" rAng="0" ptsTypes="AA">
                                      <p:cBhvr>
                                        <p:cTn id="23" dur="3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" y="-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02 -0.00115 L -0.50365 -0.00115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1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1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3" grpId="0"/>
      <p:bldP spid="64519" grpId="0" animBg="1"/>
      <p:bldP spid="2" grpId="0" animBg="1"/>
      <p:bldP spid="101387" grpId="0"/>
      <p:bldP spid="1013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1" name="Дождь и Гроз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21587" y="77723"/>
            <a:ext cx="8751070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cap="all" dirty="0">
                <a:ln w="18415" cmpd="sng">
                  <a:solidFill>
                    <a:prstClr val="white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CF2525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  <a:t>Самые обильные дожди приходятся на июль – август. </a:t>
            </a:r>
          </a:p>
          <a:p>
            <a:pPr algn="ctr">
              <a:defRPr/>
            </a:pPr>
            <a:r>
              <a:rPr lang="ru-RU" sz="2400" cap="all" dirty="0">
                <a:ln w="18415" cmpd="sng">
                  <a:solidFill>
                    <a:prstClr val="white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CF2525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  <a:t>Максимум осадков выпадает на океанических склонах.</a:t>
            </a:r>
          </a:p>
        </p:txBody>
      </p:sp>
      <p:pic>
        <p:nvPicPr>
          <p:cNvPr id="38915" name="Picture 5" descr="Badzhalskiy-hrebet"/>
          <p:cNvPicPr>
            <a:picLocks noChangeAspect="1" noChangeArrowheads="1"/>
          </p:cNvPicPr>
          <p:nvPr/>
        </p:nvPicPr>
        <p:blipFill>
          <a:blip r:embed="rId5"/>
          <a:srcRect l="404" t="610" r="404" b="5487"/>
          <a:stretch>
            <a:fillRect/>
          </a:stretch>
        </p:blipFill>
        <p:spPr bwMode="auto">
          <a:xfrm>
            <a:off x="250825" y="981075"/>
            <a:ext cx="8713788" cy="5616575"/>
          </a:xfrm>
          <a:prstGeom prst="rect">
            <a:avLst/>
          </a:prstGeom>
          <a:noFill/>
          <a:ln w="9525">
            <a:solidFill>
              <a:srgbClr val="111111"/>
            </a:solidFill>
            <a:miter lim="800000"/>
            <a:headEnd/>
            <a:tailEnd/>
          </a:ln>
        </p:spPr>
      </p:pic>
      <p:pic>
        <p:nvPicPr>
          <p:cNvPr id="40969" name="Picture 9" descr="Гроза.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7938" y="15875"/>
            <a:ext cx="9144001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0" name="Picture 11" descr="489876"/>
          <p:cNvPicPr>
            <a:picLocks noChangeAspect="1" noChangeArrowheads="1" noCrop="1"/>
          </p:cNvPicPr>
          <p:nvPr/>
        </p:nvPicPr>
        <p:blipFill>
          <a:blip r:embed="rId7">
            <a:lum bright="8000"/>
          </a:blip>
          <a:srcRect/>
          <a:stretch>
            <a:fillRect/>
          </a:stretch>
        </p:blipFill>
        <p:spPr bwMode="auto">
          <a:xfrm>
            <a:off x="0" y="2565400"/>
            <a:ext cx="9144000" cy="431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09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7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8" name="Picture 8" descr="Кликните, чтобы просмотреть в полный размер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lum bright="12000"/>
          </a:blip>
          <a:srcRect/>
          <a:stretch>
            <a:fillRect/>
          </a:stretch>
        </p:blipFill>
        <p:spPr bwMode="auto">
          <a:xfrm>
            <a:off x="4695825" y="115888"/>
            <a:ext cx="4340225" cy="3419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9" name="Picture 11" descr="fall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0175" y="3535363"/>
            <a:ext cx="4543425" cy="3063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C:\Users\admin\Desktop\ГЕОГРАФИЯ ПРЕЗЕНТАЦИЯ\0_1c839_6c0aa271_X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950" y="115888"/>
            <a:ext cx="4587875" cy="3419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C:\Users\admin\Desktop\ГЕОГРАФИЯ ПРЕЗЕНТАЦИЯ\02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72013" y="3554413"/>
            <a:ext cx="4364037" cy="3044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40969" name="Text Box 12"/>
          <p:cNvSpPr txBox="1">
            <a:spLocks noChangeArrowheads="1"/>
          </p:cNvSpPr>
          <p:nvPr/>
        </p:nvSpPr>
        <p:spPr bwMode="auto">
          <a:xfrm>
            <a:off x="986923" y="1934225"/>
            <a:ext cx="7370353" cy="3539430"/>
          </a:xfrm>
          <a:prstGeom prst="rect">
            <a:avLst/>
          </a:prstGeom>
          <a:solidFill>
            <a:schemeClr val="accent1">
              <a:alpha val="2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Сихотэ-Алинь недаром называют жемчужиной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российского Дальнего Востока.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 этом крае удивительного сочетания разнообразия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и противоречий природа создала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совершенно уникальные ландшафты и объекты,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единственные в своем роде,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нигде в мире больше не встречающиеся.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Такие природные образования называют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памятниками природы</a:t>
            </a:r>
            <a:r>
              <a:rPr lang="ru-RU" sz="1600" b="1" dirty="0"/>
              <a:t>.</a:t>
            </a:r>
          </a:p>
        </p:txBody>
      </p:sp>
      <p:sp>
        <p:nvSpPr>
          <p:cNvPr id="69643" name="Line 11"/>
          <p:cNvSpPr>
            <a:spLocks noChangeShapeType="1"/>
          </p:cNvSpPr>
          <p:nvPr/>
        </p:nvSpPr>
        <p:spPr bwMode="auto">
          <a:xfrm>
            <a:off x="2627313" y="5445125"/>
            <a:ext cx="410527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ChangeArrowheads="1"/>
          </p:cNvSpPr>
          <p:nvPr/>
        </p:nvSpPr>
        <p:spPr bwMode="auto">
          <a:xfrm>
            <a:off x="179388" y="178812"/>
            <a:ext cx="6490046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23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Парк драконов - уникальный скальный комплекс, </a:t>
            </a:r>
          </a:p>
          <a:p>
            <a:pPr>
              <a:defRPr/>
            </a:pPr>
            <a:r>
              <a:rPr lang="ru-RU" sz="23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аналогов которому не существует.</a:t>
            </a:r>
          </a:p>
        </p:txBody>
      </p:sp>
      <p:pic>
        <p:nvPicPr>
          <p:cNvPr id="43010" name="Picture 4" descr="http://rus-globus.ru/images/ussuri/park_drakonov-4.jpg">
            <a:hlinkClick r:id="rId3"/>
          </p:cNvPr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179388" y="1341438"/>
            <a:ext cx="6337300" cy="4632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0425" y="188913"/>
            <a:ext cx="3011488" cy="2921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47110" name="Picture 6" descr="Check Mark Clip Ar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19925" y="1916113"/>
            <a:ext cx="962025" cy="8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9" name="Picture 7" descr="http://rus-globus.ru/images/ussuri/park_drakonov-7.jpg">
            <a:hlinkClick r:id="rId8"/>
          </p:cNvPr>
          <p:cNvPicPr>
            <a:picLocks noChangeAspect="1" noChangeArrowheads="1"/>
          </p:cNvPicPr>
          <p:nvPr/>
        </p:nvPicPr>
        <p:blipFill>
          <a:blip r:embed="rId9" r:link="rId10">
            <a:lum bright="18000"/>
          </a:blip>
          <a:srcRect b="11029"/>
          <a:stretch>
            <a:fillRect/>
          </a:stretch>
        </p:blipFill>
        <p:spPr bwMode="auto">
          <a:xfrm>
            <a:off x="5580063" y="3952875"/>
            <a:ext cx="3421062" cy="2716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0600" name="Text Box 8"/>
          <p:cNvSpPr txBox="1">
            <a:spLocks noChangeArrowheads="1"/>
          </p:cNvSpPr>
          <p:nvPr/>
        </p:nvSpPr>
        <p:spPr bwMode="auto">
          <a:xfrm>
            <a:off x="2156680" y="6326188"/>
            <a:ext cx="3423383" cy="342900"/>
          </a:xfrm>
          <a:prstGeom prst="rect">
            <a:avLst/>
          </a:prstGeom>
          <a:solidFill>
            <a:srgbClr val="FFFFFF">
              <a:alpha val="52156"/>
            </a:srgbClr>
          </a:solidFill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just">
              <a:spcAft>
                <a:spcPts val="1000"/>
              </a:spcAft>
              <a:defRPr/>
            </a:pPr>
            <a:r>
              <a:rPr lang="ru-RU" sz="20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отпечаток человеческой ноги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0383" y="81982"/>
            <a:ext cx="6732240" cy="11541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3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Близ Тернея обнаружен археологический комплекс из нескольких крепостей древней культуры </a:t>
            </a:r>
            <a:r>
              <a:rPr lang="ru-RU" sz="23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Бохай</a:t>
            </a:r>
            <a:r>
              <a:rPr lang="ru-RU" sz="23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(VI-IX век н.э.).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163" y="1397000"/>
            <a:ext cx="7161212" cy="3838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64250" y="658813"/>
            <a:ext cx="3014663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6" descr="Check Mark Clip Ar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80288" y="2133600"/>
            <a:ext cx="962025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7" descr="http://www.fegi.ru/PRIMORYE/HISTORY/boh_big.jpg">
            <a:hlinkClick r:id="rId6"/>
          </p:cNvPr>
          <p:cNvPicPr>
            <a:picLocks noChangeAspect="1" noChangeArrowheads="1"/>
          </p:cNvPicPr>
          <p:nvPr/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6084888" y="4076700"/>
            <a:ext cx="2663825" cy="2525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8229" y="3995981"/>
            <a:ext cx="5719928" cy="29238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3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Черный Шаман – один из самых высоких водопадов Приморья, его высота составляет 50 м. Каньон, где протекает река, назван Пастью Дьявола. </a:t>
            </a:r>
          </a:p>
          <a:p>
            <a:pPr algn="ctr">
              <a:defRPr/>
            </a:pPr>
            <a:r>
              <a:rPr lang="ru-RU" sz="23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Он окружен двухсотметровыми мрачными скалами, скрывающими солнце. </a:t>
            </a:r>
          </a:p>
          <a:p>
            <a:pPr algn="ctr">
              <a:defRPr/>
            </a:pPr>
            <a:r>
              <a:rPr lang="ru-RU" sz="23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Снег и лед там держатся до середины июня.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40475" y="112713"/>
            <a:ext cx="2638425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122238"/>
            <a:ext cx="2906712" cy="387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620713"/>
            <a:ext cx="3011487" cy="2921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45063" name="Picture 7" descr="Check Mark Clip Art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19250" y="1844675"/>
            <a:ext cx="962025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7813" y="112713"/>
            <a:ext cx="2919412" cy="38814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3252801" y="66820"/>
            <a:ext cx="30971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каньон Пасть Дьявола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1444" y="90651"/>
            <a:ext cx="8952556" cy="11541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3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Устье р. Серебрянка – интересное природное явление. Приустьевые части долины - это остатки древнего морского залива, на месте которого в настоящее время располагаются низкие морские террасы. </a:t>
            </a:r>
          </a:p>
        </p:txBody>
      </p:sp>
      <p:pic>
        <p:nvPicPr>
          <p:cNvPr id="1026" name="Picture 2" descr="C:\Users\admin\Desktop\19568.1339002875.jpg"/>
          <p:cNvPicPr>
            <a:picLocks noChangeAspect="1" noChangeArrowheads="1"/>
          </p:cNvPicPr>
          <p:nvPr/>
        </p:nvPicPr>
        <p:blipFill>
          <a:blip r:embed="rId3"/>
          <a:srcRect b="10921"/>
          <a:stretch>
            <a:fillRect/>
          </a:stretch>
        </p:blipFill>
        <p:spPr bwMode="auto">
          <a:xfrm>
            <a:off x="250825" y="3933825"/>
            <a:ext cx="4738688" cy="281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 b="11859"/>
          <a:stretch>
            <a:fillRect/>
          </a:stretch>
        </p:blipFill>
        <p:spPr bwMode="auto">
          <a:xfrm>
            <a:off x="3276600" y="1341438"/>
            <a:ext cx="5688013" cy="376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950" y="1196975"/>
            <a:ext cx="3011488" cy="2921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47110" name="Picture 6" descr="Check Mark Clip Art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03350" y="2708275"/>
            <a:ext cx="962025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Рисунок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80063" y="3284538"/>
            <a:ext cx="12287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Рисунок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56100" y="3644900"/>
            <a:ext cx="12001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3563938" y="5661025"/>
            <a:ext cx="1600200" cy="3429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solidFill>
                  <a:srgbClr val="FFFFCC"/>
                </a:solidFill>
              </a:rPr>
              <a:t>коса Песчанка</a:t>
            </a:r>
            <a:endParaRPr lang="ru-RU"/>
          </a:p>
        </p:txBody>
      </p:sp>
      <p:pic>
        <p:nvPicPr>
          <p:cNvPr id="47114" name="Рисунок 1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31913" y="6092825"/>
            <a:ext cx="1398587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5" name="Рисунок 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51275" y="3213100"/>
            <a:ext cx="13843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6" descr="005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268413"/>
            <a:ext cx="4608513" cy="2628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2650" name="Picture 10" descr="im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43213" y="3357563"/>
            <a:ext cx="3960812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2" name="Text Box 2"/>
          <p:cNvSpPr txBox="1">
            <a:spLocks noChangeArrowheads="1"/>
          </p:cNvSpPr>
          <p:nvPr/>
        </p:nvSpPr>
        <p:spPr bwMode="auto">
          <a:xfrm>
            <a:off x="192665" y="114251"/>
            <a:ext cx="8499058" cy="11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3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Каплановские солонцы – естественный выход засоленных пород. </a:t>
            </a:r>
          </a:p>
          <a:p>
            <a:pPr>
              <a:defRPr/>
            </a:pPr>
            <a:r>
              <a:rPr lang="ru-RU" sz="23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Это излюбленное место копытных животных, а также различных </a:t>
            </a:r>
          </a:p>
          <a:p>
            <a:pPr>
              <a:defRPr/>
            </a:pPr>
            <a:r>
              <a:rPr lang="ru-RU" sz="23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хищников, которые на них охотятся.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67400" y="1052513"/>
            <a:ext cx="3011488" cy="2921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47110" name="Picture 6" descr="Check Mark Clip Ar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04025" y="2565400"/>
            <a:ext cx="962025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51" name="Picture 11" descr="бn%20bear[1]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9750" y="4797425"/>
            <a:ext cx="2087563" cy="1871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2653" name="Picture 13" descr="oose[1]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88125" y="4221163"/>
            <a:ext cx="2378075" cy="24495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2654" name="Text Box 14"/>
          <p:cNvSpPr txBox="1">
            <a:spLocks noChangeArrowheads="1"/>
          </p:cNvSpPr>
          <p:nvPr/>
        </p:nvSpPr>
        <p:spPr bwMode="auto">
          <a:xfrm>
            <a:off x="3059113" y="5229225"/>
            <a:ext cx="914400" cy="39687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400" b="1">
                <a:solidFill>
                  <a:srgbClr val="4D4D4D"/>
                </a:solidFill>
              </a:rPr>
              <a:t>изюбры</a:t>
            </a:r>
            <a:endParaRPr lang="ru-RU"/>
          </a:p>
        </p:txBody>
      </p:sp>
      <p:sp>
        <p:nvSpPr>
          <p:cNvPr id="112655" name="Text Box 15"/>
          <p:cNvSpPr txBox="1">
            <a:spLocks noChangeArrowheads="1"/>
          </p:cNvSpPr>
          <p:nvPr/>
        </p:nvSpPr>
        <p:spPr bwMode="auto">
          <a:xfrm>
            <a:off x="2339975" y="2781300"/>
            <a:ext cx="1019175" cy="3048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ru-RU" sz="1200">
                <a:solidFill>
                  <a:srgbClr val="111111"/>
                </a:solidFill>
                <a:latin typeface="Times New Roman" pitchFamily="18" charset="0"/>
              </a:rPr>
              <a:t> </a:t>
            </a:r>
            <a:r>
              <a:rPr lang="ru-RU" sz="1400" b="1">
                <a:solidFill>
                  <a:srgbClr val="11111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солонцы</a:t>
            </a:r>
            <a:endParaRPr lang="ru-RU">
              <a:solidFill>
                <a:srgbClr val="11111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2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2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4" grpId="0" animBg="1"/>
      <p:bldP spid="11265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3463993" y="1187477"/>
            <a:ext cx="5703734" cy="565212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" name="2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58127" y="6298798"/>
            <a:ext cx="478369" cy="4783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260648"/>
            <a:ext cx="5544616" cy="90331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Сихотэ-Алинь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092" y="1988840"/>
            <a:ext cx="3294473" cy="2952328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Дальнем Востоке, на территории Хабаровского и Приморского краев, находится удивительная горная страна 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Сихотэ-Алинь.</a:t>
            </a:r>
            <a:endParaRPr lang="ru-RU" sz="24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24528" numSld="37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115888"/>
            <a:ext cx="5329238" cy="3451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55299" name="Picture 7" descr="ВП 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3789363"/>
            <a:ext cx="3744913" cy="292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8" descr="зс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87450" y="3789363"/>
            <a:ext cx="3865563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34" descr="0_a6ca4_c2d91286_XL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0200" y="5805488"/>
            <a:ext cx="43180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708275"/>
            <a:ext cx="1763713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4" name="Line 8"/>
          <p:cNvSpPr>
            <a:spLocks noChangeShapeType="1"/>
          </p:cNvSpPr>
          <p:nvPr/>
        </p:nvSpPr>
        <p:spPr bwMode="auto">
          <a:xfrm flipV="1">
            <a:off x="4427538" y="6021388"/>
            <a:ext cx="215900" cy="2714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5305" name="Line 9"/>
          <p:cNvSpPr>
            <a:spLocks noChangeShapeType="1"/>
          </p:cNvSpPr>
          <p:nvPr/>
        </p:nvSpPr>
        <p:spPr bwMode="auto">
          <a:xfrm flipH="1" flipV="1">
            <a:off x="4211638" y="6021388"/>
            <a:ext cx="215900" cy="2714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22982" y="107456"/>
            <a:ext cx="3036159" cy="39857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3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Коренной растительностью нижнего лесного пояса в горах Сихотэ-Алиня являются кедрово-широколиственные и широколиственные леса. </a:t>
            </a:r>
          </a:p>
          <a:p>
            <a:pPr algn="ctr">
              <a:defRPr/>
            </a:pPr>
            <a:endParaRPr lang="ru-RU" sz="23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>
              <a:defRPr/>
            </a:pPr>
            <a:endParaRPr lang="ru-RU" sz="23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pic>
        <p:nvPicPr>
          <p:cNvPr id="2" name="Picture 34" descr="0_a6ca4_c2d91286_XL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1188" y="3573463"/>
            <a:ext cx="43180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4" grpId="0" animBg="1"/>
      <p:bldP spid="5530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4000">
              <a:schemeClr val="bg2">
                <a:tint val="78000"/>
              </a:schemeClr>
            </a:gs>
            <a:gs pos="100000">
              <a:schemeClr val="bg2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18460" y="161259"/>
            <a:ext cx="493204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Рододендрон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Фори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– реликт доледниковой теплолюбивой растительности, которая существовала на Сихотэ-Алине в условиях субтропического климата  в неогене. На континентальном Дальнем Востоке он сохранился только в одном ущелье, где он формирует подлесок в кедрово-еловом лесу.</a:t>
            </a:r>
          </a:p>
        </p:txBody>
      </p:sp>
      <p:pic>
        <p:nvPicPr>
          <p:cNvPr id="6148" name="Picture 4" descr="Рододендрон Фори">
            <a:hlinkClick r:id="rId3" tooltip="&quot;Нажмите для предварительного просмотра изображения&quot;"/>
          </p:cNvPr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500563" y="3933825"/>
            <a:ext cx="4168775" cy="2809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9218" name="Picture 2" descr="C:\Users\admin\Desktop\0_15646_9f25e259_X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7825" y="320675"/>
            <a:ext cx="3646488" cy="56816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468313" y="404813"/>
            <a:ext cx="504825" cy="588962"/>
          </a:xfrm>
          <a:prstGeom prst="rect">
            <a:avLst/>
          </a:prstGeom>
          <a:solidFill>
            <a:srgbClr val="CCFFFF"/>
          </a:solidFill>
          <a:ln w="9525">
            <a:solidFill>
              <a:srgbClr val="0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hlink"/>
                </a:solidFill>
                <a:latin typeface="Monotype Corsiva" pitchFamily="66" charset="0"/>
              </a:rPr>
              <a:t>Р</a:t>
            </a:r>
            <a:r>
              <a:rPr lang="ru-RU" sz="320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4" descr="Позднеплейстоценовое оледенение и системы приледникового стока Северной Евразии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1763713" y="2060575"/>
            <a:ext cx="5829300" cy="4114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9333" name="Oval 5"/>
          <p:cNvSpPr>
            <a:spLocks noChangeArrowheads="1"/>
          </p:cNvSpPr>
          <p:nvPr/>
        </p:nvSpPr>
        <p:spPr bwMode="auto">
          <a:xfrm rot="-1211063">
            <a:off x="6300788" y="3284538"/>
            <a:ext cx="565150" cy="1028700"/>
          </a:xfrm>
          <a:prstGeom prst="ellipse">
            <a:avLst/>
          </a:prstGeom>
          <a:solidFill>
            <a:srgbClr val="FFFFFF">
              <a:alpha val="0"/>
            </a:srgbClr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9335" name="Text Box 7"/>
          <p:cNvSpPr txBox="1">
            <a:spLocks noChangeArrowheads="1"/>
          </p:cNvSpPr>
          <p:nvPr/>
        </p:nvSpPr>
        <p:spPr bwMode="auto">
          <a:xfrm>
            <a:off x="561402" y="188913"/>
            <a:ext cx="823392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Граница последнего великого оледенения прошла по северу </a:t>
            </a:r>
          </a:p>
          <a:p>
            <a:pPr algn="ctr"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Сихотэ-Алиня, поэтому здесь, как на затерянном во времени </a:t>
            </a:r>
          </a:p>
          <a:p>
            <a:pPr algn="ctr"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острове, сохранились многие растительные и животные </a:t>
            </a:r>
          </a:p>
          <a:p>
            <a:pPr algn="ctr"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формы, исчезнувшие в других местах.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9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10" descr="http://sadoved.com/uploads/posts/2011-10/1318322119_sosna-kedrovaya.jpg">
            <a:hlinkClick r:id="rId3"/>
          </p:cNvPr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179388" y="188913"/>
            <a:ext cx="2971800" cy="39608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24138" y="1214438"/>
            <a:ext cx="3494087" cy="4591050"/>
          </a:xfrm>
          <a:prstGeom prst="rect">
            <a:avLst/>
          </a:prstGeom>
          <a:ln w="31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/>
        </p:spPr>
      </p:pic>
      <p:sp>
        <p:nvSpPr>
          <p:cNvPr id="3" name="Прямоугольник 2"/>
          <p:cNvSpPr/>
          <p:nvPr/>
        </p:nvSpPr>
        <p:spPr>
          <a:xfrm>
            <a:off x="2391305" y="5399270"/>
            <a:ext cx="396044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cap="all" dirty="0">
                <a:ln w="18415" cmpd="sng">
                  <a:solidFill>
                    <a:prstClr val="white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CF2525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  <a:t>Ель </a:t>
            </a:r>
            <a:r>
              <a:rPr lang="ru-RU" sz="2400" cap="all" dirty="0" err="1">
                <a:ln w="18415" cmpd="sng">
                  <a:solidFill>
                    <a:prstClr val="white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CF2525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  <a:t>аянская</a:t>
            </a:r>
            <a:r>
              <a:rPr lang="ru-RU" sz="2400" cap="all" dirty="0">
                <a:ln w="18415" cmpd="sng">
                  <a:solidFill>
                    <a:prstClr val="white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CF2525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  <a:t> </a:t>
            </a:r>
          </a:p>
        </p:txBody>
      </p:sp>
      <p:sp>
        <p:nvSpPr>
          <p:cNvPr id="59399" name="Text Box 10"/>
          <p:cNvSpPr txBox="1">
            <a:spLocks noChangeArrowheads="1"/>
          </p:cNvSpPr>
          <p:nvPr/>
        </p:nvSpPr>
        <p:spPr bwMode="auto">
          <a:xfrm>
            <a:off x="5508625" y="1341438"/>
            <a:ext cx="504825" cy="588962"/>
          </a:xfrm>
          <a:prstGeom prst="rect">
            <a:avLst/>
          </a:prstGeom>
          <a:solidFill>
            <a:srgbClr val="CCFFFF"/>
          </a:solidFill>
          <a:ln w="9525">
            <a:solidFill>
              <a:srgbClr val="0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hlink"/>
                </a:solidFill>
                <a:latin typeface="Monotype Corsiva" pitchFamily="66" charset="0"/>
              </a:rPr>
              <a:t>Р</a:t>
            </a:r>
            <a:r>
              <a:rPr lang="ru-RU" sz="320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59397" name="Text Box 11"/>
          <p:cNvSpPr txBox="1">
            <a:spLocks noChangeArrowheads="1"/>
          </p:cNvSpPr>
          <p:nvPr/>
        </p:nvSpPr>
        <p:spPr bwMode="auto">
          <a:xfrm>
            <a:off x="157234" y="3664574"/>
            <a:ext cx="2651053" cy="50373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2400" cap="all" dirty="0">
                <a:ln w="18415" cmpd="sng">
                  <a:solidFill>
                    <a:prstClr val="white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CF2525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  <a:t>кедр корейский</a:t>
            </a:r>
          </a:p>
        </p:txBody>
      </p:sp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2555875" y="260350"/>
            <a:ext cx="504825" cy="588963"/>
          </a:xfrm>
          <a:prstGeom prst="rect">
            <a:avLst/>
          </a:prstGeom>
          <a:solidFill>
            <a:srgbClr val="CCFFFF"/>
          </a:solidFill>
          <a:ln w="9525">
            <a:solidFill>
              <a:srgbClr val="0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hlink"/>
                </a:solidFill>
                <a:latin typeface="Monotype Corsiva" pitchFamily="66" charset="0"/>
              </a:rPr>
              <a:t>Р</a:t>
            </a:r>
            <a:r>
              <a:rPr lang="ru-RU" sz="320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</p:txBody>
      </p:sp>
      <p:pic>
        <p:nvPicPr>
          <p:cNvPr id="5" name="Picture 13" descr="аралия _d8b04a54[1]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67400" y="2781300"/>
            <a:ext cx="3052763" cy="38163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9400" name="Text Box 14"/>
          <p:cNvSpPr txBox="1">
            <a:spLocks noChangeArrowheads="1"/>
          </p:cNvSpPr>
          <p:nvPr/>
        </p:nvSpPr>
        <p:spPr bwMode="auto">
          <a:xfrm>
            <a:off x="6739333" y="6131213"/>
            <a:ext cx="1308893" cy="5048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2400" cap="all" dirty="0">
                <a:ln w="18415" cmpd="sng">
                  <a:solidFill>
                    <a:prstClr val="white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CF2525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  <a:t>аралия</a:t>
            </a: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8243888" y="2924175"/>
            <a:ext cx="504825" cy="588963"/>
          </a:xfrm>
          <a:prstGeom prst="rect">
            <a:avLst/>
          </a:prstGeom>
          <a:solidFill>
            <a:srgbClr val="CCFFFF"/>
          </a:solidFill>
          <a:ln w="9525">
            <a:solidFill>
              <a:srgbClr val="0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hlink"/>
                </a:solidFill>
                <a:latin typeface="Monotype Corsiva" pitchFamily="66" charset="0"/>
              </a:rPr>
              <a:t>Р</a:t>
            </a:r>
            <a:r>
              <a:rPr lang="ru-RU" sz="320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 animBg="1"/>
      <p:bldP spid="2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14" descr="post-17068-1204658341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981075"/>
            <a:ext cx="8642350" cy="56467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1383" name="Text Box 7"/>
          <p:cNvSpPr txBox="1">
            <a:spLocks noChangeArrowheads="1"/>
          </p:cNvSpPr>
          <p:nvPr/>
        </p:nvSpPr>
        <p:spPr bwMode="auto">
          <a:xfrm>
            <a:off x="613704" y="150078"/>
            <a:ext cx="79165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Приморский край является единственным в России,</a:t>
            </a:r>
          </a:p>
          <a:p>
            <a:pPr algn="ctr"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где соседствуют северные и южные типы растительности. </a:t>
            </a:r>
          </a:p>
        </p:txBody>
      </p:sp>
      <p:pic>
        <p:nvPicPr>
          <p:cNvPr id="101384" name="Picture 8" descr="лисв ольгинская 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1268413"/>
            <a:ext cx="2520950" cy="1816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1385" name="Text Box 9"/>
          <p:cNvSpPr txBox="1">
            <a:spLocks noChangeArrowheads="1"/>
          </p:cNvSpPr>
          <p:nvPr/>
        </p:nvSpPr>
        <p:spPr bwMode="auto">
          <a:xfrm>
            <a:off x="5435600" y="2708275"/>
            <a:ext cx="2408238" cy="585788"/>
          </a:xfrm>
          <a:prstGeom prst="rect">
            <a:avLst/>
          </a:prstGeom>
          <a:solidFill>
            <a:srgbClr val="577600">
              <a:alpha val="47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ель и лиственница </a:t>
            </a:r>
          </a:p>
          <a:p>
            <a:pPr>
              <a:lnSpc>
                <a:spcPct val="80000"/>
              </a:lnSpc>
              <a:defRPr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ольгинская</a:t>
            </a: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4075" y="5084763"/>
            <a:ext cx="2160588" cy="162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6" name="Picture 10" descr="лотос 92[1]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4221163"/>
            <a:ext cx="1828800" cy="2286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1387" name="Text Box 11"/>
          <p:cNvSpPr txBox="1">
            <a:spLocks noChangeArrowheads="1"/>
          </p:cNvSpPr>
          <p:nvPr/>
        </p:nvSpPr>
        <p:spPr bwMode="auto">
          <a:xfrm>
            <a:off x="1476375" y="4365625"/>
            <a:ext cx="304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лотос и амурский бархат</a:t>
            </a:r>
          </a:p>
        </p:txBody>
      </p:sp>
      <p:sp>
        <p:nvSpPr>
          <p:cNvPr id="63500" name="Text Box 13"/>
          <p:cNvSpPr txBox="1">
            <a:spLocks noChangeArrowheads="1"/>
          </p:cNvSpPr>
          <p:nvPr/>
        </p:nvSpPr>
        <p:spPr bwMode="auto">
          <a:xfrm>
            <a:off x="323850" y="4005263"/>
            <a:ext cx="504825" cy="588962"/>
          </a:xfrm>
          <a:prstGeom prst="rect">
            <a:avLst/>
          </a:prstGeom>
          <a:solidFill>
            <a:srgbClr val="CCFFFF"/>
          </a:solidFill>
          <a:ln w="9525">
            <a:solidFill>
              <a:srgbClr val="0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hlink"/>
                </a:solidFill>
                <a:latin typeface="Monotype Corsiva" pitchFamily="66" charset="0"/>
              </a:rPr>
              <a:t>Р</a:t>
            </a:r>
            <a:r>
              <a:rPr lang="ru-RU" sz="320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63502" name="Text Box 5"/>
          <p:cNvSpPr txBox="1">
            <a:spLocks noChangeArrowheads="1"/>
          </p:cNvSpPr>
          <p:nvPr/>
        </p:nvSpPr>
        <p:spPr bwMode="auto">
          <a:xfrm>
            <a:off x="8316913" y="1125538"/>
            <a:ext cx="504825" cy="588962"/>
          </a:xfrm>
          <a:prstGeom prst="rect">
            <a:avLst/>
          </a:prstGeom>
          <a:solidFill>
            <a:srgbClr val="CCFFCC"/>
          </a:solidFill>
          <a:ln w="9525">
            <a:solidFill>
              <a:srgbClr val="66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hlink"/>
                </a:solidFill>
              </a:rPr>
              <a:t>Э</a:t>
            </a:r>
            <a:r>
              <a:rPr lang="ru-RU" sz="320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1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1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1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5" grpId="0" animBg="1"/>
      <p:bldP spid="101387" grpId="0"/>
      <p:bldP spid="63500" grpId="0" animBg="1"/>
      <p:bldP spid="6350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51" name="Picture 15" descr="File:Juniperus rigida5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3429000"/>
            <a:ext cx="4248150" cy="3154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C:\Users\admin\Desktop\Надя Паша\Для Деркач Нади\Природа\phoca_thumb_l_Calypso%20bulbosa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19663" y="84138"/>
            <a:ext cx="4086225" cy="3065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" name="TextBox 1"/>
          <p:cNvSpPr txBox="1"/>
          <p:nvPr/>
        </p:nvSpPr>
        <p:spPr>
          <a:xfrm>
            <a:off x="5796136" y="2627283"/>
            <a:ext cx="2592288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cap="all" dirty="0">
                <a:ln w="18415" cmpd="sng">
                  <a:solidFill>
                    <a:prstClr val="white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CF2525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  <a:t>Венерин башмачок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9592" y="6087200"/>
            <a:ext cx="327636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cap="all" dirty="0">
                <a:ln w="18415" cmpd="sng">
                  <a:solidFill>
                    <a:prstClr val="white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CF2525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  <a:t>Можжевельник твёрдый</a:t>
            </a:r>
          </a:p>
        </p:txBody>
      </p:sp>
      <p:pic>
        <p:nvPicPr>
          <p:cNvPr id="5125" name="Picture 5" descr="C:\Users\admin\Desktop\771_827_2.jpg"/>
          <p:cNvPicPr>
            <a:picLocks noChangeAspect="1" noChangeArrowheads="1"/>
          </p:cNvPicPr>
          <p:nvPr/>
        </p:nvPicPr>
        <p:blipFill rotWithShape="1">
          <a:blip r:embed="rId6"/>
          <a:srcRect r="1923" b="18695"/>
          <a:stretch/>
        </p:blipFill>
        <p:spPr bwMode="auto">
          <a:xfrm>
            <a:off x="179388" y="209550"/>
            <a:ext cx="4211637" cy="2617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5" name="TextBox 4"/>
          <p:cNvSpPr txBox="1"/>
          <p:nvPr/>
        </p:nvSpPr>
        <p:spPr>
          <a:xfrm>
            <a:off x="1664109" y="2364637"/>
            <a:ext cx="1747329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cap="all" dirty="0">
                <a:ln w="18415" cmpd="sng">
                  <a:solidFill>
                    <a:prstClr val="white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CF2525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  <a:t>Женьшень</a:t>
            </a:r>
          </a:p>
        </p:txBody>
      </p:sp>
      <p:sp>
        <p:nvSpPr>
          <p:cNvPr id="63499" name="Text Box 12"/>
          <p:cNvSpPr txBox="1">
            <a:spLocks noChangeArrowheads="1"/>
          </p:cNvSpPr>
          <p:nvPr/>
        </p:nvSpPr>
        <p:spPr bwMode="auto">
          <a:xfrm>
            <a:off x="3779838" y="260350"/>
            <a:ext cx="504825" cy="588963"/>
          </a:xfrm>
          <a:prstGeom prst="rect">
            <a:avLst/>
          </a:prstGeom>
          <a:solidFill>
            <a:srgbClr val="CCFFFF"/>
          </a:solidFill>
          <a:ln w="9525">
            <a:solidFill>
              <a:srgbClr val="0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hlink"/>
                </a:solidFill>
                <a:latin typeface="Monotype Corsiva" pitchFamily="66" charset="0"/>
              </a:rPr>
              <a:t>Р</a:t>
            </a:r>
            <a:r>
              <a:rPr lang="ru-RU" sz="320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08538" y="3349625"/>
            <a:ext cx="4156075" cy="3233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7174981" y="6085697"/>
            <a:ext cx="17368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cap="all" dirty="0" err="1">
                <a:ln w="18415" cmpd="sng">
                  <a:solidFill>
                    <a:prstClr val="white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CF2525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  <a:t>микробиота</a:t>
            </a:r>
            <a:endParaRPr lang="ru-RU" sz="2000" cap="all" dirty="0">
              <a:ln w="18415" cmpd="sng">
                <a:solidFill>
                  <a:prstClr val="white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rgbClr val="CF2525">
                    <a:satMod val="175000"/>
                    <a:alpha val="40000"/>
                  </a:srgb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</a:endParaRPr>
          </a:p>
        </p:txBody>
      </p:sp>
      <p:sp>
        <p:nvSpPr>
          <p:cNvPr id="61444" name="Text Box 5"/>
          <p:cNvSpPr txBox="1">
            <a:spLocks noChangeArrowheads="1"/>
          </p:cNvSpPr>
          <p:nvPr/>
        </p:nvSpPr>
        <p:spPr bwMode="auto">
          <a:xfrm>
            <a:off x="8243888" y="3500438"/>
            <a:ext cx="504825" cy="588962"/>
          </a:xfrm>
          <a:prstGeom prst="rect">
            <a:avLst/>
          </a:prstGeom>
          <a:solidFill>
            <a:srgbClr val="CCFFCC"/>
          </a:solidFill>
          <a:ln w="9525">
            <a:solidFill>
              <a:srgbClr val="66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hlink"/>
                </a:solidFill>
              </a:rPr>
              <a:t>Э</a:t>
            </a:r>
            <a:r>
              <a:rPr lang="ru-RU" sz="320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3779838" y="3500438"/>
            <a:ext cx="504825" cy="588962"/>
          </a:xfrm>
          <a:prstGeom prst="rect">
            <a:avLst/>
          </a:prstGeom>
          <a:solidFill>
            <a:srgbClr val="CCFFFF"/>
          </a:solidFill>
          <a:ln w="9525">
            <a:solidFill>
              <a:srgbClr val="0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hlink"/>
                </a:solidFill>
                <a:latin typeface="Monotype Corsiva" pitchFamily="66" charset="0"/>
              </a:rPr>
              <a:t>Р</a:t>
            </a:r>
            <a:r>
              <a:rPr lang="ru-RU" sz="320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779838" y="1052513"/>
            <a:ext cx="504825" cy="588962"/>
          </a:xfrm>
          <a:prstGeom prst="rect">
            <a:avLst/>
          </a:prstGeom>
          <a:solidFill>
            <a:srgbClr val="CCFFCC"/>
          </a:solidFill>
          <a:ln w="9525">
            <a:solidFill>
              <a:srgbClr val="66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hlink"/>
                </a:solidFill>
              </a:rPr>
              <a:t>Э</a:t>
            </a:r>
            <a:r>
              <a:rPr lang="ru-RU" sz="320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779838" y="4221163"/>
            <a:ext cx="504825" cy="588962"/>
          </a:xfrm>
          <a:prstGeom prst="rect">
            <a:avLst/>
          </a:prstGeom>
          <a:solidFill>
            <a:srgbClr val="CCFFCC"/>
          </a:solidFill>
          <a:ln w="9525">
            <a:solidFill>
              <a:srgbClr val="66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hlink"/>
                </a:solidFill>
              </a:rPr>
              <a:t>Э</a:t>
            </a:r>
            <a:r>
              <a:rPr lang="ru-RU" sz="320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63504" name="Text Box 23"/>
          <p:cNvSpPr txBox="1">
            <a:spLocks noChangeArrowheads="1"/>
          </p:cNvSpPr>
          <p:nvPr/>
        </p:nvSpPr>
        <p:spPr bwMode="auto">
          <a:xfrm>
            <a:off x="4919663" y="84138"/>
            <a:ext cx="408622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cap="all" dirty="0">
                <a:ln w="18415" cmpd="sng">
                  <a:solidFill>
                    <a:prstClr val="white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CF2525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  <a:t>Одна из красивейших орхидей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000" cap="all" dirty="0">
                <a:ln w="18415" cmpd="sng">
                  <a:solidFill>
                    <a:prstClr val="white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CF2525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  <a:t>умеренного пояса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9" grpId="0" animBg="1"/>
      <p:bldP spid="61444" grpId="0" animBg="1"/>
      <p:bldP spid="3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E:\Для Деркач Нади\Природа\phoca_thumb_l_Lynx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54363" y="60325"/>
            <a:ext cx="3182937" cy="2420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3074" name="Picture 2" descr="C:\Users\admin\Desktop\110837754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5425" y="2171700"/>
            <a:ext cx="3008313" cy="22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E:\Для Деркач Нади\Природа\phoca_thumb_l_Cub,%20sika%20deer[1].jpg"/>
          <p:cNvPicPr>
            <a:picLocks noChangeAspect="1" noChangeArrowheads="1"/>
          </p:cNvPicPr>
          <p:nvPr/>
        </p:nvPicPr>
        <p:blipFill rotWithShape="1">
          <a:blip r:embed="rId5"/>
          <a:srcRect l="8698" t="8156" r="14489" b="16385"/>
          <a:stretch/>
        </p:blipFill>
        <p:spPr bwMode="auto">
          <a:xfrm>
            <a:off x="225425" y="79375"/>
            <a:ext cx="3186113" cy="2011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5130" name="Picture 10" descr="E:\Для Деркач Нади\Природа\phoca_thumb_l_Ghorals[1].jpg"/>
          <p:cNvPicPr>
            <a:picLocks noChangeAspect="1" noChangeArrowheads="1"/>
          </p:cNvPicPr>
          <p:nvPr/>
        </p:nvPicPr>
        <p:blipFill>
          <a:blip r:embed="rId6"/>
          <a:srcRect l="27243" t="43150" r="11313"/>
          <a:stretch>
            <a:fillRect/>
          </a:stretch>
        </p:blipFill>
        <p:spPr bwMode="auto">
          <a:xfrm>
            <a:off x="225425" y="4486275"/>
            <a:ext cx="3100388" cy="2154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5" name="Picture 5" descr="E:\Для Деркач Нади\Природа\phoca_thumb_l_Himalayan%20black%20bear[1].jpg"/>
          <p:cNvPicPr>
            <a:picLocks noChangeAspect="1" noChangeArrowheads="1"/>
          </p:cNvPicPr>
          <p:nvPr/>
        </p:nvPicPr>
        <p:blipFill rotWithShape="1">
          <a:blip r:embed="rId7"/>
          <a:srcRect l="9316" t="13020" r="28421"/>
          <a:stretch/>
        </p:blipFill>
        <p:spPr bwMode="auto">
          <a:xfrm>
            <a:off x="6557963" y="3441700"/>
            <a:ext cx="2454275" cy="262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5" name="TextBox 4"/>
          <p:cNvSpPr txBox="1"/>
          <p:nvPr/>
        </p:nvSpPr>
        <p:spPr>
          <a:xfrm>
            <a:off x="4039063" y="1731758"/>
            <a:ext cx="792088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Рысь</a:t>
            </a:r>
          </a:p>
        </p:txBody>
      </p:sp>
      <p:pic>
        <p:nvPicPr>
          <p:cNvPr id="5128" name="Picture 8" descr="E:\Для Деркач Нади\Природа\phoca_thumb_l_Amur%20tiger[1]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33738" y="2219325"/>
            <a:ext cx="3187700" cy="2609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7" name="TextBox 6"/>
          <p:cNvSpPr txBox="1"/>
          <p:nvPr/>
        </p:nvSpPr>
        <p:spPr>
          <a:xfrm>
            <a:off x="6725352" y="5355119"/>
            <a:ext cx="2318467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Гималайский медведь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8533" y="6237312"/>
            <a:ext cx="2333026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Амурский горал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5957" y="1691167"/>
            <a:ext cx="2366276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пятнистый олень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46049" y="3988853"/>
            <a:ext cx="1166513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кабарга</a:t>
            </a:r>
          </a:p>
        </p:txBody>
      </p:sp>
      <p:pic>
        <p:nvPicPr>
          <p:cNvPr id="3076" name="Picture 4" descr="C:\Users\admin\Desktop\b7d23baffd10865db990ae636bc7961d.jpg"/>
          <p:cNvPicPr>
            <a:picLocks noChangeAspect="1" noChangeArrowheads="1"/>
          </p:cNvPicPr>
          <p:nvPr/>
        </p:nvPicPr>
        <p:blipFill rotWithShape="1">
          <a:blip r:embed="rId9"/>
          <a:srcRect l="37939" t="2367" r="13581"/>
          <a:stretch/>
        </p:blipFill>
        <p:spPr bwMode="auto">
          <a:xfrm>
            <a:off x="6562725" y="69850"/>
            <a:ext cx="2444750" cy="32877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12" name="TextBox 11"/>
          <p:cNvSpPr txBox="1"/>
          <p:nvPr/>
        </p:nvSpPr>
        <p:spPr>
          <a:xfrm>
            <a:off x="6632492" y="2591655"/>
            <a:ext cx="2304256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Благородный олень</a:t>
            </a:r>
          </a:p>
        </p:txBody>
      </p:sp>
      <p:pic>
        <p:nvPicPr>
          <p:cNvPr id="65554" name="Picture 18" descr="351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 b="20157"/>
          <a:stretch>
            <a:fillRect/>
          </a:stretch>
        </p:blipFill>
        <p:spPr bwMode="auto">
          <a:xfrm>
            <a:off x="5508625" y="115888"/>
            <a:ext cx="3457575" cy="2068512"/>
          </a:xfrm>
          <a:prstGeom prst="rect">
            <a:avLst/>
          </a:prstGeom>
          <a:noFill/>
          <a:ln w="57150">
            <a:solidFill>
              <a:srgbClr val="CCFFFF"/>
            </a:solidFill>
            <a:miter lim="800000"/>
            <a:headEnd/>
            <a:tailEnd/>
          </a:ln>
        </p:spPr>
      </p:pic>
      <p:sp>
        <p:nvSpPr>
          <p:cNvPr id="65556" name="Text Box 20"/>
          <p:cNvSpPr txBox="1">
            <a:spLocks noChangeArrowheads="1"/>
          </p:cNvSpPr>
          <p:nvPr/>
        </p:nvSpPr>
        <p:spPr bwMode="auto">
          <a:xfrm>
            <a:off x="5727768" y="1763725"/>
            <a:ext cx="30192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красноспинный полоз</a:t>
            </a:r>
          </a:p>
        </p:txBody>
      </p:sp>
      <p:pic>
        <p:nvPicPr>
          <p:cNvPr id="65558" name="Picture 22" descr="0_42770_7a97140f_XXL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07975" y="115888"/>
            <a:ext cx="3241675" cy="2159000"/>
          </a:xfrm>
          <a:prstGeom prst="rect">
            <a:avLst/>
          </a:prstGeom>
          <a:noFill/>
          <a:ln w="57150">
            <a:solidFill>
              <a:srgbClr val="CCFFFF"/>
            </a:solidFill>
            <a:miter lim="800000"/>
            <a:headEnd/>
            <a:tailEnd/>
          </a:ln>
        </p:spPr>
      </p:pic>
      <p:sp>
        <p:nvSpPr>
          <p:cNvPr id="65559" name="Text Box 23"/>
          <p:cNvSpPr txBox="1">
            <a:spLocks noChangeArrowheads="1"/>
          </p:cNvSpPr>
          <p:nvPr/>
        </p:nvSpPr>
        <p:spPr bwMode="auto">
          <a:xfrm>
            <a:off x="1281290" y="1819215"/>
            <a:ext cx="22533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амурский полоз</a:t>
            </a:r>
          </a:p>
        </p:txBody>
      </p:sp>
      <p:sp>
        <p:nvSpPr>
          <p:cNvPr id="61444" name="Text Box 5"/>
          <p:cNvSpPr txBox="1">
            <a:spLocks noChangeArrowheads="1"/>
          </p:cNvSpPr>
          <p:nvPr/>
        </p:nvSpPr>
        <p:spPr bwMode="auto">
          <a:xfrm>
            <a:off x="5867400" y="2276475"/>
            <a:ext cx="504825" cy="588963"/>
          </a:xfrm>
          <a:prstGeom prst="rect">
            <a:avLst/>
          </a:prstGeom>
          <a:solidFill>
            <a:srgbClr val="CCFFCC"/>
          </a:solidFill>
          <a:ln w="9525">
            <a:solidFill>
              <a:srgbClr val="66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hlink"/>
                </a:solidFill>
              </a:rPr>
              <a:t>Э</a:t>
            </a:r>
            <a:r>
              <a:rPr lang="ru-RU" sz="320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728913" y="4535488"/>
            <a:ext cx="504825" cy="588962"/>
          </a:xfrm>
          <a:prstGeom prst="rect">
            <a:avLst/>
          </a:prstGeom>
          <a:solidFill>
            <a:srgbClr val="CCFFCC"/>
          </a:solidFill>
          <a:ln w="9525">
            <a:solidFill>
              <a:srgbClr val="66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hlink"/>
                </a:solidFill>
              </a:rPr>
              <a:t>Э</a:t>
            </a:r>
            <a:r>
              <a:rPr lang="ru-RU" sz="320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23615" y="4231343"/>
            <a:ext cx="2016224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Амурский тигр</a:t>
            </a:r>
          </a:p>
        </p:txBody>
      </p:sp>
      <p:sp>
        <p:nvSpPr>
          <p:cNvPr id="63499" name="Text Box 12"/>
          <p:cNvSpPr txBox="1">
            <a:spLocks noChangeArrowheads="1"/>
          </p:cNvSpPr>
          <p:nvPr/>
        </p:nvSpPr>
        <p:spPr bwMode="auto">
          <a:xfrm>
            <a:off x="395288" y="188913"/>
            <a:ext cx="504825" cy="588962"/>
          </a:xfrm>
          <a:prstGeom prst="rect">
            <a:avLst/>
          </a:prstGeom>
          <a:solidFill>
            <a:srgbClr val="CCFFFF"/>
          </a:solidFill>
          <a:ln w="9525">
            <a:solidFill>
              <a:srgbClr val="0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hlink"/>
                </a:solidFill>
                <a:latin typeface="Monotype Corsiva" pitchFamily="66" charset="0"/>
              </a:rPr>
              <a:t>Р</a:t>
            </a:r>
            <a:r>
              <a:rPr lang="ru-RU" sz="320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8388350" y="188913"/>
            <a:ext cx="504825" cy="588962"/>
          </a:xfrm>
          <a:prstGeom prst="rect">
            <a:avLst/>
          </a:prstGeom>
          <a:solidFill>
            <a:srgbClr val="CCFFFF"/>
          </a:solidFill>
          <a:ln w="9525">
            <a:solidFill>
              <a:srgbClr val="0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hlink"/>
                </a:solidFill>
                <a:latin typeface="Monotype Corsiva" pitchFamily="66" charset="0"/>
              </a:rPr>
              <a:t>Р</a:t>
            </a:r>
            <a:r>
              <a:rPr lang="ru-RU" sz="320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</p:txBody>
      </p:sp>
      <p:pic>
        <p:nvPicPr>
          <p:cNvPr id="65564" name="Picture 28" descr="15343м4[1]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397250" y="4581525"/>
            <a:ext cx="3024188" cy="2009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5565" name="Text Box 29"/>
          <p:cNvSpPr txBox="1">
            <a:spLocks noChangeArrowheads="1"/>
          </p:cNvSpPr>
          <p:nvPr/>
        </p:nvSpPr>
        <p:spPr bwMode="auto">
          <a:xfrm>
            <a:off x="3702165" y="6237312"/>
            <a:ext cx="25212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Амурский леопард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805488" y="4630738"/>
            <a:ext cx="504825" cy="588962"/>
          </a:xfrm>
          <a:prstGeom prst="rect">
            <a:avLst/>
          </a:prstGeom>
          <a:solidFill>
            <a:srgbClr val="CCFFCC"/>
          </a:solidFill>
          <a:ln w="9525">
            <a:solidFill>
              <a:srgbClr val="66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hlink"/>
                </a:solidFill>
              </a:rPr>
              <a:t>Э</a:t>
            </a:r>
            <a:r>
              <a:rPr lang="ru-RU" sz="320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5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5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5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5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5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3499" grpId="0" animBg="1"/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4" name="27feb458af93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459788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3" name="Рык льва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459788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в 1935 году был создан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Сихотэ-Алиньский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 заповедник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6"/>
          <a:srcRect/>
          <a:stretch>
            <a:fillRect/>
          </a:stretch>
        </p:blipFill>
        <p:spPr>
          <a:xfrm>
            <a:off x="250825" y="1412875"/>
            <a:ext cx="4111625" cy="2847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69850" indent="0">
              <a:buFont typeface="Wingdings 3" pitchFamily="18" charset="2"/>
              <a:buNone/>
              <a:defRPr/>
            </a:pPr>
            <a:r>
              <a:rPr lang="ru-RU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 целью охраны уникального амурского тигра- самого большого представителя кошачьих на </a:t>
            </a:r>
            <a:r>
              <a:rPr lang="ru-RU" cap="all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Земле.</a:t>
            </a:r>
            <a:endParaRPr lang="ru-RU" cap="all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pic>
        <p:nvPicPr>
          <p:cNvPr id="7171" name="Picture 3" descr="E:\Для Деркач Нади\Природа\phoca_thumb_l_Tiger's%20battel[1]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4008" y="3429000"/>
            <a:ext cx="4392613" cy="3294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6146" name="Picture 2" descr="C:\Users\admin\AppData\Local\Microsoft\Windows\Temporary Internet Files\Content.IE5\9ECR53OB\MM900040920[1]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9388" y="5076825"/>
            <a:ext cx="2379662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55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655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543"/>
                </p:tgtEl>
              </p:cMediaNode>
            </p:audio>
            <p:audio>
              <p:cMediaNode numSld="22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54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90" name="Рык льв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8313" y="50847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179387" y="239279"/>
            <a:ext cx="9114929" cy="15696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400" b="0" i="0" cap="all" dirty="0">
                <a:ln w="18415" cmpd="sng">
                  <a:solidFill>
                    <a:prstClr val="white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CF2525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+mn-cs"/>
              </a:rPr>
              <a:t>В 2001 году Сихотэ-Алинский заповедник был включен в перечень Всемирного наследия ЮНЕСКО как природный объект, став тем самым </a:t>
            </a:r>
            <a:r>
              <a:rPr lang="ru-RU" sz="2400" b="0" i="0" cap="all" dirty="0" smtClean="0">
                <a:ln w="18415" cmpd="sng">
                  <a:solidFill>
                    <a:prstClr val="white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CF2525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+mn-cs"/>
              </a:rPr>
              <a:t>шестым объектом </a:t>
            </a:r>
            <a:r>
              <a:rPr lang="ru-RU" sz="2400" b="0" i="0" cap="all" dirty="0">
                <a:ln w="18415" cmpd="sng">
                  <a:solidFill>
                    <a:prstClr val="white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CF2525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+mn-cs"/>
              </a:rPr>
              <a:t>со статусом Всемирного наследия в России </a:t>
            </a:r>
          </a:p>
        </p:txBody>
      </p:sp>
      <p:pic>
        <p:nvPicPr>
          <p:cNvPr id="4" name="Содержимое 3" descr="погашение.jpg"/>
          <p:cNvPicPr>
            <a:picLocks noChangeAspect="1" noChangeArrowheads="1"/>
          </p:cNvPicPr>
          <p:nvPr/>
        </p:nvPicPr>
        <p:blipFill rotWithShape="1">
          <a:blip r:embed="rId5"/>
          <a:srcRect l="6928" t="5891" r="10707" b="25275"/>
          <a:stretch/>
        </p:blipFill>
        <p:spPr bwMode="auto">
          <a:xfrm>
            <a:off x="5435600" y="2538413"/>
            <a:ext cx="3560763" cy="29765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2" name="Содержимое 3" descr="МАРКИ.jpg"/>
          <p:cNvPicPr>
            <a:picLocks noChangeAspect="1" noChangeArrowheads="1"/>
          </p:cNvPicPr>
          <p:nvPr/>
        </p:nvPicPr>
        <p:blipFill>
          <a:blip r:embed="rId6">
            <a:extLst/>
          </a:blip>
          <a:srcRect/>
          <a:stretch>
            <a:fillRect/>
          </a:stretch>
        </p:blipFill>
        <p:spPr bwMode="auto">
          <a:xfrm>
            <a:off x="128632" y="2264200"/>
            <a:ext cx="5040312" cy="352425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6146" name="Picture 2" descr="C:\Users\admin\AppData\Local\Microsoft\Windows\Temporary Internet Files\Content.IE5\9ECR53OB\MM900040920[1]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9388" y="5076825"/>
            <a:ext cx="2379662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75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590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3">
            <a:extLst/>
          </a:blip>
          <a:srcRect b="6061"/>
          <a:stretch/>
        </p:blipFill>
        <p:spPr>
          <a:xfrm>
            <a:off x="6565" y="6350"/>
            <a:ext cx="5278627" cy="6741368"/>
          </a:xfrm>
          <a:effectLst>
            <a:softEdge rad="112500"/>
          </a:effectLst>
          <a:ex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/>
          <a:srcRect/>
          <a:stretch>
            <a:fillRect/>
          </a:stretch>
        </p:blipFill>
        <p:spPr>
          <a:xfrm>
            <a:off x="3492500" y="4076700"/>
            <a:ext cx="1506538" cy="1481138"/>
          </a:xfrm>
        </p:spPr>
      </p:pic>
      <p:pic>
        <p:nvPicPr>
          <p:cNvPr id="69635" name="Picture 5" descr="66592_html_m3927e3f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92725" y="115888"/>
            <a:ext cx="3851275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14" descr="Анимация Животные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72225" y="4437063"/>
            <a:ext cx="720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Picture 14" descr="Анимация Животные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32588" y="3573463"/>
            <a:ext cx="720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9" name="Picture 14" descr="Анимация Животные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19925" y="2565400"/>
            <a:ext cx="720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2" name="Picture 17" descr="0_858de_8127528d_M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 l="8504" r="9448"/>
          <a:stretch>
            <a:fillRect/>
          </a:stretch>
        </p:blipFill>
        <p:spPr bwMode="auto">
          <a:xfrm>
            <a:off x="250825" y="1700213"/>
            <a:ext cx="1517650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42" name="Line 10"/>
          <p:cNvSpPr>
            <a:spLocks noChangeShapeType="1"/>
          </p:cNvSpPr>
          <p:nvPr/>
        </p:nvSpPr>
        <p:spPr bwMode="auto">
          <a:xfrm>
            <a:off x="2411413" y="5229225"/>
            <a:ext cx="6477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643" name="Line 11"/>
          <p:cNvSpPr>
            <a:spLocks noChangeShapeType="1"/>
          </p:cNvSpPr>
          <p:nvPr/>
        </p:nvSpPr>
        <p:spPr bwMode="auto">
          <a:xfrm>
            <a:off x="3203575" y="3141663"/>
            <a:ext cx="1296988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692" name="Freeform 12"/>
          <p:cNvSpPr>
            <a:spLocks/>
          </p:cNvSpPr>
          <p:nvPr/>
        </p:nvSpPr>
        <p:spPr bwMode="auto">
          <a:xfrm>
            <a:off x="3271838" y="3208338"/>
            <a:ext cx="539750" cy="687387"/>
          </a:xfrm>
          <a:custGeom>
            <a:avLst/>
            <a:gdLst>
              <a:gd name="T0" fmla="*/ 2147483647 w 340"/>
              <a:gd name="T1" fmla="*/ 2147483647 h 433"/>
              <a:gd name="T2" fmla="*/ 2147483647 w 340"/>
              <a:gd name="T3" fmla="*/ 2147483647 h 433"/>
              <a:gd name="T4" fmla="*/ 2147483647 w 340"/>
              <a:gd name="T5" fmla="*/ 2147483647 h 433"/>
              <a:gd name="T6" fmla="*/ 2147483647 w 340"/>
              <a:gd name="T7" fmla="*/ 2147483647 h 433"/>
              <a:gd name="T8" fmla="*/ 2147483647 w 340"/>
              <a:gd name="T9" fmla="*/ 2147483647 h 433"/>
              <a:gd name="T10" fmla="*/ 2147483647 w 340"/>
              <a:gd name="T11" fmla="*/ 2147483647 h 433"/>
              <a:gd name="T12" fmla="*/ 2147483647 w 340"/>
              <a:gd name="T13" fmla="*/ 2147483647 h 433"/>
              <a:gd name="T14" fmla="*/ 2147483647 w 340"/>
              <a:gd name="T15" fmla="*/ 2147483647 h 433"/>
              <a:gd name="T16" fmla="*/ 2147483647 w 340"/>
              <a:gd name="T17" fmla="*/ 2147483647 h 433"/>
              <a:gd name="T18" fmla="*/ 2147483647 w 340"/>
              <a:gd name="T19" fmla="*/ 2147483647 h 433"/>
              <a:gd name="T20" fmla="*/ 2147483647 w 340"/>
              <a:gd name="T21" fmla="*/ 2147483647 h 433"/>
              <a:gd name="T22" fmla="*/ 2147483647 w 340"/>
              <a:gd name="T23" fmla="*/ 2147483647 h 433"/>
              <a:gd name="T24" fmla="*/ 2147483647 w 340"/>
              <a:gd name="T25" fmla="*/ 2147483647 h 433"/>
              <a:gd name="T26" fmla="*/ 2147483647 w 340"/>
              <a:gd name="T27" fmla="*/ 2147483647 h 433"/>
              <a:gd name="T28" fmla="*/ 2147483647 w 340"/>
              <a:gd name="T29" fmla="*/ 2147483647 h 433"/>
              <a:gd name="T30" fmla="*/ 2147483647 w 340"/>
              <a:gd name="T31" fmla="*/ 2147483647 h 433"/>
              <a:gd name="T32" fmla="*/ 2147483647 w 340"/>
              <a:gd name="T33" fmla="*/ 2147483647 h 433"/>
              <a:gd name="T34" fmla="*/ 0 w 340"/>
              <a:gd name="T35" fmla="*/ 2147483647 h 433"/>
              <a:gd name="T36" fmla="*/ 2147483647 w 340"/>
              <a:gd name="T37" fmla="*/ 2147483647 h 433"/>
              <a:gd name="T38" fmla="*/ 2147483647 w 340"/>
              <a:gd name="T39" fmla="*/ 2147483647 h 433"/>
              <a:gd name="T40" fmla="*/ 2147483647 w 340"/>
              <a:gd name="T41" fmla="*/ 2147483647 h 433"/>
              <a:gd name="T42" fmla="*/ 2147483647 w 340"/>
              <a:gd name="T43" fmla="*/ 2147483647 h 433"/>
              <a:gd name="T44" fmla="*/ 2147483647 w 340"/>
              <a:gd name="T45" fmla="*/ 2147483647 h 433"/>
              <a:gd name="T46" fmla="*/ 2147483647 w 340"/>
              <a:gd name="T47" fmla="*/ 2147483647 h 433"/>
              <a:gd name="T48" fmla="*/ 2147483647 w 340"/>
              <a:gd name="T49" fmla="*/ 2147483647 h 433"/>
              <a:gd name="T50" fmla="*/ 2147483647 w 340"/>
              <a:gd name="T51" fmla="*/ 2147483647 h 433"/>
              <a:gd name="T52" fmla="*/ 2147483647 w 340"/>
              <a:gd name="T53" fmla="*/ 2147483647 h 433"/>
              <a:gd name="T54" fmla="*/ 2147483647 w 340"/>
              <a:gd name="T55" fmla="*/ 2147483647 h 433"/>
              <a:gd name="T56" fmla="*/ 2147483647 w 340"/>
              <a:gd name="T57" fmla="*/ 2147483647 h 43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40"/>
              <a:gd name="T88" fmla="*/ 0 h 433"/>
              <a:gd name="T89" fmla="*/ 340 w 340"/>
              <a:gd name="T90" fmla="*/ 433 h 433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40" h="433">
                <a:moveTo>
                  <a:pt x="277" y="430"/>
                </a:moveTo>
                <a:cubicBezTo>
                  <a:pt x="288" y="412"/>
                  <a:pt x="302" y="405"/>
                  <a:pt x="316" y="390"/>
                </a:cubicBezTo>
                <a:cubicBezTo>
                  <a:pt x="337" y="329"/>
                  <a:pt x="340" y="357"/>
                  <a:pt x="243" y="351"/>
                </a:cubicBezTo>
                <a:cubicBezTo>
                  <a:pt x="215" y="320"/>
                  <a:pt x="218" y="318"/>
                  <a:pt x="232" y="277"/>
                </a:cubicBezTo>
                <a:cubicBezTo>
                  <a:pt x="242" y="206"/>
                  <a:pt x="233" y="267"/>
                  <a:pt x="237" y="294"/>
                </a:cubicBezTo>
                <a:cubicBezTo>
                  <a:pt x="244" y="275"/>
                  <a:pt x="251" y="263"/>
                  <a:pt x="266" y="249"/>
                </a:cubicBezTo>
                <a:cubicBezTo>
                  <a:pt x="279" y="205"/>
                  <a:pt x="259" y="255"/>
                  <a:pt x="288" y="227"/>
                </a:cubicBezTo>
                <a:cubicBezTo>
                  <a:pt x="296" y="219"/>
                  <a:pt x="297" y="206"/>
                  <a:pt x="305" y="198"/>
                </a:cubicBezTo>
                <a:cubicBezTo>
                  <a:pt x="307" y="192"/>
                  <a:pt x="312" y="187"/>
                  <a:pt x="311" y="181"/>
                </a:cubicBezTo>
                <a:cubicBezTo>
                  <a:pt x="310" y="176"/>
                  <a:pt x="299" y="175"/>
                  <a:pt x="299" y="170"/>
                </a:cubicBezTo>
                <a:cubicBezTo>
                  <a:pt x="299" y="152"/>
                  <a:pt x="311" y="136"/>
                  <a:pt x="316" y="119"/>
                </a:cubicBezTo>
                <a:cubicBezTo>
                  <a:pt x="311" y="100"/>
                  <a:pt x="288" y="68"/>
                  <a:pt x="288" y="68"/>
                </a:cubicBezTo>
                <a:cubicBezTo>
                  <a:pt x="281" y="27"/>
                  <a:pt x="273" y="25"/>
                  <a:pt x="237" y="12"/>
                </a:cubicBezTo>
                <a:cubicBezTo>
                  <a:pt x="187" y="26"/>
                  <a:pt x="211" y="25"/>
                  <a:pt x="164" y="18"/>
                </a:cubicBezTo>
                <a:cubicBezTo>
                  <a:pt x="138" y="9"/>
                  <a:pt x="135" y="0"/>
                  <a:pt x="107" y="6"/>
                </a:cubicBezTo>
                <a:cubicBezTo>
                  <a:pt x="99" y="35"/>
                  <a:pt x="80" y="30"/>
                  <a:pt x="51" y="35"/>
                </a:cubicBezTo>
                <a:cubicBezTo>
                  <a:pt x="35" y="92"/>
                  <a:pt x="59" y="31"/>
                  <a:pt x="28" y="63"/>
                </a:cubicBezTo>
                <a:cubicBezTo>
                  <a:pt x="24" y="67"/>
                  <a:pt x="3" y="123"/>
                  <a:pt x="0" y="131"/>
                </a:cubicBezTo>
                <a:cubicBezTo>
                  <a:pt x="17" y="155"/>
                  <a:pt x="11" y="177"/>
                  <a:pt x="40" y="187"/>
                </a:cubicBezTo>
                <a:cubicBezTo>
                  <a:pt x="53" y="207"/>
                  <a:pt x="64" y="215"/>
                  <a:pt x="45" y="232"/>
                </a:cubicBezTo>
                <a:cubicBezTo>
                  <a:pt x="68" y="253"/>
                  <a:pt x="55" y="234"/>
                  <a:pt x="34" y="255"/>
                </a:cubicBezTo>
                <a:cubicBezTo>
                  <a:pt x="30" y="259"/>
                  <a:pt x="30" y="266"/>
                  <a:pt x="28" y="272"/>
                </a:cubicBezTo>
                <a:cubicBezTo>
                  <a:pt x="40" y="306"/>
                  <a:pt x="25" y="274"/>
                  <a:pt x="51" y="300"/>
                </a:cubicBezTo>
                <a:cubicBezTo>
                  <a:pt x="72" y="321"/>
                  <a:pt x="69" y="363"/>
                  <a:pt x="107" y="368"/>
                </a:cubicBezTo>
                <a:cubicBezTo>
                  <a:pt x="132" y="371"/>
                  <a:pt x="156" y="371"/>
                  <a:pt x="181" y="373"/>
                </a:cubicBezTo>
                <a:cubicBezTo>
                  <a:pt x="194" y="375"/>
                  <a:pt x="208" y="375"/>
                  <a:pt x="220" y="379"/>
                </a:cubicBezTo>
                <a:cubicBezTo>
                  <a:pt x="237" y="385"/>
                  <a:pt x="242" y="410"/>
                  <a:pt x="254" y="419"/>
                </a:cubicBezTo>
                <a:cubicBezTo>
                  <a:pt x="262" y="425"/>
                  <a:pt x="280" y="422"/>
                  <a:pt x="288" y="430"/>
                </a:cubicBezTo>
                <a:cubicBezTo>
                  <a:pt x="291" y="433"/>
                  <a:pt x="281" y="430"/>
                  <a:pt x="277" y="430"/>
                </a:cubicBezTo>
                <a:close/>
              </a:path>
            </a:pathLst>
          </a:custGeom>
          <a:solidFill>
            <a:srgbClr val="99CC00">
              <a:alpha val="47058"/>
            </a:srgbClr>
          </a:solidFill>
          <a:ln w="9525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691" name="Text Box 11"/>
          <p:cNvSpPr txBox="1">
            <a:spLocks noChangeArrowheads="1"/>
          </p:cNvSpPr>
          <p:nvPr/>
        </p:nvSpPr>
        <p:spPr bwMode="auto">
          <a:xfrm>
            <a:off x="3348038" y="3284538"/>
            <a:ext cx="1485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 b="1" i="1" u="sng">
                <a:solidFill>
                  <a:srgbClr val="577600"/>
                </a:solidFill>
                <a:latin typeface="Arial Black" pitchFamily="34" charset="0"/>
              </a:rPr>
              <a:t>Сихотэ-Алинский </a:t>
            </a:r>
          </a:p>
          <a:p>
            <a:pPr>
              <a:lnSpc>
                <a:spcPct val="70000"/>
              </a:lnSpc>
            </a:pPr>
            <a:r>
              <a:rPr lang="ru-RU" sz="1000" b="1" i="1" u="sng">
                <a:solidFill>
                  <a:srgbClr val="577600"/>
                </a:solidFill>
                <a:latin typeface="Arial Black" pitchFamily="34" charset="0"/>
              </a:rPr>
              <a:t>заповедник</a:t>
            </a:r>
            <a:r>
              <a:rPr lang="ru-RU"/>
              <a:t> </a:t>
            </a:r>
          </a:p>
        </p:txBody>
      </p:sp>
      <p:pic>
        <p:nvPicPr>
          <p:cNvPr id="4" name="Содержимое 3" descr="погашение.jpg"/>
          <p:cNvPicPr>
            <a:picLocks noChangeAspect="1" noChangeArrowheads="1"/>
          </p:cNvPicPr>
          <p:nvPr/>
        </p:nvPicPr>
        <p:blipFill>
          <a:blip r:embed="rId10">
            <a:lum bright="-8000" contrast="26000"/>
          </a:blip>
          <a:srcRect l="6902" t="5853" r="10744" b="25244"/>
          <a:stretch>
            <a:fillRect/>
          </a:stretch>
        </p:blipFill>
        <p:spPr bwMode="auto">
          <a:xfrm>
            <a:off x="2411413" y="3368675"/>
            <a:ext cx="896937" cy="74930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sp>
        <p:nvSpPr>
          <p:cNvPr id="71694" name="Text Box 14"/>
          <p:cNvSpPr txBox="1">
            <a:spLocks noChangeArrowheads="1"/>
          </p:cNvSpPr>
          <p:nvPr/>
        </p:nvSpPr>
        <p:spPr bwMode="auto">
          <a:xfrm>
            <a:off x="107950" y="115888"/>
            <a:ext cx="4032250" cy="1482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b="1" i="1">
              <a:solidFill>
                <a:srgbClr val="577600"/>
              </a:solidFill>
              <a:latin typeface="Arial Black" pitchFamily="34" charset="0"/>
            </a:endParaRPr>
          </a:p>
          <a:p>
            <a:r>
              <a:rPr lang="ru-RU" sz="2800" b="1" i="1">
                <a:solidFill>
                  <a:srgbClr val="577600"/>
                </a:solidFill>
                <a:latin typeface="Arial Black" pitchFamily="34" charset="0"/>
              </a:rPr>
              <a:t>Сихотэ-Алинский </a:t>
            </a:r>
          </a:p>
          <a:p>
            <a:pPr>
              <a:lnSpc>
                <a:spcPct val="110000"/>
              </a:lnSpc>
            </a:pPr>
            <a:r>
              <a:rPr lang="ru-RU" sz="2800" b="1" i="1">
                <a:solidFill>
                  <a:srgbClr val="577600"/>
                </a:solidFill>
                <a:latin typeface="Arial Black" pitchFamily="34" charset="0"/>
              </a:rPr>
              <a:t>заповедник</a:t>
            </a:r>
            <a:r>
              <a:rPr lang="ru-RU" sz="3200"/>
              <a:t> </a:t>
            </a:r>
          </a:p>
        </p:txBody>
      </p:sp>
      <p:sp>
        <p:nvSpPr>
          <p:cNvPr id="71696" name="Text Box 16"/>
          <p:cNvSpPr txBox="1">
            <a:spLocks noChangeArrowheads="1"/>
          </p:cNvSpPr>
          <p:nvPr/>
        </p:nvSpPr>
        <p:spPr bwMode="auto">
          <a:xfrm>
            <a:off x="107950" y="188913"/>
            <a:ext cx="5040113" cy="1569660"/>
          </a:xfrm>
          <a:prstGeom prst="rect">
            <a:avLst/>
          </a:prstGeom>
          <a:solidFill>
            <a:schemeClr val="tx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cap="all" dirty="0">
                <a:ln w="18415" cmpd="sng">
                  <a:solidFill>
                    <a:prstClr val="white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CF2525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  <a:t>Стабилизация численности </a:t>
            </a:r>
          </a:p>
          <a:p>
            <a:pPr algn="ctr">
              <a:defRPr/>
            </a:pPr>
            <a:r>
              <a:rPr lang="ru-RU" sz="2400" cap="all" dirty="0">
                <a:ln w="18415" cmpd="sng">
                  <a:solidFill>
                    <a:prstClr val="white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CF2525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  <a:t>амурского тигра </a:t>
            </a:r>
          </a:p>
          <a:p>
            <a:pPr algn="ctr">
              <a:defRPr/>
            </a:pPr>
            <a:r>
              <a:rPr lang="ru-RU" sz="2400" cap="all" dirty="0">
                <a:ln w="18415" cmpd="sng">
                  <a:solidFill>
                    <a:prstClr val="white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CF2525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  <a:t>(1985 – 2009 гг.)</a:t>
            </a:r>
          </a:p>
          <a:p>
            <a:pPr algn="ctr">
              <a:defRPr/>
            </a:pPr>
            <a:endParaRPr lang="ru-RU" sz="2400" b="1" dirty="0">
              <a:solidFill>
                <a:srgbClr val="800080"/>
              </a:solidFill>
            </a:endParaRPr>
          </a:p>
        </p:txBody>
      </p:sp>
      <p:pic>
        <p:nvPicPr>
          <p:cNvPr id="3" name="Picture 14" descr="Анимация Животные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96188" y="1479550"/>
            <a:ext cx="7207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:\Users\admin\Desktop\tiger_population.jpg"/>
          <p:cNvPicPr>
            <a:picLocks noChangeAspect="1" noChangeArrowheads="1"/>
          </p:cNvPicPr>
          <p:nvPr/>
        </p:nvPicPr>
        <p:blipFill>
          <a:blip r:embed="rId11"/>
          <a:srcRect t="9003"/>
          <a:stretch>
            <a:fillRect/>
          </a:stretch>
        </p:blipFill>
        <p:spPr bwMode="auto">
          <a:xfrm>
            <a:off x="179388" y="1700213"/>
            <a:ext cx="6011862" cy="408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2" grpId="0" animBg="1"/>
      <p:bldP spid="69643" grpId="0" animBg="1"/>
      <p:bldP spid="71692" grpId="0" animBg="1"/>
      <p:bldP spid="71691" grpId="0"/>
      <p:bldP spid="71694" grpId="1" animBg="1"/>
      <p:bldP spid="71694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0" y="147"/>
          <a:ext cx="3840088" cy="5630772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826065"/>
                <a:gridCol w="2014023"/>
              </a:tblGrid>
              <a:tr h="905976">
                <a:tc>
                  <a:txBody>
                    <a:bodyPr/>
                    <a:lstStyle/>
                    <a:p>
                      <a:pPr algn="l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Регионы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>
                          <a:glow rad="635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Приморский край, Хабаровский край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>
                          <a:glow rad="635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8247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Период образования 	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>
                          <a:glow rad="635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Мезозойская эра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>
                          <a:glow rad="635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535804">
                <a:tc>
                  <a:txBody>
                    <a:bodyPr/>
                    <a:lstStyle/>
                    <a:p>
                      <a:pPr algn="l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Протяжённость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glow rad="635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kern="1200" dirty="0" err="1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ок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. 1200 км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>
                          <a:glow rad="635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535804">
                <a:tc>
                  <a:txBody>
                    <a:bodyPr/>
                    <a:lstStyle/>
                    <a:p>
                      <a:pPr algn="l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Ширина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>
                          <a:glow rad="635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ок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. 250 км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>
                          <a:glow rad="635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824722">
                <a:tc>
                  <a:txBody>
                    <a:bodyPr/>
                    <a:lstStyle/>
                    <a:p>
                      <a:pPr algn="l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Высочайшая вершина 	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>
                          <a:glow rad="635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kern="1200" dirty="0" err="1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Тордоки-Яни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>
                          <a:glow rad="635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535804">
                <a:tc>
                  <a:txBody>
                    <a:bodyPr/>
                    <a:lstStyle/>
                    <a:p>
                      <a:pPr algn="l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Высшая точка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>
                          <a:glow rad="635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2090 м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>
                          <a:glow rad="635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535804">
                <a:tc>
                  <a:txBody>
                    <a:bodyPr/>
                    <a:lstStyle/>
                    <a:p>
                      <a:pPr algn="l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Координаты высшей точки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>
                          <a:glow rad="635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45° </a:t>
                      </a:r>
                      <a:r>
                        <a:rPr lang="ru-RU" sz="2000" b="1" kern="1200" dirty="0" err="1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с.ш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.; 136° </a:t>
                      </a:r>
                      <a:r>
                        <a:rPr lang="ru-RU" sz="2000" b="1" kern="1200" dirty="0" err="1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в.д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>
                          <a:glow rad="635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4355976" cy="107578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</a:br>
            <a:endParaRPr lang="ru-RU" sz="24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+mn-ea"/>
              <a:cs typeface="+mn-cs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/>
          </a:blip>
          <a:srcRect l="-293" t="1044" r="2177" b="1535"/>
          <a:stretch/>
        </p:blipFill>
        <p:spPr>
          <a:xfrm>
            <a:off x="3347864" y="116632"/>
            <a:ext cx="5674293" cy="5590215"/>
          </a:xfrm>
          <a:prstGeom prst="ellipse">
            <a:avLst/>
          </a:prstGeom>
        </p:spPr>
      </p:pic>
      <p:pic>
        <p:nvPicPr>
          <p:cNvPr id="2052" name="Picture 4" descr="C:\Users\admin\Desktop\ГЕОГРАФИЯ ПРЕЗЕНТАЦИЯ\цк.jpg"/>
          <p:cNvPicPr>
            <a:picLocks noChangeAspect="1" noChangeArrowheads="1"/>
          </p:cNvPicPr>
          <p:nvPr/>
        </p:nvPicPr>
        <p:blipFill rotWithShape="1">
          <a:blip r:embed="rId4">
            <a:extLst/>
          </a:blip>
          <a:srcRect l="2694" t="21212" r="45389" b="26263"/>
          <a:stretch/>
        </p:blipFill>
        <p:spPr bwMode="auto">
          <a:xfrm>
            <a:off x="3419872" y="1268760"/>
            <a:ext cx="3124588" cy="3024336"/>
          </a:xfrm>
          <a:prstGeom prst="ellipse">
            <a:avLst/>
          </a:prstGeom>
          <a:noFill/>
          <a:extLst/>
        </p:spPr>
      </p:pic>
      <p:pic>
        <p:nvPicPr>
          <p:cNvPr id="18437" name="Picture 6" descr="C:\Users\admin\AppData\Local\Microsoft\Windows\Temporary Internet Files\Content.IE5\3K4LTL6W\MM900172546[1]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5746750"/>
            <a:ext cx="1995488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3">
            <a:extLst/>
          </a:blip>
          <a:srcRect b="6061"/>
          <a:stretch/>
        </p:blipFill>
        <p:spPr>
          <a:xfrm>
            <a:off x="6565" y="6350"/>
            <a:ext cx="5278627" cy="6741368"/>
          </a:xfrm>
          <a:effectLst>
            <a:softEdge rad="112500"/>
          </a:effectLst>
          <a:extLst/>
        </p:spPr>
      </p:pic>
      <p:pic>
        <p:nvPicPr>
          <p:cNvPr id="73730" name="Picture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3492500" y="4076700"/>
            <a:ext cx="1506538" cy="1481138"/>
          </a:xfrm>
        </p:spPr>
      </p:pic>
      <p:pic>
        <p:nvPicPr>
          <p:cNvPr id="73731" name="Picture 5" descr="66592_html_m3927e3f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92725" y="115888"/>
            <a:ext cx="3851275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2" name="Picture 14" descr="Анимация Животные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72225" y="4437063"/>
            <a:ext cx="720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3" name="Picture 14" descr="Анимация Животные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32588" y="3573463"/>
            <a:ext cx="720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14" descr="Анимация Животные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19925" y="2565400"/>
            <a:ext cx="720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5" name="Picture 17" descr="0_858de_8127528d_M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 l="8504" r="9448"/>
          <a:stretch>
            <a:fillRect/>
          </a:stretch>
        </p:blipFill>
        <p:spPr bwMode="auto">
          <a:xfrm>
            <a:off x="250825" y="1700213"/>
            <a:ext cx="1517650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6" name="Line 10"/>
          <p:cNvSpPr>
            <a:spLocks noChangeShapeType="1"/>
          </p:cNvSpPr>
          <p:nvPr/>
        </p:nvSpPr>
        <p:spPr bwMode="auto">
          <a:xfrm>
            <a:off x="2411413" y="5229225"/>
            <a:ext cx="6477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737" name="Line 11"/>
          <p:cNvSpPr>
            <a:spLocks noChangeShapeType="1"/>
          </p:cNvSpPr>
          <p:nvPr/>
        </p:nvSpPr>
        <p:spPr bwMode="auto">
          <a:xfrm>
            <a:off x="3203575" y="3141663"/>
            <a:ext cx="1296988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738" name="Freeform 12"/>
          <p:cNvSpPr>
            <a:spLocks/>
          </p:cNvSpPr>
          <p:nvPr/>
        </p:nvSpPr>
        <p:spPr bwMode="auto">
          <a:xfrm>
            <a:off x="3271838" y="3208338"/>
            <a:ext cx="539750" cy="687387"/>
          </a:xfrm>
          <a:custGeom>
            <a:avLst/>
            <a:gdLst>
              <a:gd name="T0" fmla="*/ 2147483647 w 340"/>
              <a:gd name="T1" fmla="*/ 2147483647 h 433"/>
              <a:gd name="T2" fmla="*/ 2147483647 w 340"/>
              <a:gd name="T3" fmla="*/ 2147483647 h 433"/>
              <a:gd name="T4" fmla="*/ 2147483647 w 340"/>
              <a:gd name="T5" fmla="*/ 2147483647 h 433"/>
              <a:gd name="T6" fmla="*/ 2147483647 w 340"/>
              <a:gd name="T7" fmla="*/ 2147483647 h 433"/>
              <a:gd name="T8" fmla="*/ 2147483647 w 340"/>
              <a:gd name="T9" fmla="*/ 2147483647 h 433"/>
              <a:gd name="T10" fmla="*/ 2147483647 w 340"/>
              <a:gd name="T11" fmla="*/ 2147483647 h 433"/>
              <a:gd name="T12" fmla="*/ 2147483647 w 340"/>
              <a:gd name="T13" fmla="*/ 2147483647 h 433"/>
              <a:gd name="T14" fmla="*/ 2147483647 w 340"/>
              <a:gd name="T15" fmla="*/ 2147483647 h 433"/>
              <a:gd name="T16" fmla="*/ 2147483647 w 340"/>
              <a:gd name="T17" fmla="*/ 2147483647 h 433"/>
              <a:gd name="T18" fmla="*/ 2147483647 w 340"/>
              <a:gd name="T19" fmla="*/ 2147483647 h 433"/>
              <a:gd name="T20" fmla="*/ 2147483647 w 340"/>
              <a:gd name="T21" fmla="*/ 2147483647 h 433"/>
              <a:gd name="T22" fmla="*/ 2147483647 w 340"/>
              <a:gd name="T23" fmla="*/ 2147483647 h 433"/>
              <a:gd name="T24" fmla="*/ 2147483647 w 340"/>
              <a:gd name="T25" fmla="*/ 2147483647 h 433"/>
              <a:gd name="T26" fmla="*/ 2147483647 w 340"/>
              <a:gd name="T27" fmla="*/ 2147483647 h 433"/>
              <a:gd name="T28" fmla="*/ 2147483647 w 340"/>
              <a:gd name="T29" fmla="*/ 2147483647 h 433"/>
              <a:gd name="T30" fmla="*/ 2147483647 w 340"/>
              <a:gd name="T31" fmla="*/ 2147483647 h 433"/>
              <a:gd name="T32" fmla="*/ 2147483647 w 340"/>
              <a:gd name="T33" fmla="*/ 2147483647 h 433"/>
              <a:gd name="T34" fmla="*/ 0 w 340"/>
              <a:gd name="T35" fmla="*/ 2147483647 h 433"/>
              <a:gd name="T36" fmla="*/ 2147483647 w 340"/>
              <a:gd name="T37" fmla="*/ 2147483647 h 433"/>
              <a:gd name="T38" fmla="*/ 2147483647 w 340"/>
              <a:gd name="T39" fmla="*/ 2147483647 h 433"/>
              <a:gd name="T40" fmla="*/ 2147483647 w 340"/>
              <a:gd name="T41" fmla="*/ 2147483647 h 433"/>
              <a:gd name="T42" fmla="*/ 2147483647 w 340"/>
              <a:gd name="T43" fmla="*/ 2147483647 h 433"/>
              <a:gd name="T44" fmla="*/ 2147483647 w 340"/>
              <a:gd name="T45" fmla="*/ 2147483647 h 433"/>
              <a:gd name="T46" fmla="*/ 2147483647 w 340"/>
              <a:gd name="T47" fmla="*/ 2147483647 h 433"/>
              <a:gd name="T48" fmla="*/ 2147483647 w 340"/>
              <a:gd name="T49" fmla="*/ 2147483647 h 433"/>
              <a:gd name="T50" fmla="*/ 2147483647 w 340"/>
              <a:gd name="T51" fmla="*/ 2147483647 h 433"/>
              <a:gd name="T52" fmla="*/ 2147483647 w 340"/>
              <a:gd name="T53" fmla="*/ 2147483647 h 433"/>
              <a:gd name="T54" fmla="*/ 2147483647 w 340"/>
              <a:gd name="T55" fmla="*/ 2147483647 h 433"/>
              <a:gd name="T56" fmla="*/ 2147483647 w 340"/>
              <a:gd name="T57" fmla="*/ 2147483647 h 43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40"/>
              <a:gd name="T88" fmla="*/ 0 h 433"/>
              <a:gd name="T89" fmla="*/ 340 w 340"/>
              <a:gd name="T90" fmla="*/ 433 h 433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40" h="433">
                <a:moveTo>
                  <a:pt x="277" y="430"/>
                </a:moveTo>
                <a:cubicBezTo>
                  <a:pt x="288" y="412"/>
                  <a:pt x="302" y="405"/>
                  <a:pt x="316" y="390"/>
                </a:cubicBezTo>
                <a:cubicBezTo>
                  <a:pt x="337" y="329"/>
                  <a:pt x="340" y="357"/>
                  <a:pt x="243" y="351"/>
                </a:cubicBezTo>
                <a:cubicBezTo>
                  <a:pt x="215" y="320"/>
                  <a:pt x="218" y="318"/>
                  <a:pt x="232" y="277"/>
                </a:cubicBezTo>
                <a:cubicBezTo>
                  <a:pt x="242" y="206"/>
                  <a:pt x="233" y="267"/>
                  <a:pt x="237" y="294"/>
                </a:cubicBezTo>
                <a:cubicBezTo>
                  <a:pt x="244" y="275"/>
                  <a:pt x="251" y="263"/>
                  <a:pt x="266" y="249"/>
                </a:cubicBezTo>
                <a:cubicBezTo>
                  <a:pt x="279" y="205"/>
                  <a:pt x="259" y="255"/>
                  <a:pt x="288" y="227"/>
                </a:cubicBezTo>
                <a:cubicBezTo>
                  <a:pt x="296" y="219"/>
                  <a:pt x="297" y="206"/>
                  <a:pt x="305" y="198"/>
                </a:cubicBezTo>
                <a:cubicBezTo>
                  <a:pt x="307" y="192"/>
                  <a:pt x="312" y="187"/>
                  <a:pt x="311" y="181"/>
                </a:cubicBezTo>
                <a:cubicBezTo>
                  <a:pt x="310" y="176"/>
                  <a:pt x="299" y="175"/>
                  <a:pt x="299" y="170"/>
                </a:cubicBezTo>
                <a:cubicBezTo>
                  <a:pt x="299" y="152"/>
                  <a:pt x="311" y="136"/>
                  <a:pt x="316" y="119"/>
                </a:cubicBezTo>
                <a:cubicBezTo>
                  <a:pt x="311" y="100"/>
                  <a:pt x="288" y="68"/>
                  <a:pt x="288" y="68"/>
                </a:cubicBezTo>
                <a:cubicBezTo>
                  <a:pt x="281" y="27"/>
                  <a:pt x="273" y="25"/>
                  <a:pt x="237" y="12"/>
                </a:cubicBezTo>
                <a:cubicBezTo>
                  <a:pt x="187" y="26"/>
                  <a:pt x="211" y="25"/>
                  <a:pt x="164" y="18"/>
                </a:cubicBezTo>
                <a:cubicBezTo>
                  <a:pt x="138" y="9"/>
                  <a:pt x="135" y="0"/>
                  <a:pt x="107" y="6"/>
                </a:cubicBezTo>
                <a:cubicBezTo>
                  <a:pt x="99" y="35"/>
                  <a:pt x="80" y="30"/>
                  <a:pt x="51" y="35"/>
                </a:cubicBezTo>
                <a:cubicBezTo>
                  <a:pt x="35" y="92"/>
                  <a:pt x="59" y="31"/>
                  <a:pt x="28" y="63"/>
                </a:cubicBezTo>
                <a:cubicBezTo>
                  <a:pt x="24" y="67"/>
                  <a:pt x="3" y="123"/>
                  <a:pt x="0" y="131"/>
                </a:cubicBezTo>
                <a:cubicBezTo>
                  <a:pt x="17" y="155"/>
                  <a:pt x="11" y="177"/>
                  <a:pt x="40" y="187"/>
                </a:cubicBezTo>
                <a:cubicBezTo>
                  <a:pt x="53" y="207"/>
                  <a:pt x="64" y="215"/>
                  <a:pt x="45" y="232"/>
                </a:cubicBezTo>
                <a:cubicBezTo>
                  <a:pt x="68" y="253"/>
                  <a:pt x="55" y="234"/>
                  <a:pt x="34" y="255"/>
                </a:cubicBezTo>
                <a:cubicBezTo>
                  <a:pt x="30" y="259"/>
                  <a:pt x="30" y="266"/>
                  <a:pt x="28" y="272"/>
                </a:cubicBezTo>
                <a:cubicBezTo>
                  <a:pt x="40" y="306"/>
                  <a:pt x="25" y="274"/>
                  <a:pt x="51" y="300"/>
                </a:cubicBezTo>
                <a:cubicBezTo>
                  <a:pt x="72" y="321"/>
                  <a:pt x="69" y="363"/>
                  <a:pt x="107" y="368"/>
                </a:cubicBezTo>
                <a:cubicBezTo>
                  <a:pt x="132" y="371"/>
                  <a:pt x="156" y="371"/>
                  <a:pt x="181" y="373"/>
                </a:cubicBezTo>
                <a:cubicBezTo>
                  <a:pt x="194" y="375"/>
                  <a:pt x="208" y="375"/>
                  <a:pt x="220" y="379"/>
                </a:cubicBezTo>
                <a:cubicBezTo>
                  <a:pt x="237" y="385"/>
                  <a:pt x="242" y="410"/>
                  <a:pt x="254" y="419"/>
                </a:cubicBezTo>
                <a:cubicBezTo>
                  <a:pt x="262" y="425"/>
                  <a:pt x="280" y="422"/>
                  <a:pt x="288" y="430"/>
                </a:cubicBezTo>
                <a:cubicBezTo>
                  <a:pt x="291" y="433"/>
                  <a:pt x="281" y="430"/>
                  <a:pt x="277" y="430"/>
                </a:cubicBezTo>
                <a:close/>
              </a:path>
            </a:pathLst>
          </a:custGeom>
          <a:solidFill>
            <a:srgbClr val="99CC00">
              <a:alpha val="47058"/>
            </a:srgbClr>
          </a:solidFill>
          <a:ln w="9525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739" name="Text Box 11"/>
          <p:cNvSpPr txBox="1">
            <a:spLocks noChangeArrowheads="1"/>
          </p:cNvSpPr>
          <p:nvPr/>
        </p:nvSpPr>
        <p:spPr bwMode="auto">
          <a:xfrm>
            <a:off x="3348038" y="3284538"/>
            <a:ext cx="1485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 b="1" i="1" u="sng">
                <a:solidFill>
                  <a:srgbClr val="577600"/>
                </a:solidFill>
                <a:latin typeface="Arial Black" pitchFamily="34" charset="0"/>
              </a:rPr>
              <a:t>Сихотэ-Алинский </a:t>
            </a:r>
          </a:p>
          <a:p>
            <a:pPr>
              <a:lnSpc>
                <a:spcPct val="70000"/>
              </a:lnSpc>
            </a:pPr>
            <a:r>
              <a:rPr lang="ru-RU" sz="1000" b="1" i="1" u="sng">
                <a:solidFill>
                  <a:srgbClr val="577600"/>
                </a:solidFill>
                <a:latin typeface="Arial Black" pitchFamily="34" charset="0"/>
              </a:rPr>
              <a:t>заповедник</a:t>
            </a:r>
            <a:r>
              <a:rPr lang="ru-RU"/>
              <a:t> </a:t>
            </a:r>
          </a:p>
        </p:txBody>
      </p:sp>
      <p:pic>
        <p:nvPicPr>
          <p:cNvPr id="4" name="Содержимое 3" descr="погашение.jpg"/>
          <p:cNvPicPr>
            <a:picLocks noChangeAspect="1" noChangeArrowheads="1"/>
          </p:cNvPicPr>
          <p:nvPr/>
        </p:nvPicPr>
        <p:blipFill>
          <a:blip r:embed="rId10">
            <a:lum bright="-8000" contrast="26000"/>
          </a:blip>
          <a:srcRect l="6902" t="5853" r="10744" b="25244"/>
          <a:stretch>
            <a:fillRect/>
          </a:stretch>
        </p:blipFill>
        <p:spPr bwMode="auto">
          <a:xfrm>
            <a:off x="2411413" y="3368675"/>
            <a:ext cx="896937" cy="74930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sp>
        <p:nvSpPr>
          <p:cNvPr id="73741" name="Text Box 14"/>
          <p:cNvSpPr txBox="1">
            <a:spLocks noChangeArrowheads="1"/>
          </p:cNvSpPr>
          <p:nvPr/>
        </p:nvSpPr>
        <p:spPr bwMode="auto">
          <a:xfrm>
            <a:off x="107950" y="115888"/>
            <a:ext cx="4032250" cy="1482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b="1" i="1">
              <a:solidFill>
                <a:srgbClr val="577600"/>
              </a:solidFill>
              <a:latin typeface="Arial Black" pitchFamily="34" charset="0"/>
            </a:endParaRPr>
          </a:p>
          <a:p>
            <a:r>
              <a:rPr lang="ru-RU" sz="2800" b="1" i="1">
                <a:solidFill>
                  <a:srgbClr val="577600"/>
                </a:solidFill>
                <a:latin typeface="Arial Black" pitchFamily="34" charset="0"/>
              </a:rPr>
              <a:t>Сихотэ-Алинский </a:t>
            </a:r>
          </a:p>
          <a:p>
            <a:pPr>
              <a:lnSpc>
                <a:spcPct val="110000"/>
              </a:lnSpc>
            </a:pPr>
            <a:r>
              <a:rPr lang="ru-RU" sz="2800" b="1" i="1">
                <a:solidFill>
                  <a:srgbClr val="577600"/>
                </a:solidFill>
                <a:latin typeface="Arial Black" pitchFamily="34" charset="0"/>
              </a:rPr>
              <a:t>заповедник</a:t>
            </a:r>
            <a:r>
              <a:rPr lang="ru-RU" sz="3200"/>
              <a:t> </a:t>
            </a:r>
          </a:p>
        </p:txBody>
      </p:sp>
      <p:pic>
        <p:nvPicPr>
          <p:cNvPr id="73742" name="Picture 14" descr="Анимация Животные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96188" y="1479550"/>
            <a:ext cx="7207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ext Box 2"/>
          <p:cNvSpPr txBox="1">
            <a:spLocks noChangeArrowheads="1"/>
          </p:cNvSpPr>
          <p:nvPr/>
        </p:nvSpPr>
        <p:spPr bwMode="auto">
          <a:xfrm>
            <a:off x="323850" y="188913"/>
            <a:ext cx="847566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800080"/>
                </a:solidFill>
              </a:rPr>
              <a:t>Ступив на землю Приморья, каждый окунается в иной мир. </a:t>
            </a:r>
          </a:p>
          <a:p>
            <a:pPr algn="ctr"/>
            <a:r>
              <a:rPr lang="ru-RU" b="1">
                <a:solidFill>
                  <a:srgbClr val="800080"/>
                </a:solidFill>
              </a:rPr>
              <a:t>То, что в Европе казалось бы вычурностью или навязчивой экзотикой, </a:t>
            </a:r>
          </a:p>
          <a:p>
            <a:pPr algn="ctr"/>
            <a:r>
              <a:rPr lang="ru-RU" b="1">
                <a:solidFill>
                  <a:srgbClr val="800080"/>
                </a:solidFill>
              </a:rPr>
              <a:t>здесь является бытом, реальностью. </a:t>
            </a:r>
          </a:p>
          <a:p>
            <a:pPr algn="ctr"/>
            <a:r>
              <a:rPr lang="ru-RU" b="1">
                <a:solidFill>
                  <a:srgbClr val="800080"/>
                </a:solidFill>
              </a:rPr>
              <a:t>И этот удивительно богатый и красивый край находится </a:t>
            </a:r>
          </a:p>
          <a:p>
            <a:pPr algn="ctr"/>
            <a:r>
              <a:rPr lang="ru-RU" b="1">
                <a:solidFill>
                  <a:srgbClr val="800080"/>
                </a:solidFill>
              </a:rPr>
              <a:t>на территории России!</a:t>
            </a:r>
            <a:r>
              <a:rPr lang="ru-RU"/>
              <a:t> </a:t>
            </a:r>
          </a:p>
          <a:p>
            <a:pPr algn="ctr"/>
            <a:endParaRPr lang="ru-RU"/>
          </a:p>
        </p:txBody>
      </p:sp>
      <p:pic>
        <p:nvPicPr>
          <p:cNvPr id="75778" name="Picture 3" descr="800px-Russia_edcp_relief_location_map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916113"/>
            <a:ext cx="8785225" cy="473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4" name="Picture 9" descr="(c) Konstantin Mikhailov"/>
          <p:cNvPicPr>
            <a:picLocks noChangeAspect="1" noChangeArrowheads="1"/>
          </p:cNvPicPr>
          <p:nvPr/>
        </p:nvPicPr>
        <p:blipFill>
          <a:blip r:embed="rId4" r:link="rId5">
            <a:lum bright="8000"/>
          </a:blip>
          <a:srcRect l="536" t="1027" r="536" b="1027"/>
          <a:stretch>
            <a:fillRect/>
          </a:stretch>
        </p:blipFill>
        <p:spPr bwMode="auto">
          <a:xfrm>
            <a:off x="179388" y="1916113"/>
            <a:ext cx="87852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6" name="Picture 8" descr="(c) Konstantin Mikhailov"/>
          <p:cNvPicPr>
            <a:picLocks noChangeAspect="1" noChangeArrowheads="1"/>
          </p:cNvPicPr>
          <p:nvPr/>
        </p:nvPicPr>
        <p:blipFill>
          <a:blip r:embed="rId4" r:link="rId5">
            <a:lum bright="8000"/>
          </a:blip>
          <a:srcRect l="1607" t="72920" r="76555" b="12325"/>
          <a:stretch>
            <a:fillRect/>
          </a:stretch>
        </p:blipFill>
        <p:spPr bwMode="auto">
          <a:xfrm>
            <a:off x="179388" y="6032500"/>
            <a:ext cx="273685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5" name="Рисунок 3" descr="bikin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9389" y="1917700"/>
            <a:ext cx="8785224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8" name="Picture 3" descr="800px-Russia_edcp_relief_location_map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916113"/>
            <a:ext cx="8785225" cy="473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1893695">
            <a:off x="6516688" y="4292600"/>
            <a:ext cx="2484437" cy="24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9" name="Text Box 11"/>
          <p:cNvSpPr txBox="1">
            <a:spLocks noChangeArrowheads="1"/>
          </p:cNvSpPr>
          <p:nvPr/>
        </p:nvSpPr>
        <p:spPr bwMode="auto">
          <a:xfrm>
            <a:off x="1835150" y="3933825"/>
            <a:ext cx="4672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Р      О      С      С      И      Я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 rot="5108860">
            <a:off x="7231063" y="5522913"/>
            <a:ext cx="1612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Сихотэ–Алинь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4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46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46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4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46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146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4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2"/>
          <p:cNvSpPr txBox="1">
            <a:spLocks noChangeArrowheads="1"/>
          </p:cNvSpPr>
          <p:nvPr/>
        </p:nvSpPr>
        <p:spPr bwMode="auto">
          <a:xfrm>
            <a:off x="107950" y="836613"/>
            <a:ext cx="8782050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800080"/>
                </a:solidFill>
              </a:rPr>
              <a:t>Несмотря на финансовый кризис, в Приморье </a:t>
            </a:r>
          </a:p>
          <a:p>
            <a:r>
              <a:rPr lang="ru-RU" b="1">
                <a:solidFill>
                  <a:srgbClr val="800080"/>
                </a:solidFill>
              </a:rPr>
              <a:t>реализуется целый ряд крупных </a:t>
            </a:r>
            <a:r>
              <a:rPr lang="ru-RU" b="1" u="sng">
                <a:solidFill>
                  <a:srgbClr val="800080"/>
                </a:solidFill>
              </a:rPr>
              <a:t>инвестиционных проектов</a:t>
            </a:r>
            <a:r>
              <a:rPr lang="ru-RU" b="1">
                <a:solidFill>
                  <a:srgbClr val="800080"/>
                </a:solidFill>
              </a:rPr>
              <a:t> – </a:t>
            </a:r>
          </a:p>
          <a:p>
            <a:endParaRPr lang="ru-RU" b="1">
              <a:solidFill>
                <a:srgbClr val="800080"/>
              </a:solidFill>
            </a:endParaRPr>
          </a:p>
          <a:p>
            <a:pPr>
              <a:buFontTx/>
              <a:buChar char="•"/>
            </a:pPr>
            <a:r>
              <a:rPr lang="ru-RU" b="1">
                <a:solidFill>
                  <a:srgbClr val="800080"/>
                </a:solidFill>
              </a:rPr>
              <a:t>  «Социально-экономическое развитие Приморского края», </a:t>
            </a:r>
          </a:p>
          <a:p>
            <a:pPr>
              <a:buFontTx/>
              <a:buChar char="•"/>
            </a:pPr>
            <a:r>
              <a:rPr lang="ru-RU" b="1">
                <a:solidFill>
                  <a:srgbClr val="800080"/>
                </a:solidFill>
              </a:rPr>
              <a:t>  «Газификация края - новое качество жизни», </a:t>
            </a:r>
          </a:p>
          <a:p>
            <a:pPr>
              <a:buFontTx/>
              <a:buChar char="•"/>
            </a:pPr>
            <a:r>
              <a:rPr lang="ru-RU" b="1">
                <a:solidFill>
                  <a:srgbClr val="800080"/>
                </a:solidFill>
              </a:rPr>
              <a:t>  </a:t>
            </a:r>
            <a:r>
              <a:rPr lang="ru-RU" b="1">
                <a:solidFill>
                  <a:srgbClr val="006600"/>
                </a:solidFill>
              </a:rPr>
              <a:t>«Развитие экологического туризма»,</a:t>
            </a:r>
            <a:r>
              <a:rPr lang="ru-RU" b="1">
                <a:solidFill>
                  <a:srgbClr val="800080"/>
                </a:solidFill>
              </a:rPr>
              <a:t> </a:t>
            </a:r>
          </a:p>
          <a:p>
            <a:pPr>
              <a:buFontTx/>
              <a:buChar char="•"/>
            </a:pPr>
            <a:r>
              <a:rPr lang="ru-RU" b="1">
                <a:solidFill>
                  <a:srgbClr val="800080"/>
                </a:solidFill>
              </a:rPr>
              <a:t>  «Саммит АТЭС Владивосток-2012», </a:t>
            </a:r>
          </a:p>
          <a:p>
            <a:r>
              <a:rPr lang="ru-RU" b="1">
                <a:solidFill>
                  <a:srgbClr val="800080"/>
                </a:solidFill>
              </a:rPr>
              <a:t>в рамках последнего были возведены объекты:</a:t>
            </a:r>
          </a:p>
          <a:p>
            <a:r>
              <a:rPr lang="ru-RU" b="1">
                <a:solidFill>
                  <a:srgbClr val="800080"/>
                </a:solidFill>
              </a:rPr>
              <a:t> -  Мостовой переход на остров Русский через пролив Босфор Восточный.</a:t>
            </a:r>
          </a:p>
          <a:p>
            <a:r>
              <a:rPr lang="ru-RU" b="1">
                <a:solidFill>
                  <a:srgbClr val="800080"/>
                </a:solidFill>
              </a:rPr>
              <a:t> -  Мостовой переход через бухту Золотой Рог.</a:t>
            </a:r>
          </a:p>
          <a:p>
            <a:r>
              <a:rPr lang="ru-RU" b="1">
                <a:solidFill>
                  <a:srgbClr val="800080"/>
                </a:solidFill>
              </a:rPr>
              <a:t> -  Дальневосточный федеральный университет.</a:t>
            </a:r>
          </a:p>
          <a:p>
            <a:endParaRPr lang="ru-RU" b="1">
              <a:solidFill>
                <a:srgbClr val="800080"/>
              </a:solidFill>
            </a:endParaRPr>
          </a:p>
          <a:p>
            <a:r>
              <a:rPr lang="ru-RU" b="1">
                <a:solidFill>
                  <a:srgbClr val="800080"/>
                </a:solidFill>
              </a:rPr>
              <a:t>В перспективе – «Разработка, апробация и промышленное применение </a:t>
            </a:r>
          </a:p>
          <a:p>
            <a:r>
              <a:rPr lang="ru-RU" b="1">
                <a:solidFill>
                  <a:srgbClr val="800080"/>
                </a:solidFill>
              </a:rPr>
              <a:t>альтернативных новых или усовершенствованных известных </a:t>
            </a:r>
          </a:p>
          <a:p>
            <a:r>
              <a:rPr lang="ru-RU" b="1">
                <a:solidFill>
                  <a:srgbClr val="800080"/>
                </a:solidFill>
              </a:rPr>
              <a:t>источников энергии».</a:t>
            </a:r>
          </a:p>
          <a:p>
            <a:r>
              <a:rPr lang="ru-RU" b="1">
                <a:solidFill>
                  <a:srgbClr val="800080"/>
                </a:solidFill>
              </a:rPr>
              <a:t/>
            </a:r>
            <a:br>
              <a:rPr lang="ru-RU" b="1">
                <a:solidFill>
                  <a:srgbClr val="800080"/>
                </a:solidFill>
              </a:rPr>
            </a:br>
            <a:endParaRPr lang="ru-RU" b="1">
              <a:solidFill>
                <a:srgbClr val="800080"/>
              </a:solidFill>
            </a:endParaRPr>
          </a:p>
        </p:txBody>
      </p:sp>
      <p:pic>
        <p:nvPicPr>
          <p:cNvPr id="77826" name="Picture 4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115888"/>
            <a:ext cx="181927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2"/>
          <p:cNvSpPr txBox="1">
            <a:spLocks noChangeArrowheads="1"/>
          </p:cNvSpPr>
          <p:nvPr/>
        </p:nvSpPr>
        <p:spPr bwMode="auto">
          <a:xfrm>
            <a:off x="1042988" y="0"/>
            <a:ext cx="72310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u="sng" dirty="0">
                <a:solidFill>
                  <a:srgbClr val="800080"/>
                </a:solidFill>
              </a:rPr>
              <a:t>Практическая реализация исследовательского проекта</a:t>
            </a:r>
          </a:p>
        </p:txBody>
      </p:sp>
      <p:sp>
        <p:nvSpPr>
          <p:cNvPr id="79874" name="Text Box 3"/>
          <p:cNvSpPr txBox="1">
            <a:spLocks noChangeArrowheads="1"/>
          </p:cNvSpPr>
          <p:nvPr/>
        </p:nvSpPr>
        <p:spPr bwMode="auto">
          <a:xfrm>
            <a:off x="337081" y="396875"/>
            <a:ext cx="8642879" cy="419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800080"/>
                </a:solidFill>
              </a:rPr>
              <a:t>Групповая исследовательская работа была представлена на</a:t>
            </a:r>
          </a:p>
          <a:p>
            <a:pPr algn="ctr"/>
            <a:r>
              <a:rPr lang="ru-RU" b="1" dirty="0">
                <a:solidFill>
                  <a:srgbClr val="800080"/>
                </a:solidFill>
              </a:rPr>
              <a:t> </a:t>
            </a:r>
          </a:p>
          <a:p>
            <a:pPr algn="ctr">
              <a:buFontTx/>
              <a:buChar char="•"/>
            </a:pPr>
            <a:r>
              <a:rPr lang="ru-RU" b="1" dirty="0">
                <a:solidFill>
                  <a:srgbClr val="0056AC"/>
                </a:solidFill>
              </a:rPr>
              <a:t>  </a:t>
            </a:r>
            <a:r>
              <a:rPr lang="en-US" b="1" u="sng" dirty="0">
                <a:solidFill>
                  <a:srgbClr val="0056AC"/>
                </a:solidFill>
              </a:rPr>
              <a:t>III </a:t>
            </a:r>
            <a:r>
              <a:rPr lang="ru-RU" b="1" u="sng" dirty="0">
                <a:solidFill>
                  <a:srgbClr val="0056AC"/>
                </a:solidFill>
              </a:rPr>
              <a:t>школьной географической учебно-исследовательской конференции </a:t>
            </a:r>
          </a:p>
          <a:p>
            <a:pPr algn="ctr"/>
            <a:r>
              <a:rPr lang="ru-RU" b="1" i="1" dirty="0">
                <a:solidFill>
                  <a:srgbClr val="0056AC"/>
                </a:solidFill>
              </a:rPr>
              <a:t>  </a:t>
            </a:r>
            <a:r>
              <a:rPr lang="ru-RU" b="1" i="1" dirty="0" smtClean="0">
                <a:solidFill>
                  <a:srgbClr val="0056AC"/>
                </a:solidFill>
              </a:rPr>
              <a:t>«Объекты </a:t>
            </a:r>
            <a:r>
              <a:rPr lang="ru-RU" b="1" i="1" dirty="0">
                <a:solidFill>
                  <a:srgbClr val="0056AC"/>
                </a:solidFill>
              </a:rPr>
              <a:t>Всемирного природного наследия </a:t>
            </a:r>
          </a:p>
          <a:p>
            <a:pPr algn="ctr"/>
            <a:r>
              <a:rPr lang="ru-RU" b="1" i="1" dirty="0">
                <a:solidFill>
                  <a:srgbClr val="0056AC"/>
                </a:solidFill>
              </a:rPr>
              <a:t>  </a:t>
            </a:r>
            <a:r>
              <a:rPr lang="ru-RU" b="1" i="1" dirty="0" smtClean="0">
                <a:solidFill>
                  <a:srgbClr val="0056AC"/>
                </a:solidFill>
              </a:rPr>
              <a:t>ЮНЕСКО на </a:t>
            </a:r>
            <a:r>
              <a:rPr lang="ru-RU" b="1" i="1" dirty="0">
                <a:solidFill>
                  <a:srgbClr val="0056AC"/>
                </a:solidFill>
              </a:rPr>
              <a:t>территории России».</a:t>
            </a:r>
            <a:r>
              <a:rPr lang="ru-RU" b="1" i="1" dirty="0">
                <a:solidFill>
                  <a:srgbClr val="003366"/>
                </a:solidFill>
              </a:rPr>
              <a:t> 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6600CC"/>
                </a:solidFill>
              </a:rPr>
              <a:t>заняла </a:t>
            </a:r>
            <a:r>
              <a:rPr lang="en-US" b="1" dirty="0">
                <a:solidFill>
                  <a:srgbClr val="6600CC"/>
                </a:solidFill>
              </a:rPr>
              <a:t>I</a:t>
            </a:r>
            <a:r>
              <a:rPr lang="ru-RU" b="1" dirty="0">
                <a:solidFill>
                  <a:srgbClr val="6600CC"/>
                </a:solidFill>
              </a:rPr>
              <a:t> место в 7 районной </a:t>
            </a:r>
            <a:r>
              <a:rPr lang="ru-RU" b="1" dirty="0" smtClean="0">
                <a:solidFill>
                  <a:srgbClr val="6600CC"/>
                </a:solidFill>
              </a:rPr>
              <a:t>научно-практической </a:t>
            </a:r>
            <a:r>
              <a:rPr lang="ru-RU" b="1" dirty="0">
                <a:solidFill>
                  <a:srgbClr val="6600CC"/>
                </a:solidFill>
              </a:rPr>
              <a:t>конференции </a:t>
            </a:r>
            <a:endParaRPr lang="ru-RU" b="1" dirty="0" smtClean="0">
              <a:solidFill>
                <a:srgbClr val="6600CC"/>
              </a:solidFill>
            </a:endParaRPr>
          </a:p>
          <a:p>
            <a:pPr lvl="0" algn="ctr"/>
            <a:r>
              <a:rPr lang="ru-RU" b="1" dirty="0" smtClean="0">
                <a:solidFill>
                  <a:srgbClr val="6600CC"/>
                </a:solidFill>
              </a:rPr>
              <a:t>школьников «</a:t>
            </a:r>
            <a:r>
              <a:rPr lang="ru-RU" b="1" dirty="0">
                <a:solidFill>
                  <a:srgbClr val="6600CC"/>
                </a:solidFill>
              </a:rPr>
              <a:t>Мой край в судьбе России», г. Выборг, март 2014 г</a:t>
            </a:r>
            <a:r>
              <a:rPr lang="ru-RU" dirty="0" smtClean="0"/>
              <a:t>.</a:t>
            </a:r>
            <a:endParaRPr lang="ru-RU" dirty="0"/>
          </a:p>
          <a:p>
            <a:pPr algn="ctr">
              <a:buFontTx/>
              <a:buChar char="•"/>
            </a:pPr>
            <a:r>
              <a:rPr lang="ru-RU" b="1" dirty="0" smtClean="0">
                <a:solidFill>
                  <a:srgbClr val="006600"/>
                </a:solidFill>
              </a:rPr>
              <a:t>  </a:t>
            </a:r>
            <a:r>
              <a:rPr lang="ru-RU" b="1" dirty="0">
                <a:solidFill>
                  <a:srgbClr val="006600"/>
                </a:solidFill>
              </a:rPr>
              <a:t>Исследование включено в «банк работ», </a:t>
            </a:r>
          </a:p>
          <a:p>
            <a:pPr algn="ctr"/>
            <a:r>
              <a:rPr lang="ru-RU" b="1" dirty="0">
                <a:solidFill>
                  <a:srgbClr val="006600"/>
                </a:solidFill>
              </a:rPr>
              <a:t>   предлагаемых кабинетом географии </a:t>
            </a:r>
          </a:p>
          <a:p>
            <a:pPr algn="ctr"/>
            <a:r>
              <a:rPr lang="ru-RU" b="1" dirty="0">
                <a:solidFill>
                  <a:srgbClr val="006600"/>
                </a:solidFill>
              </a:rPr>
              <a:t>   для проведения лекций и классных часов по теме </a:t>
            </a:r>
          </a:p>
          <a:p>
            <a:pPr algn="ctr"/>
            <a:r>
              <a:rPr lang="ru-RU" b="1" dirty="0">
                <a:solidFill>
                  <a:srgbClr val="006600"/>
                </a:solidFill>
              </a:rPr>
              <a:t>   «</a:t>
            </a:r>
            <a:r>
              <a:rPr lang="ru-RU" b="1" i="1" dirty="0">
                <a:solidFill>
                  <a:srgbClr val="006600"/>
                </a:solidFill>
              </a:rPr>
              <a:t>Россия, родина моя</a:t>
            </a:r>
            <a:r>
              <a:rPr lang="ru-RU" b="1" dirty="0">
                <a:solidFill>
                  <a:srgbClr val="006600"/>
                </a:solidFill>
              </a:rPr>
              <a:t>» в 3 – 9 классах.</a:t>
            </a:r>
          </a:p>
          <a:p>
            <a:pPr algn="ctr">
              <a:lnSpc>
                <a:spcPct val="80000"/>
              </a:lnSpc>
              <a:buFontTx/>
              <a:buChar char="•"/>
            </a:pPr>
            <a:r>
              <a:rPr lang="ru-RU" b="1" dirty="0" smtClean="0">
                <a:solidFill>
                  <a:srgbClr val="920000"/>
                </a:solidFill>
              </a:rPr>
              <a:t>  </a:t>
            </a:r>
            <a:r>
              <a:rPr lang="ru-RU" b="1" dirty="0">
                <a:solidFill>
                  <a:srgbClr val="920000"/>
                </a:solidFill>
              </a:rPr>
              <a:t>Исследовательская работа заявлена для представления </a:t>
            </a:r>
          </a:p>
          <a:p>
            <a:pPr algn="ctr"/>
            <a:r>
              <a:rPr lang="ru-RU" b="1" dirty="0">
                <a:solidFill>
                  <a:srgbClr val="920000"/>
                </a:solidFill>
              </a:rPr>
              <a:t>   на заседании </a:t>
            </a:r>
            <a:r>
              <a:rPr lang="ru-RU" b="1" u="sng" dirty="0">
                <a:solidFill>
                  <a:srgbClr val="920000"/>
                </a:solidFill>
              </a:rPr>
              <a:t>школьного ученического научного общества «</a:t>
            </a:r>
            <a:r>
              <a:rPr lang="ru-RU" b="1" i="1" u="sng" dirty="0">
                <a:solidFill>
                  <a:srgbClr val="920000"/>
                </a:solidFill>
              </a:rPr>
              <a:t>Улей</a:t>
            </a:r>
            <a:r>
              <a:rPr lang="ru-RU" b="1" u="sng" dirty="0">
                <a:solidFill>
                  <a:srgbClr val="920000"/>
                </a:solidFill>
              </a:rPr>
              <a:t>»</a:t>
            </a:r>
            <a:r>
              <a:rPr lang="ru-RU" b="1" dirty="0">
                <a:solidFill>
                  <a:srgbClr val="920000"/>
                </a:solidFill>
              </a:rPr>
              <a:t> </a:t>
            </a:r>
          </a:p>
          <a:p>
            <a:pPr algn="ctr"/>
            <a:r>
              <a:rPr lang="ru-RU" b="1" dirty="0">
                <a:solidFill>
                  <a:srgbClr val="920000"/>
                </a:solidFill>
              </a:rPr>
              <a:t>   </a:t>
            </a:r>
            <a:r>
              <a:rPr lang="ru-RU" b="1" dirty="0" smtClean="0">
                <a:solidFill>
                  <a:srgbClr val="920000"/>
                </a:solidFill>
              </a:rPr>
              <a:t>в марте 2015 г.</a:t>
            </a:r>
            <a:endParaRPr lang="ru-RU" b="1" dirty="0">
              <a:solidFill>
                <a:srgbClr val="920000"/>
              </a:solidFill>
            </a:endParaRPr>
          </a:p>
          <a:p>
            <a:pPr algn="ctr"/>
            <a:endParaRPr lang="ru-RU" b="1" i="1" dirty="0">
              <a:solidFill>
                <a:srgbClr val="800000"/>
              </a:solidFill>
            </a:endParaRPr>
          </a:p>
        </p:txBody>
      </p:sp>
      <p:pic>
        <p:nvPicPr>
          <p:cNvPr id="79875" name="Picture 4" descr="IMG_00с2т2"/>
          <p:cNvPicPr>
            <a:picLocks noChangeAspect="1" noChangeArrowheads="1"/>
          </p:cNvPicPr>
          <p:nvPr/>
        </p:nvPicPr>
        <p:blipFill rotWithShape="1">
          <a:blip r:embed="rId3">
            <a:lum bright="6000"/>
          </a:blip>
          <a:srcRect r="32571"/>
          <a:stretch/>
        </p:blipFill>
        <p:spPr bwMode="auto">
          <a:xfrm>
            <a:off x="1019832" y="4335175"/>
            <a:ext cx="2427754" cy="23860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026" name="Picture 2" descr="DSC_4533 - коп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8" t="12430" b="3654"/>
          <a:stretch>
            <a:fillRect/>
          </a:stretch>
        </p:blipFill>
        <p:spPr bwMode="auto">
          <a:xfrm>
            <a:off x="5148064" y="4339331"/>
            <a:ext cx="2967944" cy="2381857"/>
          </a:xfrm>
          <a:prstGeom prst="rect">
            <a:avLst/>
          </a:prstGeom>
          <a:noFill/>
          <a:ln w="9525">
            <a:solidFill>
              <a:srgbClr val="0D0D0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3" descr="C:\Users\admin\AppData\Local\Microsoft\Windows\Temporary Internet Files\Content.IE5\0R3WAEA3\MM900354414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25" y="5229225"/>
            <a:ext cx="1079500" cy="135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2" name="Text Box 5"/>
          <p:cNvSpPr txBox="1">
            <a:spLocks noChangeArrowheads="1"/>
          </p:cNvSpPr>
          <p:nvPr/>
        </p:nvSpPr>
        <p:spPr bwMode="auto">
          <a:xfrm>
            <a:off x="303213" y="425450"/>
            <a:ext cx="8516937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u="sng">
                <a:solidFill>
                  <a:srgbClr val="000000"/>
                </a:solidFill>
              </a:rPr>
              <a:t>Список литературы</a:t>
            </a:r>
          </a:p>
          <a:p>
            <a:r>
              <a:rPr lang="ru-RU" sz="1200">
                <a:solidFill>
                  <a:srgbClr val="000000"/>
                </a:solidFill>
              </a:rPr>
              <a:t>Соловьев А. И., Карпов Г. В. Словарь-справочник по физической географии. М. Просвещение. 1983.</a:t>
            </a:r>
            <a:r>
              <a:rPr lang="ru-RU" sz="1200" i="1">
                <a:solidFill>
                  <a:srgbClr val="000000"/>
                </a:solidFill>
              </a:rPr>
              <a:t> </a:t>
            </a:r>
            <a:endParaRPr lang="ru-RU" sz="1200">
              <a:solidFill>
                <a:srgbClr val="000000"/>
              </a:solidFill>
            </a:endParaRPr>
          </a:p>
          <a:p>
            <a:r>
              <a:rPr lang="ru-RU" sz="1200">
                <a:solidFill>
                  <a:srgbClr val="000000"/>
                </a:solidFill>
              </a:rPr>
              <a:t>Поспелов Е.М. Географические названия мира: Топонимический словарь. — М: АСТ. 2001.</a:t>
            </a:r>
          </a:p>
          <a:p>
            <a:r>
              <a:rPr lang="ru-RU" sz="1200">
                <a:solidFill>
                  <a:srgbClr val="000000"/>
                </a:solidFill>
              </a:rPr>
              <a:t>Институт географии Российской Академии наук. Гляциологическая ассоциация. </a:t>
            </a:r>
          </a:p>
          <a:p>
            <a:r>
              <a:rPr lang="ru-RU" sz="1200">
                <a:solidFill>
                  <a:srgbClr val="000000"/>
                </a:solidFill>
              </a:rPr>
              <a:t>Материалы гляциологических исследований. М. Наука. 2009.  </a:t>
            </a:r>
          </a:p>
          <a:p>
            <a:endParaRPr lang="ru-RU" sz="1200">
              <a:solidFill>
                <a:srgbClr val="000000"/>
              </a:solidFill>
            </a:endParaRPr>
          </a:p>
          <a:p>
            <a:r>
              <a:rPr lang="ru-RU" sz="1200" b="1" u="sng">
                <a:solidFill>
                  <a:srgbClr val="000000"/>
                </a:solidFill>
              </a:rPr>
              <a:t>Интернет ресурсы</a:t>
            </a:r>
          </a:p>
          <a:p>
            <a:r>
              <a:rPr lang="ru-RU" sz="1200">
                <a:solidFill>
                  <a:srgbClr val="000000"/>
                </a:solidFill>
              </a:rPr>
              <a:t>dic.academic.ru</a:t>
            </a:r>
            <a:r>
              <a:rPr lang="ru-RU">
                <a:solidFill>
                  <a:srgbClr val="000000"/>
                </a:solidFill>
              </a:rPr>
              <a:t> </a:t>
            </a:r>
            <a:endParaRPr lang="ru-RU" sz="1200" b="1" u="sng">
              <a:solidFill>
                <a:srgbClr val="000000"/>
              </a:solidFill>
            </a:endParaRPr>
          </a:p>
          <a:p>
            <a:r>
              <a:rPr lang="ru-RU" sz="1200" u="sng">
                <a:solidFill>
                  <a:srgbClr val="000000"/>
                </a:solidFill>
              </a:rPr>
              <a:t>vm.msun.ru</a:t>
            </a:r>
            <a:r>
              <a:rPr lang="ru-RU" sz="1200">
                <a:solidFill>
                  <a:srgbClr val="000000"/>
                </a:solidFill>
              </a:rPr>
              <a:t> С.А. Лозовская. Мы хотим "открыть" для Вас наше Приморье...</a:t>
            </a:r>
            <a:endParaRPr lang="ru-RU" sz="1200" u="sng">
              <a:solidFill>
                <a:srgbClr val="000000"/>
              </a:solidFill>
            </a:endParaRPr>
          </a:p>
          <a:p>
            <a:r>
              <a:rPr lang="ru-RU" sz="1200" u="sng">
                <a:solidFill>
                  <a:srgbClr val="000000"/>
                </a:solidFill>
              </a:rPr>
              <a:t>khabarovsk.shamora.info.</a:t>
            </a:r>
            <a:r>
              <a:rPr lang="ru-RU" sz="1200">
                <a:solidFill>
                  <a:srgbClr val="000000"/>
                </a:solidFill>
              </a:rPr>
              <a:t> Природа Хабаровского края.</a:t>
            </a:r>
            <a:endParaRPr lang="ru-RU" sz="1200" u="sng">
              <a:solidFill>
                <a:srgbClr val="000000"/>
              </a:solidFill>
            </a:endParaRPr>
          </a:p>
          <a:p>
            <a:r>
              <a:rPr lang="ru-RU" sz="1200" u="sng">
                <a:solidFill>
                  <a:srgbClr val="000000"/>
                </a:solidFill>
              </a:rPr>
              <a:t>ru.wikipedia.org.</a:t>
            </a:r>
            <a:r>
              <a:rPr lang="ru-RU" sz="1200">
                <a:solidFill>
                  <a:srgbClr val="000000"/>
                </a:solidFill>
              </a:rPr>
              <a:t> Горный хребет Сихотэ-Алинь. Приморский край.</a:t>
            </a:r>
          </a:p>
          <a:p>
            <a:r>
              <a:rPr lang="ru-RU" sz="1200">
                <a:solidFill>
                  <a:srgbClr val="000000"/>
                </a:solidFill>
              </a:rPr>
              <a:t>geobotany.narod.ru  А.В. Галанин, А.В. Беликович. Сихотэ-Алинская ботанико-географическая подобласть. 2012.</a:t>
            </a:r>
            <a:endParaRPr lang="en-US" sz="1200" u="sng">
              <a:solidFill>
                <a:srgbClr val="000000"/>
              </a:solidFill>
            </a:endParaRPr>
          </a:p>
          <a:p>
            <a:r>
              <a:rPr lang="en-US" sz="1200" u="sng">
                <a:solidFill>
                  <a:srgbClr val="000000"/>
                </a:solidFill>
              </a:rPr>
              <a:t>abc.vvsu.ru/Books/up_biogeografija</a:t>
            </a:r>
            <a:r>
              <a:rPr lang="en-US" sz="1200">
                <a:solidFill>
                  <a:srgbClr val="000000"/>
                </a:solidFill>
              </a:rPr>
              <a:t> </a:t>
            </a:r>
            <a:r>
              <a:rPr lang="ru-RU" sz="1200">
                <a:solidFill>
                  <a:srgbClr val="000000"/>
                </a:solidFill>
              </a:rPr>
              <a:t>Сочава</a:t>
            </a:r>
            <a:r>
              <a:rPr lang="en-US" sz="1200">
                <a:solidFill>
                  <a:srgbClr val="000000"/>
                </a:solidFill>
              </a:rPr>
              <a:t>. </a:t>
            </a:r>
            <a:r>
              <a:rPr lang="ru-RU" sz="1200">
                <a:solidFill>
                  <a:srgbClr val="000000"/>
                </a:solidFill>
              </a:rPr>
              <a:t>Общая структура высотной поясности (Сихотэ-Алинь). </a:t>
            </a:r>
            <a:endParaRPr lang="ru-RU" sz="1200" u="sng">
              <a:solidFill>
                <a:srgbClr val="000000"/>
              </a:solidFill>
            </a:endParaRPr>
          </a:p>
          <a:p>
            <a:r>
              <a:rPr lang="ru-RU" sz="1200" u="sng">
                <a:solidFill>
                  <a:srgbClr val="000000"/>
                </a:solidFill>
              </a:rPr>
              <a:t>dic.academic.ru</a:t>
            </a:r>
            <a:r>
              <a:rPr lang="ru-RU" sz="1200" i="1">
                <a:solidFill>
                  <a:srgbClr val="000000"/>
                </a:solidFill>
              </a:rPr>
              <a:t> </a:t>
            </a:r>
            <a:r>
              <a:rPr lang="ru-RU" sz="1200">
                <a:solidFill>
                  <a:srgbClr val="000000"/>
                </a:solidFill>
              </a:rPr>
              <a:t>Биология. Современная иллюстрированная энциклопедия. 2006.</a:t>
            </a:r>
            <a:endParaRPr lang="en-US" sz="1200" u="sng">
              <a:solidFill>
                <a:srgbClr val="000000"/>
              </a:solidFill>
            </a:endParaRPr>
          </a:p>
          <a:p>
            <a:r>
              <a:rPr lang="en-US" sz="1200" u="sng">
                <a:solidFill>
                  <a:srgbClr val="000000"/>
                </a:solidFill>
              </a:rPr>
              <a:t>lglusi</a:t>
            </a:r>
            <a:r>
              <a:rPr lang="ru-RU" sz="1200" u="sng">
                <a:solidFill>
                  <a:srgbClr val="000000"/>
                </a:solidFill>
              </a:rPr>
              <a:t>.</a:t>
            </a:r>
            <a:r>
              <a:rPr lang="en-US" sz="1200" u="sng">
                <a:solidFill>
                  <a:srgbClr val="000000"/>
                </a:solidFill>
              </a:rPr>
              <a:t>ru</a:t>
            </a:r>
            <a:r>
              <a:rPr lang="ru-RU" sz="1200" u="sng">
                <a:solidFill>
                  <a:srgbClr val="000000"/>
                </a:solidFill>
              </a:rPr>
              <a:t>›</a:t>
            </a:r>
            <a:r>
              <a:rPr lang="en-US" sz="1200" u="sng">
                <a:solidFill>
                  <a:srgbClr val="000000"/>
                </a:solidFill>
              </a:rPr>
              <a:t>news</a:t>
            </a:r>
            <a:r>
              <a:rPr lang="ru-RU" sz="1200" u="sng">
                <a:solidFill>
                  <a:srgbClr val="000000"/>
                </a:solidFill>
              </a:rPr>
              <a:t>  </a:t>
            </a:r>
            <a:r>
              <a:rPr lang="ru-RU" sz="1200">
                <a:solidFill>
                  <a:srgbClr val="000000"/>
                </a:solidFill>
              </a:rPr>
              <a:t>Парк Драконов в Приморье. Дальний Восток.</a:t>
            </a:r>
            <a:endParaRPr lang="ru-RU" sz="1200" u="sng">
              <a:solidFill>
                <a:srgbClr val="000000"/>
              </a:solidFill>
            </a:endParaRPr>
          </a:p>
          <a:p>
            <a:r>
              <a:rPr lang="ru-RU" sz="1200" u="sng">
                <a:solidFill>
                  <a:srgbClr val="000000"/>
                </a:solidFill>
              </a:rPr>
              <a:t>shamora.info</a:t>
            </a:r>
            <a:r>
              <a:rPr lang="ru-RU" sz="1200">
                <a:solidFill>
                  <a:srgbClr val="000000"/>
                </a:solidFill>
              </a:rPr>
              <a:t> Природа Приморья. Водопады. Владивосток.</a:t>
            </a:r>
            <a:endParaRPr lang="ru-RU" sz="1200" u="sng">
              <a:solidFill>
                <a:srgbClr val="000000"/>
              </a:solidFill>
            </a:endParaRPr>
          </a:p>
          <a:p>
            <a:r>
              <a:rPr lang="ru-RU" sz="1200" u="sng">
                <a:solidFill>
                  <a:srgbClr val="000000"/>
                </a:solidFill>
              </a:rPr>
              <a:t>kedr.primorye.ru</a:t>
            </a:r>
            <a:r>
              <a:rPr lang="ru-RU" sz="1200">
                <a:solidFill>
                  <a:srgbClr val="000000"/>
                </a:solidFill>
              </a:rPr>
              <a:t>  Бохайские крепости. Терней.</a:t>
            </a:r>
          </a:p>
          <a:p>
            <a:r>
              <a:rPr lang="ru-RU" sz="1200">
                <a:solidFill>
                  <a:srgbClr val="000000"/>
                </a:solidFill>
              </a:rPr>
              <a:t>astropro.ru Река Серебрянка. Экологический туризм. Приморье.</a:t>
            </a:r>
          </a:p>
          <a:p>
            <a:r>
              <a:rPr lang="ru-RU" sz="1200">
                <a:solidFill>
                  <a:srgbClr val="000000"/>
                </a:solidFill>
              </a:rPr>
              <a:t>promved.ru В. Полеванов. Следы этих «локальных» гидрокатастроф – спиллвеи. ПВ №10. 2010.</a:t>
            </a:r>
            <a:endParaRPr lang="ru-RU" sz="1200" u="sng">
              <a:solidFill>
                <a:srgbClr val="000000"/>
              </a:solidFill>
            </a:endParaRPr>
          </a:p>
          <a:p>
            <a:r>
              <a:rPr lang="ru-RU" sz="1200" u="sng">
                <a:solidFill>
                  <a:srgbClr val="000000"/>
                </a:solidFill>
              </a:rPr>
              <a:t>clubs.ya.ru</a:t>
            </a:r>
            <a:r>
              <a:rPr lang="ru-RU" sz="1200">
                <a:solidFill>
                  <a:srgbClr val="000000"/>
                </a:solidFill>
              </a:rPr>
              <a:t> Заповедники Дальнего Востока.</a:t>
            </a:r>
            <a:endParaRPr lang="ru-RU" sz="1200" u="sng">
              <a:solidFill>
                <a:srgbClr val="000000"/>
              </a:solidFill>
            </a:endParaRPr>
          </a:p>
          <a:p>
            <a:r>
              <a:rPr lang="ru-RU" sz="1200" u="sng">
                <a:solidFill>
                  <a:srgbClr val="000000"/>
                </a:solidFill>
              </a:rPr>
              <a:t>svprim.ru</a:t>
            </a:r>
            <a:r>
              <a:rPr lang="ru-RU" sz="1200">
                <a:solidFill>
                  <a:srgbClr val="000000"/>
                </a:solidFill>
              </a:rPr>
              <a:t> Краевая экологическая газета «Свежий ветер». Владивосток. 1993 г.</a:t>
            </a:r>
            <a:endParaRPr lang="ru-RU" sz="1200" u="sng">
              <a:solidFill>
                <a:srgbClr val="000000"/>
              </a:solidFill>
            </a:endParaRPr>
          </a:p>
          <a:p>
            <a:r>
              <a:rPr lang="ru-RU" sz="1200" u="sng">
                <a:solidFill>
                  <a:srgbClr val="000000"/>
                </a:solidFill>
              </a:rPr>
              <a:t>svprim.ru</a:t>
            </a:r>
            <a:r>
              <a:rPr lang="ru-RU" sz="1200">
                <a:solidFill>
                  <a:srgbClr val="000000"/>
                </a:solidFill>
              </a:rPr>
              <a:t> Национальные парки Приморья. Владивосток.</a:t>
            </a:r>
            <a:endParaRPr lang="ru-RU" sz="1200" u="sng">
              <a:solidFill>
                <a:srgbClr val="000000"/>
              </a:solidFill>
            </a:endParaRPr>
          </a:p>
          <a:p>
            <a:r>
              <a:rPr lang="ru-RU" sz="1200" u="sng">
                <a:solidFill>
                  <a:srgbClr val="000000"/>
                </a:solidFill>
              </a:rPr>
              <a:t>russia@wwf.ru</a:t>
            </a:r>
            <a:r>
              <a:rPr lang="ru-RU" sz="1200">
                <a:solidFill>
                  <a:srgbClr val="000000"/>
                </a:solidFill>
              </a:rPr>
              <a:t> Всемирный фонд дикой природы. 1999.</a:t>
            </a:r>
            <a:endParaRPr lang="ru-RU" sz="1200" u="sng">
              <a:solidFill>
                <a:srgbClr val="000000"/>
              </a:solidFill>
            </a:endParaRPr>
          </a:p>
          <a:p>
            <a:r>
              <a:rPr lang="ru-RU" sz="1200" u="sng">
                <a:solidFill>
                  <a:srgbClr val="000000"/>
                </a:solidFill>
              </a:rPr>
              <a:t>meteorites.ru</a:t>
            </a:r>
            <a:r>
              <a:rPr lang="ru-RU" sz="1200">
                <a:solidFill>
                  <a:srgbClr val="000000"/>
                </a:solidFill>
              </a:rPr>
              <a:t> Сихотэ-Алинский метеоритный дождь. 1981.</a:t>
            </a:r>
            <a:endParaRPr lang="ru-RU" sz="1200" u="sng">
              <a:solidFill>
                <a:srgbClr val="000000"/>
              </a:solidFill>
            </a:endParaRPr>
          </a:p>
          <a:p>
            <a:r>
              <a:rPr lang="ru-RU" sz="1200" u="sng">
                <a:solidFill>
                  <a:srgbClr val="000000"/>
                </a:solidFill>
              </a:rPr>
              <a:t>meteorites.ru</a:t>
            </a:r>
            <a:r>
              <a:rPr lang="ru-RU" sz="1200">
                <a:solidFill>
                  <a:srgbClr val="000000"/>
                </a:solidFill>
              </a:rPr>
              <a:t>  Лаборатория метеоритики. 2002.</a:t>
            </a:r>
            <a:endParaRPr lang="ru-RU" sz="1200" u="sng">
              <a:solidFill>
                <a:srgbClr val="000000"/>
              </a:solidFill>
            </a:endParaRPr>
          </a:p>
          <a:p>
            <a:r>
              <a:rPr lang="ru-RU" sz="1200" u="sng">
                <a:solidFill>
                  <a:srgbClr val="000000"/>
                </a:solidFill>
              </a:rPr>
              <a:t>ru.wikipedia.org</a:t>
            </a:r>
            <a:r>
              <a:rPr lang="ru-RU" sz="1200">
                <a:solidFill>
                  <a:srgbClr val="000000"/>
                </a:solidFill>
              </a:rPr>
              <a:t> Сихотэ-Алинский метеорит.</a:t>
            </a:r>
          </a:p>
          <a:p>
            <a:r>
              <a:rPr lang="ru-RU" sz="1200">
                <a:solidFill>
                  <a:srgbClr val="000000"/>
                </a:solidFill>
              </a:rPr>
              <a:t>slovorus.ru</a:t>
            </a:r>
            <a:r>
              <a:rPr lang="ru-RU" sz="1200" i="1">
                <a:solidFill>
                  <a:srgbClr val="000000"/>
                </a:solidFill>
              </a:rPr>
              <a:t>  </a:t>
            </a:r>
            <a:r>
              <a:rPr lang="ru-RU" sz="1200">
                <a:solidFill>
                  <a:srgbClr val="000000"/>
                </a:solidFill>
              </a:rPr>
              <a:t>Современный толковый словарь русского языка Ефремовой. Сборник электронных словарей.</a:t>
            </a:r>
            <a:endParaRPr lang="ru-RU" sz="1200" u="sng">
              <a:solidFill>
                <a:srgbClr val="000000"/>
              </a:solidFill>
            </a:endParaRPr>
          </a:p>
          <a:p>
            <a:r>
              <a:rPr lang="ru-RU" sz="1200" u="sng">
                <a:solidFill>
                  <a:srgbClr val="000000"/>
                </a:solidFill>
              </a:rPr>
              <a:t>dic.academic.ru</a:t>
            </a:r>
            <a:r>
              <a:rPr lang="ru-RU" sz="1200">
                <a:solidFill>
                  <a:srgbClr val="000000"/>
                </a:solidFill>
              </a:rPr>
              <a:t> Большой энциклопедический словарь.</a:t>
            </a:r>
          </a:p>
          <a:p>
            <a:r>
              <a:rPr lang="ru-RU" sz="1200">
                <a:solidFill>
                  <a:srgbClr val="000000"/>
                </a:solidFill>
              </a:rPr>
              <a:t>dic.academic.ru  Энциклопедический словарь. 2009.</a:t>
            </a:r>
            <a:endParaRPr lang="ru-RU" sz="1200" u="sng">
              <a:solidFill>
                <a:srgbClr val="000000"/>
              </a:solidFill>
            </a:endParaRPr>
          </a:p>
          <a:p>
            <a:r>
              <a:rPr lang="ru-RU" sz="1200" u="sng">
                <a:solidFill>
                  <a:srgbClr val="000000"/>
                </a:solidFill>
              </a:rPr>
              <a:t>universal_ru_en.academic.ru</a:t>
            </a:r>
            <a:r>
              <a:rPr lang="ru-RU" sz="1200" i="1">
                <a:solidFill>
                  <a:srgbClr val="000000"/>
                </a:solidFill>
              </a:rPr>
              <a:t> </a:t>
            </a:r>
            <a:r>
              <a:rPr lang="ru-RU" sz="1200">
                <a:solidFill>
                  <a:srgbClr val="000000"/>
                </a:solidFill>
              </a:rPr>
              <a:t>Универсальный русско-английский словарь. Академик.ру. 2011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19872" y="4774453"/>
            <a:ext cx="61027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научный Руководитель: </a:t>
            </a:r>
            <a:endParaRPr lang="ru-RU" sz="2800" cap="all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>
              <a:defRPr/>
            </a:pPr>
            <a:r>
              <a:rPr lang="ru-RU" sz="2800" cap="all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Ольга </a:t>
            </a:r>
            <a:r>
              <a:rPr lang="ru-RU" sz="28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Михайловна Чернова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979712" y="980728"/>
            <a:ext cx="5529142" cy="138499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Исследовательская работа</a:t>
            </a:r>
          </a:p>
          <a:p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Деркач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Надежды,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11-б класс</a:t>
            </a:r>
          </a:p>
          <a:p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Деркач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Светланы,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5-в класс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1952" y="604800"/>
            <a:ext cx="4968552" cy="661926"/>
          </a:xfrm>
        </p:spPr>
        <p:txBody>
          <a:bodyPr/>
          <a:lstStyle/>
          <a:p>
            <a:pPr>
              <a:defRPr/>
            </a:pPr>
            <a:r>
              <a:rPr lang="ru-RU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Сихотэ-Алинский метеорит</a:t>
            </a:r>
          </a:p>
        </p:txBody>
      </p:sp>
      <p:pic>
        <p:nvPicPr>
          <p:cNvPr id="3075" name="Picture 3" descr="C:\Users\admin\Desktop\ГЕОГРАФИЯ ПРЕЗЕНТАЦИЯ\padeni_sihotealin_meteor_650_6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3068638"/>
            <a:ext cx="2665412" cy="3262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3077" name="Picture 5" descr="C:\Users\admin\Desktop\ГЕОГРАФИЯ ПРЕЗЕНТАЦИЯ\07_sihote-alinskij-meteori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3068638"/>
            <a:ext cx="2984500" cy="3281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8" name="TextBox 7"/>
          <p:cNvSpPr txBox="1"/>
          <p:nvPr/>
        </p:nvSpPr>
        <p:spPr>
          <a:xfrm>
            <a:off x="4580245" y="6504583"/>
            <a:ext cx="4813028" cy="3385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Падение Сихотэ-Алинского метеорита .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850" y="1268413"/>
            <a:ext cx="8267700" cy="1616075"/>
          </a:xfrm>
          <a:prstGeom prst="rect">
            <a:avLst/>
          </a:prstGeom>
          <a:solidFill>
            <a:schemeClr val="accent2">
              <a:alpha val="41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i="1">
                <a:effectLst>
                  <a:outerShdw blurRad="38100" dist="38100" dir="2700000" algn="tl">
                    <a:srgbClr val="000000"/>
                  </a:outerShdw>
                </a:effectLst>
                <a:latin typeface="Segoe Script"/>
              </a:rPr>
              <a:t>"…Жители таёжного Красноармейского района 12 февраля – </a:t>
            </a:r>
          </a:p>
          <a:p>
            <a:pPr>
              <a:defRPr/>
            </a:pPr>
            <a:r>
              <a:rPr lang="ru-RU" sz="2000" b="1" i="1">
                <a:effectLst>
                  <a:outerShdw blurRad="38100" dist="38100" dir="2700000" algn="tl">
                    <a:srgbClr val="000000"/>
                  </a:outerShdw>
                </a:effectLst>
                <a:latin typeface="Segoe Script"/>
              </a:rPr>
              <a:t>явились свидетелями весьма редкого явления. </a:t>
            </a:r>
          </a:p>
          <a:p>
            <a:pPr>
              <a:defRPr/>
            </a:pPr>
            <a:r>
              <a:rPr lang="ru-RU" sz="2000" b="1" i="1">
                <a:effectLst>
                  <a:outerShdw blurRad="38100" dist="38100" dir="2700000" algn="tl">
                    <a:srgbClr val="000000"/>
                  </a:outerShdw>
                </a:effectLst>
                <a:latin typeface="Segoe Script"/>
              </a:rPr>
              <a:t>В 10 часов утра на небосводе был замечен гигантский </a:t>
            </a:r>
          </a:p>
          <a:p>
            <a:pPr>
              <a:defRPr/>
            </a:pPr>
            <a:r>
              <a:rPr lang="ru-RU" sz="2000" b="1" i="1">
                <a:effectLst>
                  <a:outerShdw blurRad="38100" dist="38100" dir="2700000" algn="tl">
                    <a:srgbClr val="000000"/>
                  </a:outerShdw>
                </a:effectLst>
                <a:latin typeface="Segoe Script"/>
              </a:rPr>
              <a:t>пылающий метеорит, пронесшейся с огромной скоростью </a:t>
            </a:r>
          </a:p>
          <a:p>
            <a:pPr>
              <a:defRPr/>
            </a:pPr>
            <a:r>
              <a:rPr lang="ru-RU" sz="2000" b="1" i="1">
                <a:effectLst>
                  <a:outerShdw blurRad="38100" dist="38100" dir="2700000" algn="tl">
                    <a:srgbClr val="000000"/>
                  </a:outerShdw>
                </a:effectLst>
                <a:latin typeface="Segoe Script"/>
              </a:rPr>
              <a:t>в направлении отрогов Сихотэ-Алинского хребта…".</a:t>
            </a:r>
            <a:r>
              <a:rPr lang="ru-RU" sz="2000" b="1" i="1">
                <a:latin typeface="Segoe Script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29237" y="27708"/>
            <a:ext cx="55258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Удивительное явление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8912" y="3407112"/>
            <a:ext cx="4680520" cy="3134617"/>
          </a:xfrm>
        </p:spPr>
        <p:txBody>
          <a:bodyPr/>
          <a:lstStyle/>
          <a:p>
            <a:pPr marL="69850" indent="0" algn="ctr">
              <a:buFont typeface="Wingdings 3" pitchFamily="18" charset="2"/>
              <a:buNone/>
              <a:defRPr/>
            </a:pPr>
            <a:r>
              <a:rPr lang="ru-RU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Первыми достигли места падения дальневосточные геологи </a:t>
            </a:r>
            <a:r>
              <a:rPr lang="ru-RU" cap="all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Ф.К.Шипулин</a:t>
            </a:r>
            <a:r>
              <a:rPr lang="ru-RU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Л Т. Татаринов, </a:t>
            </a:r>
            <a:r>
              <a:rPr lang="ru-RU" cap="all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В.А.Ярмолюк</a:t>
            </a:r>
            <a:r>
              <a:rPr lang="ru-RU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и В.В. </a:t>
            </a:r>
            <a:r>
              <a:rPr lang="ru-RU" cap="all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Онихимовский</a:t>
            </a:r>
            <a:r>
              <a:rPr lang="ru-RU" cap="all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</a:t>
            </a:r>
            <a:r>
              <a:rPr lang="ru-RU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которые исследовали кратерные воронки и обнаружили первые обломки метеоритного железо</a:t>
            </a:r>
            <a:r>
              <a:rPr lang="ru-RU" cap="all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</a:t>
            </a:r>
            <a:endParaRPr lang="ru-RU" cap="all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lum bright="12000"/>
          </a:blip>
          <a:srcRect/>
          <a:stretch>
            <a:fillRect/>
          </a:stretch>
        </p:blipFill>
        <p:spPr>
          <a:xfrm>
            <a:off x="250825" y="568325"/>
            <a:ext cx="4346575" cy="27305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lum bright="12000"/>
          </a:blip>
          <a:srcRect/>
          <a:stretch>
            <a:fillRect/>
          </a:stretch>
        </p:blipFill>
        <p:spPr bwMode="auto">
          <a:xfrm>
            <a:off x="4810125" y="115888"/>
            <a:ext cx="4211638" cy="3203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lum bright="10000"/>
          </a:blip>
          <a:srcRect/>
          <a:stretch>
            <a:fillRect/>
          </a:stretch>
        </p:blipFill>
        <p:spPr bwMode="auto">
          <a:xfrm>
            <a:off x="4740275" y="3535363"/>
            <a:ext cx="4281488" cy="2735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649033" y="6055125"/>
            <a:ext cx="4464496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крупный фрагмент метеоритного железа извлечен из кратерной воронки. Снимок 1950г.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5301" y="2094582"/>
            <a:ext cx="3811960" cy="1440160"/>
          </a:xfrm>
        </p:spPr>
        <p:txBody>
          <a:bodyPr/>
          <a:lstStyle/>
          <a:p>
            <a:pPr algn="ctr">
              <a:defRPr/>
            </a:pPr>
            <a:r>
              <a:rPr lang="ru-RU" sz="1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Обоз первой экспедиции Комитета по метеоритам на пути к месту падения </a:t>
            </a:r>
            <a:r>
              <a:rPr lang="ru-RU" sz="16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Сихотэ-Алиньского</a:t>
            </a:r>
            <a:r>
              <a:rPr lang="ru-RU" sz="1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 метеорита. Апрель 1947 г.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0163" y="2876550"/>
            <a:ext cx="5057776" cy="3656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5025647" y="3115948"/>
            <a:ext cx="3937424" cy="30423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0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 земную атмосферу вошло космическое тело диаметром в несколько метров и массой в сотни тонн. При движении через нее оно испытало многократное дробление. Первый разрыв тела на части произошел на высоте около 25 км, последний примерно на 6 км.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0825" y="355600"/>
            <a:ext cx="8713788" cy="1920875"/>
          </a:xfrm>
          <a:prstGeom prst="rect">
            <a:avLst/>
          </a:prstGeom>
          <a:solidFill>
            <a:schemeClr val="accent2">
              <a:alpha val="41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>
                <a:effectLst>
                  <a:outerShdw blurRad="38100" dist="38100" dir="2700000" algn="tl">
                    <a:srgbClr val="000000"/>
                  </a:outerShdw>
                </a:effectLst>
                <a:latin typeface="Segoe Script"/>
              </a:rPr>
              <a:t>"Сихотэ-Алинский метеоритный дождь относится к числу уникальных явлений природы. Он представляет собой самый обильный  и притом железный метеоритный дождь, далеко превосходящий все известные метеоритные дожди как по числу индивидуальных экземпляров, так и по их общей массе ". </a:t>
            </a:r>
          </a:p>
          <a:p>
            <a:pPr>
              <a:defRPr/>
            </a:pPr>
            <a:r>
              <a:rPr lang="ru-RU" sz="2000" b="1">
                <a:effectLst>
                  <a:outerShdw blurRad="38100" dist="38100" dir="2700000" algn="tl">
                    <a:srgbClr val="000000"/>
                  </a:outerShdw>
                </a:effectLst>
                <a:latin typeface="Segoe Script"/>
              </a:rPr>
              <a:t>                                                      Е.Л. Кринов, 1981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496" y="188640"/>
            <a:ext cx="3026360" cy="313545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i="1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Сихотэ-Алинь</a:t>
            </a:r>
            <a:r>
              <a:rPr lang="ru-RU" sz="20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ru-RU" sz="2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ru-RU" sz="2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</a:br>
            <a:r>
              <a:rPr lang="ru-RU" sz="20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ru-RU" sz="20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</a:br>
            <a:r>
              <a:rPr lang="ru-RU" sz="2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расположен </a:t>
            </a:r>
            <a:r>
              <a:rPr lang="ru-RU" sz="20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вдоль побережья Японского моря и Татарского пролива, </a:t>
            </a:r>
            <a:r>
              <a:rPr lang="ru-RU" sz="2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ru-RU" sz="2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</a:br>
            <a:r>
              <a:rPr lang="ru-RU" sz="2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водораздел </a:t>
            </a:r>
            <a:r>
              <a:rPr lang="ru-RU" sz="20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рек бассейнов Амура, </a:t>
            </a:r>
            <a:r>
              <a:rPr lang="ru-RU" sz="2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ru-RU" sz="2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</a:br>
            <a:r>
              <a:rPr lang="ru-RU" sz="2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и </a:t>
            </a:r>
            <a:r>
              <a:rPr lang="ru-RU" sz="20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Японского моря.</a:t>
            </a:r>
          </a:p>
        </p:txBody>
      </p:sp>
      <p:pic>
        <p:nvPicPr>
          <p:cNvPr id="2052" name="Picture 4" descr="E:\Для Деркач Нади\phoca_thumb_l_view%20from%20abrek%20mountain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260350"/>
            <a:ext cx="5651500" cy="369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0483" name="Picture 6" descr="C:\Users\admin\AppData\Local\Microsoft\Windows\Temporary Internet Files\Content.IE5\9ECR53OB\MM900283230[1]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5067300"/>
            <a:ext cx="2073275" cy="141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8900" y="2997200"/>
            <a:ext cx="3833813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4737100" y="3335338"/>
            <a:ext cx="3657600" cy="2744787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5" name="TextBox 4"/>
          <p:cNvSpPr txBox="1"/>
          <p:nvPr/>
        </p:nvSpPr>
        <p:spPr>
          <a:xfrm>
            <a:off x="4369579" y="6119805"/>
            <a:ext cx="4644008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Осколки метеорита </a:t>
            </a:r>
            <a:r>
              <a:rPr lang="ru-RU" sz="2000" cap="all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Сихоте-Алинь</a:t>
            </a:r>
            <a:r>
              <a:rPr lang="ru-RU" sz="20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620713"/>
            <a:ext cx="3581400" cy="4772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6" name="TextBox 5"/>
          <p:cNvSpPr txBox="1"/>
          <p:nvPr/>
        </p:nvSpPr>
        <p:spPr>
          <a:xfrm>
            <a:off x="206016" y="5405874"/>
            <a:ext cx="4104456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обломки Сихотэ-Алинского метеорита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3525" y="-100013"/>
            <a:ext cx="4986338" cy="292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21150" y="2317750"/>
            <a:ext cx="4676775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800">
              <a:srgbClr val="F9DDB8"/>
            </a:gs>
            <a:gs pos="0">
              <a:schemeClr val="bg2">
                <a:tint val="78000"/>
              </a:schemeClr>
            </a:gs>
            <a:gs pos="100000">
              <a:schemeClr val="bg2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644" y="208549"/>
            <a:ext cx="4068452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 целом Сихотэ-Алинь имеет асимметричный поперечный профиль.</a:t>
            </a:r>
          </a:p>
        </p:txBody>
      </p:sp>
      <p:sp>
        <p:nvSpPr>
          <p:cNvPr id="6" name="Полилиния 5"/>
          <p:cNvSpPr/>
          <p:nvPr/>
        </p:nvSpPr>
        <p:spPr>
          <a:xfrm rot="365566">
            <a:off x="196850" y="1573213"/>
            <a:ext cx="3157538" cy="863600"/>
          </a:xfrm>
          <a:custGeom>
            <a:avLst/>
            <a:gdLst>
              <a:gd name="connsiteX0" fmla="*/ 2627902 w 3091926"/>
              <a:gd name="connsiteY0" fmla="*/ 711556 h 888976"/>
              <a:gd name="connsiteX1" fmla="*/ 2395890 w 3091926"/>
              <a:gd name="connsiteY1" fmla="*/ 725203 h 888976"/>
              <a:gd name="connsiteX2" fmla="*/ 2314004 w 3091926"/>
              <a:gd name="connsiteY2" fmla="*/ 738851 h 888976"/>
              <a:gd name="connsiteX3" fmla="*/ 2081992 w 3091926"/>
              <a:gd name="connsiteY3" fmla="*/ 779794 h 888976"/>
              <a:gd name="connsiteX4" fmla="*/ 1740798 w 3091926"/>
              <a:gd name="connsiteY4" fmla="*/ 793442 h 888976"/>
              <a:gd name="connsiteX5" fmla="*/ 1590673 w 3091926"/>
              <a:gd name="connsiteY5" fmla="*/ 820738 h 888976"/>
              <a:gd name="connsiteX6" fmla="*/ 1454195 w 3091926"/>
              <a:gd name="connsiteY6" fmla="*/ 848033 h 888976"/>
              <a:gd name="connsiteX7" fmla="*/ 1317717 w 3091926"/>
              <a:gd name="connsiteY7" fmla="*/ 861681 h 888976"/>
              <a:gd name="connsiteX8" fmla="*/ 1249478 w 3091926"/>
              <a:gd name="connsiteY8" fmla="*/ 875329 h 888976"/>
              <a:gd name="connsiteX9" fmla="*/ 1153944 w 3091926"/>
              <a:gd name="connsiteY9" fmla="*/ 888976 h 888976"/>
              <a:gd name="connsiteX10" fmla="*/ 7532 w 3091926"/>
              <a:gd name="connsiteY10" fmla="*/ 875329 h 888976"/>
              <a:gd name="connsiteX11" fmla="*/ 21180 w 3091926"/>
              <a:gd name="connsiteY11" fmla="*/ 820738 h 888976"/>
              <a:gd name="connsiteX12" fmla="*/ 62123 w 3091926"/>
              <a:gd name="connsiteY12" fmla="*/ 807090 h 888976"/>
              <a:gd name="connsiteX13" fmla="*/ 157658 w 3091926"/>
              <a:gd name="connsiteY13" fmla="*/ 779794 h 888976"/>
              <a:gd name="connsiteX14" fmla="*/ 198601 w 3091926"/>
              <a:gd name="connsiteY14" fmla="*/ 752499 h 888976"/>
              <a:gd name="connsiteX15" fmla="*/ 266840 w 3091926"/>
              <a:gd name="connsiteY15" fmla="*/ 684260 h 888976"/>
              <a:gd name="connsiteX16" fmla="*/ 376022 w 3091926"/>
              <a:gd name="connsiteY16" fmla="*/ 670612 h 888976"/>
              <a:gd name="connsiteX17" fmla="*/ 403317 w 3091926"/>
              <a:gd name="connsiteY17" fmla="*/ 588726 h 888976"/>
              <a:gd name="connsiteX18" fmla="*/ 758159 w 3091926"/>
              <a:gd name="connsiteY18" fmla="*/ 547782 h 888976"/>
              <a:gd name="connsiteX19" fmla="*/ 840046 w 3091926"/>
              <a:gd name="connsiteY19" fmla="*/ 506839 h 888976"/>
              <a:gd name="connsiteX20" fmla="*/ 853693 w 3091926"/>
              <a:gd name="connsiteY20" fmla="*/ 465896 h 888976"/>
              <a:gd name="connsiteX21" fmla="*/ 908284 w 3091926"/>
              <a:gd name="connsiteY21" fmla="*/ 452248 h 888976"/>
              <a:gd name="connsiteX22" fmla="*/ 1031114 w 3091926"/>
              <a:gd name="connsiteY22" fmla="*/ 493191 h 888976"/>
              <a:gd name="connsiteX23" fmla="*/ 1072058 w 3091926"/>
              <a:gd name="connsiteY23" fmla="*/ 506839 h 888976"/>
              <a:gd name="connsiteX24" fmla="*/ 1194887 w 3091926"/>
              <a:gd name="connsiteY24" fmla="*/ 493191 h 888976"/>
              <a:gd name="connsiteX25" fmla="*/ 1290422 w 3091926"/>
              <a:gd name="connsiteY25" fmla="*/ 424953 h 888976"/>
              <a:gd name="connsiteX26" fmla="*/ 1413252 w 3091926"/>
              <a:gd name="connsiteY26" fmla="*/ 397657 h 888976"/>
              <a:gd name="connsiteX27" fmla="*/ 1467843 w 3091926"/>
              <a:gd name="connsiteY27" fmla="*/ 370361 h 888976"/>
              <a:gd name="connsiteX28" fmla="*/ 1563377 w 3091926"/>
              <a:gd name="connsiteY28" fmla="*/ 261179 h 888976"/>
              <a:gd name="connsiteX29" fmla="*/ 1617968 w 3091926"/>
              <a:gd name="connsiteY29" fmla="*/ 151997 h 888976"/>
              <a:gd name="connsiteX30" fmla="*/ 1658911 w 3091926"/>
              <a:gd name="connsiteY30" fmla="*/ 70111 h 888976"/>
              <a:gd name="connsiteX31" fmla="*/ 1699855 w 3091926"/>
              <a:gd name="connsiteY31" fmla="*/ 42815 h 888976"/>
              <a:gd name="connsiteX32" fmla="*/ 1754446 w 3091926"/>
              <a:gd name="connsiteY32" fmla="*/ 124702 h 888976"/>
              <a:gd name="connsiteX33" fmla="*/ 1781741 w 3091926"/>
              <a:gd name="connsiteY33" fmla="*/ 206588 h 888976"/>
              <a:gd name="connsiteX34" fmla="*/ 1822684 w 3091926"/>
              <a:gd name="connsiteY34" fmla="*/ 288475 h 888976"/>
              <a:gd name="connsiteX35" fmla="*/ 1863628 w 3091926"/>
              <a:gd name="connsiteY35" fmla="*/ 315770 h 888976"/>
              <a:gd name="connsiteX36" fmla="*/ 1890923 w 3091926"/>
              <a:gd name="connsiteY36" fmla="*/ 356714 h 888976"/>
              <a:gd name="connsiteX37" fmla="*/ 2013753 w 3091926"/>
              <a:gd name="connsiteY37" fmla="*/ 356714 h 888976"/>
              <a:gd name="connsiteX38" fmla="*/ 2054696 w 3091926"/>
              <a:gd name="connsiteY38" fmla="*/ 329418 h 888976"/>
              <a:gd name="connsiteX39" fmla="*/ 2068344 w 3091926"/>
              <a:gd name="connsiteY39" fmla="*/ 288475 h 888976"/>
              <a:gd name="connsiteX40" fmla="*/ 2095640 w 3091926"/>
              <a:gd name="connsiteY40" fmla="*/ 247532 h 888976"/>
              <a:gd name="connsiteX41" fmla="*/ 2109287 w 3091926"/>
              <a:gd name="connsiteY41" fmla="*/ 206588 h 888976"/>
              <a:gd name="connsiteX42" fmla="*/ 2150231 w 3091926"/>
              <a:gd name="connsiteY42" fmla="*/ 151997 h 888976"/>
              <a:gd name="connsiteX43" fmla="*/ 2218470 w 3091926"/>
              <a:gd name="connsiteY43" fmla="*/ 70111 h 888976"/>
              <a:gd name="connsiteX44" fmla="*/ 2232117 w 3091926"/>
              <a:gd name="connsiteY44" fmla="*/ 29167 h 888976"/>
              <a:gd name="connsiteX45" fmla="*/ 2300356 w 3091926"/>
              <a:gd name="connsiteY45" fmla="*/ 83758 h 888976"/>
              <a:gd name="connsiteX46" fmla="*/ 2314004 w 3091926"/>
              <a:gd name="connsiteY46" fmla="*/ 138350 h 888976"/>
              <a:gd name="connsiteX47" fmla="*/ 2341299 w 3091926"/>
              <a:gd name="connsiteY47" fmla="*/ 192941 h 888976"/>
              <a:gd name="connsiteX48" fmla="*/ 2354947 w 3091926"/>
              <a:gd name="connsiteY48" fmla="*/ 233884 h 888976"/>
              <a:gd name="connsiteX49" fmla="*/ 2436834 w 3091926"/>
              <a:gd name="connsiteY49" fmla="*/ 165645 h 888976"/>
              <a:gd name="connsiteX50" fmla="*/ 2464129 w 3091926"/>
              <a:gd name="connsiteY50" fmla="*/ 83758 h 888976"/>
              <a:gd name="connsiteX51" fmla="*/ 2505073 w 3091926"/>
              <a:gd name="connsiteY51" fmla="*/ 56463 h 888976"/>
              <a:gd name="connsiteX52" fmla="*/ 2573311 w 3091926"/>
              <a:gd name="connsiteY52" fmla="*/ 1872 h 888976"/>
              <a:gd name="connsiteX53" fmla="*/ 2655198 w 3091926"/>
              <a:gd name="connsiteY53" fmla="*/ 56463 h 888976"/>
              <a:gd name="connsiteX54" fmla="*/ 2709789 w 3091926"/>
              <a:gd name="connsiteY54" fmla="*/ 138350 h 888976"/>
              <a:gd name="connsiteX55" fmla="*/ 2750732 w 3091926"/>
              <a:gd name="connsiteY55" fmla="*/ 274827 h 888976"/>
              <a:gd name="connsiteX56" fmla="*/ 2778028 w 3091926"/>
              <a:gd name="connsiteY56" fmla="*/ 329418 h 888976"/>
              <a:gd name="connsiteX57" fmla="*/ 2805323 w 3091926"/>
              <a:gd name="connsiteY57" fmla="*/ 370361 h 888976"/>
              <a:gd name="connsiteX58" fmla="*/ 2846267 w 3091926"/>
              <a:gd name="connsiteY58" fmla="*/ 411305 h 888976"/>
              <a:gd name="connsiteX59" fmla="*/ 2887210 w 3091926"/>
              <a:gd name="connsiteY59" fmla="*/ 465896 h 888976"/>
              <a:gd name="connsiteX60" fmla="*/ 2941801 w 3091926"/>
              <a:gd name="connsiteY60" fmla="*/ 506839 h 888976"/>
              <a:gd name="connsiteX61" fmla="*/ 2982744 w 3091926"/>
              <a:gd name="connsiteY61" fmla="*/ 547782 h 888976"/>
              <a:gd name="connsiteX62" fmla="*/ 3023687 w 3091926"/>
              <a:gd name="connsiteY62" fmla="*/ 575078 h 888976"/>
              <a:gd name="connsiteX63" fmla="*/ 3091926 w 3091926"/>
              <a:gd name="connsiteY63" fmla="*/ 656964 h 888976"/>
              <a:gd name="connsiteX64" fmla="*/ 2969096 w 3091926"/>
              <a:gd name="connsiteY64" fmla="*/ 697908 h 888976"/>
              <a:gd name="connsiteX65" fmla="*/ 2928153 w 3091926"/>
              <a:gd name="connsiteY65" fmla="*/ 711556 h 888976"/>
              <a:gd name="connsiteX66" fmla="*/ 2846267 w 3091926"/>
              <a:gd name="connsiteY66" fmla="*/ 725203 h 888976"/>
              <a:gd name="connsiteX67" fmla="*/ 2641550 w 3091926"/>
              <a:gd name="connsiteY67" fmla="*/ 738851 h 888976"/>
              <a:gd name="connsiteX68" fmla="*/ 2491425 w 3091926"/>
              <a:gd name="connsiteY68" fmla="*/ 725203 h 888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091926" h="888976">
                <a:moveTo>
                  <a:pt x="2627902" y="711556"/>
                </a:moveTo>
                <a:cubicBezTo>
                  <a:pt x="2550565" y="716105"/>
                  <a:pt x="2473070" y="718492"/>
                  <a:pt x="2395890" y="725203"/>
                </a:cubicBezTo>
                <a:cubicBezTo>
                  <a:pt x="2368322" y="727600"/>
                  <a:pt x="2341229" y="733901"/>
                  <a:pt x="2314004" y="738851"/>
                </a:cubicBezTo>
                <a:cubicBezTo>
                  <a:pt x="2235849" y="753061"/>
                  <a:pt x="2162827" y="773240"/>
                  <a:pt x="2081992" y="779794"/>
                </a:cubicBezTo>
                <a:cubicBezTo>
                  <a:pt x="1968542" y="788993"/>
                  <a:pt x="1854529" y="788893"/>
                  <a:pt x="1740798" y="793442"/>
                </a:cubicBezTo>
                <a:cubicBezTo>
                  <a:pt x="1652957" y="822723"/>
                  <a:pt x="1744987" y="795020"/>
                  <a:pt x="1590673" y="820738"/>
                </a:cubicBezTo>
                <a:cubicBezTo>
                  <a:pt x="1414424" y="850112"/>
                  <a:pt x="1694454" y="818000"/>
                  <a:pt x="1454195" y="848033"/>
                </a:cubicBezTo>
                <a:cubicBezTo>
                  <a:pt x="1408828" y="853704"/>
                  <a:pt x="1363036" y="855638"/>
                  <a:pt x="1317717" y="861681"/>
                </a:cubicBezTo>
                <a:cubicBezTo>
                  <a:pt x="1294724" y="864747"/>
                  <a:pt x="1272359" y="871516"/>
                  <a:pt x="1249478" y="875329"/>
                </a:cubicBezTo>
                <a:cubicBezTo>
                  <a:pt x="1217748" y="880617"/>
                  <a:pt x="1185789" y="884427"/>
                  <a:pt x="1153944" y="888976"/>
                </a:cubicBezTo>
                <a:lnTo>
                  <a:pt x="7532" y="875329"/>
                </a:lnTo>
                <a:cubicBezTo>
                  <a:pt x="-11191" y="874201"/>
                  <a:pt x="9463" y="835385"/>
                  <a:pt x="21180" y="820738"/>
                </a:cubicBezTo>
                <a:cubicBezTo>
                  <a:pt x="30167" y="809504"/>
                  <a:pt x="48344" y="811224"/>
                  <a:pt x="62123" y="807090"/>
                </a:cubicBezTo>
                <a:cubicBezTo>
                  <a:pt x="93846" y="797573"/>
                  <a:pt x="125813" y="788893"/>
                  <a:pt x="157658" y="779794"/>
                </a:cubicBezTo>
                <a:cubicBezTo>
                  <a:pt x="171306" y="770696"/>
                  <a:pt x="187003" y="764097"/>
                  <a:pt x="198601" y="752499"/>
                </a:cubicBezTo>
                <a:cubicBezTo>
                  <a:pt x="230447" y="720653"/>
                  <a:pt x="216796" y="697908"/>
                  <a:pt x="266840" y="684260"/>
                </a:cubicBezTo>
                <a:cubicBezTo>
                  <a:pt x="302225" y="674609"/>
                  <a:pt x="339628" y="675161"/>
                  <a:pt x="376022" y="670612"/>
                </a:cubicBezTo>
                <a:cubicBezTo>
                  <a:pt x="385120" y="643317"/>
                  <a:pt x="379377" y="604686"/>
                  <a:pt x="403317" y="588726"/>
                </a:cubicBezTo>
                <a:cubicBezTo>
                  <a:pt x="531403" y="503335"/>
                  <a:pt x="427874" y="562143"/>
                  <a:pt x="758159" y="547782"/>
                </a:cubicBezTo>
                <a:cubicBezTo>
                  <a:pt x="785132" y="538791"/>
                  <a:pt x="820804" y="530891"/>
                  <a:pt x="840046" y="506839"/>
                </a:cubicBezTo>
                <a:cubicBezTo>
                  <a:pt x="849033" y="495606"/>
                  <a:pt x="842460" y="474883"/>
                  <a:pt x="853693" y="465896"/>
                </a:cubicBezTo>
                <a:cubicBezTo>
                  <a:pt x="868340" y="454178"/>
                  <a:pt x="890087" y="456797"/>
                  <a:pt x="908284" y="452248"/>
                </a:cubicBezTo>
                <a:lnTo>
                  <a:pt x="1031114" y="493191"/>
                </a:lnTo>
                <a:lnTo>
                  <a:pt x="1072058" y="506839"/>
                </a:lnTo>
                <a:cubicBezTo>
                  <a:pt x="1113001" y="502290"/>
                  <a:pt x="1154747" y="502454"/>
                  <a:pt x="1194887" y="493191"/>
                </a:cubicBezTo>
                <a:cubicBezTo>
                  <a:pt x="1266959" y="476559"/>
                  <a:pt x="1234885" y="461977"/>
                  <a:pt x="1290422" y="424953"/>
                </a:cubicBezTo>
                <a:cubicBezTo>
                  <a:pt x="1312821" y="410020"/>
                  <a:pt x="1403342" y="399309"/>
                  <a:pt x="1413252" y="397657"/>
                </a:cubicBezTo>
                <a:cubicBezTo>
                  <a:pt x="1431449" y="388558"/>
                  <a:pt x="1451567" y="382568"/>
                  <a:pt x="1467843" y="370361"/>
                </a:cubicBezTo>
                <a:cubicBezTo>
                  <a:pt x="1494994" y="349998"/>
                  <a:pt x="1545463" y="291888"/>
                  <a:pt x="1563377" y="261179"/>
                </a:cubicBezTo>
                <a:cubicBezTo>
                  <a:pt x="1583879" y="226032"/>
                  <a:pt x="1605100" y="190599"/>
                  <a:pt x="1617968" y="151997"/>
                </a:cubicBezTo>
                <a:cubicBezTo>
                  <a:pt x="1629068" y="118698"/>
                  <a:pt x="1632456" y="96566"/>
                  <a:pt x="1658911" y="70111"/>
                </a:cubicBezTo>
                <a:cubicBezTo>
                  <a:pt x="1670510" y="58512"/>
                  <a:pt x="1686207" y="51914"/>
                  <a:pt x="1699855" y="42815"/>
                </a:cubicBezTo>
                <a:cubicBezTo>
                  <a:pt x="1718052" y="70111"/>
                  <a:pt x="1744072" y="93580"/>
                  <a:pt x="1754446" y="124702"/>
                </a:cubicBezTo>
                <a:lnTo>
                  <a:pt x="1781741" y="206588"/>
                </a:lnTo>
                <a:cubicBezTo>
                  <a:pt x="1792841" y="239887"/>
                  <a:pt x="1796228" y="262020"/>
                  <a:pt x="1822684" y="288475"/>
                </a:cubicBezTo>
                <a:cubicBezTo>
                  <a:pt x="1834283" y="300073"/>
                  <a:pt x="1849980" y="306672"/>
                  <a:pt x="1863628" y="315770"/>
                </a:cubicBezTo>
                <a:cubicBezTo>
                  <a:pt x="1872726" y="329418"/>
                  <a:pt x="1878115" y="346467"/>
                  <a:pt x="1890923" y="356714"/>
                </a:cubicBezTo>
                <a:cubicBezTo>
                  <a:pt x="1925678" y="384518"/>
                  <a:pt x="1980078" y="362326"/>
                  <a:pt x="2013753" y="356714"/>
                </a:cubicBezTo>
                <a:cubicBezTo>
                  <a:pt x="2027401" y="347615"/>
                  <a:pt x="2044449" y="342226"/>
                  <a:pt x="2054696" y="329418"/>
                </a:cubicBezTo>
                <a:cubicBezTo>
                  <a:pt x="2063683" y="318184"/>
                  <a:pt x="2061910" y="301342"/>
                  <a:pt x="2068344" y="288475"/>
                </a:cubicBezTo>
                <a:cubicBezTo>
                  <a:pt x="2075680" y="273804"/>
                  <a:pt x="2086541" y="261180"/>
                  <a:pt x="2095640" y="247532"/>
                </a:cubicBezTo>
                <a:cubicBezTo>
                  <a:pt x="2100189" y="233884"/>
                  <a:pt x="2102150" y="219079"/>
                  <a:pt x="2109287" y="206588"/>
                </a:cubicBezTo>
                <a:cubicBezTo>
                  <a:pt x="2120572" y="186839"/>
                  <a:pt x="2137010" y="170506"/>
                  <a:pt x="2150231" y="151997"/>
                </a:cubicBezTo>
                <a:cubicBezTo>
                  <a:pt x="2197735" y="85492"/>
                  <a:pt x="2154746" y="133834"/>
                  <a:pt x="2218470" y="70111"/>
                </a:cubicBezTo>
                <a:cubicBezTo>
                  <a:pt x="2223019" y="56463"/>
                  <a:pt x="2219250" y="35601"/>
                  <a:pt x="2232117" y="29167"/>
                </a:cubicBezTo>
                <a:cubicBezTo>
                  <a:pt x="2265078" y="12686"/>
                  <a:pt x="2291924" y="71110"/>
                  <a:pt x="2300356" y="83758"/>
                </a:cubicBezTo>
                <a:cubicBezTo>
                  <a:pt x="2304905" y="101955"/>
                  <a:pt x="2307418" y="120787"/>
                  <a:pt x="2314004" y="138350"/>
                </a:cubicBezTo>
                <a:cubicBezTo>
                  <a:pt x="2321147" y="157399"/>
                  <a:pt x="2333285" y="174241"/>
                  <a:pt x="2341299" y="192941"/>
                </a:cubicBezTo>
                <a:cubicBezTo>
                  <a:pt x="2346966" y="206164"/>
                  <a:pt x="2350398" y="220236"/>
                  <a:pt x="2354947" y="233884"/>
                </a:cubicBezTo>
                <a:cubicBezTo>
                  <a:pt x="2404927" y="217224"/>
                  <a:pt x="2407089" y="225134"/>
                  <a:pt x="2436834" y="165645"/>
                </a:cubicBezTo>
                <a:cubicBezTo>
                  <a:pt x="2449701" y="139910"/>
                  <a:pt x="2440189" y="99717"/>
                  <a:pt x="2464129" y="83758"/>
                </a:cubicBezTo>
                <a:lnTo>
                  <a:pt x="2505073" y="56463"/>
                </a:lnTo>
                <a:cubicBezTo>
                  <a:pt x="2516921" y="38691"/>
                  <a:pt x="2537354" y="-10114"/>
                  <a:pt x="2573311" y="1872"/>
                </a:cubicBezTo>
                <a:cubicBezTo>
                  <a:pt x="2604433" y="12246"/>
                  <a:pt x="2655198" y="56463"/>
                  <a:pt x="2655198" y="56463"/>
                </a:cubicBezTo>
                <a:cubicBezTo>
                  <a:pt x="2673395" y="83759"/>
                  <a:pt x="2701832" y="106524"/>
                  <a:pt x="2709789" y="138350"/>
                </a:cubicBezTo>
                <a:cubicBezTo>
                  <a:pt x="2719584" y="177528"/>
                  <a:pt x="2734120" y="241604"/>
                  <a:pt x="2750732" y="274827"/>
                </a:cubicBezTo>
                <a:cubicBezTo>
                  <a:pt x="2759831" y="293024"/>
                  <a:pt x="2767934" y="311754"/>
                  <a:pt x="2778028" y="329418"/>
                </a:cubicBezTo>
                <a:cubicBezTo>
                  <a:pt x="2786166" y="343659"/>
                  <a:pt x="2794822" y="357760"/>
                  <a:pt x="2805323" y="370361"/>
                </a:cubicBezTo>
                <a:cubicBezTo>
                  <a:pt x="2817679" y="385189"/>
                  <a:pt x="2833706" y="396650"/>
                  <a:pt x="2846267" y="411305"/>
                </a:cubicBezTo>
                <a:cubicBezTo>
                  <a:pt x="2861070" y="428575"/>
                  <a:pt x="2871126" y="449812"/>
                  <a:pt x="2887210" y="465896"/>
                </a:cubicBezTo>
                <a:cubicBezTo>
                  <a:pt x="2903294" y="481980"/>
                  <a:pt x="2924531" y="492036"/>
                  <a:pt x="2941801" y="506839"/>
                </a:cubicBezTo>
                <a:cubicBezTo>
                  <a:pt x="2956455" y="519400"/>
                  <a:pt x="2967917" y="535426"/>
                  <a:pt x="2982744" y="547782"/>
                </a:cubicBezTo>
                <a:cubicBezTo>
                  <a:pt x="2995345" y="558283"/>
                  <a:pt x="3011086" y="564577"/>
                  <a:pt x="3023687" y="575078"/>
                </a:cubicBezTo>
                <a:cubicBezTo>
                  <a:pt x="3063096" y="607919"/>
                  <a:pt x="3065086" y="616703"/>
                  <a:pt x="3091926" y="656964"/>
                </a:cubicBezTo>
                <a:lnTo>
                  <a:pt x="2969096" y="697908"/>
                </a:lnTo>
                <a:cubicBezTo>
                  <a:pt x="2955448" y="702457"/>
                  <a:pt x="2942343" y="709191"/>
                  <a:pt x="2928153" y="711556"/>
                </a:cubicBezTo>
                <a:cubicBezTo>
                  <a:pt x="2900858" y="716105"/>
                  <a:pt x="2873814" y="722580"/>
                  <a:pt x="2846267" y="725203"/>
                </a:cubicBezTo>
                <a:cubicBezTo>
                  <a:pt x="2778185" y="731687"/>
                  <a:pt x="2709789" y="734302"/>
                  <a:pt x="2641550" y="738851"/>
                </a:cubicBezTo>
                <a:cubicBezTo>
                  <a:pt x="2500546" y="724750"/>
                  <a:pt x="2550792" y="725203"/>
                  <a:pt x="2491425" y="725203"/>
                </a:cubicBezTo>
              </a:path>
            </a:pathLst>
          </a:custGeom>
          <a:solidFill>
            <a:schemeClr val="bg2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7988" y="207963"/>
            <a:ext cx="4781550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4966866" y="4301902"/>
            <a:ext cx="4032448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Состоит из ряда параллельных вулканических складок, расположенных в северо-северо-восточном направлении.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" y="3897313"/>
            <a:ext cx="4065588" cy="274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27338" y="2212975"/>
            <a:ext cx="2752725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067175" y="3776663"/>
            <a:ext cx="576263" cy="107950"/>
          </a:xfrm>
          <a:prstGeom prst="line">
            <a:avLst/>
          </a:prstGeom>
          <a:ln w="66675" cmpd="thickThin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96248" y="0"/>
            <a:ext cx="7772400" cy="122899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i="1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Тордоки-Яни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 — горная вершина Приамурья, расположенная на юго-востоке Хабаровского края.</a:t>
            </a:r>
            <a:r>
              <a:rPr lang="ru-RU" sz="2800" dirty="0"/>
              <a:t>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3586163" y="3138488"/>
            <a:ext cx="5524500" cy="36766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50" y="1065213"/>
            <a:ext cx="4402138" cy="2932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3" name="TextBox 2"/>
          <p:cNvSpPr txBox="1"/>
          <p:nvPr/>
        </p:nvSpPr>
        <p:spPr>
          <a:xfrm>
            <a:off x="4917295" y="1700808"/>
            <a:ext cx="3816424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cap="all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Является высочайшей точкой (2090,4 м)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8888" y="3249613"/>
            <a:ext cx="3048000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Oval 9"/>
          <p:cNvSpPr>
            <a:spLocks noChangeArrowheads="1"/>
          </p:cNvSpPr>
          <p:nvPr/>
        </p:nvSpPr>
        <p:spPr bwMode="auto">
          <a:xfrm>
            <a:off x="3132138" y="4581525"/>
            <a:ext cx="144462" cy="144463"/>
          </a:xfrm>
          <a:prstGeom prst="ellipse">
            <a:avLst/>
          </a:prstGeom>
          <a:solidFill>
            <a:srgbClr val="FF00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50" name="Picture 2" descr="C:\Users\admin\AppData\Local\Microsoft\Windows\Temporary Internet Files\Content.IE5\QOMJV8GC\MM900283492[1].gif"/>
          <p:cNvPicPr>
            <a:picLocks noChangeAspect="1" noChangeArrowheads="1" noCrop="1"/>
          </p:cNvPicPr>
          <p:nvPr/>
        </p:nvPicPr>
        <p:blipFill>
          <a:blip r:embed="rId6">
            <a:extLst/>
          </a:blip>
          <a:srcRect/>
          <a:stretch>
            <a:fillRect/>
          </a:stretch>
        </p:blipFill>
        <p:spPr bwMode="auto">
          <a:xfrm>
            <a:off x="137978" y="5234324"/>
            <a:ext cx="1130116" cy="1004917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96296E-6 L 0.19583 -0.56227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0" y="-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188913"/>
            <a:ext cx="3532188" cy="324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toshiba\Desktop\9 кл рабоч материал\Надя Паша\Для Деркач Нади\Природа\phoca_thumb_l_to%20the%20top%20of%20a%20mountain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51300" y="3433763"/>
            <a:ext cx="5092700" cy="3390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675" y="2065338"/>
            <a:ext cx="4535488" cy="38211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6" name="TextBox 1"/>
          <p:cNvSpPr txBox="1"/>
          <p:nvPr/>
        </p:nvSpPr>
        <p:spPr>
          <a:xfrm>
            <a:off x="188938" y="116632"/>
            <a:ext cx="6408712" cy="181588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Вершины Сихотэ-Алиня, как правило, </a:t>
            </a:r>
          </a:p>
          <a:p>
            <a:pPr>
              <a:defRPr/>
            </a:pPr>
            <a:r>
              <a:rPr lang="ru-RU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имеют четко очерченный контур </a:t>
            </a:r>
          </a:p>
          <a:p>
            <a:pPr>
              <a:defRPr/>
            </a:pPr>
            <a:r>
              <a:rPr lang="ru-RU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и </a:t>
            </a:r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усеяны </a:t>
            </a:r>
            <a:r>
              <a:rPr lang="ru-RU" sz="28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крупнокаменными</a:t>
            </a:r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/>
            </a:r>
            <a:b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</a:br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россыпями</a:t>
            </a:r>
            <a:r>
              <a:rPr lang="ru-RU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62225"/>
            <a:ext cx="5724525" cy="4295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3" name="Прямоугольник 2"/>
          <p:cNvSpPr/>
          <p:nvPr/>
        </p:nvSpPr>
        <p:spPr>
          <a:xfrm>
            <a:off x="5724525" y="4941168"/>
            <a:ext cx="3205638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Южный Сихотэ-Алинь, массив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Чандалаз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-61047" y="116632"/>
            <a:ext cx="5688235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 предгорьях обычны базальтовые плато. На юге и востоке Сихотэ-Алинь представляет собой крутосклонные среднегорные хребты, на западе многочисленные продольные долины и котловины.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5600" y="-3175"/>
            <a:ext cx="3660775" cy="354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3">
            <a:lum bright="14000"/>
          </a:blip>
          <a:srcRect/>
          <a:stretch>
            <a:fillRect/>
          </a:stretch>
        </p:blipFill>
        <p:spPr bwMode="auto">
          <a:xfrm>
            <a:off x="4211638" y="528638"/>
            <a:ext cx="4932362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876" y="989590"/>
            <a:ext cx="4336737" cy="5472608"/>
          </a:xfrm>
        </p:spPr>
        <p:txBody>
          <a:bodyPr rtlCol="0">
            <a:noAutofit/>
          </a:bodyPr>
          <a:lstStyle/>
          <a:p>
            <a:pPr marL="68580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Горная система сложена </a:t>
            </a:r>
            <a:r>
              <a:rPr lang="ru-RU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преимущественно песчано-сланцевыми </a:t>
            </a:r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отложениями, с </a:t>
            </a:r>
            <a:r>
              <a:rPr lang="ru-RU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которыми связаны месторождения </a:t>
            </a:r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: </a:t>
            </a:r>
          </a:p>
          <a:p>
            <a:pPr marL="68580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        - золота,</a:t>
            </a:r>
          </a:p>
          <a:p>
            <a:pPr marL="68580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        - олова</a:t>
            </a:r>
            <a:r>
              <a:rPr lang="ru-RU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</a:t>
            </a:r>
            <a:endParaRPr lang="ru-RU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68580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        - полиметаллов</a:t>
            </a:r>
            <a:r>
              <a:rPr lang="ru-RU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; </a:t>
            </a:r>
            <a:endParaRPr lang="ru-RU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68580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 </a:t>
            </a:r>
            <a:r>
              <a:rPr lang="ru-RU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тектонических </a:t>
            </a:r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впадинах: </a:t>
            </a:r>
          </a:p>
          <a:p>
            <a:pPr marL="68580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       - </a:t>
            </a:r>
            <a:r>
              <a:rPr lang="ru-RU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залежи бурого </a:t>
            </a:r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угля,</a:t>
            </a:r>
            <a:endParaRPr lang="ru-RU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68580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        - каменного </a:t>
            </a:r>
            <a:r>
              <a:rPr lang="ru-RU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угля.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239" y="186209"/>
            <a:ext cx="4899457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Полезные ископаемые</a:t>
            </a:r>
          </a:p>
        </p:txBody>
      </p:sp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488" y="2781300"/>
            <a:ext cx="792162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3213100"/>
            <a:ext cx="57467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3933825"/>
            <a:ext cx="57626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0617794">
            <a:off x="6804025" y="4076700"/>
            <a:ext cx="2333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88125" y="4076700"/>
            <a:ext cx="22225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1" name="Rectangle 18"/>
          <p:cNvSpPr>
            <a:spLocks noChangeArrowheads="1"/>
          </p:cNvSpPr>
          <p:nvPr/>
        </p:nvSpPr>
        <p:spPr bwMode="auto">
          <a:xfrm>
            <a:off x="5651500" y="4437063"/>
            <a:ext cx="431800" cy="431800"/>
          </a:xfrm>
          <a:prstGeom prst="rect">
            <a:avLst/>
          </a:prstGeom>
          <a:solidFill>
            <a:schemeClr val="tx1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8682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59563" y="3284538"/>
            <a:ext cx="144462" cy="4206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2868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88125" y="3357563"/>
            <a:ext cx="144463" cy="2873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40425" y="4941888"/>
            <a:ext cx="431800" cy="423862"/>
          </a:xfrm>
          <a:prstGeom prst="rect">
            <a:avLst/>
          </a:prstGeom>
          <a:solidFill>
            <a:schemeClr val="tx1"/>
          </a:solidFill>
          <a:ln w="22225">
            <a:solidFill>
              <a:schemeClr val="tx2">
                <a:lumMod val="10000"/>
              </a:schemeClr>
            </a:solidFill>
          </a:ln>
          <a:effectLst/>
        </p:spPr>
      </p:pic>
      <p:sp>
        <p:nvSpPr>
          <p:cNvPr id="28685" name="Line 22"/>
          <p:cNvSpPr>
            <a:spLocks noChangeShapeType="1"/>
          </p:cNvSpPr>
          <p:nvPr/>
        </p:nvSpPr>
        <p:spPr bwMode="auto">
          <a:xfrm flipV="1">
            <a:off x="5651500" y="4437063"/>
            <a:ext cx="433388" cy="4318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6" name="Line 24"/>
          <p:cNvSpPr>
            <a:spLocks noChangeShapeType="1"/>
          </p:cNvSpPr>
          <p:nvPr/>
        </p:nvSpPr>
        <p:spPr bwMode="auto">
          <a:xfrm flipV="1">
            <a:off x="5867400" y="4652963"/>
            <a:ext cx="217488" cy="2159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7" name="Line 25"/>
          <p:cNvSpPr>
            <a:spLocks noChangeShapeType="1"/>
          </p:cNvSpPr>
          <p:nvPr/>
        </p:nvSpPr>
        <p:spPr bwMode="auto">
          <a:xfrm flipV="1">
            <a:off x="5651500" y="4437063"/>
            <a:ext cx="217488" cy="2159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8681" grpId="0" animBg="1"/>
      <p:bldP spid="28685" grpId="0" animBg="1"/>
      <p:bldP spid="28686" grpId="0" animBg="1"/>
      <p:bldP spid="28687" grpId="0" animBg="1"/>
    </p:bldLst>
  </p:timing>
</p:sld>
</file>

<file path=ppt/theme/theme1.xml><?xml version="1.0" encoding="utf-8"?>
<a:theme xmlns:a="http://schemas.openxmlformats.org/drawingml/2006/main" name="Urban Pop">
  <a:themeElements>
    <a:clrScheme name="Другая 6">
      <a:dk1>
        <a:srgbClr val="7FC9FF"/>
      </a:dk1>
      <a:lt1>
        <a:sysClr val="window" lastClr="FFFFFF"/>
      </a:lt1>
      <a:dk2>
        <a:srgbClr val="F9D9AB"/>
      </a:dk2>
      <a:lt2>
        <a:srgbClr val="FBEEC9"/>
      </a:lt2>
      <a:accent1>
        <a:srgbClr val="0070C0"/>
      </a:accent1>
      <a:accent2>
        <a:srgbClr val="CF2525"/>
      </a:accent2>
      <a:accent3>
        <a:srgbClr val="6DAA2D"/>
      </a:accent3>
      <a:accent4>
        <a:srgbClr val="FFFF00"/>
      </a:accent4>
      <a:accent5>
        <a:srgbClr val="FF0000"/>
      </a:accent5>
      <a:accent6>
        <a:srgbClr val="92D050"/>
      </a:accent6>
      <a:hlink>
        <a:srgbClr val="FF0000"/>
      </a:hlink>
      <a:folHlink>
        <a:srgbClr val="FFC42F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3897</TotalTime>
  <Words>1192</Words>
  <Application>Microsoft Office PowerPoint</Application>
  <PresentationFormat>Экран (4:3)</PresentationFormat>
  <Paragraphs>274</Paragraphs>
  <Slides>40</Slides>
  <Notes>40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Urban Pop</vt:lpstr>
      <vt:lpstr> Сихотэ-Алинь</vt:lpstr>
      <vt:lpstr> Сихотэ-Алинь</vt:lpstr>
      <vt:lpstr> </vt:lpstr>
      <vt:lpstr>Сихотэ-Алинь   расположен вдоль побережья Японского моря и Татарского пролива,  водораздел рек бассейнов Амура,  и Японского моря.</vt:lpstr>
      <vt:lpstr>Презентация PowerPoint</vt:lpstr>
      <vt:lpstr>Тордоки-Яни — горная вершина Приамурья, расположенная на юго-востоке Хабаровского края.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1935 году был создан Сихотэ-Алиньский заповедник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Сихотэ-Алинский метеорит</vt:lpstr>
      <vt:lpstr>Обоз первой экспедиции Комитета по метеоритам на пути к месту падения Сихотэ-Алиньского метеорита. Апрель 1947 г.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Сихотэ-Алинь</dc:title>
  <dc:creator>НадюШка</dc:creator>
  <cp:lastModifiedBy>User</cp:lastModifiedBy>
  <cp:revision>181</cp:revision>
  <dcterms:created xsi:type="dcterms:W3CDTF">2012-12-11T13:07:59Z</dcterms:created>
  <dcterms:modified xsi:type="dcterms:W3CDTF">2015-02-26T17:50:01Z</dcterms:modified>
</cp:coreProperties>
</file>