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76" r:id="rId5"/>
    <p:sldId id="277" r:id="rId6"/>
    <p:sldId id="259" r:id="rId7"/>
    <p:sldId id="260" r:id="rId8"/>
    <p:sldId id="261" r:id="rId9"/>
    <p:sldId id="262" r:id="rId10"/>
    <p:sldId id="270" r:id="rId11"/>
    <p:sldId id="271" r:id="rId12"/>
    <p:sldId id="263" r:id="rId13"/>
    <p:sldId id="272" r:id="rId14"/>
    <p:sldId id="273" r:id="rId15"/>
    <p:sldId id="269" r:id="rId16"/>
    <p:sldId id="265" r:id="rId17"/>
    <p:sldId id="293" r:id="rId18"/>
    <p:sldId id="267" r:id="rId19"/>
    <p:sldId id="268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3333" autoAdjust="0"/>
  </p:normalViewPr>
  <p:slideViewPr>
    <p:cSldViewPr>
      <p:cViewPr varScale="1">
        <p:scale>
          <a:sx n="79" d="100"/>
          <a:sy n="79" d="100"/>
        </p:scale>
        <p:origin x="-2024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printerSettings" Target="printerSettings/printerSettings1.bin"/><Relationship Id="rId22" Type="http://schemas.openxmlformats.org/officeDocument/2006/relationships/presProps" Target="presProps.xml"/><Relationship Id="rId23" Type="http://schemas.openxmlformats.org/officeDocument/2006/relationships/viewProps" Target="viewProps.xml"/><Relationship Id="rId24" Type="http://schemas.openxmlformats.org/officeDocument/2006/relationships/theme" Target="theme/theme1.xml"/><Relationship Id="rId25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736B9-0C01-4012-A249-32728D308565}" type="datetimeFigureOut">
              <a:rPr lang="ru-RU" smtClean="0"/>
              <a:pPr/>
              <a:t>16.12.14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E2870D08-D35D-4ECB-9134-0362BF6964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736B9-0C01-4012-A249-32728D308565}" type="datetimeFigureOut">
              <a:rPr lang="ru-RU" smtClean="0"/>
              <a:pPr/>
              <a:t>16.12.14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870D08-D35D-4ECB-9134-0362BF6964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736B9-0C01-4012-A249-32728D308565}" type="datetimeFigureOut">
              <a:rPr lang="ru-RU" smtClean="0"/>
              <a:pPr/>
              <a:t>16.12.14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870D08-D35D-4ECB-9134-0362BF6964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736B9-0C01-4012-A249-32728D308565}" type="datetimeFigureOut">
              <a:rPr lang="ru-RU" smtClean="0"/>
              <a:pPr/>
              <a:t>16.12.14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E2870D08-D35D-4ECB-9134-0362BF6964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736B9-0C01-4012-A249-32728D308565}" type="datetimeFigureOut">
              <a:rPr lang="ru-RU" smtClean="0"/>
              <a:pPr/>
              <a:t>16.12.14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870D08-D35D-4ECB-9134-0362BF6964D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736B9-0C01-4012-A249-32728D308565}" type="datetimeFigureOut">
              <a:rPr lang="ru-RU" smtClean="0"/>
              <a:pPr/>
              <a:t>16.12.14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870D08-D35D-4ECB-9134-0362BF6964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736B9-0C01-4012-A249-32728D308565}" type="datetimeFigureOut">
              <a:rPr lang="ru-RU" smtClean="0"/>
              <a:pPr/>
              <a:t>16.12.14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E2870D08-D35D-4ECB-9134-0362BF6964D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736B9-0C01-4012-A249-32728D308565}" type="datetimeFigureOut">
              <a:rPr lang="ru-RU" smtClean="0"/>
              <a:pPr/>
              <a:t>16.12.14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870D08-D35D-4ECB-9134-0362BF6964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736B9-0C01-4012-A249-32728D308565}" type="datetimeFigureOut">
              <a:rPr lang="ru-RU" smtClean="0"/>
              <a:pPr/>
              <a:t>16.12.14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870D08-D35D-4ECB-9134-0362BF6964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736B9-0C01-4012-A249-32728D308565}" type="datetimeFigureOut">
              <a:rPr lang="ru-RU" smtClean="0"/>
              <a:pPr/>
              <a:t>16.12.14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870D08-D35D-4ECB-9134-0362BF6964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736B9-0C01-4012-A249-32728D308565}" type="datetimeFigureOut">
              <a:rPr lang="ru-RU" smtClean="0"/>
              <a:pPr/>
              <a:t>16.12.14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870D08-D35D-4ECB-9134-0362BF6964D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13F736B9-0C01-4012-A249-32728D308565}" type="datetimeFigureOut">
              <a:rPr lang="ru-RU" smtClean="0"/>
              <a:pPr/>
              <a:t>16.12.14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E2870D08-D35D-4ECB-9134-0362BF6964D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4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4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4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6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10.png"/><Relationship Id="rId5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4" Type="http://schemas.openxmlformats.org/officeDocument/2006/relationships/image" Target="../media/image5.png"/><Relationship Id="rId5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4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28662" y="214291"/>
            <a:ext cx="7886696" cy="2000264"/>
          </a:xfrm>
        </p:spPr>
        <p:txBody>
          <a:bodyPr>
            <a:normAutofit/>
          </a:bodyPr>
          <a:lstStyle/>
          <a:p>
            <a:r>
              <a:rPr lang="en-US" dirty="0" smtClean="0"/>
              <a:t>	</a:t>
            </a:r>
            <a:r>
              <a:rPr lang="ru-RU" sz="4000" b="1" dirty="0" smtClean="0"/>
              <a:t>Микробиологическое </a:t>
            </a:r>
            <a:r>
              <a:rPr lang="en-US" sz="4000" b="1" dirty="0" smtClean="0"/>
              <a:t>	</a:t>
            </a:r>
            <a:r>
              <a:rPr lang="ru-RU" sz="4000" b="1" dirty="0" smtClean="0"/>
              <a:t>исследование воздуха </a:t>
            </a:r>
            <a:r>
              <a:rPr lang="en-US" sz="4000" b="1" dirty="0" smtClean="0"/>
              <a:t>	</a:t>
            </a:r>
            <a:r>
              <a:rPr lang="ru-RU" sz="4000" b="1" dirty="0" smtClean="0"/>
              <a:t>кабинетов ГБОУ СОШ №6</a:t>
            </a:r>
            <a:r>
              <a:rPr lang="en-US" sz="4000" b="1" dirty="0" smtClean="0"/>
              <a:t>39</a:t>
            </a:r>
            <a:endParaRPr lang="ru-RU" sz="40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714744" y="3429000"/>
            <a:ext cx="5429256" cy="1857388"/>
          </a:xfrm>
        </p:spPr>
        <p:txBody>
          <a:bodyPr>
            <a:noAutofit/>
          </a:bodyPr>
          <a:lstStyle/>
          <a:p>
            <a:r>
              <a:rPr lang="ru-RU" sz="2000" b="1" i="1" dirty="0" smtClean="0"/>
              <a:t>Работу выполнили: </a:t>
            </a:r>
          </a:p>
          <a:p>
            <a:pPr algn="r"/>
            <a:r>
              <a:rPr lang="ru-RU" sz="2000" b="1" i="1" dirty="0" smtClean="0"/>
              <a:t>Кукушкина Екатерина 9б,</a:t>
            </a:r>
          </a:p>
          <a:p>
            <a:pPr algn="r"/>
            <a:r>
              <a:rPr lang="ru-RU" sz="2000" b="1" i="1" dirty="0" smtClean="0"/>
              <a:t>		      Малачева Дарья 9б</a:t>
            </a:r>
          </a:p>
          <a:p>
            <a:r>
              <a:rPr lang="ru-RU" sz="2000" b="1" i="1" dirty="0" smtClean="0"/>
              <a:t>Руководитель: Савелова М.А.</a:t>
            </a:r>
          </a:p>
          <a:p>
            <a:r>
              <a:rPr lang="ru-RU" sz="2000" b="1" i="1" dirty="0" smtClean="0"/>
              <a:t>                          учитель  биологии</a:t>
            </a:r>
            <a:endParaRPr lang="ru-RU" sz="2000" b="1" i="1" dirty="0"/>
          </a:p>
        </p:txBody>
      </p:sp>
      <p:sp>
        <p:nvSpPr>
          <p:cNvPr id="4" name="Подзаголовок 2"/>
          <p:cNvSpPr txBox="1">
            <a:spLocks/>
          </p:cNvSpPr>
          <p:nvPr/>
        </p:nvSpPr>
        <p:spPr>
          <a:xfrm>
            <a:off x="2857488" y="6000768"/>
            <a:ext cx="3214710" cy="857232"/>
          </a:xfrm>
          <a:prstGeom prst="rect">
            <a:avLst/>
          </a:prstGeom>
        </p:spPr>
        <p:txBody>
          <a:bodyPr vert="horz" anchor="b">
            <a:normAutofit fontScale="92500" lnSpcReduction="2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lang="ru-RU" sz="2800" dirty="0" smtClean="0">
                <a:solidFill>
                  <a:schemeClr val="tx2">
                    <a:shade val="75000"/>
                  </a:schemeClr>
                </a:solidFill>
              </a:rPr>
              <a:t>Санкт-Петербург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shade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2014г.</a:t>
            </a: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shade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2428868"/>
            <a:ext cx="2928958" cy="2189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5 день наблюдений</a:t>
            </a:r>
            <a:endParaRPr lang="ru-RU" dirty="0"/>
          </a:p>
        </p:txBody>
      </p:sp>
      <p:pic>
        <p:nvPicPr>
          <p:cNvPr id="5122" name="Picture 2" descr="C:\Users\Пользователь\Desktop\фото\IMG_280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1538" y="1357298"/>
            <a:ext cx="6858048" cy="51435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5 день наблюдений</a:t>
            </a:r>
            <a:endParaRPr lang="ru-RU" dirty="0"/>
          </a:p>
        </p:txBody>
      </p:sp>
      <p:pic>
        <p:nvPicPr>
          <p:cNvPr id="6146" name="Picture 2" descr="C:\Users\Пользователь\Desktop\фото\IMG_280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8662" y="1500174"/>
            <a:ext cx="6477045" cy="48577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6 день наблюдений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3143240" y="1142984"/>
            <a:ext cx="278608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i="1" dirty="0" smtClean="0">
                <a:solidFill>
                  <a:srgbClr val="7030A0"/>
                </a:solidFill>
              </a:rPr>
              <a:t>Сабуро</a:t>
            </a:r>
            <a:endParaRPr lang="ru-RU" sz="4400" b="1" i="1" dirty="0">
              <a:solidFill>
                <a:srgbClr val="7030A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57158" y="1428736"/>
            <a:ext cx="21091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Рекреация, желтый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5786446" y="1428736"/>
            <a:ext cx="21046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Спорт зал, зеленый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6858016" y="5214950"/>
            <a:ext cx="18898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Спорт зал, серый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9111" y="1857364"/>
            <a:ext cx="3841385" cy="21674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627" y="1785926"/>
            <a:ext cx="3952765" cy="22240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3108" y="4174470"/>
            <a:ext cx="4429156" cy="25015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6 день наблюдений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3571868" y="1214422"/>
            <a:ext cx="194643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i="1" dirty="0" smtClean="0">
                <a:solidFill>
                  <a:srgbClr val="7030A0"/>
                </a:solidFill>
              </a:rPr>
              <a:t>Сабуро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071538" y="1643050"/>
            <a:ext cx="19763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Спорт зал, черная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6000760" y="1571612"/>
            <a:ext cx="23718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Спорт зал, оранжевая</a:t>
            </a: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6072198" y="5214950"/>
            <a:ext cx="28435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Рекреация, темно-зеленая</a:t>
            </a:r>
            <a:endParaRPr lang="ru-RU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6667" y="2000240"/>
            <a:ext cx="4006271" cy="2214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29190" y="2071678"/>
            <a:ext cx="3796626" cy="21574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928794" y="4429132"/>
            <a:ext cx="4143404" cy="2287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57166"/>
            <a:ext cx="8686800" cy="838200"/>
          </a:xfrm>
        </p:spPr>
        <p:txBody>
          <a:bodyPr/>
          <a:lstStyle/>
          <a:p>
            <a:r>
              <a:rPr lang="ru-RU" dirty="0" smtClean="0"/>
              <a:t>6 день наблюдений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3929058" y="1142984"/>
            <a:ext cx="132279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i="1" dirty="0" smtClean="0">
                <a:solidFill>
                  <a:srgbClr val="7030A0"/>
                </a:solidFill>
              </a:rPr>
              <a:t>МПА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142976" y="1643050"/>
            <a:ext cx="25081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Спорт зал, бело-желтый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6215074" y="1571612"/>
            <a:ext cx="21553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err="1" smtClean="0"/>
              <a:t>Каб</a:t>
            </a:r>
            <a:r>
              <a:rPr lang="ru-RU" dirty="0" smtClean="0"/>
              <a:t>. №307, желтый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6533285" y="4929198"/>
            <a:ext cx="26107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Рекреация, коричневый</a:t>
            </a:r>
            <a:endParaRPr lang="ru-RU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2071678"/>
            <a:ext cx="4071966" cy="2249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29190" y="2000240"/>
            <a:ext cx="4010761" cy="22669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500298" y="4429132"/>
            <a:ext cx="4042158" cy="22387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500174"/>
          </a:xfrm>
        </p:spPr>
        <p:txBody>
          <a:bodyPr>
            <a:noAutofit/>
          </a:bodyPr>
          <a:lstStyle/>
          <a:p>
            <a:pPr algn="ctr"/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При пользовании седиментационным методом косвенное вычисление микробов, содержащихся в 1м воздуха, производится по коэффициенту В.Л.Омелянского ( на поверхность среды в 100см. Оседает за 5мин. Примерно столько микробов, сколько их содержится в 10 литрах воздуха)</a:t>
            </a:r>
            <a:endParaRPr lang="ru-RU" sz="1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643050"/>
            <a:ext cx="8686800" cy="3429024"/>
          </a:xfrm>
        </p:spPr>
        <p:txBody>
          <a:bodyPr>
            <a:normAutofit/>
          </a:bodyPr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Вычисление общего количества микробов в 1м можно производить путем умножения числа выросших колоний на чашке МПА на один из множителей нижеприведенной таблицы</a:t>
            </a:r>
          </a:p>
          <a:p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Таблица расчета числа бактерий в 1м воздуха при 10 минутной экспозиции</a:t>
            </a:r>
          </a:p>
          <a:p>
            <a:pPr algn="ctr">
              <a:buNone/>
            </a:pP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357290" y="2857496"/>
          <a:ext cx="6096000" cy="20002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00066"/>
                <a:gridCol w="1785950"/>
                <a:gridCol w="1857388"/>
                <a:gridCol w="1952596"/>
              </a:tblGrid>
              <a:tr h="500066">
                <a:tc>
                  <a:txBody>
                    <a:bodyPr/>
                    <a:lstStyle/>
                    <a:p>
                      <a:r>
                        <a:rPr lang="ru-RU" dirty="0" smtClean="0"/>
                        <a:t>№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Диаметр чашки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Площадь чашки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Множитель</a:t>
                      </a:r>
                      <a:endParaRPr lang="ru-RU" dirty="0"/>
                    </a:p>
                  </a:txBody>
                  <a:tcPr/>
                </a:tc>
              </a:tr>
              <a:tr h="500066">
                <a:tc>
                  <a:txBody>
                    <a:bodyPr/>
                    <a:lstStyle/>
                    <a:p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8см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50см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100</a:t>
                      </a:r>
                      <a:endParaRPr lang="ru-RU" dirty="0"/>
                    </a:p>
                  </a:txBody>
                  <a:tcPr/>
                </a:tc>
              </a:tr>
              <a:tr h="500066">
                <a:tc>
                  <a:txBody>
                    <a:bodyPr/>
                    <a:lstStyle/>
                    <a:p>
                      <a:r>
                        <a:rPr lang="ru-RU" dirty="0" smtClean="0"/>
                        <a:t>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9см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63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80</a:t>
                      </a:r>
                      <a:endParaRPr lang="ru-RU" dirty="0"/>
                    </a:p>
                  </a:txBody>
                  <a:tcPr/>
                </a:tc>
              </a:tr>
              <a:tr h="500066">
                <a:tc>
                  <a:txBody>
                    <a:bodyPr/>
                    <a:lstStyle/>
                    <a:p>
                      <a:r>
                        <a:rPr lang="ru-RU" dirty="0" smtClean="0"/>
                        <a:t>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10см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78,5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60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0" y="5103674"/>
            <a:ext cx="91440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Пример: На чашке МПА диаметром 9см (при 10-минутной экспозиции)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выросло 40 колоний. Количество микробов (КОЭ) в 1м воздуха равно:40Х80=3200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Если чашка выдерживалась не 10мин.а более, то в результате вносят необходимую поправку, уменьшая его соответственно кратности увеличенной экспозиции.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 выше приведенной таблице производится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расчет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 по плесневым грибкам.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Вычисления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65917312"/>
              </p:ext>
            </p:extLst>
          </p:nvPr>
        </p:nvGraphicFramePr>
        <p:xfrm>
          <a:off x="0" y="-23"/>
          <a:ext cx="9144001" cy="690075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00100"/>
                <a:gridCol w="642942"/>
                <a:gridCol w="642942"/>
                <a:gridCol w="785818"/>
                <a:gridCol w="785818"/>
                <a:gridCol w="1214446"/>
                <a:gridCol w="1428760"/>
                <a:gridCol w="1214446"/>
                <a:gridCol w="1428729"/>
              </a:tblGrid>
              <a:tr h="2431496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Проба 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МПА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МПА*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Сабура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Сабура*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Количество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микробов в 1м</a:t>
                      </a:r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до проветривания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Количество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микробов в 1м</a:t>
                      </a:r>
                    </a:p>
                    <a:p>
                      <a:pPr algn="ctr"/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после проветривания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Количество плесневых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грибков в 1м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до проветривания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aseline="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Количество плесневых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грибков</a:t>
                      </a:r>
                    </a:p>
                    <a:p>
                      <a:pPr algn="ctr"/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в 1м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после проветривания</a:t>
                      </a:r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838335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Спортзал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11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133</a:t>
                      </a:r>
                      <a:endParaRPr lang="ru-RU" sz="14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58</a:t>
                      </a:r>
                      <a:endParaRPr lang="ru-RU" sz="14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1760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480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2660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1160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838335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Рекреация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103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18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16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16480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1600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360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320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85701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Каб.307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17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rgbClr val="00B0F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1400" b="1" dirty="0">
                        <a:solidFill>
                          <a:srgbClr val="00B0F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rgbClr val="00B0F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1400" b="1" dirty="0">
                        <a:solidFill>
                          <a:srgbClr val="00B0F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2720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160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40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40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335487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Столовая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118</a:t>
                      </a:r>
                      <a:endParaRPr lang="ru-RU" sz="14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11</a:t>
                      </a:r>
                      <a:endParaRPr lang="ru-RU" sz="14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18880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1760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180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60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85701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Каб.344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180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140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85701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Каб.237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rgbClr val="00B0F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1400" b="1" dirty="0">
                        <a:solidFill>
                          <a:srgbClr val="00B0F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rgbClr val="00B0F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1400" b="1" dirty="0">
                        <a:solidFill>
                          <a:srgbClr val="00B0F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13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320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320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260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Вывод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214422"/>
            <a:ext cx="8686800" cy="4865703"/>
          </a:xfrm>
        </p:spPr>
        <p:txBody>
          <a:bodyPr>
            <a:normAutofit fontScale="85000" lnSpcReduction="20000"/>
          </a:bodyPr>
          <a:lstStyle/>
          <a:p>
            <a:pPr lvl="0"/>
            <a:r>
              <a:rPr lang="ru-RU" b="1" dirty="0" smtClean="0"/>
              <a:t>Наибольшее количество колоний бактерий до проветривания выявлено в воздухе столовой -- 118,  а наименьшее – 2, в кабинете 237. </a:t>
            </a:r>
          </a:p>
          <a:p>
            <a:pPr lvl="0"/>
            <a:r>
              <a:rPr lang="ru-RU" b="1" dirty="0" smtClean="0"/>
              <a:t>Наибольшее количество колоний грибов обнаружено в спортивном зале – 133, наименьшее в кабинете 307 – 2.</a:t>
            </a:r>
          </a:p>
          <a:p>
            <a:pPr lvl="0"/>
            <a:r>
              <a:rPr lang="ru-RU" b="1" dirty="0" smtClean="0"/>
              <a:t>Наблюдается тенденция уменьшения количества колоний микроорганизмов после проветривания.</a:t>
            </a:r>
          </a:p>
          <a:p>
            <a:r>
              <a:rPr lang="ru-RU" b="1" dirty="0" smtClean="0"/>
              <a:t>Количество микроорганизмов в присутствии учащихся увеличивается.</a:t>
            </a:r>
          </a:p>
          <a:p>
            <a:r>
              <a:rPr lang="ru-RU" b="1" dirty="0" smtClean="0"/>
              <a:t>Количество микроорганизмов в воздухе в первую очередь зависит от численности людей в помещении и интенсивности их передвижения</a:t>
            </a:r>
            <a:endParaRPr lang="ru-RU" b="1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Рекомендации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428736"/>
            <a:ext cx="8686800" cy="5286412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ru-RU" b="1" dirty="0" smtClean="0"/>
              <a:t>Частая влажная уборка помещения с использованием средств без содержания хлора (например «Глорикс»).</a:t>
            </a:r>
          </a:p>
          <a:p>
            <a:pPr marL="514350" indent="-514350">
              <a:buFont typeface="+mj-lt"/>
              <a:buAutoNum type="arabicPeriod"/>
            </a:pPr>
            <a:r>
              <a:rPr lang="ru-RU" b="1" dirty="0" smtClean="0"/>
              <a:t>Периодическое проветривание помещения.</a:t>
            </a:r>
          </a:p>
          <a:p>
            <a:pPr marL="514350" indent="-514350">
              <a:buFont typeface="+mj-lt"/>
              <a:buAutoNum type="arabicPeriod"/>
            </a:pPr>
            <a:r>
              <a:rPr lang="ru-RU" b="1" dirty="0" smtClean="0"/>
              <a:t>Использование доброкачественных строительных материалов.</a:t>
            </a:r>
          </a:p>
          <a:p>
            <a:pPr marL="514350" indent="-514350">
              <a:buFont typeface="+mj-lt"/>
              <a:buAutoNum type="arabicPeriod"/>
            </a:pPr>
            <a:r>
              <a:rPr lang="ru-RU" b="1" dirty="0" smtClean="0"/>
              <a:t>Озеленение классов и помещений, что снижает порог респираторных и аллергических заболеваний школьников.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Спасибо !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ru-RU" b="1" dirty="0" smtClean="0"/>
              <a:t>Ирине Владимировне Дубининой (мама Дубинина Даниила) за предоставленное оборудование</a:t>
            </a:r>
          </a:p>
          <a:p>
            <a:r>
              <a:rPr lang="ru-RU" b="1" dirty="0" smtClean="0"/>
              <a:t>Антону Игоревичу (системному администратору школы) за подключение и настройку микроскопического оборудования</a:t>
            </a:r>
          </a:p>
          <a:p>
            <a:r>
              <a:rPr lang="ru-RU" b="1" dirty="0" smtClean="0"/>
              <a:t>Учителям, предоставившим кабинеты для исследования</a:t>
            </a:r>
            <a:endParaRPr lang="ru-RU" b="1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Цели: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Провести микробиологическое исследование воздуха кабинетов и помещений ГБОУ СОШ №639 до проветривания и после проветривания.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Сравнить результаты исследования.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Выработать рекомендации по улучшению микробиологического состава воздуха. 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Задачи: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1357298"/>
            <a:ext cx="8001056" cy="4929222"/>
          </a:xfrm>
        </p:spPr>
        <p:txBody>
          <a:bodyPr>
            <a:normAutofit fontScale="85000" lnSpcReduction="1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Оценить микробную обсемененность воздуха в кабинетах: №307, №237, №344; в спортивном зале №1, в столовой и в рекреации третьего этажа.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Провести оценку седиментационным «чашечным» методом с использованием питательных сред МПА ( агар-агар ) для учета общего бактериального загрязнения и Сабура – для учета плесневых грибов и дрожжей.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Вычислить количество микробов и грибов , содержащихся в помещениях по коэффициенту В.Л.Омелянского.</a:t>
            </a:r>
          </a:p>
          <a:p>
            <a:pPr marL="514350" indent="-514350">
              <a:buFont typeface="+mj-lt"/>
              <a:buAutoNum type="arabicPeriod"/>
            </a:pPr>
            <a:endParaRPr lang="ru-RU" dirty="0" smtClean="0"/>
          </a:p>
          <a:p>
            <a:pPr marL="514350" indent="-514350">
              <a:buFont typeface="+mj-lt"/>
              <a:buAutoNum type="arabicPeriod"/>
            </a:pPr>
            <a:endParaRPr lang="ru-RU" dirty="0" smtClean="0"/>
          </a:p>
          <a:p>
            <a:pPr marL="514350" indent="-514350">
              <a:buFont typeface="+mj-lt"/>
              <a:buAutoNum type="arabicPeriod"/>
            </a:pPr>
            <a:endParaRPr lang="ru-RU" dirty="0" smtClean="0"/>
          </a:p>
          <a:p>
            <a:pPr marL="514350" indent="-514350">
              <a:buFont typeface="+mj-lt"/>
              <a:buAutoNum type="arabicPeriod"/>
            </a:pPr>
            <a:endParaRPr lang="ru-RU" dirty="0" smtClean="0"/>
          </a:p>
          <a:p>
            <a:pPr marL="514350" indent="-514350">
              <a:buFont typeface="+mj-lt"/>
              <a:buAutoNum type="arabicPeriod"/>
            </a:pPr>
            <a:endParaRPr lang="ru-RU" dirty="0" smtClean="0"/>
          </a:p>
          <a:p>
            <a:pPr marL="514350" indent="-514350">
              <a:buFont typeface="+mj-lt"/>
              <a:buAutoNum type="arabicPeriod"/>
            </a:pPr>
            <a:endParaRPr lang="ru-RU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8686800" cy="909638"/>
          </a:xfrm>
        </p:spPr>
        <p:txBody>
          <a:bodyPr/>
          <a:lstStyle/>
          <a:p>
            <a:r>
              <a:rPr lang="ru-RU" dirty="0" smtClean="0"/>
              <a:t>Ход работы: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000108"/>
            <a:ext cx="9144000" cy="5857892"/>
          </a:xfrm>
        </p:spPr>
        <p:txBody>
          <a:bodyPr>
            <a:noAutofit/>
          </a:bodyPr>
          <a:lstStyle/>
          <a:p>
            <a:r>
              <a:rPr lang="en-US" sz="1800" b="1" dirty="0" smtClean="0"/>
              <a:t>I</a:t>
            </a:r>
            <a:r>
              <a:rPr lang="ru-RU" sz="1800" b="1" dirty="0" smtClean="0"/>
              <a:t>. ПОСТАНОВКА  ПРОБ:</a:t>
            </a:r>
            <a:endParaRPr lang="ru-RU" sz="1800" dirty="0" smtClean="0"/>
          </a:p>
          <a:p>
            <a:r>
              <a:rPr lang="ru-RU" sz="1800" dirty="0" smtClean="0"/>
              <a:t>1) Расстановка чашек петрий с питательной средой МПА ( агар-агар ) до проветривания на 5 минут в кабинетах : №307, №237, №344; в спортивном зале №1, в столовой и в рекреации третьего этажа.</a:t>
            </a:r>
          </a:p>
          <a:p>
            <a:r>
              <a:rPr lang="ru-RU" sz="1800" dirty="0" smtClean="0"/>
              <a:t>2) Изъятие проб на среде МПА (агар-агар).</a:t>
            </a:r>
          </a:p>
          <a:p>
            <a:r>
              <a:rPr lang="ru-RU" sz="1800" dirty="0" smtClean="0"/>
              <a:t>3) Проветривание исследуемых кабинетов и помещений.</a:t>
            </a:r>
          </a:p>
          <a:p>
            <a:r>
              <a:rPr lang="ru-RU" sz="1800" dirty="0" smtClean="0"/>
              <a:t>4) Расстановка новых чашек петрий с питательной средой МПА ( агар-агар ) после проветривания на 5 минут в кабинетах : №307, №237, №344; в спортивном зале №1, в столовой и в рекреации третьего этажа.</a:t>
            </a:r>
          </a:p>
          <a:p>
            <a:r>
              <a:rPr lang="ru-RU" sz="1800" dirty="0" smtClean="0"/>
              <a:t>5) Изъятие проб на среде МПА (агар-агар), собранных после проветривания.</a:t>
            </a:r>
          </a:p>
          <a:p>
            <a:r>
              <a:rPr lang="ru-RU" sz="1800" dirty="0" smtClean="0"/>
              <a:t>6) Расстановка чашек петрий с питательной средой Сабуро до проветривания на 40 минут в кабинетах : №307, №237, №344; в спортивном зале №1, в столовой и в рекреации третьего этажа.</a:t>
            </a:r>
          </a:p>
          <a:p>
            <a:r>
              <a:rPr lang="ru-RU" sz="1800" dirty="0" smtClean="0"/>
              <a:t>7) Изъятие проб на среде Сабуро.</a:t>
            </a:r>
          </a:p>
          <a:p>
            <a:r>
              <a:rPr lang="ru-RU" sz="1800" dirty="0" smtClean="0"/>
              <a:t>8) Повторное проветривание исследуемых кабинетов и помещений.</a:t>
            </a:r>
          </a:p>
          <a:p>
            <a:r>
              <a:rPr lang="ru-RU" sz="1800" dirty="0" smtClean="0"/>
              <a:t>9) Расстановка чашек петрий с питательной средой Сабуро до проветривания на 40 минут в кабинетах : №307, №237, №344; в спортивном зале №1, в столовой и в рекреации третьего этажа.</a:t>
            </a:r>
          </a:p>
          <a:p>
            <a:r>
              <a:rPr lang="ru-RU" sz="1800" dirty="0" smtClean="0"/>
              <a:t>10) Изъятие проб на среде Сабуро, собранных после проветривания.</a:t>
            </a:r>
          </a:p>
          <a:p>
            <a:endParaRPr lang="ru-RU" sz="18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ХОД РАБОТЫ: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214423"/>
            <a:ext cx="8686800" cy="2000264"/>
          </a:xfrm>
        </p:spPr>
        <p:txBody>
          <a:bodyPr>
            <a:normAutofit fontScale="47500" lnSpcReduction="20000"/>
          </a:bodyPr>
          <a:lstStyle/>
          <a:p>
            <a:r>
              <a:rPr lang="en-US" b="1" dirty="0" smtClean="0"/>
              <a:t>II</a:t>
            </a:r>
            <a:r>
              <a:rPr lang="ru-RU" b="1" dirty="0" smtClean="0"/>
              <a:t>. КОНТРОЛЬ БАКТЕРИАЛЬНОГО И ГРИБКОВОГО СОСТАВА ВОЗДУХА</a:t>
            </a:r>
            <a:endParaRPr lang="ru-RU" dirty="0" smtClean="0"/>
          </a:p>
          <a:p>
            <a:r>
              <a:rPr lang="ru-RU" dirty="0" smtClean="0"/>
              <a:t>Далее в течение 6 дней пробы с выросшими на них колониями бактерий (МПА) и плесневыми грибками или дрожжами (Сабуро) фотографировались под микроскопом с 10- и 60-кратным увеличением, при разной степени освещенности и резкости.</a:t>
            </a:r>
          </a:p>
          <a:p>
            <a:r>
              <a:rPr lang="ru-RU" dirty="0" smtClean="0"/>
              <a:t>(фотографии приведены в разделе «Дни наблюдений» с указанием дня и даты наблюдений)</a:t>
            </a:r>
          </a:p>
          <a:p>
            <a:r>
              <a:rPr lang="ru-RU" dirty="0" smtClean="0"/>
              <a:t>Например, некоторые из приведенных:</a:t>
            </a:r>
            <a:endParaRPr lang="ru-RU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857884" y="2428868"/>
            <a:ext cx="3014214" cy="19468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Прямоугольник 5"/>
          <p:cNvSpPr/>
          <p:nvPr/>
        </p:nvSpPr>
        <p:spPr>
          <a:xfrm>
            <a:off x="2071670" y="2928934"/>
            <a:ext cx="346562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Проба спорт зал сабуро  14.00</a:t>
            </a:r>
            <a:endParaRPr lang="ru-RU" dirty="0"/>
          </a:p>
        </p:txBody>
      </p:sp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29256" y="4732397"/>
            <a:ext cx="3714744" cy="21256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Прямоугольник 7"/>
          <p:cNvSpPr/>
          <p:nvPr/>
        </p:nvSpPr>
        <p:spPr>
          <a:xfrm>
            <a:off x="5786446" y="4357694"/>
            <a:ext cx="275415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Проба Столовая МПА В</a:t>
            </a:r>
            <a:endParaRPr lang="ru-RU" dirty="0"/>
          </a:p>
        </p:txBody>
      </p:sp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4119236"/>
            <a:ext cx="5000628" cy="27387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Прямоугольник 9"/>
          <p:cNvSpPr/>
          <p:nvPr/>
        </p:nvSpPr>
        <p:spPr>
          <a:xfrm>
            <a:off x="500034" y="3643314"/>
            <a:ext cx="374320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Проба рекреация 3 этаж МПА </a:t>
            </a:r>
            <a:r>
              <a:rPr lang="en-US" dirty="0" smtClean="0"/>
              <a:t>D1</a:t>
            </a:r>
            <a:endParaRPr lang="ru-RU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1 день наблюдений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642910" y="4000504"/>
            <a:ext cx="32861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Проба столовая В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4929190" y="1142984"/>
            <a:ext cx="32861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Проба спорт зал 14.00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5643570" y="6072206"/>
            <a:ext cx="32861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Проба рекреация 3 этаж Д1 </a:t>
            </a:r>
            <a:endParaRPr lang="ru-RU" dirty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1571612"/>
            <a:ext cx="4286248" cy="23629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57752" y="1508876"/>
            <a:ext cx="3786214" cy="2445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714480" y="4500570"/>
            <a:ext cx="3992380" cy="2194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2 день наблюдений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214282" y="3643314"/>
            <a:ext cx="32597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Проба спорт зал  сабура 14.00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642910" y="6488668"/>
            <a:ext cx="15295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Проба МПА В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4857752" y="3643314"/>
            <a:ext cx="35166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Проба рекреация 3 этаж МПА </a:t>
            </a:r>
            <a:r>
              <a:rPr lang="en-US" dirty="0" smtClean="0"/>
              <a:t>D1</a:t>
            </a: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4929190" y="6488668"/>
            <a:ext cx="32651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Проба спорт зал сабура  13.00</a:t>
            </a:r>
            <a:endParaRPr lang="ru-RU" dirty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1318110"/>
            <a:ext cx="4071966" cy="22337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14875" y="1285860"/>
            <a:ext cx="4216075" cy="23090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7158" y="4143380"/>
            <a:ext cx="4000528" cy="2225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668326" y="4071942"/>
            <a:ext cx="4173445" cy="2286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3 день наблюдений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285720" y="3643314"/>
            <a:ext cx="37292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Проба рекреация 3эт сабура14.00 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5072066" y="3643314"/>
            <a:ext cx="32597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Проба спорт зал сабура 14.00 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428596" y="6488668"/>
            <a:ext cx="34290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Проба столовая АПМ В</a:t>
            </a: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5143504" y="6488668"/>
            <a:ext cx="25197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Проба спорт зал АПМ В</a:t>
            </a:r>
            <a:endParaRPr lang="ru-RU" dirty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1357298"/>
            <a:ext cx="3998499" cy="23193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86314" y="1357298"/>
            <a:ext cx="4044318" cy="2357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7158" y="4071942"/>
            <a:ext cx="4071966" cy="2330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857752" y="4071942"/>
            <a:ext cx="4000528" cy="232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5 день наблюдений</a:t>
            </a:r>
            <a:endParaRPr lang="ru-RU" dirty="0"/>
          </a:p>
        </p:txBody>
      </p:sp>
      <p:pic>
        <p:nvPicPr>
          <p:cNvPr id="4098" name="Picture 2" descr="C:\Users\Пользователь\Desktop\фото\IMG_280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1285860"/>
            <a:ext cx="3571900" cy="2678925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785786" y="4071942"/>
            <a:ext cx="18918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Спорт зал сабура</a:t>
            </a:r>
            <a:endParaRPr lang="ru-RU" dirty="0"/>
          </a:p>
        </p:txBody>
      </p:sp>
      <p:pic>
        <p:nvPicPr>
          <p:cNvPr id="4099" name="Picture 3" descr="C:\Users\Пользователь\Desktop\фото\IMG_280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14942" y="1214422"/>
            <a:ext cx="3484445" cy="2800111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5500694" y="4071942"/>
            <a:ext cx="30425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Столовая, рекреация сабура</a:t>
            </a:r>
            <a:endParaRPr lang="ru-RU" dirty="0"/>
          </a:p>
        </p:txBody>
      </p:sp>
      <p:pic>
        <p:nvPicPr>
          <p:cNvPr id="4100" name="Picture 4" descr="C:\Users\Пользователь\Desktop\фото\IMG_280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85984" y="4470834"/>
            <a:ext cx="3182888" cy="2387166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5500694" y="6000768"/>
            <a:ext cx="32861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Проба каб.307 сабура, </a:t>
            </a:r>
          </a:p>
          <a:p>
            <a:r>
              <a:rPr lang="ru-RU" dirty="0" smtClean="0"/>
              <a:t>столовая МПА</a:t>
            </a:r>
            <a:endParaRPr lang="ru-RU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639</TotalTime>
  <Words>988</Words>
  <Application>Microsoft Macintosh PowerPoint</Application>
  <PresentationFormat>On-screen Show (4:3)</PresentationFormat>
  <Paragraphs>186</Paragraphs>
  <Slides>19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Трек</vt:lpstr>
      <vt:lpstr> Микробиологическое  исследование воздуха  кабинетов ГБОУ СОШ №639</vt:lpstr>
      <vt:lpstr>Цели:</vt:lpstr>
      <vt:lpstr>Задачи:</vt:lpstr>
      <vt:lpstr>Ход работы:</vt:lpstr>
      <vt:lpstr>ХОД РАБОТЫ:</vt:lpstr>
      <vt:lpstr>1 день наблюдений</vt:lpstr>
      <vt:lpstr>2 день наблюдений</vt:lpstr>
      <vt:lpstr>3 день наблюдений</vt:lpstr>
      <vt:lpstr>5 день наблюдений</vt:lpstr>
      <vt:lpstr>5 день наблюдений</vt:lpstr>
      <vt:lpstr>5 день наблюдений</vt:lpstr>
      <vt:lpstr>6 день наблюдений</vt:lpstr>
      <vt:lpstr>6 день наблюдений</vt:lpstr>
      <vt:lpstr>6 день наблюдений</vt:lpstr>
      <vt:lpstr>При пользовании седиментационным методом косвенное вычисление микробов, содержащихся в 1м воздуха, производится по коэффициенту В.Л.Омелянского ( на поверхность среды в 100см. Оседает за 5мин. Примерно столько микробов, сколько их содержится в 10 литрах воздуха)</vt:lpstr>
      <vt:lpstr>Вычисления</vt:lpstr>
      <vt:lpstr>Вывод</vt:lpstr>
      <vt:lpstr>Рекомендации</vt:lpstr>
      <vt:lpstr>Спасибо 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Микробиологическое  исследование воздуха  кабинетов ГБОУ 639</dc:title>
  <dc:creator>Пользователь</dc:creator>
  <cp:lastModifiedBy>Сергей</cp:lastModifiedBy>
  <cp:revision>140</cp:revision>
  <dcterms:created xsi:type="dcterms:W3CDTF">2014-01-21T08:22:51Z</dcterms:created>
  <dcterms:modified xsi:type="dcterms:W3CDTF">2014-12-16T11:44:16Z</dcterms:modified>
</cp:coreProperties>
</file>