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85" r:id="rId7"/>
    <p:sldId id="257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3" r:id="rId17"/>
    <p:sldId id="271" r:id="rId18"/>
    <p:sldId id="272" r:id="rId19"/>
    <p:sldId id="274" r:id="rId20"/>
    <p:sldId id="275" r:id="rId21"/>
    <p:sldId id="276" r:id="rId22"/>
    <p:sldId id="277" r:id="rId23"/>
    <p:sldId id="288" r:id="rId24"/>
    <p:sldId id="287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32" autoAdjust="0"/>
  </p:normalViewPr>
  <p:slideViewPr>
    <p:cSldViewPr>
      <p:cViewPr varScale="1">
        <p:scale>
          <a:sx n="64" d="100"/>
          <a:sy n="64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F903-4C05-410E-9595-65CFF5173E6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4C4-B14D-4127-9865-2913C23C9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F903-4C05-410E-9595-65CFF5173E6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4C4-B14D-4127-9865-2913C23C9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F903-4C05-410E-9595-65CFF5173E6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4C4-B14D-4127-9865-2913C23C9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F903-4C05-410E-9595-65CFF5173E6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4C4-B14D-4127-9865-2913C23C9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F903-4C05-410E-9595-65CFF5173E6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4C4-B14D-4127-9865-2913C23C9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F903-4C05-410E-9595-65CFF5173E6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4C4-B14D-4127-9865-2913C23C9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F903-4C05-410E-9595-65CFF5173E6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4C4-B14D-4127-9865-2913C23C9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F903-4C05-410E-9595-65CFF5173E6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4C4-B14D-4127-9865-2913C23C9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F903-4C05-410E-9595-65CFF5173E6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4C4-B14D-4127-9865-2913C23C9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F903-4C05-410E-9595-65CFF5173E6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4C4-B14D-4127-9865-2913C23C9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4F903-4C05-410E-9595-65CFF5173E6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4C4-B14D-4127-9865-2913C23C9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4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4F903-4C05-410E-9595-65CFF5173E6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3B4C4-B14D-4127-9865-2913C23C9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573016"/>
            <a:ext cx="7808912" cy="2351112"/>
          </a:xfrm>
        </p:spPr>
        <p:txBody>
          <a:bodyPr>
            <a:noAutofit/>
          </a:bodyPr>
          <a:lstStyle/>
          <a:p>
            <a:pPr algn="l"/>
            <a:r>
              <a:rPr lang="ru-RU" sz="2800" b="1" u="sng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Руководители </a:t>
            </a:r>
            <a:r>
              <a:rPr lang="ru-RU" sz="28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проекта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Привезенцева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Татьяна Петровна, </a:t>
            </a:r>
          </a:p>
          <a:p>
            <a:pPr algn="l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учитель русского языка и литературы, </a:t>
            </a:r>
          </a:p>
          <a:p>
            <a:pPr algn="l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Висицкая Екатерина Юрьевна, </a:t>
            </a:r>
          </a:p>
          <a:p>
            <a:pPr algn="l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учитель начальной школы.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Судьба конных памятников Ленинграда </a:t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 время Великой Отечественной войны</a:t>
            </a: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2290" name="Рисунок 1" descr="Санкт-Петербур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3429000"/>
            <a:ext cx="1371600" cy="1441450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820472" cy="2351112"/>
          </a:xfrm>
        </p:spPr>
        <p:txBody>
          <a:bodyPr>
            <a:noAutofit/>
          </a:bodyPr>
          <a:lstStyle/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Памятник Императору Петру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на Сенатской площади является самым первым конным памятником в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Санкт-Петербурге. Автор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конной статуи –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Этьен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Фальконе.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836712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Памятник Императору Петру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Сенатской площади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482" name="Picture 2" descr="The Bronze Horseman.Saint Petersbu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56992"/>
            <a:ext cx="3888432" cy="2988332"/>
          </a:xfrm>
          <a:prstGeom prst="rect">
            <a:avLst/>
          </a:prstGeom>
          <a:noFill/>
          <a:ln w="85725">
            <a:solidFill>
              <a:schemeClr val="accent5">
                <a:lumMod val="75000"/>
              </a:schemeClr>
            </a:solidFill>
          </a:ln>
        </p:spPr>
      </p:pic>
      <p:pic>
        <p:nvPicPr>
          <p:cNvPr id="20484" name="Picture 4" descr="&amp;Mcy;&amp;iecy;&amp;dcy;&amp;ncy;&amp;ycy;&amp;jcy; &amp;vcy;&amp;scy;&amp;acy;&amp;dcy;&amp;ncy;&amp;icy;&amp;kcy; &amp;vcy; &amp;Scy;&amp;acy;&amp;ncy;&amp;kcy;&amp;tcy;-&amp;Pcy;&amp;iecy;&amp;tcy;&amp;iecy;&amp;rcy;&amp;bcy;&amp;ucy;&amp;rcy;&amp;gcy;&amp;iecy; The Plac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356992"/>
            <a:ext cx="3960440" cy="2970330"/>
          </a:xfrm>
          <a:prstGeom prst="rect">
            <a:avLst/>
          </a:prstGeom>
          <a:noFill/>
          <a:ln w="825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620688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Судьба памятника во время блокады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528" y="1268760"/>
          <a:ext cx="8496944" cy="5400600"/>
        </p:xfrm>
        <a:graphic>
          <a:graphicData uri="http://schemas.openxmlformats.org/drawingml/2006/table">
            <a:tbl>
              <a:tblPr/>
              <a:tblGrid>
                <a:gridCol w="4441421"/>
                <a:gridCol w="4055523"/>
              </a:tblGrid>
              <a:tr h="5400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50" dirty="0">
                        <a:solidFill>
                          <a:srgbClr val="303E4A"/>
                        </a:solidFill>
                        <a:latin typeface="Arial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303E4A"/>
                          </a:solidFill>
                          <a:latin typeface="Arial"/>
                          <a:ea typeface="Times New Roman"/>
                        </a:rPr>
                        <a:t>  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/>
                          <a:ea typeface="Times New Roman"/>
                        </a:rPr>
                        <a:t>Памятник 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Петру Первому на Сенатской площади в начале блокады Ленинграда был усилиями ленинградцев спрятан под сотнями мешков с песком.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2" descr="jpg / &amp;Rcy;&amp;acy;&amp;zcy;&amp;ncy;&amp;ocy;&amp;iecy; - &amp;khcy;&amp;ocy;&amp;scy;&amp;tcy;&amp;icy;&amp;ncy;&amp;gcy; &amp;kcy;&amp;acy;&amp;rcy;&amp;tcy;&amp;icy;&amp;ncy;&amp;ocy;&amp;kcy; &amp;icy; &amp;fcy;&amp;ocy;&amp;tcy;&amp;ocy; &quot;PicShare.ru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805264"/>
            <a:ext cx="3744416" cy="408376"/>
          </a:xfrm>
          <a:prstGeom prst="rect">
            <a:avLst/>
          </a:prstGeom>
          <a:noFill/>
        </p:spPr>
      </p:pic>
      <p:pic>
        <p:nvPicPr>
          <p:cNvPr id="11" name="Рисунок 10" descr="oleg_kozyrev: 70 &amp;lcy;&amp;iecy;&amp;tcy; &amp;bcy;&amp;lcy;&amp;ocy;&amp;kcy;&amp;acy;&amp;dcy;&amp;iecy;"/>
          <p:cNvPicPr/>
          <p:nvPr/>
        </p:nvPicPr>
        <p:blipFill>
          <a:blip r:embed="rId3" cstate="print"/>
          <a:srcRect l="17302" r="8467"/>
          <a:stretch>
            <a:fillRect/>
          </a:stretch>
        </p:blipFill>
        <p:spPr bwMode="auto">
          <a:xfrm>
            <a:off x="323528" y="1628800"/>
            <a:ext cx="4409218" cy="372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235111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Бронзовый конный памятник Петру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перед Михайловским (Инженерным) замком был возведён в 1800 году изготовлена скульптором Растрелли ещё при жизни Петра. </a:t>
            </a:r>
          </a:p>
          <a:p>
            <a:pPr algn="l"/>
            <a:endParaRPr lang="ru-RU" sz="28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54868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800" dirty="0" smtClean="0"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Памятник Императору Петру </a:t>
            </a:r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перед Михайловским замком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800" dirty="0" smtClean="0">
                <a:latin typeface="Arial" pitchFamily="34" charset="0"/>
                <a:cs typeface="Arial" pitchFamily="34" charset="0"/>
              </a:rPr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2" name="Picture 2" descr="4 &amp;scy;&amp;acy;&amp;mcy;&amp;ycy;&amp;khcy; &amp;zcy;&amp;ncy;&amp;acy;&amp;mcy;&amp;iecy;&amp;ncy;&amp;icy;&amp;tcy;&amp;ycy;&amp;khcy; &amp;pcy;&amp;acy;&amp;mcy;&amp;yacy;&amp;tcy;&amp;ncy;&amp;icy;&amp;kcy;&amp;acy; &amp;Pcy;&amp;iecy;&amp;tcy;&amp;rcy;&amp;ucy; I VeniVidi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84984"/>
            <a:ext cx="4104456" cy="2893641"/>
          </a:xfrm>
          <a:prstGeom prst="rect">
            <a:avLst/>
          </a:prstGeom>
          <a:noFill/>
          <a:ln w="82550">
            <a:solidFill>
              <a:schemeClr val="accent5">
                <a:lumMod val="75000"/>
              </a:schemeClr>
            </a:solidFill>
          </a:ln>
        </p:spPr>
      </p:pic>
      <p:pic>
        <p:nvPicPr>
          <p:cNvPr id="25604" name="Picture 4" descr="&amp;Pcy;&amp;acy;&amp;mcy;&amp;yacy;&amp;tcy;&amp;ncy;&amp;icy;&amp;kcy; &amp;Pcy;&amp;iecy;&amp;tcy;&amp;rcy;&amp;ucy; &amp;Pcy;&amp;iecy;&amp;rcy;&amp;vcy;&amp;ocy;&amp;mcy;&amp;ucy; &amp;ucy; &amp;Mcy;&amp;icy;&amp;khcy;&amp;acy;&amp;jcy;&amp;lcy;&amp;ocy;&amp;vcy;&amp;scy;&amp;kcy;&amp;ocy;&amp;gcy;&amp;ocy; &amp;zcy;&amp;acy;&amp;mcy;&amp;kcy;&amp;acy;, &amp;Scy;&amp;acy;&amp;ncy;&amp;kcy;&amp;tcy;-&amp;Pcy;&amp;iecy;&amp;tcy;&amp;iecy;&amp;rcy;&amp;bcy;&amp;ucy;&amp;rcy;&amp;gcy; &amp;gcy;., &amp;Dcy;&amp;vcy;&amp;ocy;&amp;rcy;&amp;tscy;&amp;ocy;&amp;vcy;&amp;ycy;&amp;j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284984"/>
            <a:ext cx="3864429" cy="2898322"/>
          </a:xfrm>
          <a:prstGeom prst="rect">
            <a:avLst/>
          </a:prstGeom>
          <a:noFill/>
          <a:ln w="825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 smtClean="0"/>
              <a:t> </a:t>
            </a:r>
            <a:r>
              <a:rPr lang="ru-RU" sz="4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Судьба памятника во время блокады </a:t>
            </a: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2" y="1268760"/>
          <a:ext cx="8712967" cy="5328592"/>
        </p:xfrm>
        <a:graphic>
          <a:graphicData uri="http://schemas.openxmlformats.org/drawingml/2006/table">
            <a:tbl>
              <a:tblPr/>
              <a:tblGrid>
                <a:gridCol w="3600379"/>
                <a:gridCol w="5112588"/>
              </a:tblGrid>
              <a:tr h="5328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50" dirty="0">
                        <a:solidFill>
                          <a:srgbClr val="303E4A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В 1941 году, в начале войны, конная статуя Петра </a:t>
                      </a:r>
                      <a:r>
                        <a:rPr lang="en-US" sz="2800" b="1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 у Михайловского замка была снята  постамента и надёжно зарыта в землю. </a:t>
                      </a:r>
                      <a:r>
                        <a:rPr lang="ru-RU" sz="2800" b="1" dirty="0" smtClean="0">
                          <a:latin typeface="Times New Roman"/>
                          <a:ea typeface="Times New Roman"/>
                        </a:rPr>
                        <a:t>В 1945 году спасённую скульптуру Петра установили на родной пьедестал.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&amp;Vcy;&amp;ocy;&amp;kcy;&amp;rcy;&amp;ucy;&amp;gcy; &amp;Icy;&amp;ncy;&amp;zhcy;&amp;iecy;&amp;ncy;&amp;iecy;&amp;rcy;&amp;ncy;&amp;ocy;&amp;gcy;&amp;ocy; &amp;zcy;&amp;acy;&amp;mcy;&amp;kcy;&amp;acy; &amp;Pcy;&amp;rcy;&amp;ocy;&amp;gcy;&amp;ucy;&amp;lcy;&amp;kcy;&amp;icy; &amp;pcy;&amp;ocy; &amp;Scy;&amp;acy;&amp;ncy;&amp;kcy;&amp;tcy;-&amp;Pcy;&amp;iecy;&amp;tcy;&amp;iecy;&amp;rcy;&amp;bcy;&amp;ucy;&amp;rcy;&amp;gcy;&amp;ucy;"/>
          <p:cNvPicPr/>
          <p:nvPr/>
        </p:nvPicPr>
        <p:blipFill>
          <a:blip r:embed="rId2" cstate="print"/>
          <a:srcRect b="7019"/>
          <a:stretch>
            <a:fillRect/>
          </a:stretch>
        </p:blipFill>
        <p:spPr bwMode="auto">
          <a:xfrm>
            <a:off x="395536" y="1484784"/>
            <a:ext cx="3168352" cy="396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jpg / &amp;Rcy;&amp;acy;&amp;zcy;&amp;ncy;&amp;ocy;&amp;iecy; - &amp;khcy;&amp;ocy;&amp;scy;&amp;tcy;&amp;icy;&amp;ncy;&amp;gcy; &amp;kcy;&amp;acy;&amp;rcy;&amp;tcy;&amp;icy;&amp;ncy;&amp;ocy;&amp;kcy; &amp;icy; &amp;fcy;&amp;ocy;&amp;tcy;&amp;ocy; &quot;PicShare.ru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5877272"/>
            <a:ext cx="3744416" cy="4083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235111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Кони русского скульптора Петра  Карловича </a:t>
            </a: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Клодта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принесли Аничкову мосту мировую известность. Дата установки охватывает целое десятилетие: с 1841 года по 1851 год.</a:t>
            </a:r>
          </a:p>
          <a:p>
            <a:pPr algn="l"/>
            <a:endParaRPr lang="ru-RU" sz="28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836712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Кони </a:t>
            </a:r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Клодта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</a:t>
            </a:r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Аничковом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мосту - «Укрощение коня человеком»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698" name="Picture 2" descr="&amp;Fcy;&amp;ocy;&amp;tcy;&amp;ocy; &amp;Pcy;&amp;iecy;&amp;tcy;&amp;iecy;&amp;rcy;&amp;bcy;&amp;ucy;&amp;rcy;&amp;gcy;&amp;acy; . &amp;Ucy;&amp;kcy;&amp;rcy;&amp;ocy;&amp;shchcy;&amp;iecy;&amp;ncy;&amp;icy;&amp;iecy; &amp;kcy;&amp;ocy;&amp;ncy;&amp;yacy; &amp;chcy;&amp;iecy;&amp;lcy;&amp;ocy;&amp;vcy;&amp;iecy;&amp;kcy;&amp;ocy;&amp;m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429000"/>
            <a:ext cx="2232247" cy="2134330"/>
          </a:xfrm>
          <a:prstGeom prst="rect">
            <a:avLst/>
          </a:prstGeom>
          <a:noFill/>
          <a:ln w="53975">
            <a:solidFill>
              <a:schemeClr val="accent6">
                <a:lumMod val="75000"/>
              </a:schemeClr>
            </a:solidFill>
          </a:ln>
        </p:spPr>
      </p:pic>
      <p:pic>
        <p:nvPicPr>
          <p:cNvPr id="29700" name="Picture 4" descr="&amp;SHcy;&amp;Acy;&amp;Ocy;&amp;Vcy;.net * &amp;Kcy;&amp;acy;&amp;lcy;&amp;iecy;&amp;ncy;&amp;dcy;&amp;acy;&amp;rcy;&amp;softcy; &amp;zcy;&amp;ncy;&amp;acy;&amp;mcy;&amp;iecy;&amp;ncy;&amp;acy;&amp;tcy;&amp;iecy;&amp;lcy;&amp;softcy;&amp;ncy;&amp;ycy;&amp;khcy; &amp;dcy;&amp;acy;&amp;tcy; &amp;ocy;&amp;tcy; avk1968"/>
          <p:cNvPicPr>
            <a:picLocks noChangeAspect="1" noChangeArrowheads="1"/>
          </p:cNvPicPr>
          <p:nvPr/>
        </p:nvPicPr>
        <p:blipFill>
          <a:blip r:embed="rId3" cstate="print"/>
          <a:srcRect l="9449" r="18898" b="3092"/>
          <a:stretch>
            <a:fillRect/>
          </a:stretch>
        </p:blipFill>
        <p:spPr bwMode="auto">
          <a:xfrm>
            <a:off x="2699792" y="3429000"/>
            <a:ext cx="1859174" cy="2137099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29702" name="Picture 6" descr="&amp;Vcy;&amp;scy;&amp;iecy;&amp;mcy;-&amp;vcy;&amp;scy;&amp;iecy;&amp;mcy;-&amp;vcy;&amp;scy;&amp;iecy;&amp;mcy;. - &amp;Ocy;&amp;lcy;&amp;softcy;&amp;gcy;&amp;acy; &amp;Acy;&amp;lcy;&amp;iecy;&amp;kcy;&amp;scy;&amp;acy;&amp;ncy;&amp;dcy;&amp;rcy;&amp;ocy;&amp;vcy;&amp;ncy;&amp;acy; &amp;Kcy;&amp;ocy;&amp;scy;&amp;tcy;&amp;icy;&amp;ncy;&amp;acy;"/>
          <p:cNvPicPr>
            <a:picLocks noChangeAspect="1" noChangeArrowheads="1"/>
          </p:cNvPicPr>
          <p:nvPr/>
        </p:nvPicPr>
        <p:blipFill>
          <a:blip r:embed="rId4" cstate="print"/>
          <a:srcRect l="14988" t="8853" r="1955" b="4086"/>
          <a:stretch>
            <a:fillRect/>
          </a:stretch>
        </p:blipFill>
        <p:spPr bwMode="auto">
          <a:xfrm>
            <a:off x="4788024" y="3429000"/>
            <a:ext cx="1900872" cy="2122703"/>
          </a:xfrm>
          <a:prstGeom prst="rect">
            <a:avLst/>
          </a:prstGeom>
          <a:noFill/>
          <a:ln w="53975">
            <a:solidFill>
              <a:schemeClr val="accent6">
                <a:lumMod val="75000"/>
              </a:schemeClr>
            </a:solidFill>
          </a:ln>
        </p:spPr>
      </p:pic>
      <p:pic>
        <p:nvPicPr>
          <p:cNvPr id="29704" name="Picture 8" descr="&amp;Scy;&amp;pcy;&amp;acy;&amp;scy;&amp;scy;&amp;kcy;&amp;icy;&amp;iecy; &amp;vcy;&amp;ocy;&amp;rcy;&amp;ocy;&amp;tcy;&amp;acy; &amp;Lcy;&amp;iecy;&amp;gcy;&amp;iecy;&amp;ncy;&amp;dcy;&amp;acy; &amp;ocy;&amp;bcy; &amp;acy;&amp;vcy;&amp;tcy;&amp;ocy;&amp;rcy;&amp;iecy; &amp;kcy;&amp;ocy;&amp;ncy;&amp;iecy;&amp;jcy; &amp;Acy;&amp;ncy;&amp;icy;&amp;chcy;&amp;kcy;&amp;ocy;&amp;vcy;&amp;acy; &amp;mcy;&amp;ocy;&amp;scy;&amp;tcy;&amp;acy;, &amp;Pcy;. &amp;Icy;. &amp;Kcy;&amp;lcy;&amp;ocy;&amp;dcy;&amp;tcy;&amp;iecy; &amp;Dcy;&amp;ocy;&amp;scy;&amp;tcy;&amp;ocy;&amp;pcy;&amp;rcy;&amp;icy;&amp;mcy;&amp;iecy;&amp;chcy;&amp;acy;&amp;tcy;&amp;iecy;&amp;lcy;&amp;softcy;&amp;ncy;&amp;ocy;&amp;scy;&amp;tcy;&amp;icy; &amp;Scy;&amp;acy;&amp;ncy;&amp;kcy;&amp;tcy;-&amp;Pcy;&amp;iecy;&amp;tcy;&amp;iecy;&amp;rcy;&amp;bcy;&amp;ucy;&amp;rcy;&amp;gcy;&amp;acy;"/>
          <p:cNvPicPr>
            <a:picLocks noChangeAspect="1" noChangeArrowheads="1"/>
          </p:cNvPicPr>
          <p:nvPr/>
        </p:nvPicPr>
        <p:blipFill>
          <a:blip r:embed="rId5" cstate="print"/>
          <a:srcRect l="4148" t="1620" r="3629" b="3780"/>
          <a:stretch>
            <a:fillRect/>
          </a:stretch>
        </p:blipFill>
        <p:spPr bwMode="auto">
          <a:xfrm>
            <a:off x="6948264" y="3429000"/>
            <a:ext cx="1979256" cy="216024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 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800" dirty="0" smtClean="0">
                <a:latin typeface="Arial" pitchFamily="34" charset="0"/>
                <a:cs typeface="Arial" pitchFamily="34" charset="0"/>
              </a:rPr>
            </a:br>
            <a:r>
              <a:rPr lang="ru-RU" sz="4800" b="1" dirty="0" smtClean="0"/>
              <a:t> </a:t>
            </a: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Судьба памятника во время блокады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928464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Во время блокады Ленинграда в 1941 году коней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Клодта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спасли, закопав в Екатерининском саду Аничкова дворца пионеров.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8674" name="Picture 2" descr="i (1)"/>
          <p:cNvPicPr>
            <a:picLocks noChangeAspect="1" noChangeArrowheads="1"/>
          </p:cNvPicPr>
          <p:nvPr/>
        </p:nvPicPr>
        <p:blipFill>
          <a:blip r:embed="rId2" cstate="print"/>
          <a:srcRect l="9449" t="3600" r="9449" b="8999"/>
          <a:stretch>
            <a:fillRect/>
          </a:stretch>
        </p:blipFill>
        <p:spPr bwMode="auto">
          <a:xfrm>
            <a:off x="251520" y="3212976"/>
            <a:ext cx="4352208" cy="3270915"/>
          </a:xfrm>
          <a:prstGeom prst="rect">
            <a:avLst/>
          </a:prstGeom>
          <a:noFill/>
          <a:ln w="8572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</p:pic>
      <p:pic>
        <p:nvPicPr>
          <p:cNvPr id="28675" name="Picture 3" descr="images"/>
          <p:cNvPicPr>
            <a:picLocks noChangeAspect="1" noChangeArrowheads="1"/>
          </p:cNvPicPr>
          <p:nvPr/>
        </p:nvPicPr>
        <p:blipFill>
          <a:blip r:embed="rId3" cstate="print"/>
          <a:srcRect l="7411" r="5929"/>
          <a:stretch>
            <a:fillRect/>
          </a:stretch>
        </p:blipFill>
        <p:spPr bwMode="auto">
          <a:xfrm>
            <a:off x="4860032" y="3212976"/>
            <a:ext cx="4041433" cy="3240360"/>
          </a:xfrm>
          <a:prstGeom prst="rect">
            <a:avLst/>
          </a:prstGeom>
          <a:noFill/>
          <a:ln w="8255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 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800" dirty="0" smtClean="0">
                <a:latin typeface="Arial" pitchFamily="34" charset="0"/>
                <a:cs typeface="Arial" pitchFamily="34" charset="0"/>
              </a:rPr>
            </a:br>
            <a:r>
              <a:rPr lang="ru-RU" sz="4800" b="1" dirty="0" smtClean="0"/>
              <a:t> </a:t>
            </a: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Судьба памятника во время блокады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6" name="Picture 4" descr="i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3568055" cy="2727176"/>
          </a:xfrm>
          <a:prstGeom prst="rect">
            <a:avLst/>
          </a:prstGeom>
          <a:noFill/>
          <a:ln w="793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</p:pic>
      <p:pic>
        <p:nvPicPr>
          <p:cNvPr id="28677" name="Picture 5" descr="31458"/>
          <p:cNvPicPr>
            <a:picLocks noChangeAspect="1" noChangeArrowheads="1"/>
          </p:cNvPicPr>
          <p:nvPr/>
        </p:nvPicPr>
        <p:blipFill>
          <a:blip r:embed="rId3" cstate="print"/>
          <a:srcRect l="1543" r="3857" b="2329"/>
          <a:stretch>
            <a:fillRect/>
          </a:stretch>
        </p:blipFill>
        <p:spPr bwMode="auto">
          <a:xfrm>
            <a:off x="4920279" y="836712"/>
            <a:ext cx="3692908" cy="3586843"/>
          </a:xfrm>
          <a:prstGeom prst="rect">
            <a:avLst/>
          </a:prstGeom>
          <a:noFill/>
          <a:ln w="793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</p:pic>
      <p:pic>
        <p:nvPicPr>
          <p:cNvPr id="28678" name="Picture 6" descr="images (1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715395"/>
            <a:ext cx="3456384" cy="2919678"/>
          </a:xfrm>
          <a:prstGeom prst="rect">
            <a:avLst/>
          </a:prstGeom>
          <a:noFill/>
          <a:ln w="793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</p:pic>
      <p:pic>
        <p:nvPicPr>
          <p:cNvPr id="9" name="Picture 2" descr="jpg / &amp;Rcy;&amp;acy;&amp;zcy;&amp;ncy;&amp;ocy;&amp;iecy; - &amp;khcy;&amp;ocy;&amp;scy;&amp;tcy;&amp;icy;&amp;ncy;&amp;gcy; &amp;kcy;&amp;acy;&amp;rcy;&amp;tcy;&amp;icy;&amp;ncy;&amp;ocy;&amp;kcy; &amp;icy; &amp;fcy;&amp;ocy;&amp;tcy;&amp;ocy; &quot;PicShare.ru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4941168"/>
            <a:ext cx="5076056" cy="13444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964488" cy="2351112"/>
          </a:xfrm>
        </p:spPr>
        <p:txBody>
          <a:bodyPr>
            <a:noAutofit/>
          </a:bodyPr>
          <a:lstStyle/>
          <a:p>
            <a:pPr algn="l"/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Памятник начал строиться в 1856 году после смерти императора Николая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по проекту архитектора Огюста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Монферрана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и по модели скульптора П. К.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Клодта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l"/>
            <a:endParaRPr lang="ru-RU" sz="28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Памятник Императору Николаю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0" name="Picture 2" descr="&amp;Icy;&amp;zcy;&amp;vcy;&amp;iecy;&amp;scy;&amp;tcy;&amp;ncy;&amp;ycy;&amp;iecy; &amp;scy;&amp;kcy;&amp;ucy;&amp;lcy;&amp;softcy;&amp;pcy;&amp;tcy;&amp;ocy;&amp;rcy;&amp;ycy; - &amp;tcy;&amp;vcy;&amp;ocy;&amp;rcy;&amp;chcy;&amp;iecy;&amp;scy;&amp;kcy;&amp;ocy;&amp;iecy; &amp;ocy;&amp;bcy;&amp;hardcy;&amp;iecy;&amp;dcy;&amp;icy;&amp;ncy;&amp;iecy;&amp;ncy;&amp;icy;&amp;iecy; &amp;Scy;&amp;pcy;&amp;ocy;&amp;kcy;&amp;ucy;&amp;scy;&amp;acy;"/>
          <p:cNvPicPr>
            <a:picLocks noChangeAspect="1" noChangeArrowheads="1"/>
          </p:cNvPicPr>
          <p:nvPr/>
        </p:nvPicPr>
        <p:blipFill>
          <a:blip r:embed="rId2" cstate="print"/>
          <a:srcRect l="6479" t="7544" r="4859" b="2263"/>
          <a:stretch>
            <a:fillRect/>
          </a:stretch>
        </p:blipFill>
        <p:spPr bwMode="auto">
          <a:xfrm>
            <a:off x="323528" y="3140968"/>
            <a:ext cx="4403054" cy="3384376"/>
          </a:xfrm>
          <a:prstGeom prst="rect">
            <a:avLst/>
          </a:prstGeom>
          <a:noFill/>
          <a:ln w="79375">
            <a:solidFill>
              <a:schemeClr val="accent5">
                <a:lumMod val="75000"/>
              </a:schemeClr>
            </a:solidFill>
          </a:ln>
        </p:spPr>
      </p:pic>
      <p:pic>
        <p:nvPicPr>
          <p:cNvPr id="27656" name="Picture 8" descr="&amp;Mcy;&amp;icy;&amp;fcy; &amp;ocy; &amp;iecy;&amp;dcy;&amp;icy;&amp;ncy;&amp;scy;&amp;tcy;&amp;vcy;&amp;iecy;&amp;ncy;&amp;ncy;&amp;ocy;&amp;mcy; &amp;vcy; &amp;mcy;&amp;icy;&amp;rcy;&amp;iecy; &amp;kcy;&amp;ocy;&amp;ncy;&amp;ncy;&amp;ocy;&amp;mcy; &amp;pcy;&amp;acy;&amp;mcy;&amp;yacy;&amp;tcy;&amp;ncy;&amp;icy;&amp;kcy;&amp;iecy; &amp;ocy; &amp;dcy;&amp;vcy;&amp;ucy;&amp;khcy; &amp;ocy;&amp;pcy;&amp;ocy;&amp;rcy;&amp;acy;&amp;khcy; - &amp;ZHcy;&amp;icy;&amp;vcy;&amp;acy;&amp;yacy; &amp;pcy;&amp;lcy;&amp;acy;&amp;ncy;&amp;iecy;&amp;tcy;&amp;acy; - &amp;pcy;&amp;ocy;&amp;rcy;&amp;tcy;&amp;acy;&amp;lcy; &amp;ocy; &amp;zhcy;&amp;icy;&amp;vcy;&amp;ocy;&amp;tcy;&amp;ncy;&amp;ycy;&amp;khcy; &amp;icy; &amp;rcy;&amp;acy;&amp;scy;&amp;tcy;&amp;iecy;&amp;ncy;&amp;icy;&amp;yacy;&amp;khcy;"/>
          <p:cNvPicPr>
            <a:picLocks noChangeAspect="1" noChangeArrowheads="1"/>
          </p:cNvPicPr>
          <p:nvPr/>
        </p:nvPicPr>
        <p:blipFill>
          <a:blip r:embed="rId3" cstate="print"/>
          <a:srcRect l="23031" t="4803" b="7020"/>
          <a:stretch>
            <a:fillRect/>
          </a:stretch>
        </p:blipFill>
        <p:spPr bwMode="auto">
          <a:xfrm>
            <a:off x="5114870" y="3140968"/>
            <a:ext cx="3650524" cy="3342376"/>
          </a:xfrm>
          <a:prstGeom prst="rect">
            <a:avLst/>
          </a:prstGeom>
          <a:noFill/>
          <a:ln w="79375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764704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Судьба памятника Императору Николаю I во время блокады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/>
              <a:t>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1052736"/>
          <a:ext cx="8568952" cy="5400600"/>
        </p:xfrm>
        <a:graphic>
          <a:graphicData uri="http://schemas.openxmlformats.org/drawingml/2006/table">
            <a:tbl>
              <a:tblPr/>
              <a:tblGrid>
                <a:gridCol w="4248472"/>
                <a:gridCol w="4320480"/>
              </a:tblGrid>
              <a:tr h="5400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/>
                          <a:ea typeface="Times New Roman"/>
                        </a:rPr>
                        <a:t>Памятник 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Императору Николаю </a:t>
                      </a:r>
                      <a:r>
                        <a:rPr lang="en-US" sz="3200" b="1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 во время блокады </a:t>
                      </a:r>
                      <a:r>
                        <a:rPr lang="ru-RU" sz="3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был замаскирован фанерными щитами, укрыт от попаданий вражеских снарядов и осколков.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6625" name="Picture 1" descr="past_meets_present_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023" y="1340768"/>
            <a:ext cx="4012531" cy="2993475"/>
          </a:xfrm>
          <a:prstGeom prst="rect">
            <a:avLst/>
          </a:prstGeom>
          <a:noFill/>
        </p:spPr>
      </p:pic>
      <p:pic>
        <p:nvPicPr>
          <p:cNvPr id="9" name="Picture 2" descr="jpg / &amp;Rcy;&amp;acy;&amp;zcy;&amp;ncy;&amp;ocy;&amp;iecy; - &amp;khcy;&amp;ocy;&amp;scy;&amp;tcy;&amp;icy;&amp;ncy;&amp;gcy; &amp;kcy;&amp;acy;&amp;rcy;&amp;tcy;&amp;icy;&amp;ncy;&amp;ocy;&amp;kcy; &amp;icy; &amp;fcy;&amp;ocy;&amp;tcy;&amp;ocy; &quot;PicShare.ru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085184"/>
            <a:ext cx="4392488" cy="11634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8640"/>
            <a:ext cx="9144000" cy="235111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/>
            <a:endParaRPr lang="ru-RU" sz="28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Памятник Императору Александру III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908720"/>
            <a:ext cx="914400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Памятник императору Александру III находится у входа в Мраморный дворец. Автор проекта – итальянский скульптор П. П. Трубецкой.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4819" name="Picture 3" descr="&amp;Fcy;&amp;ocy;&amp;tcy;&amp;ocy; &amp;pcy;&amp;ucy;&amp;tcy;&amp;iecy;&amp;shcy;&amp;iecy;&amp;scy;&amp;tcy;&amp;vcy;&amp;icy;&amp;yacy;, &amp;gcy;&amp;ocy;&amp;rcy;&amp;ocy;&amp;dcy;, &amp;rcy;&amp;iecy;&amp;kcy;&amp;acy;, &amp;bcy;&amp;iecy;&amp;rcy;&amp;iecy;&amp;gcy;, &amp;acy;&amp;rcy;&amp;khcy;&amp;icy;&amp;tcy;&amp;iecy;&amp;kcy;&amp;tcy;&amp;ucy;&amp;rcy;&amp;acy;, &amp;icy;&amp;scy;&amp;kcy;&amp;ucy;&amp;scy;&amp;scy;&amp;tcy;&amp;vcy;&amp;ocy;, &amp;icy;&amp;scy;&amp;tcy;&amp;ocy;&amp;rcy;&amp;icy;&amp;yacy;, &amp;rcy;&amp;ocy;&amp;scy;&amp;scy;&amp;icy;&amp;yacy;, &amp;scy;&amp;acy;&amp;ncy;&amp;kcy;&amp;tcy;-&amp;pcy;&amp;iecy;&amp;tcy;&amp;iecy;&amp;rcy;&amp;bcy;&amp;ucy;&amp;rcy;&amp;gcy;"/>
          <p:cNvPicPr>
            <a:picLocks noChangeAspect="1" noChangeArrowheads="1"/>
          </p:cNvPicPr>
          <p:nvPr/>
        </p:nvPicPr>
        <p:blipFill>
          <a:blip r:embed="rId2" cstate="print"/>
          <a:srcRect b="10658"/>
          <a:stretch>
            <a:fillRect/>
          </a:stretch>
        </p:blipFill>
        <p:spPr bwMode="auto">
          <a:xfrm>
            <a:off x="251520" y="3501008"/>
            <a:ext cx="4427766" cy="2849446"/>
          </a:xfrm>
          <a:prstGeom prst="rect">
            <a:avLst/>
          </a:prstGeom>
          <a:noFill/>
          <a:ln w="79375">
            <a:solidFill>
              <a:schemeClr val="accent5">
                <a:lumMod val="75000"/>
              </a:schemeClr>
            </a:solidFill>
          </a:ln>
        </p:spPr>
      </p:pic>
      <p:pic>
        <p:nvPicPr>
          <p:cNvPr id="34821" name="Picture 5" descr="&amp;Vcy;&amp;ocy;&amp;iecy;&amp;ncy;&amp;ncy;&amp;ocy;-&amp;icy;&amp;scy;&amp;tcy;&amp;ocy;&amp;rcy;&amp;icy;&amp;chcy;&amp;iecy;&amp;scy;&amp;kcy;&amp;ocy;&amp;iecy; &amp;ocy;&amp;bcy;&amp;shchcy;&amp;iecy;&amp;scy;&amp;tcy;&amp;vcy;&amp;ocy; &amp;Mcy;&amp;iecy;&amp;dcy;&amp;icy;&amp;ncy;&amp;scy;&amp;kcy;&amp;ocy;&amp;gcy;&amp;ocy; &amp;pcy;&amp;ycy;&amp;tcy;&amp;acy;&amp;lcy;&amp;ocy;&amp;scy;&amp;softcy; &amp;scy;&amp;dcy;&amp;vcy;&amp;icy;&amp;ncy;&amp;ucy;&amp;tcy;&amp;softcy; &amp;scy; &amp;mcy;&amp;iecy;&amp;scy;&amp;tcy;&amp;acy; &amp;pcy;&amp;acy;&amp;mcy;&amp;yacy;&amp;tcy;&amp;ncy;&amp;icy;&amp;kcy; &amp;Acy;&amp;lcy;&amp;iecy;&amp;kcy;&amp;scy;&amp;acy;&amp;ncy;&amp;dcy;&amp;rcy;&amp;ucy; III - &amp;Rcy;&amp;acy;&amp;mcy;&amp;bcy;&amp;lcy;&amp;iecy;&amp;rcy;-&amp;Ncy;&amp;ocy;&amp;vcy;&amp;ocy;&amp;scy;&amp;tcy;&amp;icy;"/>
          <p:cNvPicPr>
            <a:picLocks noChangeAspect="1" noChangeArrowheads="1"/>
          </p:cNvPicPr>
          <p:nvPr/>
        </p:nvPicPr>
        <p:blipFill>
          <a:blip r:embed="rId3" cstate="print"/>
          <a:srcRect l="4724" r="18898"/>
          <a:stretch>
            <a:fillRect/>
          </a:stretch>
        </p:blipFill>
        <p:spPr bwMode="auto">
          <a:xfrm>
            <a:off x="5004048" y="3501008"/>
            <a:ext cx="3879444" cy="2878461"/>
          </a:xfrm>
          <a:prstGeom prst="rect">
            <a:avLst/>
          </a:prstGeom>
          <a:noFill/>
          <a:ln w="79375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708920"/>
            <a:ext cx="7808912" cy="2351112"/>
          </a:xfrm>
        </p:spPr>
        <p:txBody>
          <a:bodyPr>
            <a:noAutofit/>
          </a:bodyPr>
          <a:lstStyle/>
          <a:p>
            <a:pPr algn="l"/>
            <a:r>
              <a:rPr lang="ru-RU" sz="2800" b="1" u="sng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Работу выполнили: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Борщёва Яна , 9-А класс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Парненкова Анастасия, 9-А класс            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Парчиева Софият, 9-А класс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Барканов Андрей, 4- Б класс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Паражинский Вячеслав, 4- Б  класс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Сорокин Артём, 4- Б класс</a:t>
            </a:r>
          </a:p>
          <a:p>
            <a:pPr algn="l"/>
            <a:endParaRPr lang="ru-RU" sz="28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Судьба конных памятников Ленинграда </a:t>
            </a:r>
            <a:br>
              <a:rPr lang="ru-RU" sz="49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9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 время Великой Отечественной войны</a:t>
            </a: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2290" name="Рисунок 1" descr="Санкт-Петербур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3068960"/>
            <a:ext cx="1803648" cy="1895500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620688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Судьба памятника во время блокады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836712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Памятник был защищён мешками с песком, песчаной насыпью, его обшили досками, да устроили накат из брёвен. 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 descr="&amp;Pcy;&amp;acy;&amp;vcy;&amp;iecy;&amp;lcy; &amp;Pcy;&amp;iecy;&amp;tcy;&amp;rcy;&amp;ocy;&amp;vcy;&amp;icy;&amp;chcy; &amp;Tcy;&amp;rcy;&amp;ucy;&amp;bcy;&amp;iecy;&amp;tscy;&amp;kcy;&amp;ocy;&amp;jcy; (1866 - 1938). (&amp;Pcy;&amp;iecy;&amp;tcy;&amp;rcy;&amp;ocy;&amp;vcy;&amp;acy; &amp;Acy;. &amp;Fcy;.) 1970 &amp;Dcy;&amp;mcy;&amp;icy;&amp;tcy;&amp;rcy;&amp;icy;&amp;iecy;&amp;ncy;&amp;kcy;&amp;ocy; &amp;Acy;.&amp;Fcy;., &amp;Kcy;&amp;ucy;&amp;zcy;&amp;ncy;&amp;iecy;&amp;tscy;&amp;ocy;&amp;vcy;&amp;acy; &amp;Ecy;.&amp;Vcy;, &amp;Pcy;&amp;iecy;&amp;tcy;&amp;rcy;&amp;ocy;&amp;vcy;&amp;acy; &amp;Ocy;.&amp;Fcy;., &amp;Fcy;&amp;iecy;&amp;dcy;&amp;ocy;&amp;rcy;&amp;ocy;&amp;vcy;&amp;acy; &amp;Ncy;.&amp;Acy;. - 50 &amp;kcy;&amp;r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140968"/>
            <a:ext cx="4404970" cy="3245769"/>
          </a:xfrm>
          <a:prstGeom prst="rect">
            <a:avLst/>
          </a:prstGeom>
          <a:noFill/>
          <a:ln w="79375">
            <a:solidFill>
              <a:schemeClr val="accent5">
                <a:lumMod val="75000"/>
              </a:schemeClr>
            </a:solidFill>
          </a:ln>
        </p:spPr>
      </p:pic>
      <p:pic>
        <p:nvPicPr>
          <p:cNvPr id="33796" name="Picture 4" descr="&amp;Rcy;&amp;ocy;&amp;scy;&amp;scy;&amp;icy;&amp;yacy; &amp;icy; &amp;rcy;&amp;ucy;&amp;scy;&amp;scy;&amp;kcy;&amp;acy;&amp;yacy; &amp;ncy;&amp;acy;&amp;tscy;&amp;icy;&amp;yacy; &amp;vcy; &amp;acy;&amp;scy;&amp;pcy;&amp;iecy;&amp;kcy;&amp;tcy;&amp;iecy; 400-&amp;lcy;&amp;iecy;&amp;tcy;&amp;ncy;&amp;iecy;&amp;gcy;&amp;ocy; &amp;yucy;&amp;bcy;&amp;icy;&amp;lcy;&amp;iecy;&amp;yacy; &amp;dcy;&amp;ocy;&amp;mcy;&amp;acy; &amp;Rcy;&amp;ocy;&amp;mcy;…"/>
          <p:cNvPicPr>
            <a:picLocks noChangeAspect="1" noChangeArrowheads="1"/>
          </p:cNvPicPr>
          <p:nvPr/>
        </p:nvPicPr>
        <p:blipFill>
          <a:blip r:embed="rId3" cstate="print"/>
          <a:srcRect l="24920" r="17306" b="34860"/>
          <a:stretch>
            <a:fillRect/>
          </a:stretch>
        </p:blipFill>
        <p:spPr bwMode="auto">
          <a:xfrm>
            <a:off x="5076056" y="3162456"/>
            <a:ext cx="3744416" cy="3185754"/>
          </a:xfrm>
          <a:prstGeom prst="rect">
            <a:avLst/>
          </a:prstGeom>
          <a:noFill/>
          <a:ln w="79375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340768"/>
            <a:ext cx="9144000" cy="2351112"/>
          </a:xfrm>
        </p:spPr>
        <p:txBody>
          <a:bodyPr>
            <a:noAutofit/>
          </a:bodyPr>
          <a:lstStyle/>
          <a:p>
            <a:pPr algn="l"/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ru-RU" sz="28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476672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Памятник комдиву </a:t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Василию Ивановичу Чапаеву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126876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Памятник Василию Ивановичу Чапаеву был установлен зимой 1943 года. Скульптор  - М. Г.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Манизер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2776" name="Picture 8" descr="http://img-fotki.yandex.ru/get/9752/96911445.5e/0_b6804_b935970_XL.jpg"/>
          <p:cNvPicPr>
            <a:picLocks noChangeAspect="1" noChangeArrowheads="1"/>
          </p:cNvPicPr>
          <p:nvPr/>
        </p:nvPicPr>
        <p:blipFill>
          <a:blip r:embed="rId2" cstate="print"/>
          <a:srcRect l="13419" t="3526" r="9759" b="8814"/>
          <a:stretch>
            <a:fillRect/>
          </a:stretch>
        </p:blipFill>
        <p:spPr bwMode="auto">
          <a:xfrm>
            <a:off x="251521" y="3542291"/>
            <a:ext cx="3960440" cy="3025492"/>
          </a:xfrm>
          <a:prstGeom prst="rect">
            <a:avLst/>
          </a:prstGeom>
          <a:noFill/>
          <a:ln w="63500">
            <a:solidFill>
              <a:schemeClr val="accent5">
                <a:lumMod val="75000"/>
              </a:schemeClr>
            </a:solidFill>
          </a:ln>
        </p:spPr>
      </p:pic>
      <p:pic>
        <p:nvPicPr>
          <p:cNvPr id="12" name="Picture 2" descr="http://www.petersburg-bridges.com/images/2013/08/pamyatniki-031-500x402.jpg"/>
          <p:cNvPicPr>
            <a:picLocks noChangeAspect="1" noChangeArrowheads="1"/>
          </p:cNvPicPr>
          <p:nvPr/>
        </p:nvPicPr>
        <p:blipFill>
          <a:blip r:embed="rId3" cstate="print"/>
          <a:srcRect l="12094" t="10342" r="12850" b="17863"/>
          <a:stretch>
            <a:fillRect/>
          </a:stretch>
        </p:blipFill>
        <p:spPr bwMode="auto">
          <a:xfrm>
            <a:off x="4644008" y="3501008"/>
            <a:ext cx="4240663" cy="3017438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-252536" y="0"/>
            <a:ext cx="9144000" cy="1470025"/>
          </a:xfrm>
        </p:spPr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Судьба памятника во время блокады</a:t>
            </a: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764704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Осенью-зимой блокадного 1943 года скульптура была перевезена с Крестовского проспекта во двор  Академии связи.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4" descr="http://photoarchive.spb.ru/getImage.do?object=2000743326&amp;compatible=1&amp;original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852936"/>
            <a:ext cx="5542359" cy="3701351"/>
          </a:xfrm>
          <a:prstGeom prst="rect">
            <a:avLst/>
          </a:prstGeom>
          <a:noFill/>
          <a:ln w="9525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</p:pic>
      <p:pic>
        <p:nvPicPr>
          <p:cNvPr id="8" name="Picture 2" descr="jpg / &amp;Rcy;&amp;acy;&amp;zcy;&amp;ncy;&amp;ocy;&amp;iecy; - &amp;khcy;&amp;ocy;&amp;scy;&amp;tcy;&amp;icy;&amp;ncy;&amp;gcy; &amp;kcy;&amp;acy;&amp;rcy;&amp;tcy;&amp;icy;&amp;ncy;&amp;ocy;&amp;kcy; &amp;icy; &amp;fcy;&amp;ocy;&amp;tcy;&amp;ocy; &quot;PicShare.ru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3152" y="3861048"/>
            <a:ext cx="3060848" cy="8107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7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788024" y="4581128"/>
            <a:ext cx="3960813" cy="9144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rgbClr val="CC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" pitchFamily="18" charset="0"/>
              </a:rPr>
              <a:t>Памятник императору</a:t>
            </a:r>
          </a:p>
          <a:p>
            <a:pPr algn="ctr" eaLnBrk="1" hangingPunct="1">
              <a:defRPr/>
            </a:pPr>
            <a:r>
              <a:rPr lang="ru-RU" sz="28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" pitchFamily="18" charset="0"/>
              </a:rPr>
              <a:t>Николаю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" pitchFamily="18" charset="0"/>
              </a:rPr>
              <a:t>1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" pitchFamily="18" charset="0"/>
            </a:endParaRPr>
          </a:p>
        </p:txBody>
      </p:sp>
      <p:sp>
        <p:nvSpPr>
          <p:cNvPr id="58378" name="AutoShape 10"/>
          <p:cNvSpPr>
            <a:spLocks noChangeArrowheads="1"/>
          </p:cNvSpPr>
          <p:nvPr/>
        </p:nvSpPr>
        <p:spPr bwMode="auto">
          <a:xfrm>
            <a:off x="323528" y="4581128"/>
            <a:ext cx="3816350" cy="9144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rgbClr val="CC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" pitchFamily="18" charset="0"/>
              </a:rPr>
              <a:t>Аничков мост</a:t>
            </a:r>
            <a:endParaRPr lang="ru-RU" sz="2400" b="1" dirty="0">
              <a:solidFill>
                <a:srgbClr val="99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" pitchFamily="18" charset="0"/>
            </a:endParaRPr>
          </a:p>
        </p:txBody>
      </p:sp>
      <p:sp>
        <p:nvSpPr>
          <p:cNvPr id="11272" name="AutoShape 13"/>
          <p:cNvSpPr>
            <a:spLocks noChangeArrowheads="1"/>
          </p:cNvSpPr>
          <p:nvPr/>
        </p:nvSpPr>
        <p:spPr bwMode="auto">
          <a:xfrm rot="18551312">
            <a:off x="330583" y="3106336"/>
            <a:ext cx="2549301" cy="485775"/>
          </a:xfrm>
          <a:prstGeom prst="notchedRightArrow">
            <a:avLst>
              <a:gd name="adj1" fmla="val 50000"/>
              <a:gd name="adj2" fmla="val 69771"/>
            </a:avLst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/>
          </a:p>
        </p:txBody>
      </p:sp>
      <p:sp>
        <p:nvSpPr>
          <p:cNvPr id="11273" name="AutoShape 14"/>
          <p:cNvSpPr>
            <a:spLocks noChangeArrowheads="1"/>
          </p:cNvSpPr>
          <p:nvPr/>
        </p:nvSpPr>
        <p:spPr bwMode="auto">
          <a:xfrm rot="3381978">
            <a:off x="5245464" y="3135552"/>
            <a:ext cx="2112023" cy="485775"/>
          </a:xfrm>
          <a:prstGeom prst="notchedRightArrow">
            <a:avLst>
              <a:gd name="adj1" fmla="val 50000"/>
              <a:gd name="adj2" fmla="val 69771"/>
            </a:avLst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/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>
            <a:off x="2267744" y="1340768"/>
            <a:ext cx="3816350" cy="9144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rgbClr val="CC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" pitchFamily="18" charset="0"/>
              </a:rPr>
              <a:t>Памятник Петру 1 </a:t>
            </a:r>
          </a:p>
          <a:p>
            <a:pPr algn="ctr" eaLnBrk="1" hangingPunct="1">
              <a:defRPr/>
            </a:pPr>
            <a:r>
              <a:rPr lang="ru-RU" sz="28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" pitchFamily="18" charset="0"/>
              </a:rPr>
              <a:t>на Сенатской площади</a:t>
            </a:r>
            <a:endParaRPr lang="ru-RU" sz="2400" b="1" dirty="0">
              <a:solidFill>
                <a:srgbClr val="99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" pitchFamily="18" charset="0"/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0" y="-243408"/>
            <a:ext cx="8892480" cy="1916832"/>
          </a:xfrm>
          <a:prstGeom prst="rect">
            <a:avLst/>
          </a:prstGeom>
        </p:spPr>
        <p:txBody>
          <a:bodyPr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 </a:t>
            </a:r>
            <a:r>
              <a:rPr kumimoji="0" lang="ru-RU" sz="9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9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Экскурсии у конных памятников Санкт-Петербурга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&amp;Kcy;&amp;ucy;&amp;pcy;&amp;icy;&amp;tcy;&amp;softcy; &amp;fcy;&amp;ocy;&amp;tcy;&amp;ocy;: &amp;Rcy;&amp;ocy;&amp;scy;&amp;scy;&amp;icy;&amp;yacy;. &amp;Scy;&amp;acy;&amp;ncy;&amp;kcy;&amp;tcy;-&amp;Pcy;&amp;iecy;&amp;tcy;&amp;iecy;&amp;rcy;&amp;bcy;&amp;ucy;&amp;rcy;&amp;gcy;. &amp;Pcy;&amp;acy;&amp;mcy;&amp;yacy;&amp;tcy;&amp;ncy;&amp;icy;&amp;kcy; &amp;Ncy;&amp;icy;&amp;kcy;&amp;ocy;&amp;lcy;&amp;acy;&amp;yucy; 1 &amp;ncy;&amp;acy; &amp;Icy;&amp;scy;&amp;acy;&amp;acy;&amp;kcy;&amp;icy;&amp;iecy;&amp;vcy;&amp;scy;&amp;kcy;&amp;ocy;&amp;jcy; &amp;pcy;&amp;lcy;&amp;ocy;&amp;shchcy;&amp;acy;&amp;dcy;&amp;icy;. &amp;Fcy;&amp;ocy;&amp;tcy;&amp;ocy;&amp;bcy;&amp;acy;&amp;ncy;&amp;kcy; &amp;Pcy;&amp;Rcy;&amp;Ocy;&amp;Fcy;&amp;Icy;-&amp;Icy;&amp;Mcy;&amp;Icy;&amp;Dcy;&amp;ZHcy;: &amp;kcy;&amp;ucy;&amp;pcy;&amp;icy;&amp;tcy;&amp;softcy; &amp;fcy;&amp;ocy;&amp;tcy;&amp;ocy;&amp;gcy;&amp;rcy;&amp;acy;&amp;fcy;&amp;icy;&amp;icy;, &amp;fcy;&amp;ocy;&amp;tcy;&amp;ocy;"/>
          <p:cNvPicPr>
            <a:picLocks noChangeAspect="1" noChangeArrowheads="1"/>
          </p:cNvPicPr>
          <p:nvPr/>
        </p:nvPicPr>
        <p:blipFill>
          <a:blip r:embed="rId3" cstate="print"/>
          <a:srcRect l="18898" r="17008" b="9449"/>
          <a:stretch>
            <a:fillRect/>
          </a:stretch>
        </p:blipFill>
        <p:spPr bwMode="auto">
          <a:xfrm>
            <a:off x="7596336" y="3284984"/>
            <a:ext cx="1251381" cy="1178624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1028" name="Picture 4" descr="&amp;kcy;&amp;ocy;&amp;ncy;&amp;icy; &amp;Kcy;&amp;lcy;&amp;ocy;&amp;dcy;&amp;tcy;&amp;acy; (&amp;Acy;&amp;ncy;&amp;acy;&amp;tcy;&amp;ocy;&amp;lcy;&amp;icy;&amp;jcy; &amp;Scy;&amp;acy;&amp;dcy;&amp;chcy;&amp;icy;&amp;kcy;&amp;ocy;&amp;vcy;) / &amp;Scy;&amp;tcy;&amp;icy;&amp;khcy;&amp;icy;.&amp;rcy;&amp;ucy; - &amp;ncy;&amp;acy;&amp;tscy;&amp;icy;&amp;ocy;&amp;ncy;&amp;acy;&amp;lcy;&amp;softcy;&amp;ncy;&amp;ycy;&amp;jcy; &amp;scy;&amp;iecy;&amp;rcy;&amp;vcy;&amp;iecy;&amp;rcy; &amp;scy;&amp;ocy;&amp;vcy;&amp;rcy;&amp;iecy;&amp;mcy;&amp;iecy;&amp;ncy;&amp;ncy;&amp;ocy;&amp;jcy; &amp;pcy;&amp;ocy;&amp;ecy;&amp;zcy;&amp;icy;&amp;i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284984"/>
            <a:ext cx="1440160" cy="1152128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1032" name="Picture 8" descr="&amp;Mcy;&amp;iecy;&amp;dcy;&amp;ncy;&amp;ycy;&amp;jcy; &amp;Vcy;&amp;scy;&amp;acy;&amp;dcy;&amp;ncy;&amp;icy;&amp;kcy;.&amp;Pcy;&amp;acy;&amp;mcy;&amp;yacy;&amp;tcy;&amp;ncy;&amp;icy;&amp;kcy; &amp;Pcy;&amp;iecy;&amp;tcy;&amp;rcy;&amp;ucy; I.&amp;Fcy;&amp;ocy;&amp;tcy;&amp;o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196752"/>
            <a:ext cx="1584176" cy="1188132"/>
          </a:xfrm>
          <a:prstGeom prst="rect">
            <a:avLst/>
          </a:prstGeom>
          <a:noFill/>
          <a:ln w="73025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7" grpId="0" animBg="1"/>
      <p:bldP spid="58378" grpId="0" animBg="1"/>
      <p:bldP spid="11272" grpId="0" animBg="1"/>
      <p:bldP spid="11273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0"/>
            <a:ext cx="8892480" cy="1470025"/>
          </a:xfrm>
        </p:spPr>
        <p:txBody>
          <a:bodyPr>
            <a:normAutofit fontScale="90000"/>
          </a:bodyPr>
          <a:lstStyle/>
          <a:p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Экскурсии у конных памятников Санкт-Петербурга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5842" name="Picture 2" descr="image-28-11-14-09-53-1"/>
          <p:cNvPicPr>
            <a:picLocks noChangeAspect="1" noChangeArrowheads="1"/>
          </p:cNvPicPr>
          <p:nvPr/>
        </p:nvPicPr>
        <p:blipFill>
          <a:blip r:embed="rId2" cstate="print"/>
          <a:srcRect l="11694" t="7376" b="5269"/>
          <a:stretch>
            <a:fillRect/>
          </a:stretch>
        </p:blipFill>
        <p:spPr bwMode="auto">
          <a:xfrm>
            <a:off x="395536" y="1196752"/>
            <a:ext cx="2161980" cy="2870671"/>
          </a:xfrm>
          <a:prstGeom prst="rect">
            <a:avLst/>
          </a:prstGeom>
          <a:solidFill>
            <a:srgbClr val="666699"/>
          </a:solidFill>
          <a:ln w="793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</p:pic>
      <p:pic>
        <p:nvPicPr>
          <p:cNvPr id="35844" name="Picture 4" descr="http://4.bp.blogspot.com/-FSiM7pmNUd8/VG8wxfsfH7I/AAAAAAAAAew/84ubFf8J2C8/s1600/IMG_10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268760"/>
            <a:ext cx="2015970" cy="2687961"/>
          </a:xfrm>
          <a:prstGeom prst="rect">
            <a:avLst/>
          </a:prstGeom>
          <a:noFill/>
          <a:ln w="79375">
            <a:solidFill>
              <a:schemeClr val="accent5">
                <a:lumMod val="75000"/>
              </a:schemeClr>
            </a:solidFill>
          </a:ln>
        </p:spPr>
      </p:pic>
      <p:pic>
        <p:nvPicPr>
          <p:cNvPr id="35846" name="Picture 6" descr="http://4.bp.blogspot.com/-NPbvTNHA12U/VG8wyEH6ipI/AAAAAAAAAfA/VnZRoI_a8ew/s1600/IMG_10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412776"/>
            <a:ext cx="3048000" cy="2286001"/>
          </a:xfrm>
          <a:prstGeom prst="rect">
            <a:avLst/>
          </a:prstGeom>
          <a:noFill/>
          <a:ln w="82550">
            <a:solidFill>
              <a:schemeClr val="accent5">
                <a:lumMod val="75000"/>
              </a:schemeClr>
            </a:solidFill>
          </a:ln>
        </p:spPr>
      </p:pic>
      <p:pic>
        <p:nvPicPr>
          <p:cNvPr id="35848" name="Picture 8" descr="http://4.bp.blogspot.com/-zkswY_Wop3U/VG8wy_hPAiI/AAAAAAAAAfE/RDrfkLryOTc/s1600/IMG_10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365104"/>
            <a:ext cx="3048000" cy="2286001"/>
          </a:xfrm>
          <a:prstGeom prst="rect">
            <a:avLst/>
          </a:prstGeom>
          <a:noFill/>
          <a:ln w="82550">
            <a:solidFill>
              <a:schemeClr val="accent5">
                <a:lumMod val="75000"/>
              </a:schemeClr>
            </a:solidFill>
          </a:ln>
        </p:spPr>
      </p:pic>
      <p:pic>
        <p:nvPicPr>
          <p:cNvPr id="35850" name="Picture 10" descr="http://3.bp.blogspot.com/-woshONDUC08/VG8wzDAsMII/AAAAAAAAAfI/Wb693yOFgIs/s1600/IMG_11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293096"/>
            <a:ext cx="3048000" cy="2286001"/>
          </a:xfrm>
          <a:prstGeom prst="rect">
            <a:avLst/>
          </a:prstGeom>
          <a:noFill/>
          <a:ln w="79375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980728"/>
            <a:ext cx="8892480" cy="1470025"/>
          </a:xfrm>
        </p:spPr>
        <p:txBody>
          <a:bodyPr>
            <a:normAutofit fontScale="90000"/>
          </a:bodyPr>
          <a:lstStyle/>
          <a:p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-180528" y="0"/>
            <a:ext cx="984378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Классные часы,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посвященные судьбе конных памятников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во время блокады Ленинграда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7" name="Picture 4" descr="F:\DCIM\Camera\IMG_20150127_0933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573016"/>
            <a:ext cx="3936437" cy="2952328"/>
          </a:xfrm>
          <a:prstGeom prst="rect">
            <a:avLst/>
          </a:prstGeom>
          <a:noFill/>
          <a:ln w="9525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</p:pic>
      <p:pic>
        <p:nvPicPr>
          <p:cNvPr id="8" name="Picture 3" descr="F:\DCIM\Camera\IMG_20150127_1207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56173"/>
            <a:ext cx="3888432" cy="2913832"/>
          </a:xfrm>
          <a:prstGeom prst="rect">
            <a:avLst/>
          </a:prstGeom>
          <a:noFill/>
          <a:ln w="8255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95536" y="1484784"/>
            <a:ext cx="83529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Классные часы прошли в рамках памятных январских дней, посвящённых полному снятию фашистской блокады Ленинграда в годы Великой Отечественной войны. 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892480" cy="14700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Заключение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056418"/>
            <a:ext cx="882047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1.Монументальная скульптура играет большую роль в архитектурном убранстве Петербурга.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2.Все памятники находятся под опекой Музея городской скульптуры.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3.Все ленинградцы и петербуржцы умеют заботиться о достоянии красоте любимого города.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4.Сохранение монументальной скульптуры во время блокады Ленинграда  свидетельствует о ежедневном подвиге ленинградцев.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5. Повысилось наше гражданское самосознание и уважение к ветеранам войны и  жителям блокадного Ленинграда.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6. Повысилось чувство гордости за великую историю нашего народа и страны, любимого города.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892480" cy="14700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Заключение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779420"/>
            <a:ext cx="8820472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7. В ходе совместной работы укрепились связи между учащимися старших классов и начальной школы, родителями и учителями.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8.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области учебных УУД  дети получили полезный практический опыт по работе с документами, сбору, обработке, анализу и обобщению информации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овысили свои ИКТ - компетенции. Научились работать в новых программах.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9. В области регулятивных УУД ребята сделали выводы о том, как правильно планировать свою деятельность, чтобы добиться наиболее плодотворных результатов.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10. Развили свои коммуникативные УУД (работа в группе, разновозрастное общение, умение аргументировать свою точку зрения, доказывать своё мнение, в корректной форме высказывать замечания по чужой работе).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11.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области личностных УУД дети получили удовлетворение от работы с познавательным материалом, испытали гордость за свою школу, город, страну, осознали значимость сохранения  традиций, связи поколений, уважения к ветеранам Великой Отечественной войны.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2132856"/>
            <a:ext cx="8892480" cy="1470025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/>
              <a:t> </a:t>
            </a:r>
            <a:r>
              <a:rPr lang="ru-RU" sz="107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Цели проекта достигнуты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1988840"/>
            <a:ext cx="8892480" cy="1470025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dirty="0" smtClean="0"/>
              <a:t> </a:t>
            </a:r>
            <a:r>
              <a:rPr lang="ru-RU" sz="1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Спасибо </a:t>
            </a:r>
            <a:br>
              <a:rPr lang="ru-RU" sz="1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1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 внимание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88840"/>
            <a:ext cx="8964488" cy="2927176"/>
          </a:xfrm>
        </p:spPr>
        <p:txBody>
          <a:bodyPr>
            <a:noAutofit/>
          </a:bodyPr>
          <a:lstStyle/>
          <a:p>
            <a:r>
              <a:rPr lang="ru-RU" sz="28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Цель работы:</a:t>
            </a:r>
            <a:endParaRPr lang="ru-RU" sz="2800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1.Знакомство с судьбой конных памятников Ленинграда в годы Великой Отечественной войны.</a:t>
            </a:r>
          </a:p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2. Изучение героических страниц блокадного Ленинграда.</a:t>
            </a:r>
          </a:p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3. Изучение истории своей страны. </a:t>
            </a:r>
          </a:p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4. Воспитание любви и бережного отношения к своему городу и Родине.</a:t>
            </a:r>
          </a:p>
          <a:p>
            <a:pPr algn="l"/>
            <a:endParaRPr lang="ru-RU" sz="28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980728"/>
            <a:ext cx="8892480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Судьба конных памятников Ленинграда </a:t>
            </a:r>
            <a:b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 время Великой Отечественной войны</a:t>
            </a: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892480" cy="1470025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201513" y="-94564"/>
            <a:ext cx="47409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Список литературы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620688"/>
            <a:ext cx="91440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 Архитектура и строительство Ленинграда. Н. В. Баранов. Л. 1948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 Город-фронт. Б.В.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Бычевский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Л.,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Лениздат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19673.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Ленинградская оборона. В. В.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Бешанов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М: АСТ, Мн.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Харвест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2005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Ленинград действует. П. А.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Лукницкий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М. Советский писатель. 1971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5.Скульптура Санкт-Петербурга. А. П. Крюковских.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Лениздат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2004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6. Шедевры скульптуры Санкт-Петербурга. Е.П.Романова. Санкт-Петербург. 2006г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4797152"/>
            <a:ext cx="39006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Интернет – ресурсы:</a:t>
            </a:r>
            <a:endParaRPr lang="ru-RU" sz="28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66124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ttp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www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school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edu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ru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/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ttp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//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www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museum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ru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/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Этапы работы</a:t>
            </a:r>
            <a:r>
              <a:rPr lang="ru-RU" sz="4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9024" y="457200"/>
          <a:ext cx="8605464" cy="6175648"/>
        </p:xfrm>
        <a:graphic>
          <a:graphicData uri="http://schemas.openxmlformats.org/drawingml/2006/table">
            <a:tbl>
              <a:tblPr/>
              <a:tblGrid>
                <a:gridCol w="2362885"/>
                <a:gridCol w="6242579"/>
              </a:tblGrid>
              <a:tr h="2958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Временные рамки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Содержание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1.Октябрь (первая половина месяца)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Определение темы проекта, формулирование целей, проблем и задач проекта.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2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2.Октябрь (вторая половина октября)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Проблемно-целевой этап. Обсуждение путей исследования.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3.Ноябрь (начало месяца)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Постановка плана исследования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4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4.Ноябрь (вторая половина месяца)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Поиск информации и материала по поставленным проблемам и целям. Экскурсия к конным памятникам города.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5.Декабрь (первая половина месяца)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Анализ собранной информации. Выбор формы и подготовка презентации.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6.Декабрь (вторая половина месяца)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Поиск дополнительной информации. 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</a:rPr>
                        <a:t>Проведение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перекрёстных классных часов в 4-м и 9-м классах.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7.Январь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Обогащение проекта приложениями, таблицами, собственными заметками.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3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8.Февраль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 Добавление в работу итогов, выводов; 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</a:rPr>
                        <a:t>корректировка.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Выступление на региональной научно-исследовательской конференции «Будущее – это мы».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204864"/>
            <a:ext cx="8568952" cy="2351112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Архитектурный облик Санкт-Петербурга немыслим без монументальной скульптуры, памятников, установленных в честь определённого  человека или события.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052736"/>
            <a:ext cx="8640960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Судьба конных памятников Ленинграда </a:t>
            </a:r>
            <a:b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 время Великой Отечественной войны</a:t>
            </a: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8434" name="Picture 2" descr="&amp;Fcy;&amp;ocy;&amp;tcy;&amp;ocy; &amp;Pcy;&amp;iecy;&amp;tcy;&amp;iecy;&amp;rcy;&amp;bcy;&amp;ucy;&amp;rcy;&amp;gcy;&amp;acy; . &amp;Ucy;&amp;kcy;&amp;rcy;&amp;ocy;&amp;shchcy;&amp;iecy;&amp;ncy;&amp;icy;&amp;iecy; &amp;kcy;&amp;ocy;&amp;ncy;&amp;yacy; &amp;chcy;&amp;iecy;&amp;lcy;&amp;ocy;&amp;vcy;&amp;iecy;&amp;kcy;&amp;ocy;&amp;m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149080"/>
            <a:ext cx="3168352" cy="2392106"/>
          </a:xfrm>
          <a:prstGeom prst="rect">
            <a:avLst/>
          </a:prstGeom>
          <a:noFill/>
          <a:ln w="85725">
            <a:solidFill>
              <a:schemeClr val="accent5">
                <a:lumMod val="75000"/>
              </a:schemeClr>
            </a:solidFill>
          </a:ln>
        </p:spPr>
      </p:pic>
      <p:pic>
        <p:nvPicPr>
          <p:cNvPr id="18436" name="Picture 4" descr="&amp;Mcy;&amp;iecy;&amp;dcy;&amp;ncy;&amp;ycy;&amp;jcy; &amp;vcy;&amp;scy;&amp;acy;&amp;dcy;&amp;ncy;&amp;icy;&amp;kcy; &amp;vcy; &amp;Scy;&amp;acy;&amp;ncy;&amp;kcy;&amp;tcy;-&amp;Pcy;&amp;iecy;&amp;tcy;&amp;iecy;&amp;rcy;&amp;bcy;&amp;ucy;&amp;rcy;&amp;gcy;&amp;iecy; The Plac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149080"/>
            <a:ext cx="3168352" cy="2376264"/>
          </a:xfrm>
          <a:prstGeom prst="rect">
            <a:avLst/>
          </a:prstGeom>
          <a:noFill/>
          <a:ln w="98425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35416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Судьба  памятников Ленинграда </a:t>
            </a:r>
            <a:b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 время Великой Отечественной войны</a:t>
            </a:r>
            <a:endParaRPr lang="ru-RU" sz="3600" dirty="0"/>
          </a:p>
        </p:txBody>
      </p:sp>
      <p:pic>
        <p:nvPicPr>
          <p:cNvPr id="1026" name="Picture 2" descr="&amp;fcy;&amp;ocy;&amp;tcy;&amp;ocy; - &amp;Pcy;&amp;rcy;&amp;acy;&amp;vcy;&amp;ocy;&amp;scy;&amp;lcy;&amp;acy;&amp;vcy;&amp;ncy;&amp;ycy;&amp;iecy; &amp;zcy;&amp;ncy;&amp;acy;&amp;kcy;&amp;ocy;&amp;mcy;&amp;scy;&amp;tcy;&amp;vcy;&amp;acy; - &amp;Pcy;&amp;rcy;&amp;acy;&amp;vcy;&amp;ocy;&amp;scy;&amp;lcy;&amp;acy;&amp;vcy;&amp;ncy;&amp;acy;&amp;yacy; &amp;Scy;&amp;ocy;&amp;tscy;&amp;icy;&amp;acy;&amp;lcy;&amp;softcy;&amp;ncy;&amp;acy;&amp;yacy; &amp;Scy;&amp;iecy;&amp;tcy;&amp;sof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3275123" cy="2374464"/>
          </a:xfrm>
          <a:prstGeom prst="rect">
            <a:avLst/>
          </a:prstGeom>
          <a:noFill/>
          <a:ln w="66675">
            <a:solidFill>
              <a:schemeClr val="accent5">
                <a:lumMod val="75000"/>
              </a:schemeClr>
            </a:solidFill>
          </a:ln>
        </p:spPr>
      </p:pic>
      <p:pic>
        <p:nvPicPr>
          <p:cNvPr id="1028" name="Picture 4" descr="&amp;Mcy;&amp;acy;&amp;rcy;&amp;icy;&amp;icy;&amp;ncy;&amp;scy;&amp;kcy;&amp;icy;&amp;jcy; &amp;dcy;&amp;vcy;&amp;ocy;&amp;rcy;&amp;iecy;&amp;tscy; &amp;icy; &amp;pcy;&amp;acy;&amp;mcy;&amp;yacy;&amp;tcy;&amp;ncy;&amp;icy;&amp;kcy; &amp;Ncy;&amp;icy;&amp;kcy;&amp;ocy;&amp;lcy;&amp;acy;&amp;yucy; I - &amp;Rcy;&amp;ocy;&amp;scy;&amp;scy;&amp;icy;&amp;yacy; &amp;Scy;&amp;acy;&amp;ncy;&amp;kcy;&amp;tcy;-&amp;Pcy;&amp;iecy;&amp;tcy;&amp;iecy;&amp;rcy;&amp;bcy;…"/>
          <p:cNvPicPr>
            <a:picLocks noChangeAspect="1" noChangeArrowheads="1"/>
          </p:cNvPicPr>
          <p:nvPr/>
        </p:nvPicPr>
        <p:blipFill>
          <a:blip r:embed="rId3" cstate="print"/>
          <a:srcRect b="10517"/>
          <a:stretch>
            <a:fillRect/>
          </a:stretch>
        </p:blipFill>
        <p:spPr bwMode="auto">
          <a:xfrm>
            <a:off x="5868144" y="1412776"/>
            <a:ext cx="2880320" cy="2315599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1030" name="Picture 6" descr="&amp;Fcy;&amp;ocy;&amp;tcy;&amp;ocy;&amp;gcy;&amp;rcy;&amp;acy;&amp;fcy;&amp;icy;&amp;yacy; - &amp;Icy;&amp;scy;&amp;acy;&amp;acy;&amp;kcy;&amp;icy;&amp;iecy;&amp;vcy;&amp;scy;&amp;kcy;&amp;acy;&amp;yacy; &amp;pcy;&amp;lcy;&amp;ocy;&amp;shchcy;&amp;acy;&amp;dcy;&amp;softcy; - &amp;Fcy;&amp;ocy;&amp;tcy;&amp;ocy;&amp;gcy;&amp;rcy;&amp;acy;&amp;fcy;&amp;icy;&amp;icy; &amp;scy;&amp;tcy;&amp;acy;&amp;rcy;&amp;ocy;&amp;gcy;&amp;ocy; &amp;Pcy;&amp;iecy;&amp;tcy;&amp;iecy;&amp;rcy;&amp;bcy;&amp;ucy;&amp;rcy;&amp;g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437112"/>
            <a:ext cx="3257019" cy="2166045"/>
          </a:xfrm>
          <a:prstGeom prst="rect">
            <a:avLst/>
          </a:prstGeom>
          <a:noFill/>
          <a:ln w="73025">
            <a:solidFill>
              <a:schemeClr val="accent5">
                <a:lumMod val="75000"/>
              </a:schemeClr>
            </a:solidFill>
          </a:ln>
        </p:spPr>
      </p:pic>
      <p:pic>
        <p:nvPicPr>
          <p:cNvPr id="1032" name="Picture 8" descr="&amp;Lcy;&amp;iecy;&amp;ncy;&amp;icy;&amp;ncy;&amp;gcy;&amp;rcy;&amp;acy;&amp;dcy; &amp;vcy; &amp;bcy;&amp;lcy;&amp;ocy;&amp;kcy;&amp;acy;&amp;dcy;&amp;iecy; &amp;Rcy;&amp;Icy;&amp;Acy; &amp;Ncy;&amp;ocy;&amp;vcy;&amp;o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293096"/>
            <a:ext cx="2880320" cy="2271852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ransition spd="slow"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Социальный опрос разновозрастной детской аудитории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196752"/>
          <a:ext cx="8640960" cy="5446615"/>
        </p:xfrm>
        <a:graphic>
          <a:graphicData uri="http://schemas.openxmlformats.org/drawingml/2006/table">
            <a:tbl>
              <a:tblPr/>
              <a:tblGrid>
                <a:gridCol w="2664296"/>
                <a:gridCol w="5976664"/>
              </a:tblGrid>
              <a:tr h="19568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Вопросы</a:t>
                      </a: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4 класс, 9 класс</a:t>
                      </a: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7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1.Какие верховые конные памятники Санкт-Петербурга вы знаете?</a:t>
                      </a: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73% опрошенных учеников назвали все семь верховых конных памятника Санкт-Петербурга.</a:t>
                      </a: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2. Назовите автора, год создания, место расположения вами названного  памятника.</a:t>
                      </a: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Авторов конных памятников точно назвали 15% опрошенных, 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год создания – 3% опрошенных, 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место расположения названного конного памятника указали 78% опрошенных.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7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3. Обозначьте несколько определяющих черт вами названного  памятника.</a:t>
                      </a: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67% опрошенных точно назвали определяющие черты конного памятника</a:t>
                      </a: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8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4.Что вызнаете о судьбе вами названного памятника в годы блокады Ленинграда?</a:t>
                      </a: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63% опрошенных рассказали о судьбе конных памятников в годы блокады Ленинграда.</a:t>
                      </a:r>
                    </a:p>
                  </a:txBody>
                  <a:tcPr marL="68239" marR="68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620688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>
                <a:latin typeface="Arial" pitchFamily="34" charset="0"/>
                <a:cs typeface="Arial" pitchFamily="34" charset="0"/>
              </a:rPr>
              <a:t>Решение № 55-38 о защите и маскировке памятников Ленинграда</a:t>
            </a:r>
            <a:br>
              <a:rPr lang="ru-RU" sz="2700" b="1" dirty="0">
                <a:latin typeface="Arial" pitchFamily="34" charset="0"/>
                <a:cs typeface="Arial" pitchFamily="34" charset="0"/>
              </a:rPr>
            </a:br>
            <a:r>
              <a:rPr lang="ru-RU" sz="2700" b="1" dirty="0">
                <a:latin typeface="Arial" pitchFamily="34" charset="0"/>
                <a:cs typeface="Arial" pitchFamily="34" charset="0"/>
              </a:rPr>
              <a:t>(Приложение № 2 «Решение № 55-38 о защите и маскировке памятников Ленинграда»)</a:t>
            </a:r>
            <a:r>
              <a:rPr lang="ru-RU" dirty="0"/>
              <a:t/>
            </a:r>
            <a:br>
              <a:rPr lang="ru-RU" dirty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3672408" cy="5161699"/>
          </a:xfrm>
          <a:prstGeom prst="rect">
            <a:avLst/>
          </a:prstGeom>
          <a:noFill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484784"/>
            <a:ext cx="3769250" cy="517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892480" cy="2351112"/>
          </a:xfrm>
        </p:spPr>
        <p:txBody>
          <a:bodyPr>
            <a:noAutofit/>
          </a:bodyPr>
          <a:lstStyle/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1. Памятник Императору Петру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на Сенатской площади</a:t>
            </a:r>
          </a:p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2. Памятник Императору Петру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перед Михайловским замком</a:t>
            </a:r>
          </a:p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3. Кони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Клодта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Аничковом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мосту «Укрощение коня человеком»</a:t>
            </a:r>
          </a:p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4. Памятник Императору Николаю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5. Памятник Императору Александру III</a:t>
            </a:r>
          </a:p>
          <a:p>
            <a:pPr algn="l"/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6. Памятник комдиву Василию Ивановичу Чапаеву</a:t>
            </a:r>
          </a:p>
          <a:p>
            <a:pPr algn="l"/>
            <a:endParaRPr lang="ru-RU" sz="28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052736"/>
            <a:ext cx="8640960" cy="1470025"/>
          </a:xfrm>
        </p:spPr>
        <p:txBody>
          <a:bodyPr>
            <a:normAutofit fontScale="90000"/>
          </a:bodyPr>
          <a:lstStyle/>
          <a:p>
            <a:r>
              <a:rPr lang="ru-RU" sz="31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Санкт-Петербурге верховых конных памятников </a:t>
            </a:r>
            <a:r>
              <a:rPr lang="ru-RU" sz="31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</a:t>
            </a:r>
            <a:r>
              <a:rPr lang="ru-RU" sz="3100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начало Великой Отечественной войны шесть: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6C120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1123</Words>
  <Application>Microsoft Office PowerPoint</Application>
  <PresentationFormat>Экран (4:3)</PresentationFormat>
  <Paragraphs>134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Судьба конных памятников Ленинграда  во время Великой Отечественной войны   </vt:lpstr>
      <vt:lpstr>Судьба конных памятников Ленинграда  во время Великой Отечественной войны   </vt:lpstr>
      <vt:lpstr>Судьба конных памятников Ленинграда  во время Великой Отечественной войны   </vt:lpstr>
      <vt:lpstr>Этапы работы    </vt:lpstr>
      <vt:lpstr>Судьба конных памятников Ленинграда  во время Великой Отечественной войны   </vt:lpstr>
      <vt:lpstr>Судьба  памятников Ленинграда  во время Великой Отечественной войны</vt:lpstr>
      <vt:lpstr>Социальный опрос разновозрастной детской аудитории </vt:lpstr>
      <vt:lpstr> Решение № 55-38 о защите и маскировке памятников Ленинграда (Приложение № 2 «Решение № 55-38 о защите и маскировке памятников Ленинграда»)    </vt:lpstr>
      <vt:lpstr>В Санкт-Петербурге верховых конных памятников на начало Великой Отечественной войны шесть:    </vt:lpstr>
      <vt:lpstr>Памятник Императору Петру I на Сенатской площади    </vt:lpstr>
      <vt:lpstr>  Судьба памятника во время блокады    </vt:lpstr>
      <vt:lpstr>  Памятник Императору Петру I перед Михайловским замком    </vt:lpstr>
      <vt:lpstr>  Судьба памятника во время блокады    </vt:lpstr>
      <vt:lpstr>  Кони Клодта на Аничковом мосту - «Укрощение коня человеком»      </vt:lpstr>
      <vt:lpstr>    Судьба памятника во время блокады    </vt:lpstr>
      <vt:lpstr>    Судьба памятника во время блокады    </vt:lpstr>
      <vt:lpstr>    Памятник Императору Николаю I    </vt:lpstr>
      <vt:lpstr> Судьба памятника Императору Николаю I во время блокады      </vt:lpstr>
      <vt:lpstr>    Памятник Императору Александру III     </vt:lpstr>
      <vt:lpstr>   Судьба памятника во время блокады       </vt:lpstr>
      <vt:lpstr>    Памятник комдиву  Василию Ивановичу Чапаеву     </vt:lpstr>
      <vt:lpstr>    Судьба памятника во время блокады     </vt:lpstr>
      <vt:lpstr>Слайд 23</vt:lpstr>
      <vt:lpstr>   Экскурсии у конных памятников Санкт-Петербурга  </vt:lpstr>
      <vt:lpstr>   </vt:lpstr>
      <vt:lpstr>Заключение    </vt:lpstr>
      <vt:lpstr>Заключение    </vt:lpstr>
      <vt:lpstr>   Цели проекта достигнуты   </vt:lpstr>
      <vt:lpstr>   Спасибо  за внимание   </vt:lpstr>
      <vt:lpstr>   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Судьба конных памятников Ленинграда  во время Великой Отечественной войны   </dc:title>
  <dc:creator>виталик</dc:creator>
  <cp:lastModifiedBy>виталик</cp:lastModifiedBy>
  <cp:revision>36</cp:revision>
  <dcterms:created xsi:type="dcterms:W3CDTF">2015-02-22T21:20:15Z</dcterms:created>
  <dcterms:modified xsi:type="dcterms:W3CDTF">2015-02-24T21:14:20Z</dcterms:modified>
</cp:coreProperties>
</file>