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70" r:id="rId2"/>
    <p:sldId id="311" r:id="rId3"/>
    <p:sldId id="301" r:id="rId4"/>
    <p:sldId id="290" r:id="rId5"/>
    <p:sldId id="315" r:id="rId6"/>
    <p:sldId id="316" r:id="rId7"/>
    <p:sldId id="330" r:id="rId8"/>
    <p:sldId id="318" r:id="rId9"/>
    <p:sldId id="325" r:id="rId10"/>
    <p:sldId id="323" r:id="rId11"/>
    <p:sldId id="331" r:id="rId12"/>
    <p:sldId id="327" r:id="rId13"/>
    <p:sldId id="31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0000"/>
    <a:srgbClr val="993300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>
      <p:cViewPr>
        <p:scale>
          <a:sx n="100" d="100"/>
          <a:sy n="100" d="100"/>
        </p:scale>
        <p:origin x="-11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94FBC-FEF0-4AFC-88BD-A93F86ED86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39871-2A2E-4B54-A033-49A67B9B98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1D1C5-12E0-45B1-B124-5AC9D20BF8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1E434D-F766-48FC-ADA6-B8E9CF5B61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6C97782-2FF1-469C-92B3-08B9E039CC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72301E-C11A-432A-A016-D6A8568C49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B9AD4-EAB8-475E-9E96-F6DCDFB454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2934C-28C5-4067-9B41-B100F0D057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DE536-76F1-4CA8-A64A-BD3437A398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E07F8-7337-427E-A6C3-EFB00FC796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A4F8E-4959-4BD8-A765-AE38786045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A591C-D931-4F2F-A9CC-D00F180FD3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B2C94-7D2D-4C68-8A3A-0D75D7BC2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837C4-E49B-4659-974C-6F1666A28B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CA4F6B-03A1-44DD-B244-064F9E5C7BB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>
          <a:xfrm>
            <a:off x="468313" y="476673"/>
            <a:ext cx="4823767" cy="1512167"/>
          </a:xfrm>
        </p:spPr>
        <p:txBody>
          <a:bodyPr/>
          <a:lstStyle/>
          <a:p>
            <a:r>
              <a:rPr lang="ru-RU" sz="3200" dirty="0" smtClean="0">
                <a:latin typeface="Book Antiqua" pitchFamily="18" charset="0"/>
              </a:rPr>
              <a:t>Проектно – исследовательская деятельность</a:t>
            </a:r>
            <a:r>
              <a:rPr lang="ru-RU" sz="4000" dirty="0" smtClean="0">
                <a:latin typeface="Book Antiqua" pitchFamily="18" charset="0"/>
              </a:rPr>
              <a:t/>
            </a:r>
            <a:br>
              <a:rPr lang="ru-RU" sz="4000" dirty="0" smtClean="0">
                <a:latin typeface="Book Antiqua" pitchFamily="18" charset="0"/>
              </a:rPr>
            </a:br>
            <a:endParaRPr lang="ru-RU" sz="4000" b="1" i="1" dirty="0">
              <a:latin typeface="Book Antiqua" pitchFamily="18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1988840"/>
            <a:ext cx="8748464" cy="4869160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4000" dirty="0" smtClean="0"/>
              <a:t>  </a:t>
            </a:r>
            <a:r>
              <a:rPr lang="ru-RU" sz="4000" b="1" dirty="0" smtClean="0">
                <a:latin typeface="Arial Narrow" pitchFamily="34" charset="0"/>
              </a:rPr>
              <a:t>«Роль образа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latin typeface="Arial Narrow" pitchFamily="34" charset="0"/>
              </a:rPr>
              <a:t> Преподобного Сергия Радонежского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latin typeface="Arial Narrow" pitchFamily="34" charset="0"/>
              </a:rPr>
              <a:t>в духовной жизни России»</a:t>
            </a:r>
          </a:p>
          <a:p>
            <a:pPr algn="ctr">
              <a:spcBef>
                <a:spcPts val="0"/>
              </a:spcBef>
              <a:buNone/>
            </a:pPr>
            <a:endParaRPr lang="ru-RU" sz="4000" b="1" dirty="0" smtClean="0">
              <a:latin typeface="Arial Narrow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Arial Narrow" pitchFamily="34" charset="0"/>
              </a:rPr>
              <a:t>Панченко Анастасия     9 Б класс                        </a:t>
            </a:r>
          </a:p>
          <a:p>
            <a:pPr algn="ctr"/>
            <a:r>
              <a:rPr lang="ru-RU" sz="2400" b="1" dirty="0" smtClean="0">
                <a:latin typeface="Arial Narrow" pitchFamily="34" charset="0"/>
              </a:rPr>
              <a:t>                  </a:t>
            </a:r>
          </a:p>
          <a:p>
            <a:pPr algn="ctr">
              <a:buNone/>
            </a:pPr>
            <a:r>
              <a:rPr lang="ru-RU" sz="2400" b="1" dirty="0" smtClean="0">
                <a:latin typeface="Arial Narrow" pitchFamily="34" charset="0"/>
              </a:rPr>
              <a:t>Руководитель  Фролова С.Д.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 </a:t>
            </a:r>
          </a:p>
          <a:p>
            <a:pPr algn="ctr"/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0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0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0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0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/>
      <p:bldP spid="205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100392" cy="1368152"/>
          </a:xfrm>
        </p:spPr>
        <p:txBody>
          <a:bodyPr/>
          <a:lstStyle/>
          <a:p>
            <a:r>
              <a:rPr lang="ru-RU" sz="2800" b="1" dirty="0" smtClean="0">
                <a:latin typeface="Arial Narrow" pitchFamily="34" charset="0"/>
              </a:rPr>
              <a:t>Образ Преподобного Сергия Радонежского </a:t>
            </a:r>
            <a:r>
              <a:rPr lang="ru-RU" sz="3200" dirty="0" smtClean="0">
                <a:latin typeface="Arial Narrow" pitchFamily="34" charset="0"/>
              </a:rPr>
              <a:t/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в отечественной живописи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1" descr="529840c001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352839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6093296"/>
            <a:ext cx="4680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latin typeface="Arial Narrow" pitchFamily="34" charset="0"/>
              </a:rPr>
              <a:t>А.Кившенко</a:t>
            </a:r>
            <a:r>
              <a:rPr lang="ru-RU" sz="1400" b="1" dirty="0" smtClean="0">
                <a:latin typeface="Arial Narrow" pitchFamily="34" charset="0"/>
              </a:rPr>
              <a:t> (1851-1895)</a:t>
            </a:r>
          </a:p>
          <a:p>
            <a:r>
              <a:rPr lang="ru-RU" sz="1400" b="1" i="1" dirty="0" smtClean="0">
                <a:latin typeface="Arial Narrow" pitchFamily="34" charset="0"/>
              </a:rPr>
              <a:t>«Преподобный Сергий благословляет Д. Донского </a:t>
            </a:r>
          </a:p>
          <a:p>
            <a:r>
              <a:rPr lang="ru-RU" sz="1400" b="1" i="1" dirty="0" smtClean="0">
                <a:latin typeface="Arial Narrow" pitchFamily="34" charset="0"/>
              </a:rPr>
              <a:t>перед Куликовской битвой с полчищами хана Мамая»</a:t>
            </a:r>
            <a:r>
              <a:rPr lang="ru-RU" sz="1400" b="1" dirty="0" smtClean="0">
                <a:latin typeface="Arial Narrow" pitchFamily="34" charset="0"/>
              </a:rPr>
              <a:t> </a:t>
            </a:r>
            <a:endParaRPr lang="ru-RU" sz="1400" b="1" dirty="0">
              <a:latin typeface="Arial Narrow" pitchFamily="34" charset="0"/>
            </a:endParaRPr>
          </a:p>
        </p:txBody>
      </p:sp>
      <p:pic>
        <p:nvPicPr>
          <p:cNvPr id="6" name="Picture 3" descr="nesterov2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388843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44008" y="6093295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</a:rPr>
              <a:t>Нестеров Михаил Васильевич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«Юность преподобного Сергия»</a:t>
            </a:r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924944"/>
            <a:ext cx="4824536" cy="237626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000" i="1" dirty="0" smtClean="0"/>
              <a:t>«Сергий-Строитель» 1924 (42)гг. </a:t>
            </a:r>
          </a:p>
          <a:p>
            <a:pPr>
              <a:buFont typeface="Wingdings" pitchFamily="2" charset="2"/>
              <a:buChar char="§"/>
            </a:pPr>
            <a:r>
              <a:rPr lang="ru-RU" sz="2000" i="1" dirty="0" smtClean="0"/>
              <a:t> «Сам вышел» 1922г.</a:t>
            </a:r>
          </a:p>
          <a:p>
            <a:pPr>
              <a:buFont typeface="Wingdings" pitchFamily="2" charset="2"/>
              <a:buChar char="§"/>
            </a:pPr>
            <a:r>
              <a:rPr lang="ru-RU" sz="2000" i="1" dirty="0" smtClean="0"/>
              <a:t>«Мост Славы» 1923г.</a:t>
            </a:r>
          </a:p>
          <a:p>
            <a:pPr>
              <a:buFont typeface="Wingdings" pitchFamily="2" charset="2"/>
              <a:buChar char="§"/>
            </a:pPr>
            <a:r>
              <a:rPr lang="ru-RU" sz="2000" i="1" dirty="0" smtClean="0"/>
              <a:t> «Ныне Силы Небесные с нами невидимо служат» 1934г.</a:t>
            </a:r>
          </a:p>
          <a:p>
            <a:pPr>
              <a:buFont typeface="Wingdings" pitchFamily="2" charset="2"/>
              <a:buChar char="§"/>
            </a:pPr>
            <a:r>
              <a:rPr lang="ru-RU" sz="2000" i="1" dirty="0" smtClean="0"/>
              <a:t>«Сергиева Пустынь» 1933, 1936гг. «Святой Сергий Радонежский» 1932г.</a:t>
            </a:r>
          </a:p>
          <a:p>
            <a:pPr>
              <a:buFont typeface="Wingdings" pitchFamily="2" charset="2"/>
              <a:buChar char="§"/>
            </a:pPr>
            <a:r>
              <a:rPr lang="ru-RU" sz="2000" i="1" dirty="0" smtClean="0"/>
              <a:t> «Сотрудники» 1940г.</a:t>
            </a:r>
          </a:p>
          <a:p>
            <a:pPr>
              <a:buFont typeface="Wingdings" pitchFamily="2" charset="2"/>
              <a:buChar char="§"/>
            </a:pPr>
            <a:r>
              <a:rPr lang="ru-RU" sz="2000" i="1" dirty="0" smtClean="0"/>
              <a:t>«Русь Славянская» 1943г.</a:t>
            </a:r>
            <a:endParaRPr lang="ru-RU" sz="2000" dirty="0"/>
          </a:p>
        </p:txBody>
      </p:sp>
      <p:pic>
        <p:nvPicPr>
          <p:cNvPr id="4" name="Picture 2" descr="900_serg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0"/>
            <a:ext cx="3995936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48245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Arial Narrow" pitchFamily="34" charset="0"/>
              </a:rPr>
              <a:t>«Как бы ни болело сердце русское, где бы ни искало оно решения правды, но имя Святого Сергия Радонежского всегда останется тем прибежищем, на которое опирается душа народа»                            </a:t>
            </a:r>
            <a:r>
              <a:rPr lang="ru-RU" sz="2800" b="1" i="1" u="sng" dirty="0" smtClean="0">
                <a:latin typeface="Arial Narrow" pitchFamily="34" charset="0"/>
              </a:rPr>
              <a:t>Н.Рерих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5733256"/>
            <a:ext cx="3672408" cy="72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Arial Narrow" pitchFamily="34" charset="0"/>
              </a:rPr>
              <a:t>Н.Рерих</a:t>
            </a:r>
          </a:p>
          <a:p>
            <a:pPr algn="ctr"/>
            <a:r>
              <a:rPr lang="ru-RU" sz="2000" b="1" i="1" dirty="0" smtClean="0">
                <a:latin typeface="Arial Narrow" pitchFamily="34" charset="0"/>
              </a:rPr>
              <a:t> «Святой Сергий Радонежский»  </a:t>
            </a:r>
            <a:endParaRPr lang="ru-RU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Pcy;&amp;rcy;&amp;iecy;&amp;pcy;&amp;ocy;&amp;dcy;&amp;ocy;&amp;bcy;&amp;ncy;&amp;iecy; &amp;ocy;&amp;tcy;&amp;chcy;&amp;iecy; &amp;ncy;&amp;acy;&amp;shcy; &amp;Scy;&amp;iecy;&amp;rcy;&amp;gcy;&amp;icy;&amp;iecy;, &amp;mcy;&amp;ocy;&amp;lcy;&amp;icy; &amp;Bcy;&amp;ocy;&amp;gcy;&amp;acy; &amp;ocy; &amp;ncy;&amp;acy;&amp;scy;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552728" cy="41764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 Narrow" pitchFamily="34" charset="0"/>
              </a:rPr>
              <a:t>700-летие со дня рождения</a:t>
            </a:r>
          </a:p>
          <a:p>
            <a:pPr algn="ctr"/>
            <a:r>
              <a:rPr lang="ru-RU" sz="3200" b="1" dirty="0" smtClean="0">
                <a:latin typeface="Arial Narrow" pitchFamily="34" charset="0"/>
              </a:rPr>
              <a:t> преподобного Сергия Радонежского</a:t>
            </a:r>
            <a:endParaRPr lang="ru-RU" sz="3200" dirty="0"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517232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Arial Narrow" pitchFamily="34" charset="0"/>
              </a:rPr>
              <a:t>«Преподобный Сергий вошел через эти празднования в жизнь нашего народа. </a:t>
            </a:r>
            <a:r>
              <a:rPr lang="ru-RU" sz="2000" b="1" i="1" u="sng" dirty="0" smtClean="0">
                <a:latin typeface="Arial Narrow" pitchFamily="34" charset="0"/>
              </a:rPr>
              <a:t>Люди обновили понимание великого подвига</a:t>
            </a:r>
            <a:r>
              <a:rPr lang="ru-RU" sz="2000" b="1" i="1" dirty="0" smtClean="0">
                <a:latin typeface="Arial Narrow" pitchFamily="34" charset="0"/>
              </a:rPr>
              <a:t>, который совершил этот угодник Божий»</a:t>
            </a:r>
            <a:r>
              <a:rPr lang="ru-RU" sz="2000" b="1" dirty="0" smtClean="0">
                <a:latin typeface="Arial Narrow" pitchFamily="34" charset="0"/>
              </a:rPr>
              <a:t>                                                                               </a:t>
            </a:r>
            <a:r>
              <a:rPr lang="ru-RU" sz="2000" b="1" u="sng" dirty="0" smtClean="0">
                <a:latin typeface="Arial Narrow" pitchFamily="34" charset="0"/>
              </a:rPr>
              <a:t>Святейший Патриарх Кирилл</a:t>
            </a:r>
            <a:endParaRPr lang="ru-RU" sz="2000" b="1" u="sng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5040560" cy="1368152"/>
          </a:xfrm>
        </p:spPr>
        <p:txBody>
          <a:bodyPr/>
          <a:lstStyle/>
          <a:p>
            <a:r>
              <a:rPr lang="ru-RU" sz="2400" b="1" dirty="0" smtClean="0">
                <a:latin typeface="Arial Narrow" pitchFamily="34" charset="0"/>
              </a:rPr>
              <a:t>Роль образа 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Преподобного Сергия Радонежского 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в духовной жизни России</a:t>
            </a:r>
            <a:r>
              <a:rPr lang="ru-RU" b="1" dirty="0" smtClean="0">
                <a:latin typeface="Arial Narrow" pitchFamily="34" charset="0"/>
              </a:rPr>
              <a:t/>
            </a:r>
            <a:br>
              <a:rPr lang="ru-RU" b="1" dirty="0" smtClean="0">
                <a:latin typeface="Arial Narrow" pitchFamily="34" charset="0"/>
              </a:rPr>
            </a:br>
            <a:endParaRPr lang="ru-RU" b="1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51520" y="1950013"/>
            <a:ext cx="496855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38138" algn="just">
              <a:tabLst>
                <a:tab pos="3810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Вглядываясь в русскую историю, в самую ткань русской культуры, мы не найдем ни одной нити, которая не приводила бы к этому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перво-узлу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: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нравственная идея, государственность, живопись, зодчество, литература, русская школа, русская наука — все эти линии русской культуры сходятся к Преподобному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». </a:t>
            </a:r>
          </a:p>
          <a:p>
            <a:pPr lvl="0" indent="338138" algn="r">
              <a:tabLst>
                <a:tab pos="381000" algn="l"/>
              </a:tabLst>
            </a:pPr>
            <a:r>
              <a:rPr lang="ru-RU" sz="2400" b="1" dirty="0" smtClean="0">
                <a:latin typeface="Arial Narrow" pitchFamily="34" charset="0"/>
              </a:rPr>
              <a:t>П.А.Флоренский (1919 </a:t>
            </a:r>
            <a:r>
              <a:rPr lang="ru-RU" sz="2400" b="1" dirty="0" smtClean="0">
                <a:latin typeface="Arial Narrow" pitchFamily="34" charset="0"/>
              </a:rPr>
              <a:t>г.)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5" name="Picture 2" descr="200px-1000_Sergy_R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9664" y="0"/>
            <a:ext cx="302433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652120" y="5805264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Сергий Радонежский на</a:t>
            </a:r>
            <a:r>
              <a:rPr lang="en-US" b="1" dirty="0" smtClean="0"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b="1" dirty="0" smtClean="0"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памятнике </a:t>
            </a:r>
          </a:p>
          <a:p>
            <a:pPr lvl="0" algn="ctr"/>
            <a:r>
              <a:rPr lang="ru-RU" b="1" dirty="0" smtClean="0"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«</a:t>
            </a:r>
            <a:r>
              <a:rPr lang="en-US" b="1" dirty="0" smtClean="0"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1000-</a:t>
            </a:r>
            <a:r>
              <a:rPr lang="ru-RU" b="1" dirty="0" err="1" smtClean="0"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летие</a:t>
            </a:r>
            <a:r>
              <a:rPr lang="ru-RU" b="1" dirty="0" smtClean="0"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 России»</a:t>
            </a:r>
          </a:p>
          <a:p>
            <a:pPr lvl="0" algn="ctr"/>
            <a:r>
              <a:rPr lang="ru-RU" b="1" dirty="0" smtClean="0"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 в Великом Новгороде</a:t>
            </a:r>
            <a:endParaRPr lang="ru-RU" b="1" dirty="0" smtClean="0"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11960" y="908720"/>
            <a:ext cx="4320480" cy="3096344"/>
          </a:xfrm>
        </p:spPr>
        <p:txBody>
          <a:bodyPr/>
          <a:lstStyle/>
          <a:p>
            <a:pPr algn="l"/>
            <a:r>
              <a:rPr lang="ru-RU" sz="2400" b="1" u="sng" dirty="0" smtClean="0">
                <a:latin typeface="Arial Narrow" pitchFamily="34" charset="0"/>
              </a:rPr>
              <a:t>Цель исследования</a:t>
            </a:r>
            <a:r>
              <a:rPr lang="ru-RU" sz="2400" b="1" dirty="0" smtClean="0">
                <a:latin typeface="Arial Narrow" pitchFamily="34" charset="0"/>
              </a:rPr>
              <a:t>:  найти ответ на вопрос, почему  образ  Преподобного Сергия так волновал во все времена  и волнует до сих пор сердца и простых людей, и правителей России, и писателей, и художников, и  философов.</a:t>
            </a:r>
            <a:r>
              <a:rPr lang="ru-RU" sz="2400" dirty="0" smtClean="0">
                <a:latin typeface="Arial Narrow" pitchFamily="34" charset="0"/>
              </a:rPr>
              <a:t/>
            </a:r>
            <a:br>
              <a:rPr lang="ru-RU" sz="2400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 </a:t>
            </a:r>
            <a:endParaRPr lang="ru-RU" sz="2400" b="1" i="1" dirty="0">
              <a:latin typeface="Arial Narrow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34925" y="765175"/>
            <a:ext cx="4824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2400" b="1" i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3394720" cy="3456384"/>
          </a:xfrm>
        </p:spPr>
        <p:txBody>
          <a:bodyPr/>
          <a:lstStyle/>
          <a:p>
            <a:r>
              <a:rPr lang="ru-RU" sz="2400" b="1" u="sng" dirty="0" smtClean="0">
                <a:latin typeface="Arial Narrow" pitchFamily="34" charset="0"/>
              </a:rPr>
              <a:t>Объект исследования</a:t>
            </a:r>
            <a:r>
              <a:rPr lang="ru-RU" sz="2400" b="1" dirty="0" smtClean="0">
                <a:latin typeface="Arial Narrow" pitchFamily="34" charset="0"/>
              </a:rPr>
              <a:t>:  жизненный  путь Преподобного Сергия Радонежского и его образ в  культуре и в духовной жизни русского общества.</a:t>
            </a:r>
          </a:p>
          <a:p>
            <a:endParaRPr lang="ru-RU" b="1" dirty="0">
              <a:latin typeface="Arial Narrow" pitchFamily="34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95536" y="4135526"/>
            <a:ext cx="81369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31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Задачи исследования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Arial Unicode MS" pitchFamily="34" charset="-128"/>
                <a:cs typeface="Times New Roman" pitchFamily="18" charset="0"/>
              </a:rPr>
              <a:t>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431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изучить религиозные  и  исторические   источники по данной теме;</a:t>
            </a:r>
          </a:p>
          <a:p>
            <a:pPr marL="0" marR="0" lvl="0" indent="431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познакомиться с   литературными и  живописными произведениями, в которых отражен образ С.Радонежского;</a:t>
            </a:r>
          </a:p>
          <a:p>
            <a:pPr marL="0" marR="0" lvl="0" indent="431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сравнить различные источники, обобщить, сделать выводы о роли Сергия Радонежского при жизни и образа Преподобного  в последующие эпохи.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892480" cy="7920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latin typeface="Arial Narrow" pitchFamily="34" charset="0"/>
              </a:rPr>
              <a:t>Роль образа Преподобного Сергия Радонежского 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в духовной жизни России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-396552" y="6093296"/>
            <a:ext cx="4392488" cy="648072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latin typeface="Arial Narrow" pitchFamily="34" charset="0"/>
              </a:rPr>
              <a:t>Изображение Сергия Радонежского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latin typeface="Arial Narrow" pitchFamily="34" charset="0"/>
              </a:rPr>
              <a:t> на покрове Х</a:t>
            </a:r>
            <a:r>
              <a:rPr lang="en-US" sz="1800" b="1" dirty="0" smtClean="0">
                <a:latin typeface="Arial Narrow" pitchFamily="34" charset="0"/>
              </a:rPr>
              <a:t>V</a:t>
            </a:r>
            <a:r>
              <a:rPr lang="ru-RU" sz="1800" b="1" dirty="0" smtClean="0">
                <a:latin typeface="Arial Narrow" pitchFamily="34" charset="0"/>
              </a:rPr>
              <a:t> века  </a:t>
            </a:r>
          </a:p>
          <a:p>
            <a:endParaRPr lang="ru-RU" sz="1800" dirty="0"/>
          </a:p>
        </p:txBody>
      </p:sp>
      <p:pic>
        <p:nvPicPr>
          <p:cNvPr id="7" name="Picture 1" descr="Sergius von Radonez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3312368" cy="503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427984" y="1124744"/>
            <a:ext cx="439248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dirty="0" smtClean="0">
                <a:latin typeface="Arial Narrow" pitchFamily="34" charset="0"/>
              </a:rPr>
              <a:t>1) </a:t>
            </a:r>
            <a:r>
              <a:rPr lang="ru-RU" sz="2000" dirty="0" smtClean="0">
                <a:latin typeface="Arial Narrow" pitchFamily="34" charset="0"/>
              </a:rPr>
              <a:t>Я убедилась, что  светлый образ Преподобного Сергия </a:t>
            </a:r>
            <a:r>
              <a:rPr lang="ru-RU" sz="2000" b="1" dirty="0" smtClean="0">
                <a:latin typeface="Arial Narrow" pitchFamily="34" charset="0"/>
              </a:rPr>
              <a:t>всегда волновал сердца людей, вызывая живой интерес в разные эпохи.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u="sng" dirty="0" smtClean="0">
                <a:latin typeface="Arial Narrow" pitchFamily="34" charset="0"/>
              </a:rPr>
              <a:t>Историки</a:t>
            </a:r>
            <a:r>
              <a:rPr lang="ru-RU" sz="2000" dirty="0" smtClean="0">
                <a:latin typeface="Arial Narrow" pitchFamily="34" charset="0"/>
              </a:rPr>
              <a:t>: Ключевский, Скрынников, Борисов, Васянин, </a:t>
            </a:r>
            <a:r>
              <a:rPr lang="ru-RU" sz="2000" dirty="0" err="1" smtClean="0">
                <a:latin typeface="Arial Narrow" pitchFamily="34" charset="0"/>
              </a:rPr>
              <a:t>Шикман</a:t>
            </a:r>
            <a:r>
              <a:rPr lang="ru-RU" sz="2000" dirty="0" smtClean="0">
                <a:latin typeface="Arial Narrow" pitchFamily="34" charset="0"/>
              </a:rPr>
              <a:t>, </a:t>
            </a:r>
            <a:r>
              <a:rPr lang="ru-RU" sz="2000" dirty="0" err="1" smtClean="0">
                <a:latin typeface="Arial Narrow" pitchFamily="34" charset="0"/>
              </a:rPr>
              <a:t>Игошев</a:t>
            </a:r>
            <a:endParaRPr lang="ru-RU" sz="2000" dirty="0" smtClean="0">
              <a:latin typeface="Arial Narrow" pitchFamily="34" charset="0"/>
            </a:endParaRPr>
          </a:p>
          <a:p>
            <a:pPr marL="342900" indent="-342900"/>
            <a:r>
              <a:rPr lang="ru-RU" sz="2000" dirty="0" smtClean="0">
                <a:latin typeface="Arial Narrow" pitchFamily="34" charset="0"/>
              </a:rPr>
              <a:t>       </a:t>
            </a:r>
            <a:r>
              <a:rPr lang="ru-RU" sz="2000" u="sng" dirty="0" smtClean="0">
                <a:latin typeface="Arial Narrow" pitchFamily="34" charset="0"/>
              </a:rPr>
              <a:t>Церковные деятели</a:t>
            </a:r>
            <a:r>
              <a:rPr lang="ru-RU" sz="2000" dirty="0" smtClean="0">
                <a:latin typeface="Arial Narrow" pitchFamily="34" charset="0"/>
              </a:rPr>
              <a:t>: митрополит Филарет, отец Флоренский, отец Булгаков и другие.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572000" y="4357161"/>
            <a:ext cx="403244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cs typeface="Times New Roman" pitchFamily="18" charset="0"/>
              </a:rPr>
              <a:t>2)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По обилию и разнообразию иконографических сюжетов преподобный Сергий Радонежский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не имеет равных среди святых, прославленных в Русской Церкви.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2" descr="http://www.fototerra.ru/image.html?id=79793&amp;size=med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Narrow" pitchFamily="34" charset="0"/>
              </a:rPr>
              <a:t>Роль образа Преподобного Сергия Радонежского </a:t>
            </a:r>
            <a:br>
              <a:rPr lang="ru-RU" sz="2400" b="1" dirty="0" smtClean="0"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в духовной жизни России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07504" y="1070738"/>
            <a:ext cx="5797152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1090" tIns="45720" rIns="201549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84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 startAt="3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Сергий Радонежский был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незаурядной исторической личностью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Arial Narrow" pitchFamily="34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есь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жизненный путь показывает  его как  образец  трудолюбия, скромности, нравственной чистоты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Он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жил не напоказ, а так, как подсказывало ему сердце, вера в Бога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«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Его спокойная, чистая и святая жизнь наполнила собой почти столетие. Входя в него скромным мальчиком Варфоломеем, он ушел одной из величайших слав России.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Подвиг его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всечеловечен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»</a:t>
            </a: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( Борис Зайцев)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581128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Narrow" pitchFamily="34" charset="0"/>
              </a:rPr>
              <a:t> Преподобный Сергий еще при жизни сыграл значительную </a:t>
            </a:r>
            <a:r>
              <a:rPr lang="ru-RU" sz="2000" b="1" dirty="0" smtClean="0">
                <a:latin typeface="Arial Narrow" pitchFamily="34" charset="0"/>
              </a:rPr>
              <a:t>роль в русской истории XIV века -  в объединении русских земель  и всех русских людей как в борьбе с внешними врагами, так и в формировании положительных начал русской духовной жизни.</a:t>
            </a:r>
            <a:r>
              <a:rPr lang="ru-RU" sz="2000" dirty="0" smtClean="0">
                <a:latin typeface="Arial Narrow" pitchFamily="34" charset="0"/>
              </a:rPr>
              <a:t> 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9" name="Picture 2" descr="http://12mesyatcev.ru/wp-content/uploads/2010/09/sergiy_radonejskiy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196752"/>
            <a:ext cx="2520280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836712"/>
            <a:ext cx="9540552" cy="360040"/>
          </a:xfrm>
        </p:spPr>
        <p:txBody>
          <a:bodyPr/>
          <a:lstStyle/>
          <a:p>
            <a:r>
              <a:rPr lang="ru-RU" sz="2800" b="1" dirty="0" smtClean="0">
                <a:latin typeface="Arial Narrow" pitchFamily="34" charset="0"/>
              </a:rPr>
              <a:t>Роль образа Преподобного Сергия Радонежского </a:t>
            </a:r>
            <a:r>
              <a:rPr lang="ru-RU" sz="3200" b="1" dirty="0" smtClean="0">
                <a:latin typeface="Arial Narrow" pitchFamily="34" charset="0"/>
              </a:rPr>
              <a:t/>
            </a:r>
            <a:br>
              <a:rPr lang="ru-RU" sz="3200" b="1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в духовной жизни России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2737"/>
            <a:ext cx="8856984" cy="4392488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latin typeface="Arial Narrow" pitchFamily="34" charset="0"/>
              </a:rPr>
              <a:t>4)  </a:t>
            </a:r>
            <a:r>
              <a:rPr lang="ru-RU" sz="2000" dirty="0" smtClean="0">
                <a:latin typeface="Arial Narrow" pitchFamily="34" charset="0"/>
              </a:rPr>
              <a:t>Можно говорить </a:t>
            </a:r>
            <a:r>
              <a:rPr lang="ru-RU" sz="2000" b="1" dirty="0" smtClean="0">
                <a:latin typeface="Arial Narrow" pitchFamily="34" charset="0"/>
              </a:rPr>
              <a:t>о важной роли</a:t>
            </a:r>
            <a:r>
              <a:rPr lang="ru-RU" sz="2000" dirty="0" smtClean="0">
                <a:latin typeface="Arial Narrow" pitchFamily="34" charset="0"/>
              </a:rPr>
              <a:t> преподобного Сергия Радонежского как защитника русской земли, объединяющего наш народ </a:t>
            </a:r>
            <a:r>
              <a:rPr lang="ru-RU" sz="2000" b="1" dirty="0" smtClean="0">
                <a:latin typeface="Arial Narrow" pitchFamily="34" charset="0"/>
              </a:rPr>
              <a:t>в течение многих веков в сложнейшие периоды отечественной истории:</a:t>
            </a:r>
            <a:r>
              <a:rPr lang="ru-RU" sz="2000" dirty="0" smtClean="0">
                <a:latin typeface="Arial Narrow" pitchFamily="34" charset="0"/>
              </a:rPr>
              <a:t> 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Arial Narrow" pitchFamily="34" charset="0"/>
              </a:rPr>
              <a:t>в деле освобождения Русской земли </a:t>
            </a:r>
            <a:r>
              <a:rPr lang="ru-RU" sz="2400" b="1" dirty="0" smtClean="0">
                <a:latin typeface="Arial Narrow" pitchFamily="34" charset="0"/>
              </a:rPr>
              <a:t>от польских захватчиков в смутное время</a:t>
            </a:r>
            <a:r>
              <a:rPr lang="ru-RU" sz="2400" dirty="0" smtClean="0">
                <a:latin typeface="Arial Narrow" pitchFamily="34" charset="0"/>
              </a:rPr>
              <a:t>;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b="1" dirty="0" smtClean="0">
                <a:latin typeface="Arial Narrow" pitchFamily="34" charset="0"/>
              </a:rPr>
              <a:t>в годы Первой мировой войны</a:t>
            </a:r>
            <a:r>
              <a:rPr lang="ru-RU" sz="2400" dirty="0" smtClean="0">
                <a:latin typeface="Arial Narrow" pitchFamily="34" charset="0"/>
              </a:rPr>
              <a:t>    «</a:t>
            </a:r>
            <a:r>
              <a:rPr lang="ru-RU" sz="2400" i="1" u="sng" dirty="0" smtClean="0">
                <a:latin typeface="Arial Narrow" pitchFamily="34" charset="0"/>
              </a:rPr>
              <a:t>Сохрани вас Боже, дорогие братья, русские воины, в минуты гнева справедливого, увлечься чувством мщения... </a:t>
            </a:r>
            <a:r>
              <a:rPr lang="ru-RU" sz="2400" i="1" dirty="0" smtClean="0">
                <a:latin typeface="Arial Narrow" pitchFamily="34" charset="0"/>
              </a:rPr>
              <a:t>Мы, смиренные иноки  обители  Сергиевой, ваши богомольцы у гроба сего великого чудотворца,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i="1" dirty="0" smtClean="0">
                <a:latin typeface="Arial Narrow" pitchFamily="34" charset="0"/>
              </a:rPr>
              <a:t>умоляем вас именем преподобного Сергия: помните, что звание воина - святое звание... не обижайте врага бегущего, врага лежащего, истекающего кровью. К чужому добру не </a:t>
            </a:r>
            <a:r>
              <a:rPr lang="ru-RU" sz="2400" i="1" dirty="0" err="1" smtClean="0">
                <a:latin typeface="Arial Narrow" pitchFamily="34" charset="0"/>
              </a:rPr>
              <a:t>прикасайтеся</a:t>
            </a:r>
            <a:r>
              <a:rPr lang="ru-RU" sz="2400" i="1" dirty="0" smtClean="0">
                <a:latin typeface="Arial Narrow" pitchFamily="34" charset="0"/>
              </a:rPr>
              <a:t>... </a:t>
            </a:r>
            <a:r>
              <a:rPr lang="ru-RU" sz="2400" i="1" u="sng" dirty="0" smtClean="0">
                <a:latin typeface="Arial Narrow" pitchFamily="34" charset="0"/>
              </a:rPr>
              <a:t>Берегите свою совесть, братья воины, как зеницу ока</a:t>
            </a:r>
            <a:r>
              <a:rPr lang="ru-RU" sz="2400" u="sng" dirty="0" smtClean="0">
                <a:latin typeface="Arial Narrow" pitchFamily="34" charset="0"/>
              </a:rPr>
              <a:t>». </a:t>
            </a:r>
            <a:r>
              <a:rPr lang="ru-RU" sz="2400" b="1" dirty="0" smtClean="0">
                <a:latin typeface="Arial Narrow" pitchFamily="34" charset="0"/>
              </a:rPr>
              <a:t>(Из послания монахов Троице-Сергиевой лавры в стан русских воинов)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Arial Narrow" pitchFamily="34" charset="0"/>
              </a:rPr>
              <a:t>в годы Великой Отечественной войны</a:t>
            </a:r>
            <a:endParaRPr lang="ru-RU" sz="24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www.fototerra.ru/image.html?id=77202&amp;size=med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260648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«Трижды дано Преподобному спасти Землю русскую. При князе Дмитрии, при Минине и Пожарском и теперь от немцев. Ведь дошли они до самой Троице Сергиевой Лавры, и там ждал их удар»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</a:rPr>
              <a:t>(Н.Рерих 30 декабря 1945 год, сб. «Листы Дневника</a:t>
            </a:r>
            <a:r>
              <a:rPr lang="ru-RU" sz="2400" dirty="0" smtClean="0">
                <a:solidFill>
                  <a:srgbClr val="C00000"/>
                </a:solidFill>
              </a:rPr>
              <a:t>», т.3).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82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8100392" cy="144016"/>
          </a:xfrm>
        </p:spPr>
        <p:txBody>
          <a:bodyPr/>
          <a:lstStyle/>
          <a:p>
            <a:r>
              <a:rPr lang="ru-RU" sz="2800" b="1" dirty="0" smtClean="0">
                <a:latin typeface="Arial Narrow" pitchFamily="34" charset="0"/>
              </a:rPr>
              <a:t>В.О.Ключевский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b="1" dirty="0" smtClean="0">
                <a:latin typeface="Arial Narrow" pitchFamily="34" charset="0"/>
              </a:rPr>
              <a:t> «Значение преподобного Сергия Радонежского для русского народа и государства</a:t>
            </a:r>
            <a:r>
              <a:rPr lang="ru-RU" sz="2800" dirty="0" smtClean="0">
                <a:latin typeface="Arial Narrow" pitchFamily="34" charset="0"/>
              </a:rPr>
              <a:t>»</a:t>
            </a:r>
            <a:endParaRPr lang="ru-RU" sz="2800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579296" cy="4209331"/>
          </a:xfrm>
        </p:spPr>
        <p:txBody>
          <a:bodyPr/>
          <a:lstStyle/>
          <a:p>
            <a:r>
              <a:rPr lang="ru-RU" i="1" dirty="0" smtClean="0">
                <a:latin typeface="Arial Narrow" pitchFamily="34" charset="0"/>
              </a:rPr>
              <a:t>«При имени преподобного Сергия народ вспоминает свое нравственное возрождение (…) и затверживает правило, что </a:t>
            </a:r>
            <a:r>
              <a:rPr lang="ru-RU" b="1" i="1" dirty="0" smtClean="0">
                <a:latin typeface="Arial Narrow" pitchFamily="34" charset="0"/>
              </a:rPr>
              <a:t>политическая крепость прочна только тогда, когда держится на силе нравственной</a:t>
            </a:r>
            <a:r>
              <a:rPr lang="ru-RU" i="1" dirty="0" smtClean="0">
                <a:latin typeface="Arial Narrow" pitchFamily="34" charset="0"/>
              </a:rPr>
              <a:t>. Это возрождение и это правило — самые драгоценные вклады преподобного Сергия, (…) положенные в живую душу народа».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8760"/>
            <a:ext cx="6084168" cy="144016"/>
          </a:xfrm>
        </p:spPr>
        <p:txBody>
          <a:bodyPr/>
          <a:lstStyle/>
          <a:p>
            <a:r>
              <a:rPr lang="ru-RU" sz="3200" b="1" dirty="0" smtClean="0">
                <a:latin typeface="Arial Narrow" pitchFamily="34" charset="0"/>
              </a:rPr>
              <a:t>Образ Преподобного Сергия Радонежского </a:t>
            </a:r>
            <a:r>
              <a:rPr lang="ru-RU" sz="3200" dirty="0" smtClean="0">
                <a:latin typeface="Arial Narrow" pitchFamily="34" charset="0"/>
              </a:rPr>
              <a:t/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b="1" dirty="0" smtClean="0">
                <a:latin typeface="Arial Narrow" pitchFamily="34" charset="0"/>
              </a:rPr>
              <a:t>в отечественной литературе </a:t>
            </a:r>
            <a:r>
              <a:rPr lang="ru-RU" dirty="0" smtClean="0">
                <a:latin typeface="Arial Narrow" pitchFamily="34" charset="0"/>
              </a:rPr>
              <a:t/>
            </a:r>
            <a:br>
              <a:rPr lang="ru-RU" dirty="0" smtClean="0">
                <a:latin typeface="Arial Narrow" pitchFamily="34" charset="0"/>
              </a:rPr>
            </a:b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12776"/>
            <a:ext cx="5688632" cy="4713387"/>
          </a:xfrm>
        </p:spPr>
        <p:txBody>
          <a:bodyPr/>
          <a:lstStyle/>
          <a:p>
            <a:pPr marL="0">
              <a:spcBef>
                <a:spcPts val="0"/>
              </a:spcBef>
            </a:pPr>
            <a:endParaRPr lang="ru-RU" sz="2400" b="1" dirty="0" smtClean="0">
              <a:latin typeface="Arial Narrow" pitchFamily="34" charset="0"/>
            </a:endParaRPr>
          </a:p>
          <a:p>
            <a:pPr marL="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Arial Narrow" pitchFamily="34" charset="0"/>
              </a:rPr>
              <a:t>«Житие Сергия Радонежского»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Arial Narrow" pitchFamily="34" charset="0"/>
              </a:rPr>
              <a:t> (1417-1418 г.г.) </a:t>
            </a:r>
            <a:r>
              <a:rPr lang="ru-RU" sz="2400" b="1" dirty="0" err="1" smtClean="0">
                <a:latin typeface="Arial Narrow" pitchFamily="34" charset="0"/>
              </a:rPr>
              <a:t>Епифания</a:t>
            </a:r>
            <a:r>
              <a:rPr lang="ru-RU" sz="2400" b="1" dirty="0" smtClean="0">
                <a:latin typeface="Arial Narrow" pitchFamily="34" charset="0"/>
              </a:rPr>
              <a:t> Премудрого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Arial Narrow" pitchFamily="34" charset="0"/>
              </a:rPr>
              <a:t> </a:t>
            </a:r>
            <a:r>
              <a:rPr lang="ru-RU" sz="2400" dirty="0" smtClean="0">
                <a:latin typeface="Arial Narrow" pitchFamily="34" charset="0"/>
              </a:rPr>
              <a:t>повесть «Преподобный Сергий Радонежский» </a:t>
            </a:r>
            <a:r>
              <a:rPr lang="ru-RU" sz="2400" b="1" dirty="0" smtClean="0">
                <a:latin typeface="Arial Narrow" pitchFamily="34" charset="0"/>
              </a:rPr>
              <a:t>Б.К.Зайцева (1924-25 гг.)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 Narrow" pitchFamily="34" charset="0"/>
              </a:rPr>
              <a:t>исторический роман «Дмитрий  Донской» (1940 г.) </a:t>
            </a:r>
            <a:r>
              <a:rPr lang="ru-RU" sz="2400" b="1" dirty="0" smtClean="0">
                <a:latin typeface="Arial Narrow" pitchFamily="34" charset="0"/>
              </a:rPr>
              <a:t>С.Бородина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 Narrow" pitchFamily="34" charset="0"/>
              </a:rPr>
              <a:t>романы «Ветер времени»  и  «Похвала Сергию» </a:t>
            </a:r>
            <a:r>
              <a:rPr lang="ru-RU" sz="2400" b="1" dirty="0" smtClean="0">
                <a:latin typeface="Arial Narrow" pitchFamily="34" charset="0"/>
              </a:rPr>
              <a:t>Д.  Балашова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 Narrow" pitchFamily="34" charset="0"/>
              </a:rPr>
              <a:t>рассказ «Куликово поле» (1939 г.) </a:t>
            </a:r>
            <a:r>
              <a:rPr lang="ru-RU" sz="2400" b="1" dirty="0" smtClean="0">
                <a:latin typeface="Arial Narrow" pitchFamily="34" charset="0"/>
              </a:rPr>
              <a:t>И.Шмелева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 Narrow" pitchFamily="34" charset="0"/>
              </a:rPr>
              <a:t>цикл «Око силы» (1990 г.) </a:t>
            </a:r>
            <a:r>
              <a:rPr lang="ru-RU" sz="2400" b="1" dirty="0" err="1" smtClean="0">
                <a:latin typeface="Arial Narrow" pitchFamily="34" charset="0"/>
              </a:rPr>
              <a:t>А.Валентинова</a:t>
            </a:r>
            <a:r>
              <a:rPr lang="ru-RU" sz="2400" dirty="0" smtClean="0">
                <a:latin typeface="Arial Narrow" pitchFamily="34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endParaRPr lang="ru-RU" sz="2400" dirty="0"/>
          </a:p>
        </p:txBody>
      </p:sp>
      <p:pic>
        <p:nvPicPr>
          <p:cNvPr id="7170" name="Picture 2" descr="&amp;Scy;&amp;iecy;&amp;rcy;&amp;gcy;&amp;icy;&amp;jcy; &amp;Rcy;&amp;acy;&amp;dcy;&amp;ocy;&amp;ncy;&amp;iecy;&amp;zhcy;&amp;scy;&amp;kcy;&amp;i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16632"/>
            <a:ext cx="3014111" cy="1548604"/>
          </a:xfrm>
          <a:prstGeom prst="rect">
            <a:avLst/>
          </a:prstGeom>
          <a:noFill/>
        </p:spPr>
      </p:pic>
      <p:pic>
        <p:nvPicPr>
          <p:cNvPr id="7172" name="Picture 4" descr="http://static.ozone.ru/multimedia/books_covers/10004793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49080"/>
            <a:ext cx="1905000" cy="2581648"/>
          </a:xfrm>
          <a:prstGeom prst="rect">
            <a:avLst/>
          </a:prstGeom>
          <a:noFill/>
        </p:spPr>
      </p:pic>
      <p:pic>
        <p:nvPicPr>
          <p:cNvPr id="7174" name="Picture 6" descr="http://www.wwww4.com/w4404/5610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43799" y="2276872"/>
            <a:ext cx="1800201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642</TotalTime>
  <Words>904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Проектно – исследовательская деятельность </vt:lpstr>
      <vt:lpstr>Цель исследования:  найти ответ на вопрос, почему  образ  Преподобного Сергия так волновал во все времена  и волнует до сих пор сердца и простых людей, и правителей России, и писателей, и художников, и  философов.  </vt:lpstr>
      <vt:lpstr>Роль образа Преподобного Сергия Радонежского  в духовной жизни России</vt:lpstr>
      <vt:lpstr>Слайд 4</vt:lpstr>
      <vt:lpstr>Слайд 5</vt:lpstr>
      <vt:lpstr>Роль образа Преподобного Сергия Радонежского  в духовной жизни России </vt:lpstr>
      <vt:lpstr>Слайд 7</vt:lpstr>
      <vt:lpstr>В.О.Ключевский  «Значение преподобного Сергия Радонежского для русского народа и государства»</vt:lpstr>
      <vt:lpstr>Образ Преподобного Сергия Радонежского  в отечественной литературе  </vt:lpstr>
      <vt:lpstr>Образ Преподобного Сергия Радонежского  в отечественной живописи  </vt:lpstr>
      <vt:lpstr>Слайд 11</vt:lpstr>
      <vt:lpstr>Слайд 12</vt:lpstr>
      <vt:lpstr>Роль образа  Преподобного Сергия Радонежского  в духовной жизни России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«Лик Святого в житийной литературе»</dc:title>
  <dc:creator>кЫся</dc:creator>
  <cp:lastModifiedBy>Светлана</cp:lastModifiedBy>
  <cp:revision>59</cp:revision>
  <dcterms:created xsi:type="dcterms:W3CDTF">2007-01-23T07:02:37Z</dcterms:created>
  <dcterms:modified xsi:type="dcterms:W3CDTF">2015-02-12T19:35:54Z</dcterms:modified>
</cp:coreProperties>
</file>