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86" r:id="rId3"/>
    <p:sldId id="259" r:id="rId4"/>
    <p:sldId id="290" r:id="rId5"/>
    <p:sldId id="287" r:id="rId6"/>
    <p:sldId id="260" r:id="rId7"/>
    <p:sldId id="261" r:id="rId8"/>
    <p:sldId id="262" r:id="rId9"/>
    <p:sldId id="280" r:id="rId10"/>
    <p:sldId id="266" r:id="rId11"/>
    <p:sldId id="291" r:id="rId12"/>
    <p:sldId id="301" r:id="rId13"/>
    <p:sldId id="292" r:id="rId14"/>
    <p:sldId id="307" r:id="rId15"/>
    <p:sldId id="267" r:id="rId16"/>
    <p:sldId id="268" r:id="rId17"/>
    <p:sldId id="271" r:id="rId18"/>
    <p:sldId id="304" r:id="rId19"/>
    <p:sldId id="294" r:id="rId20"/>
    <p:sldId id="295" r:id="rId21"/>
    <p:sldId id="288" r:id="rId22"/>
    <p:sldId id="269" r:id="rId23"/>
    <p:sldId id="300" r:id="rId24"/>
    <p:sldId id="302" r:id="rId25"/>
    <p:sldId id="272" r:id="rId26"/>
    <p:sldId id="298" r:id="rId27"/>
    <p:sldId id="274" r:id="rId28"/>
    <p:sldId id="283" r:id="rId29"/>
    <p:sldId id="305" r:id="rId30"/>
    <p:sldId id="297" r:id="rId31"/>
    <p:sldId id="30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2007" autoAdjust="0"/>
  </p:normalViewPr>
  <p:slideViewPr>
    <p:cSldViewPr>
      <p:cViewPr>
        <p:scale>
          <a:sx n="73" d="100"/>
          <a:sy n="73" d="100"/>
        </p:scale>
        <p:origin x="-129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Arial Black" pitchFamily="34" charset="0"/>
              </a:rPr>
              <a:t>Частота посещаемости</a:t>
            </a:r>
          </a:p>
        </c:rich>
      </c:tx>
      <c:layout>
        <c:manualLayout>
          <c:xMode val="edge"/>
          <c:yMode val="edge"/>
          <c:x val="0.14242548319003981"/>
          <c:y val="2.6455384660251411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Частота посещаемости</c:v>
                </c:pt>
              </c:strCache>
            </c:strRef>
          </c:tx>
          <c:dLbls>
            <c:dLbl>
              <c:idx val="2"/>
              <c:layout>
                <c:manualLayout>
                  <c:x val="-0.26720373363533084"/>
                  <c:y val="0.2484091182892462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Редко</c:v>
                </c:pt>
                <c:pt idx="2">
                  <c:v>Практически никогда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21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Arial Black" pitchFamily="34" charset="0"/>
              </a:rPr>
              <a:t>Цель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Цель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Друзья</c:v>
                </c:pt>
                <c:pt idx="1">
                  <c:v>Wi-Fi</c:v>
                </c:pt>
                <c:pt idx="2">
                  <c:v>Поесть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2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Arial Black" pitchFamily="34" charset="0"/>
              </a:rPr>
              <a:t>Нравится</a:t>
            </a:r>
            <a:endParaRPr lang="ru-RU" sz="2400" dirty="0">
              <a:latin typeface="Arial Black" pitchFamily="34" charset="0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77114353369912"/>
          <c:y val="0.20489638862923784"/>
          <c:w val="0.82520363935156638"/>
          <c:h val="0.559296051408355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нравится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Близко</c:v>
                </c:pt>
                <c:pt idx="1">
                  <c:v>Быстро</c:v>
                </c:pt>
                <c:pt idx="2">
                  <c:v>Еда</c:v>
                </c:pt>
                <c:pt idx="3">
                  <c:v>Дёшево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13</c:v>
                </c:pt>
                <c:pt idx="2">
                  <c:v>12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62720"/>
        <c:axId val="34064256"/>
      </c:barChart>
      <c:catAx>
        <c:axId val="34062720"/>
        <c:scaling>
          <c:orientation val="minMax"/>
        </c:scaling>
        <c:delete val="0"/>
        <c:axPos val="b"/>
        <c:majorTickMark val="out"/>
        <c:minorTickMark val="none"/>
        <c:tickLblPos val="nextTo"/>
        <c:crossAx val="34064256"/>
        <c:crosses val="autoZero"/>
        <c:auto val="1"/>
        <c:lblAlgn val="ctr"/>
        <c:lblOffset val="100"/>
        <c:noMultiLvlLbl val="0"/>
      </c:catAx>
      <c:valAx>
        <c:axId val="34064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062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Arial Black" pitchFamily="34" charset="0"/>
              </a:rPr>
              <a:t>Не нравится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нравится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Вредность</c:v>
                </c:pt>
                <c:pt idx="1">
                  <c:v>Сан.условия</c:v>
                </c:pt>
                <c:pt idx="2">
                  <c:v>Качество еды</c:v>
                </c:pt>
                <c:pt idx="3">
                  <c:v>Очередь</c:v>
                </c:pt>
                <c:pt idx="4">
                  <c:v>Цена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</c:v>
                </c:pt>
                <c:pt idx="1">
                  <c:v>3</c:v>
                </c:pt>
                <c:pt idx="2">
                  <c:v>5</c:v>
                </c:pt>
                <c:pt idx="3">
                  <c:v>8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887488"/>
        <c:axId val="69889024"/>
      </c:barChart>
      <c:catAx>
        <c:axId val="69887488"/>
        <c:scaling>
          <c:orientation val="minMax"/>
        </c:scaling>
        <c:delete val="0"/>
        <c:axPos val="b"/>
        <c:majorTickMark val="out"/>
        <c:minorTickMark val="none"/>
        <c:tickLblPos val="nextTo"/>
        <c:crossAx val="69889024"/>
        <c:crosses val="autoZero"/>
        <c:auto val="1"/>
        <c:lblAlgn val="ctr"/>
        <c:lblOffset val="100"/>
        <c:noMultiLvlLbl val="0"/>
      </c:catAx>
      <c:valAx>
        <c:axId val="69889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887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4000" dirty="0">
                <a:latin typeface="Arial Black" pitchFamily="34" charset="0"/>
              </a:rPr>
              <a:t>Вреден ли</a:t>
            </a:r>
            <a:r>
              <a:rPr lang="ru-RU" sz="4000" dirty="0"/>
              <a:t>?</a:t>
            </a:r>
          </a:p>
        </c:rich>
      </c:tx>
      <c:layout>
        <c:manualLayout>
          <c:xMode val="edge"/>
          <c:yMode val="edge"/>
          <c:x val="0.5454053085010756"/>
          <c:y val="8.581784563619916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0545494945006202E-2"/>
          <c:y val="0"/>
          <c:w val="0.39800297708565413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Вреден ли?</c:v>
                </c:pt>
              </c:strCache>
            </c:strRef>
          </c:tx>
          <c:explosion val="53"/>
          <c:dLbls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Некоторые блюда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1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Fast food - </a:t>
            </a:r>
            <a:r>
              <a:rPr lang="ru-RU" sz="4000" dirty="0">
                <a:latin typeface="Arial Black" pitchFamily="34" charset="0"/>
              </a:rPr>
              <a:t>это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Fast food - это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Гамбургер</c:v>
                </c:pt>
                <c:pt idx="1">
                  <c:v>Блины</c:v>
                </c:pt>
                <c:pt idx="2">
                  <c:v>Пирожки</c:v>
                </c:pt>
                <c:pt idx="3">
                  <c:v>Суши</c:v>
                </c:pt>
                <c:pt idx="4">
                  <c:v>Пицца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</c:v>
                </c:pt>
                <c:pt idx="1">
                  <c:v>4</c:v>
                </c:pt>
                <c:pt idx="2">
                  <c:v>9</c:v>
                </c:pt>
                <c:pt idx="3">
                  <c:v>7</c:v>
                </c:pt>
                <c:pt idx="4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739904"/>
        <c:axId val="119741440"/>
        <c:axId val="0"/>
      </c:bar3DChart>
      <c:catAx>
        <c:axId val="119739904"/>
        <c:scaling>
          <c:orientation val="minMax"/>
        </c:scaling>
        <c:delete val="0"/>
        <c:axPos val="b"/>
        <c:majorTickMark val="out"/>
        <c:minorTickMark val="none"/>
        <c:tickLblPos val="nextTo"/>
        <c:crossAx val="119741440"/>
        <c:crosses val="autoZero"/>
        <c:auto val="1"/>
        <c:lblAlgn val="ctr"/>
        <c:lblOffset val="100"/>
        <c:noMultiLvlLbl val="0"/>
      </c:catAx>
      <c:valAx>
        <c:axId val="119741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9739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E9F07E-90E7-4C11-90D2-827BADDD9185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38FF164-7727-409B-A235-C1AB3D35A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ru.wikipedia.org/wiki/%D0%9F%D0%B8%D1%82%D0%B0%D0%BD%D0%B8%D0%B5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-171400"/>
            <a:ext cx="7772400" cy="2190105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Государственное Бюджетное Общеобразовательное Учреждение</a:t>
            </a:r>
            <a:b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Школа № 639 с углублённым изучением иностранных языков</a:t>
            </a:r>
            <a:b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                        Невский район, Санкт-Петербург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1628800"/>
            <a:ext cx="9252520" cy="244827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Что такое «фастфуд» и нужно ли с ним бороться?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3573016"/>
            <a:ext cx="4572000" cy="3231654"/>
          </a:xfrm>
          <a:prstGeom prst="rect">
            <a:avLst/>
          </a:prstGeom>
        </p:spPr>
        <p:txBody>
          <a:bodyPr tIns="0" bIns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400" b="1" u="sng" dirty="0" smtClean="0"/>
              <a:t>Выполнила:</a:t>
            </a:r>
          </a:p>
          <a:p>
            <a:r>
              <a:rPr lang="ru-RU" dirty="0" smtClean="0"/>
              <a:t>                                                                                                               Ученица 1</a:t>
            </a:r>
            <a:r>
              <a:rPr lang="en-US" dirty="0" smtClean="0"/>
              <a:t>1</a:t>
            </a:r>
            <a:r>
              <a:rPr lang="ru-RU" dirty="0" smtClean="0"/>
              <a:t>А класса                                                                                  Порошина Надежда Вячеславовна </a:t>
            </a:r>
          </a:p>
          <a:p>
            <a:r>
              <a:rPr lang="ru-RU" dirty="0" smtClean="0"/>
              <a:t>                                                                                                     </a:t>
            </a:r>
            <a:r>
              <a:rPr lang="ru-RU" sz="2400" b="1" u="sng" dirty="0" smtClean="0"/>
              <a:t>Научный руководитель:</a:t>
            </a:r>
          </a:p>
          <a:p>
            <a:r>
              <a:rPr lang="ru-RU" dirty="0" smtClean="0"/>
              <a:t>                                                                                                  Учитель Английского языка                                                                                         </a:t>
            </a:r>
            <a:r>
              <a:rPr lang="ru-RU" dirty="0" err="1" smtClean="0"/>
              <a:t>Купцова</a:t>
            </a:r>
            <a:r>
              <a:rPr lang="ru-RU" dirty="0" smtClean="0"/>
              <a:t> Оксана Георгиевна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517232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Санкт-Петербург </a:t>
            </a:r>
          </a:p>
          <a:p>
            <a:r>
              <a:rPr lang="ru-RU" dirty="0" smtClean="0"/>
              <a:t>           201</a:t>
            </a:r>
            <a:r>
              <a:rPr lang="en-US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23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344816" cy="1103784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rial Black" pitchFamily="34" charset="0"/>
              </a:rPr>
              <a:t>Fast food</a:t>
            </a:r>
            <a:endParaRPr lang="ru-RU" sz="6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07504" y="1340768"/>
            <a:ext cx="4032448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Arial Black" pitchFamily="34" charset="0"/>
              </a:rPr>
              <a:t>Слово «фаст-фуд» (fast food) в переводе </a:t>
            </a: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с </a:t>
            </a:r>
            <a:r>
              <a:rPr lang="ru-RU" sz="2800" b="1" dirty="0">
                <a:solidFill>
                  <a:schemeClr val="tx1"/>
                </a:solidFill>
                <a:latin typeface="Arial Black" pitchFamily="34" charset="0"/>
              </a:rPr>
              <a:t>английского обозначает «быстрая еда». Быстрое питание —</a:t>
            </a:r>
            <a:r>
              <a:rPr lang="ru-RU" sz="2800" b="1" dirty="0">
                <a:solidFill>
                  <a:schemeClr val="tx1"/>
                </a:solidFill>
                <a:latin typeface="Arial Black" pitchFamily="34" charset="0"/>
                <a:hlinkClick r:id="rId2" tooltip="Питание"/>
              </a:rPr>
              <a:t>питание</a:t>
            </a:r>
            <a:r>
              <a:rPr lang="ru-RU" sz="2800" b="1" dirty="0">
                <a:solidFill>
                  <a:schemeClr val="tx1"/>
                </a:solidFill>
                <a:latin typeface="Arial Black" pitchFamily="34" charset="0"/>
              </a:rPr>
              <a:t> с уменьшенным временем употребления и приготовления пищи.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700808"/>
            <a:ext cx="4927984" cy="490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4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24544" y="1556792"/>
            <a:ext cx="5040560" cy="518457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Блюда, приготовленные в ресторанах быстрого </a:t>
            </a:r>
            <a:r>
              <a:rPr lang="ru-RU" sz="2400" b="1" dirty="0">
                <a:latin typeface="Arial Black" pitchFamily="34" charset="0"/>
              </a:rPr>
              <a:t>питания</a:t>
            </a:r>
            <a:r>
              <a:rPr lang="ru-RU" sz="2400" b="1" dirty="0" smtClean="0">
                <a:latin typeface="Arial Black" pitchFamily="34" charset="0"/>
              </a:rPr>
              <a:t>.</a:t>
            </a:r>
          </a:p>
          <a:p>
            <a:endParaRPr lang="ru-RU" sz="2400" b="1" dirty="0" smtClean="0">
              <a:latin typeface="Arial Black" pitchFamily="34" charset="0"/>
            </a:endParaRPr>
          </a:p>
          <a:p>
            <a:r>
              <a:rPr lang="ru-RU" sz="2400" b="1" dirty="0">
                <a:latin typeface="Arial Black" pitchFamily="34" charset="0"/>
              </a:rPr>
              <a:t>В</a:t>
            </a:r>
            <a:r>
              <a:rPr lang="ru-RU" sz="2400" b="1" dirty="0" smtClean="0">
                <a:latin typeface="Arial Black" pitchFamily="34" charset="0"/>
              </a:rPr>
              <a:t>се </a:t>
            </a:r>
            <a:r>
              <a:rPr lang="ru-RU" sz="2400" b="1" dirty="0">
                <a:latin typeface="Arial Black" pitchFamily="34" charset="0"/>
              </a:rPr>
              <a:t>продукты быстрого приготовления, которые </a:t>
            </a:r>
            <a:r>
              <a:rPr lang="ru-RU" sz="2400" b="1" dirty="0" smtClean="0">
                <a:latin typeface="Arial Black" pitchFamily="34" charset="0"/>
              </a:rPr>
              <a:t>просто разводятся водой.</a:t>
            </a:r>
          </a:p>
          <a:p>
            <a:endParaRPr lang="ru-RU" sz="2400" b="1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Мелкие </a:t>
            </a:r>
            <a:r>
              <a:rPr lang="ru-RU" sz="2400" b="1" dirty="0">
                <a:latin typeface="Arial Black" pitchFamily="34" charset="0"/>
              </a:rPr>
              <a:t>закуски, продающиеся в </a:t>
            </a:r>
            <a:r>
              <a:rPr lang="ru-RU" sz="2400" b="1" dirty="0" smtClean="0">
                <a:latin typeface="Arial Black" pitchFamily="34" charset="0"/>
              </a:rPr>
              <a:t>киосках и магазинах.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416824" cy="1556792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Разновидности </a:t>
            </a:r>
            <a:b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«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»</a:t>
            </a:r>
            <a:endParaRPr lang="ru-RU" sz="5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4644008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1490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799189"/>
              </p:ext>
            </p:extLst>
          </p:nvPr>
        </p:nvGraphicFramePr>
        <p:xfrm>
          <a:off x="107505" y="908719"/>
          <a:ext cx="4464496" cy="288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Arial Black" pitchFamily="34" charset="0"/>
              </a:rPr>
              <a:t>Опрос</a:t>
            </a:r>
            <a:endParaRPr lang="ru-RU" sz="60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96750982"/>
              </p:ext>
            </p:extLst>
          </p:nvPr>
        </p:nvGraphicFramePr>
        <p:xfrm>
          <a:off x="4283968" y="980728"/>
          <a:ext cx="460851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53744101"/>
              </p:ext>
            </p:extLst>
          </p:nvPr>
        </p:nvGraphicFramePr>
        <p:xfrm>
          <a:off x="0" y="3717032"/>
          <a:ext cx="4355976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34749276"/>
              </p:ext>
            </p:extLst>
          </p:nvPr>
        </p:nvGraphicFramePr>
        <p:xfrm>
          <a:off x="4031432" y="3429000"/>
          <a:ext cx="5112568" cy="3717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1346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8136904" cy="1296144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История «</a:t>
            </a:r>
            <a:r>
              <a:rPr lang="ru-RU" sz="4400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» с древних времён</a:t>
            </a:r>
            <a:endParaRPr lang="ru-RU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816423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8"/>
            <a:ext cx="446449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768752" cy="11430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Русские основатели </a:t>
            </a:r>
            <a:r>
              <a:rPr lang="ru-RU" sz="4000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16468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7"/>
            <a:ext cx="35987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94" y="4221088"/>
            <a:ext cx="368419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6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772816"/>
            <a:ext cx="4020926" cy="720080"/>
          </a:xfrm>
          <a:solidFill>
            <a:schemeClr val="accent1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800" dirty="0" err="1" smtClean="0"/>
              <a:t>White</a:t>
            </a:r>
            <a:r>
              <a:rPr lang="ru-RU" sz="4800" dirty="0" smtClean="0"/>
              <a:t> </a:t>
            </a:r>
            <a:r>
              <a:rPr lang="ru-RU" sz="4800" dirty="0" err="1" smtClean="0"/>
              <a:t>Castle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Из истории возникновения ресторанов «</a:t>
            </a:r>
            <a:r>
              <a:rPr lang="ru-RU" sz="4400" b="1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»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8496944" cy="382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78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2060848"/>
          </a:xfrm>
          <a:solidFill>
            <a:schemeClr val="accent2"/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400" b="1" dirty="0" err="1" smtClean="0">
                <a:solidFill>
                  <a:schemeClr val="bg1"/>
                </a:solidFill>
                <a:latin typeface="Arial Black" pitchFamily="34" charset="0"/>
              </a:rPr>
              <a:t>McDonald’s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dirty="0" smtClean="0">
                <a:latin typeface="Arial Black" pitchFamily="34" charset="0"/>
              </a:rPr>
              <a:t>1956 - 14 </a:t>
            </a:r>
            <a:r>
              <a:rPr lang="ru-RU" b="1" dirty="0">
                <a:latin typeface="Arial Black" pitchFamily="34" charset="0"/>
              </a:rPr>
              <a:t>ресторанов  </a:t>
            </a:r>
            <a:r>
              <a:rPr lang="ru-RU" b="1" dirty="0" smtClean="0">
                <a:latin typeface="Arial Black" pitchFamily="34" charset="0"/>
              </a:rPr>
              <a:t>       </a:t>
            </a:r>
          </a:p>
          <a:p>
            <a:r>
              <a:rPr lang="ru-RU" b="1" dirty="0" smtClean="0">
                <a:latin typeface="Arial Black" pitchFamily="34" charset="0"/>
              </a:rPr>
              <a:t>1975  </a:t>
            </a:r>
            <a:r>
              <a:rPr lang="ru-RU" b="1" dirty="0">
                <a:latin typeface="Arial Black" pitchFamily="34" charset="0"/>
              </a:rPr>
              <a:t>— </a:t>
            </a:r>
            <a:r>
              <a:rPr lang="ru-RU" b="1" dirty="0" smtClean="0">
                <a:latin typeface="Arial Black" pitchFamily="34" charset="0"/>
              </a:rPr>
              <a:t>3076  </a:t>
            </a:r>
          </a:p>
          <a:p>
            <a:r>
              <a:rPr lang="ru-RU" b="1" dirty="0" smtClean="0">
                <a:latin typeface="Arial Black" pitchFamily="34" charset="0"/>
              </a:rPr>
              <a:t> </a:t>
            </a:r>
            <a:r>
              <a:rPr lang="ru-RU" b="1" dirty="0">
                <a:latin typeface="Arial Black" pitchFamily="34" charset="0"/>
              </a:rPr>
              <a:t>1990 </a:t>
            </a:r>
            <a:r>
              <a:rPr lang="ru-RU" b="1" dirty="0" smtClean="0">
                <a:latin typeface="Arial Black" pitchFamily="34" charset="0"/>
              </a:rPr>
              <a:t> </a:t>
            </a:r>
            <a:r>
              <a:rPr lang="ru-RU" b="1" dirty="0">
                <a:latin typeface="Arial Black" pitchFamily="34" charset="0"/>
              </a:rPr>
              <a:t>— 11800</a:t>
            </a:r>
            <a:r>
              <a:rPr lang="ru-RU" b="1" dirty="0" smtClean="0">
                <a:latin typeface="Arial Black" pitchFamily="34" charset="0"/>
              </a:rPr>
              <a:t>.</a:t>
            </a:r>
          </a:p>
          <a:p>
            <a:r>
              <a:rPr lang="ru-RU" b="1" dirty="0" smtClean="0">
                <a:latin typeface="Arial Black" pitchFamily="34" charset="0"/>
              </a:rPr>
              <a:t> </a:t>
            </a:r>
            <a:r>
              <a:rPr lang="ru-RU" b="1" dirty="0">
                <a:latin typeface="Arial Black" pitchFamily="34" charset="0"/>
              </a:rPr>
              <a:t>Сейчас у корпорации </a:t>
            </a:r>
            <a:r>
              <a:rPr lang="ru-RU" b="1" dirty="0" err="1">
                <a:latin typeface="Arial Black" pitchFamily="34" charset="0"/>
              </a:rPr>
              <a:t>McDonald’s</a:t>
            </a:r>
            <a:r>
              <a:rPr lang="ru-RU" b="1" dirty="0">
                <a:latin typeface="Arial Black" pitchFamily="34" charset="0"/>
              </a:rPr>
              <a:t> больше 30 тыс. заведений в 119 странах мира.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70838"/>
            <a:ext cx="4248472" cy="488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970838"/>
            <a:ext cx="8785005" cy="488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02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rial Black" pitchFamily="34" charset="0"/>
              </a:rPr>
              <a:t>Споры о </a:t>
            </a:r>
            <a:r>
              <a:rPr lang="en-GB" sz="6000" dirty="0">
                <a:solidFill>
                  <a:schemeClr val="bg1"/>
                </a:solidFill>
                <a:latin typeface="Arial Black" pitchFamily="34" charset="0"/>
              </a:rPr>
              <a:t>Fast food</a:t>
            </a:r>
            <a:endParaRPr lang="ru-RU" sz="60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49342498"/>
              </p:ext>
            </p:extLst>
          </p:nvPr>
        </p:nvGraphicFramePr>
        <p:xfrm>
          <a:off x="251520" y="1412776"/>
          <a:ext cx="871296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2438400"/>
            <a:ext cx="464502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1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3752"/>
            <a:ext cx="8229600" cy="1143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Вред от гамбургеров</a:t>
            </a:r>
            <a:endParaRPr lang="ru-RU" sz="5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4130691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2780928"/>
            <a:ext cx="31497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30 % - вредных транс-жиров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2000 калорий, что составляет более 2/3 от суточной нормы</a:t>
            </a:r>
          </a:p>
          <a:p>
            <a:endParaRPr lang="ru-RU" dirty="0" smtClean="0"/>
          </a:p>
          <a:p>
            <a:r>
              <a:rPr lang="ru-RU" dirty="0" smtClean="0"/>
              <a:t>нарушают работу иммунной системы</a:t>
            </a:r>
          </a:p>
          <a:p>
            <a:endParaRPr lang="ru-RU" dirty="0" smtClean="0"/>
          </a:p>
          <a:p>
            <a:r>
              <a:rPr lang="ru-RU" dirty="0"/>
              <a:t>ухудшают обменные процессы в организме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flipH="1">
            <a:off x="4355976" y="2780928"/>
            <a:ext cx="1512168" cy="539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лево 1"/>
          <p:cNvSpPr/>
          <p:nvPr/>
        </p:nvSpPr>
        <p:spPr>
          <a:xfrm>
            <a:off x="4338076" y="3969773"/>
            <a:ext cx="153006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4355976" y="5064702"/>
            <a:ext cx="151216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4355976" y="5850980"/>
            <a:ext cx="151216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093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2211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Вред от чипсов</a:t>
            </a:r>
            <a:endParaRPr lang="ru-RU" sz="5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4558125" cy="456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76256" y="1732166"/>
            <a:ext cx="171393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dirty="0" smtClean="0"/>
              <a:t>Крахмал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76255" y="5719419"/>
            <a:ext cx="171393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dirty="0" smtClean="0"/>
              <a:t>Крахмал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78278"/>
            <a:ext cx="171393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dirty="0" smtClean="0"/>
              <a:t>Крахмал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475656" y="2101498"/>
            <a:ext cx="792088" cy="679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6300192" y="2255386"/>
            <a:ext cx="936104" cy="5255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6156176" y="4869160"/>
            <a:ext cx="720079" cy="8502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0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0"/>
            <a:ext cx="5148064" cy="2780928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 Black" pitchFamily="34" charset="0"/>
              </a:rPr>
              <a:t>«Здоровье-это еще не все, но все ничто без здоровья!»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995936" cy="29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550"/>
            <a:ext cx="4211960" cy="332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2925462"/>
            <a:ext cx="4932040" cy="357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216865"/>
              </p:ext>
            </p:extLst>
          </p:nvPr>
        </p:nvGraphicFramePr>
        <p:xfrm>
          <a:off x="6948264" y="2921265"/>
          <a:ext cx="1168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Объект упаковщика для оболочки" showAsIcon="1" r:id="rId6" imgW="1168560" imgH="685800" progId="Package">
                  <p:embed/>
                </p:oleObj>
              </mc:Choice>
              <mc:Fallback>
                <p:oleObj name="Объект упаковщика для оболочки" showAsIcon="1" r:id="rId6" imgW="1168560" imgH="685800" progId="Packag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2921265"/>
                        <a:ext cx="1168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538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7859216" cy="11521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Вред от газировки</a:t>
            </a:r>
            <a:endParaRPr lang="ru-RU" sz="5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96952"/>
            <a:ext cx="5040532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729" y="1484785"/>
            <a:ext cx="3889224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Дополнительно </a:t>
            </a:r>
            <a:r>
              <a:rPr lang="ru-RU" sz="2800" dirty="0"/>
              <a:t>356 килокалорий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762165" y="2467863"/>
            <a:ext cx="11327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9959522">
            <a:off x="5149570" y="1934919"/>
            <a:ext cx="222048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dirty="0"/>
              <a:t>Аспартам</a:t>
            </a:r>
            <a:r>
              <a:rPr lang="ru-RU" dirty="0"/>
              <a:t> </a:t>
            </a:r>
          </a:p>
        </p:txBody>
      </p:sp>
      <p:sp>
        <p:nvSpPr>
          <p:cNvPr id="7" name="Стрелка вправо 6"/>
          <p:cNvSpPr/>
          <p:nvPr/>
        </p:nvSpPr>
        <p:spPr>
          <a:xfrm rot="19455835" flipH="1">
            <a:off x="4348191" y="2810749"/>
            <a:ext cx="1126138" cy="484632"/>
          </a:xfrm>
          <a:prstGeom prst="rightArrow">
            <a:avLst>
              <a:gd name="adj1" fmla="val 5308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3628425"/>
            <a:ext cx="1872207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8 кусочков сахара</a:t>
            </a:r>
          </a:p>
        </p:txBody>
      </p:sp>
      <p:sp>
        <p:nvSpPr>
          <p:cNvPr id="9" name="Стрелка вправо 8"/>
          <p:cNvSpPr/>
          <p:nvPr/>
        </p:nvSpPr>
        <p:spPr>
          <a:xfrm flipH="1">
            <a:off x="4911260" y="3880905"/>
            <a:ext cx="153113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061436">
            <a:off x="5940150" y="5343090"/>
            <a:ext cx="178843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/>
              <a:t>Кофеин</a:t>
            </a:r>
            <a:endParaRPr lang="ru-RU" sz="3200" dirty="0"/>
          </a:p>
        </p:txBody>
      </p:sp>
      <p:sp>
        <p:nvSpPr>
          <p:cNvPr id="11" name="Стрелка вниз 10"/>
          <p:cNvSpPr/>
          <p:nvPr/>
        </p:nvSpPr>
        <p:spPr>
          <a:xfrm rot="6512185">
            <a:off x="5089439" y="4586763"/>
            <a:ext cx="741307" cy="12197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738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7941877"/>
              </p:ext>
            </p:extLst>
          </p:nvPr>
        </p:nvGraphicFramePr>
        <p:xfrm>
          <a:off x="467544" y="1988840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Что бы вы отнесли к </a:t>
            </a:r>
            <a:r>
              <a:rPr lang="en-US" sz="5400" dirty="0" smtClean="0">
                <a:solidFill>
                  <a:schemeClr val="bg1"/>
                </a:solidFill>
                <a:latin typeface="Arial Black" pitchFamily="34" charset="0"/>
              </a:rPr>
              <a:t>Fast food</a:t>
            </a:r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5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262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5527"/>
            <a:ext cx="3168352" cy="1593273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Блины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Пирожки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4330"/>
            <a:ext cx="4606416" cy="459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86" y="25517"/>
            <a:ext cx="46640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7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1301006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err="1">
                <a:solidFill>
                  <a:schemeClr val="bg1"/>
                </a:solidFill>
                <a:latin typeface="Arial Black" pitchFamily="34" charset="0"/>
              </a:rPr>
              <a:t>Глутамат</a:t>
            </a:r>
            <a:r>
              <a:rPr lang="ru-RU" sz="5400" dirty="0">
                <a:solidFill>
                  <a:schemeClr val="bg1"/>
                </a:solidFill>
                <a:latin typeface="Arial Black" pitchFamily="34" charset="0"/>
              </a:rPr>
              <a:t> натрия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1759"/>
            <a:ext cx="8424936" cy="526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97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4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758952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Минусы </a:t>
            </a:r>
            <a:r>
              <a:rPr lang="ru-RU" sz="4800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107504" y="1052736"/>
            <a:ext cx="8731696" cy="367240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 Black" pitchFamily="34" charset="0"/>
              </a:rPr>
              <a:t>Высокая Калорийность</a:t>
            </a:r>
          </a:p>
          <a:p>
            <a:r>
              <a:rPr lang="ru-RU" sz="2800" dirty="0">
                <a:latin typeface="Arial Black" pitchFamily="34" charset="0"/>
              </a:rPr>
              <a:t>Обилие усилителей вкуса и пищевых добавок</a:t>
            </a:r>
          </a:p>
          <a:p>
            <a:r>
              <a:rPr lang="ru-RU" sz="2800" dirty="0">
                <a:latin typeface="Arial Black" pitchFamily="34" charset="0"/>
              </a:rPr>
              <a:t>Использование вредных транс-жиров</a:t>
            </a:r>
          </a:p>
          <a:p>
            <a:r>
              <a:rPr lang="ru-RU" sz="2800" dirty="0">
                <a:latin typeface="Arial Black" pitchFamily="34" charset="0"/>
              </a:rPr>
              <a:t>Большое содержание соли</a:t>
            </a:r>
          </a:p>
          <a:p>
            <a:r>
              <a:rPr lang="ru-RU" sz="2800" dirty="0">
                <a:latin typeface="Arial Black" pitchFamily="34" charset="0"/>
              </a:rPr>
              <a:t>Применение специальных соусов, вызывающих жажду</a:t>
            </a:r>
          </a:p>
          <a:p>
            <a:r>
              <a:rPr lang="ru-RU" sz="2800" dirty="0">
                <a:latin typeface="Arial Black" pitchFamily="34" charset="0"/>
              </a:rPr>
              <a:t>Редкое использование </a:t>
            </a:r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свежих </a:t>
            </a:r>
            <a:r>
              <a:rPr lang="ru-RU" sz="2800" dirty="0">
                <a:latin typeface="Arial Black" pitchFamily="34" charset="0"/>
              </a:rPr>
              <a:t>фруктов и овощей</a:t>
            </a:r>
          </a:p>
          <a:p>
            <a:r>
              <a:rPr lang="ru-RU" sz="2800" dirty="0">
                <a:latin typeface="Arial Black" pitchFamily="34" charset="0"/>
              </a:rPr>
              <a:t>Несоблюдение санитарных </a:t>
            </a:r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норм </a:t>
            </a:r>
            <a:r>
              <a:rPr lang="ru-RU" sz="2800" dirty="0">
                <a:latin typeface="Arial Black" pitchFamily="34" charset="0"/>
              </a:rPr>
              <a:t>в ресторанах</a:t>
            </a:r>
          </a:p>
          <a:p>
            <a:r>
              <a:rPr lang="ru-RU" sz="2800" dirty="0">
                <a:latin typeface="Arial Black" pitchFamily="34" charset="0"/>
              </a:rPr>
              <a:t>Очереди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274" y="3789040"/>
            <a:ext cx="2820726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86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0" y="-99392"/>
            <a:ext cx="8820472" cy="136815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chemeClr val="bg1"/>
                </a:solidFill>
                <a:latin typeface="Arial Black" pitchFamily="34" charset="0"/>
              </a:rPr>
              <a:t>Плюсы </a:t>
            </a:r>
            <a:r>
              <a:rPr lang="ru-RU" sz="5300" dirty="0" err="1" smtClean="0">
                <a:solidFill>
                  <a:schemeClr val="bg1"/>
                </a:solidFill>
                <a:latin typeface="Arial Black" pitchFamily="34" charset="0"/>
              </a:rPr>
              <a:t>ФастФуда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4294967295"/>
          </p:nvPr>
        </p:nvSpPr>
        <p:spPr>
          <a:xfrm>
            <a:off x="0" y="1196752"/>
            <a:ext cx="4860032" cy="566124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 Black" pitchFamily="34" charset="0"/>
              </a:rPr>
              <a:t>Быстрое обслуживание</a:t>
            </a:r>
          </a:p>
          <a:p>
            <a:r>
              <a:rPr lang="ru-RU" sz="2800" dirty="0">
                <a:latin typeface="Arial Black" pitchFamily="34" charset="0"/>
              </a:rPr>
              <a:t>Низкие цены</a:t>
            </a:r>
          </a:p>
          <a:p>
            <a:r>
              <a:rPr lang="ru-RU" sz="2800" dirty="0">
                <a:latin typeface="Arial Black" pitchFamily="34" charset="0"/>
              </a:rPr>
              <a:t>Одинаковый </a:t>
            </a:r>
            <a:r>
              <a:rPr lang="ru-RU" sz="2800" dirty="0" smtClean="0">
                <a:latin typeface="Arial Black" pitchFamily="34" charset="0"/>
              </a:rPr>
              <a:t>ассортимент</a:t>
            </a:r>
          </a:p>
          <a:p>
            <a:r>
              <a:rPr lang="ru-RU" sz="2800" dirty="0">
                <a:latin typeface="Arial Black" pitchFamily="34" charset="0"/>
              </a:rPr>
              <a:t> Польза </a:t>
            </a:r>
            <a:r>
              <a:rPr lang="ru-RU" sz="2800" dirty="0" smtClean="0">
                <a:latin typeface="Arial Black" pitchFamily="34" charset="0"/>
              </a:rPr>
              <a:t>суши </a:t>
            </a:r>
            <a:r>
              <a:rPr lang="ru-RU" sz="2800" dirty="0">
                <a:latin typeface="Arial Black" pitchFamily="34" charset="0"/>
              </a:rPr>
              <a:t>- Омега -3 жирные кислоты -  помощь мозгу и сердцу, Употребление суши снижает риск заболевания </a:t>
            </a:r>
            <a:r>
              <a:rPr lang="ru-RU" sz="2800" dirty="0" smtClean="0">
                <a:latin typeface="Arial Black" pitchFamily="34" charset="0"/>
              </a:rPr>
              <a:t>раком</a:t>
            </a:r>
            <a:r>
              <a:rPr lang="ru-RU" sz="2800" dirty="0">
                <a:latin typeface="Arial Black" pitchFamily="34" charset="0"/>
              </a:rPr>
              <a:t>.</a:t>
            </a:r>
            <a:r>
              <a:rPr lang="ru-RU" sz="2800" dirty="0" smtClean="0">
                <a:latin typeface="Arial Black" pitchFamily="34" charset="0"/>
              </a:rPr>
              <a:t> </a:t>
            </a:r>
            <a:endParaRPr lang="ru-RU" sz="2800" dirty="0">
              <a:latin typeface="Arial Black" pitchFamily="34" charset="0"/>
            </a:endParaRPr>
          </a:p>
          <a:p>
            <a:endParaRPr lang="ru-RU" sz="2800" dirty="0">
              <a:latin typeface="Arial Black" pitchFamily="34" charset="0"/>
            </a:endParaRPr>
          </a:p>
          <a:p>
            <a:endParaRPr lang="ru-RU" sz="2800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581" y="1844824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12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4536504" cy="2088231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Пути решения</a:t>
            </a:r>
            <a:endParaRPr lang="ru-RU" sz="5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95062"/>
            <a:ext cx="3733653" cy="514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33" y="2502775"/>
            <a:ext cx="320621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84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3793329"/>
              </p:ext>
            </p:extLst>
          </p:nvPr>
        </p:nvGraphicFramePr>
        <p:xfrm>
          <a:off x="251520" y="2003847"/>
          <a:ext cx="8554343" cy="4854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512624" cy="57606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Мнения: Хотели бы вы, чтобы все рестораны </a:t>
            </a:r>
            <a:r>
              <a:rPr lang="en-US" sz="4400" dirty="0" smtClean="0">
                <a:solidFill>
                  <a:srgbClr val="FF0000"/>
                </a:solidFill>
                <a:latin typeface="Arial Black" pitchFamily="34" charset="0"/>
              </a:rPr>
              <a:t>Fast food </a:t>
            </a:r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закрыли?</a:t>
            </a: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55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72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1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27048"/>
            <a:ext cx="8554152" cy="5070304"/>
          </a:xfrm>
        </p:spPr>
        <p:txBody>
          <a:bodyPr>
            <a:normAutofit fontScale="92500"/>
          </a:bodyPr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marL="109728" indent="0" algn="ctr">
              <a:buNone/>
            </a:pPr>
            <a:r>
              <a:rPr lang="ru-RU" sz="6000" b="1" dirty="0" smtClean="0">
                <a:latin typeface="Arial Black" pitchFamily="34" charset="0"/>
              </a:rPr>
              <a:t>Определение понятия «</a:t>
            </a:r>
            <a:r>
              <a:rPr lang="ru-RU" sz="6000" b="1" dirty="0" err="1" smtClean="0">
                <a:latin typeface="Arial Black" pitchFamily="34" charset="0"/>
              </a:rPr>
              <a:t>фастфуд</a:t>
            </a:r>
            <a:r>
              <a:rPr lang="ru-RU" sz="6000" b="1" dirty="0" smtClean="0">
                <a:latin typeface="Arial Black" pitchFamily="34" charset="0"/>
              </a:rPr>
              <a:t>» и его роли в жизни современного человека.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Цель работы</a:t>
            </a:r>
            <a:endParaRPr lang="ru-RU" sz="6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59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53138" y="0"/>
            <a:ext cx="6090862" cy="119675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Интересные факты о </a:t>
            </a:r>
            <a:r>
              <a:rPr lang="en-US" sz="4400" dirty="0" smtClean="0">
                <a:solidFill>
                  <a:srgbClr val="FF0000"/>
                </a:solidFill>
                <a:latin typeface="Arial Black" pitchFamily="34" charset="0"/>
              </a:rPr>
              <a:t>Fast Food</a:t>
            </a: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23148"/>
            <a:ext cx="3995937" cy="265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409816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05313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1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50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27048"/>
            <a:ext cx="8892480" cy="4572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4800" b="1" dirty="0">
                <a:latin typeface="Arial Black" pitchFamily="34" charset="0"/>
              </a:rPr>
              <a:t>Проследить эволюцию культуры питания </a:t>
            </a:r>
            <a:r>
              <a:rPr lang="ru-RU" sz="4800" b="1" dirty="0" smtClean="0">
                <a:latin typeface="Arial Black" pitchFamily="34" charset="0"/>
              </a:rPr>
              <a:t>человечества.</a:t>
            </a:r>
            <a:endParaRPr lang="ru-RU" sz="4800" b="1" dirty="0">
              <a:latin typeface="Arial Black" pitchFamily="34" charset="0"/>
            </a:endParaRPr>
          </a:p>
          <a:p>
            <a:pPr lvl="0"/>
            <a:r>
              <a:rPr lang="ru-RU" sz="4800" b="1" dirty="0">
                <a:latin typeface="Arial Black" pitchFamily="34" charset="0"/>
              </a:rPr>
              <a:t>Определить </a:t>
            </a:r>
            <a:r>
              <a:rPr lang="ru-RU" sz="4800" b="1" dirty="0" smtClean="0">
                <a:latin typeface="Arial Black" pitchFamily="34" charset="0"/>
              </a:rPr>
              <a:t>понятие «фастфуд».</a:t>
            </a:r>
            <a:endParaRPr lang="ru-RU" sz="4800" b="1" dirty="0">
              <a:latin typeface="Arial Black" pitchFamily="34" charset="0"/>
            </a:endParaRPr>
          </a:p>
          <a:p>
            <a:pPr lvl="0"/>
            <a:r>
              <a:rPr lang="ru-RU" sz="4800" b="1" dirty="0">
                <a:latin typeface="Arial Black" pitchFamily="34" charset="0"/>
              </a:rPr>
              <a:t>Выяснить степень вреда </a:t>
            </a:r>
            <a:r>
              <a:rPr lang="ru-RU" sz="4800" b="1" dirty="0" smtClean="0">
                <a:latin typeface="Arial Black" pitchFamily="34" charset="0"/>
              </a:rPr>
              <a:t>«</a:t>
            </a:r>
            <a:r>
              <a:rPr lang="ru-RU" sz="4800" b="1" dirty="0" err="1" smtClean="0">
                <a:latin typeface="Arial Black" pitchFamily="34" charset="0"/>
              </a:rPr>
              <a:t>фастфуда</a:t>
            </a:r>
            <a:r>
              <a:rPr lang="ru-RU" sz="4800" b="1" dirty="0" smtClean="0">
                <a:latin typeface="Arial Black" pitchFamily="34" charset="0"/>
              </a:rPr>
              <a:t>» </a:t>
            </a:r>
            <a:r>
              <a:rPr lang="ru-RU" sz="4800" b="1" dirty="0">
                <a:latin typeface="Arial Black" pitchFamily="34" charset="0"/>
              </a:rPr>
              <a:t>на здоровье современного человека.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Задачи</a:t>
            </a:r>
            <a:endParaRPr lang="ru-RU" sz="6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275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3779912" cy="6858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pPr marL="109728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Объект исследования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: </a:t>
            </a:r>
            <a:r>
              <a:rPr lang="ru-RU" sz="3200" b="1" dirty="0" smtClean="0">
                <a:latin typeface="Arial Black" pitchFamily="34" charset="0"/>
              </a:rPr>
              <a:t>человек и его отношение к быстрому питанию</a:t>
            </a:r>
          </a:p>
          <a:p>
            <a:pPr marL="0" indent="0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Предмет исследования: </a:t>
            </a:r>
            <a:r>
              <a:rPr lang="en-US" sz="3200" b="1" dirty="0" smtClean="0">
                <a:latin typeface="Arial Black" pitchFamily="34" charset="0"/>
              </a:rPr>
              <a:t>Fast food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4653020" cy="362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9000"/>
            <a:ext cx="3816424" cy="271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56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4464496" cy="59286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3200" b="1" dirty="0" smtClean="0">
                <a:latin typeface="Arial Black" pitchFamily="34" charset="0"/>
              </a:rPr>
              <a:t>Сырая пища 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3200" b="1" dirty="0" smtClean="0">
                <a:latin typeface="Arial Black" pitchFamily="34" charset="0"/>
              </a:rPr>
              <a:t>Укрощение огня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b="1" dirty="0" smtClean="0">
                <a:latin typeface="Arial Black" pitchFamily="34" charset="0"/>
              </a:rPr>
              <a:t>Образование национальных кухонь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141277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Эволюция  культуры питания</a:t>
            </a:r>
            <a:endParaRPr lang="ru-RU" sz="5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100" y="1556792"/>
            <a:ext cx="403939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1429940" y="184482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429940" y="345601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2500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805264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Древняя Греция и Рим</a:t>
            </a:r>
            <a:endParaRPr lang="ru-RU" sz="5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315416"/>
            <a:ext cx="8712968" cy="1368152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Обычаи </a:t>
            </a:r>
            <a:r>
              <a:rPr lang="ru-RU" sz="5400" b="1" dirty="0">
                <a:solidFill>
                  <a:schemeClr val="bg1"/>
                </a:solidFill>
                <a:latin typeface="Arial Black" pitchFamily="34" charset="0"/>
              </a:rPr>
              <a:t>трапезы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792088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38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1"/>
            <a:ext cx="8766975" cy="122413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Средневековая Европа</a:t>
            </a:r>
            <a:endParaRPr lang="ru-RU" sz="5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824536" cy="372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68960"/>
            <a:ext cx="3942439" cy="367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99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5040560" cy="3171216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b="1" dirty="0" smtClean="0"/>
          </a:p>
          <a:p>
            <a:pPr marL="0" indent="0" algn="ctr">
              <a:buNone/>
            </a:pPr>
            <a:r>
              <a:rPr lang="ru-RU" sz="5400" b="1" dirty="0" smtClean="0"/>
              <a:t>Древняя Русь</a:t>
            </a:r>
            <a:endParaRPr lang="ru-RU" sz="5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981278"/>
            <a:ext cx="4968553" cy="335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545"/>
            <a:ext cx="3776766" cy="536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84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676</TotalTime>
  <Words>383</Words>
  <Application>Microsoft Office PowerPoint</Application>
  <PresentationFormat>Экран (4:3)</PresentationFormat>
  <Paragraphs>106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Открытая</vt:lpstr>
      <vt:lpstr>Объект упаковщика для оболочки</vt:lpstr>
      <vt:lpstr>     Государственное Бюджетное Общеобразовательное Учреждение    Школа № 639 с углублённым изучением иностранных языков                            Невский район, Санкт-Петербург </vt:lpstr>
      <vt:lpstr>«Здоровье-это еще не все, но все ничто без здоровья!»</vt:lpstr>
      <vt:lpstr>Цель работы</vt:lpstr>
      <vt:lpstr>Задачи</vt:lpstr>
      <vt:lpstr>Презентация PowerPoint</vt:lpstr>
      <vt:lpstr>Эволюция  культуры питания</vt:lpstr>
      <vt:lpstr>Обычаи трапезы</vt:lpstr>
      <vt:lpstr>Презентация PowerPoint</vt:lpstr>
      <vt:lpstr>Презентация PowerPoint</vt:lpstr>
      <vt:lpstr>Fast food</vt:lpstr>
      <vt:lpstr>Разновидности  « фастфуда»</vt:lpstr>
      <vt:lpstr>Опрос</vt:lpstr>
      <vt:lpstr>История «фастфуда» с древних времён</vt:lpstr>
      <vt:lpstr>Русские основатели фастфуда</vt:lpstr>
      <vt:lpstr>Из истории возникновения ресторанов «фастфуда»</vt:lpstr>
      <vt:lpstr>Презентация PowerPoint</vt:lpstr>
      <vt:lpstr>Споры о Fast food</vt:lpstr>
      <vt:lpstr>Вред от гамбургеров</vt:lpstr>
      <vt:lpstr>Вред от чипсов</vt:lpstr>
      <vt:lpstr>Вред от газировки</vt:lpstr>
      <vt:lpstr>Что бы вы отнесли к Fast food?</vt:lpstr>
      <vt:lpstr>Презентация PowerPoint</vt:lpstr>
      <vt:lpstr>Глутамат натрия</vt:lpstr>
      <vt:lpstr>Презентация PowerPoint</vt:lpstr>
      <vt:lpstr>Минусы ФастФуда</vt:lpstr>
      <vt:lpstr>Плюсы ФастФуда </vt:lpstr>
      <vt:lpstr>Пути решения</vt:lpstr>
      <vt:lpstr>Мнения: Хотели бы вы, чтобы все рестораны Fast food закрыли?</vt:lpstr>
      <vt:lpstr>Презентация PowerPoint</vt:lpstr>
      <vt:lpstr>Интересные факты о Fast Food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   Школа № 639 с углублённым изучением иностранных языков                            Невский район, Санкт-Петербург</dc:title>
  <dc:creator>НадяПВ</dc:creator>
  <cp:lastModifiedBy>Nadya</cp:lastModifiedBy>
  <cp:revision>84</cp:revision>
  <dcterms:created xsi:type="dcterms:W3CDTF">2014-01-19T09:38:29Z</dcterms:created>
  <dcterms:modified xsi:type="dcterms:W3CDTF">2015-02-26T19:09:27Z</dcterms:modified>
</cp:coreProperties>
</file>