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0" r:id="rId2"/>
    <p:sldId id="311" r:id="rId3"/>
    <p:sldId id="301" r:id="rId4"/>
    <p:sldId id="290" r:id="rId5"/>
    <p:sldId id="318" r:id="rId6"/>
    <p:sldId id="307" r:id="rId7"/>
    <p:sldId id="308" r:id="rId8"/>
    <p:sldId id="309" r:id="rId9"/>
    <p:sldId id="304" r:id="rId10"/>
    <p:sldId id="312" r:id="rId11"/>
    <p:sldId id="306" r:id="rId12"/>
    <p:sldId id="317" r:id="rId13"/>
    <p:sldId id="31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0000"/>
    <a:srgbClr val="993300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>
        <p:scale>
          <a:sx n="100" d="100"/>
          <a:sy n="100" d="100"/>
        </p:scale>
        <p:origin x="-7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94FBC-FEF0-4AFC-88BD-A93F86ED8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39871-2A2E-4B54-A033-49A67B9B98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1D1C5-12E0-45B1-B124-5AC9D20BF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1E434D-F766-48FC-ADA6-B8E9CF5B61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C97782-2FF1-469C-92B3-08B9E039CC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72301E-C11A-432A-A016-D6A8568C49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B9AD4-EAB8-475E-9E96-F6DCDFB454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2934C-28C5-4067-9B41-B100F0D057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DE536-76F1-4CA8-A64A-BD3437A398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E07F8-7337-427E-A6C3-EFB00FC796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A4F8E-4959-4BD8-A765-AE3878604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A591C-D931-4F2F-A9CC-D00F180FD3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B2C94-7D2D-4C68-8A3A-0D75D7BC2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837C4-E49B-4659-974C-6F1666A28B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CA4F6B-03A1-44DD-B244-064F9E5C7BB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1412775"/>
            <a:ext cx="8229600" cy="1152129"/>
          </a:xfrm>
        </p:spPr>
        <p:txBody>
          <a:bodyPr/>
          <a:lstStyle/>
          <a:p>
            <a:r>
              <a:rPr lang="ru-RU" sz="3200" dirty="0" smtClean="0">
                <a:latin typeface="Book Antiqua" pitchFamily="18" charset="0"/>
              </a:rPr>
              <a:t>Проектно – исследовательская деятельность</a:t>
            </a:r>
            <a:r>
              <a:rPr lang="ru-RU" sz="4000" dirty="0" smtClean="0">
                <a:latin typeface="Book Antiqua" pitchFamily="18" charset="0"/>
              </a:rPr>
              <a:t/>
            </a:r>
            <a:br>
              <a:rPr lang="ru-RU" sz="4000" dirty="0" smtClean="0">
                <a:latin typeface="Book Antiqua" pitchFamily="18" charset="0"/>
              </a:rPr>
            </a:br>
            <a:endParaRPr lang="ru-RU" sz="4000" b="1" i="1" dirty="0">
              <a:latin typeface="Book Antiqua" pitchFamily="18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2564904"/>
            <a:ext cx="8172400" cy="4293096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Book Antiqua" pitchFamily="18" charset="0"/>
              </a:rPr>
              <a:t>«Родословная</a:t>
            </a:r>
          </a:p>
          <a:p>
            <a:pPr algn="ctr">
              <a:buNone/>
            </a:pPr>
            <a:r>
              <a:rPr lang="ru-RU" sz="4400" b="1" dirty="0" smtClean="0">
                <a:latin typeface="Book Antiqua" pitchFamily="18" charset="0"/>
              </a:rPr>
              <a:t> моей семьи»</a:t>
            </a:r>
            <a:endParaRPr lang="ru-RU" b="1" dirty="0" smtClean="0">
              <a:latin typeface="Book Antiqua" pitchFamily="18" charset="0"/>
            </a:endParaRPr>
          </a:p>
          <a:p>
            <a:endParaRPr lang="ru-RU" b="1" dirty="0" smtClean="0">
              <a:latin typeface="Book Antiqua" pitchFamily="18" charset="0"/>
            </a:endParaRPr>
          </a:p>
          <a:p>
            <a:pPr algn="r">
              <a:buNone/>
            </a:pPr>
            <a:r>
              <a:rPr lang="ru-RU" sz="2400" dirty="0" smtClean="0">
                <a:latin typeface="Book Antiqua" pitchFamily="18" charset="0"/>
              </a:rPr>
              <a:t>Ферапонтова Елизавета     7 А класс                        </a:t>
            </a:r>
          </a:p>
          <a:p>
            <a:r>
              <a:rPr lang="ru-RU" sz="2400" dirty="0" smtClean="0">
                <a:latin typeface="Book Antiqua" pitchFamily="18" charset="0"/>
              </a:rPr>
              <a:t>                  </a:t>
            </a:r>
          </a:p>
          <a:p>
            <a:pPr algn="r">
              <a:buNone/>
            </a:pPr>
            <a:r>
              <a:rPr lang="ru-RU" sz="2400" dirty="0" smtClean="0">
                <a:latin typeface="Book Antiqua" pitchFamily="18" charset="0"/>
              </a:rPr>
              <a:t>Руководитель  Фролова С.Д.</a:t>
            </a:r>
          </a:p>
          <a:p>
            <a:r>
              <a:rPr lang="ru-RU" b="1" dirty="0" smtClean="0">
                <a:latin typeface="Book Antiqua" pitchFamily="18" charset="0"/>
              </a:rPr>
              <a:t> </a:t>
            </a:r>
            <a:endParaRPr lang="ru-RU" dirty="0" smtClean="0">
              <a:latin typeface="Book Antiqua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0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  <p:bldP spid="205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2400" b="1" dirty="0" smtClean="0">
                <a:latin typeface="Book Antiqua" pitchFamily="18" charset="0"/>
              </a:rPr>
              <a:t>Дедушка Олег Михайлович Николаев(1929-2013г.г.) </a:t>
            </a:r>
            <a:br>
              <a:rPr lang="ru-RU" sz="2400" b="1" dirty="0" smtClean="0">
                <a:latin typeface="Book Antiqua" pitchFamily="18" charset="0"/>
              </a:rPr>
            </a:br>
            <a:r>
              <a:rPr lang="ru-RU" sz="2400" b="1" dirty="0" smtClean="0">
                <a:latin typeface="Book Antiqua" pitchFamily="18" charset="0"/>
              </a:rPr>
              <a:t>и  бабушка Валентина Васильевна Николаева</a:t>
            </a:r>
            <a:br>
              <a:rPr lang="ru-RU" sz="2400" b="1" dirty="0" smtClean="0">
                <a:latin typeface="Book Antiqua" pitchFamily="18" charset="0"/>
              </a:rPr>
            </a:br>
            <a:r>
              <a:rPr lang="ru-RU" sz="2400" b="1" dirty="0" smtClean="0">
                <a:latin typeface="Book Antiqua" pitchFamily="18" charset="0"/>
              </a:rPr>
              <a:t> (в девичестве Ковалева)</a:t>
            </a:r>
            <a:endParaRPr lang="ru-RU" sz="2400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Рисунок 5" descr="B3F5A635"/>
          <p:cNvPicPr>
            <a:picLocks noChangeAspect="1" noChangeArrowheads="1"/>
          </p:cNvPicPr>
          <p:nvPr/>
        </p:nvPicPr>
        <p:blipFill>
          <a:blip r:embed="rId2" cstate="print"/>
          <a:srcRect r="40215" b="39578"/>
          <a:stretch>
            <a:fillRect/>
          </a:stretch>
        </p:blipFill>
        <p:spPr bwMode="auto">
          <a:xfrm rot="-5400000">
            <a:off x="251519" y="2204865"/>
            <a:ext cx="4824536" cy="381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сканир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0848"/>
            <a:ext cx="331236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Рисунок 12" descr="3E5287DE"/>
          <p:cNvPicPr>
            <a:picLocks noChangeAspect="1" noChangeArrowheads="1"/>
          </p:cNvPicPr>
          <p:nvPr/>
        </p:nvPicPr>
        <p:blipFill>
          <a:blip r:embed="rId2" cstate="print"/>
          <a:srcRect r="57491" b="60968"/>
          <a:stretch>
            <a:fillRect/>
          </a:stretch>
        </p:blipFill>
        <p:spPr bwMode="auto">
          <a:xfrm rot="5400000">
            <a:off x="-637517" y="1941773"/>
            <a:ext cx="5472608" cy="355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0" descr="сканирование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80728"/>
            <a:ext cx="352839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611560" y="328482"/>
            <a:ext cx="80648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84806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Родословная   семьи  </a:t>
            </a:r>
          </a:p>
          <a:p>
            <a:pPr algn="ctr"/>
            <a:r>
              <a:rPr lang="ru-RU" sz="3200" b="1" dirty="0" smtClean="0">
                <a:solidFill>
                  <a:srgbClr val="984806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Николаевых-Ферапонтовых</a:t>
            </a:r>
            <a:endParaRPr lang="ru-RU" sz="3200" dirty="0" smtClean="0">
              <a:solidFill>
                <a:srgbClr val="000000"/>
              </a:solidFill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908464" y="5661249"/>
            <a:ext cx="968088" cy="792088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Ферапонтова Елизавета Сергеевна род. в 2000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711574" y="4437112"/>
            <a:ext cx="1220465" cy="819150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Ферапонтова Лариса Олеговна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(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дев.Николаева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 род. в 1960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8936" y="4437112"/>
            <a:ext cx="1204912" cy="819150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Ферапонтов Сергей Владимирович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Род. в 1961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23528" y="3528417"/>
            <a:ext cx="1325883" cy="908695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Ферапонтова Валентина Петровна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( 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дев.Лизунова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1941-1993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907704" y="3256409"/>
            <a:ext cx="1368152" cy="849313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Николаева Валентина Васильевна (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дев.Ковалева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Род. в 1932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681289" y="3284984"/>
            <a:ext cx="1322759" cy="820738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Олег Михайлович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1929-2013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267745" y="2060848"/>
            <a:ext cx="1336426" cy="854075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Николаева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Елизавета Григорьевна (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дев.Григорьева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1889-1958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95536" y="1768475"/>
            <a:ext cx="1440159" cy="940445"/>
          </a:xfrm>
          <a:prstGeom prst="rect">
            <a:avLst/>
          </a:prstGeom>
          <a:solidFill>
            <a:srgbClr val="FFFE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50" dirty="0" smtClean="0">
                <a:solidFill>
                  <a:srgbClr val="000000"/>
                </a:solidFill>
                <a:latin typeface="Calibri" pitchFamily="34" charset="0"/>
              </a:rPr>
              <a:t>Николаева Аграфена Митрофановна </a:t>
            </a:r>
            <a:endParaRPr lang="ru-RU" altLang="ru-RU" sz="105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altLang="ru-RU" sz="1050" dirty="0" smtClean="0">
                <a:solidFill>
                  <a:srgbClr val="000000"/>
                </a:solidFill>
                <a:latin typeface="Calibri" pitchFamily="34" charset="0"/>
              </a:rPr>
              <a:t>(дев. Давыдова)</a:t>
            </a:r>
            <a:endParaRPr lang="ru-RU" altLang="ru-RU" sz="105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altLang="ru-RU" sz="1050" dirty="0" smtClean="0">
                <a:solidFill>
                  <a:srgbClr val="000000"/>
                </a:solidFill>
                <a:latin typeface="Calibri" pitchFamily="34" charset="0"/>
              </a:rPr>
              <a:t>1877-1954</a:t>
            </a:r>
            <a:endParaRPr lang="ru-RU" altLang="ru-RU" sz="105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altLang="ru-RU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890667" y="2924051"/>
            <a:ext cx="1211262" cy="1003622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Дмитрий Николаевич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1880 - 1905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725442" y="1484678"/>
            <a:ext cx="1438846" cy="864202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100" dirty="0" smtClean="0">
                <a:solidFill>
                  <a:srgbClr val="244061"/>
                </a:solidFill>
                <a:latin typeface="Calibri" pitchFamily="34" charset="0"/>
              </a:rPr>
              <a:t>Николаев</a:t>
            </a:r>
          </a:p>
          <a:p>
            <a:pPr>
              <a:spcAft>
                <a:spcPts val="1000"/>
              </a:spcAft>
            </a:pPr>
            <a:r>
              <a:rPr lang="ru-RU" altLang="ru-RU" sz="1100" dirty="0" smtClean="0">
                <a:solidFill>
                  <a:srgbClr val="244061"/>
                </a:solidFill>
                <a:latin typeface="Calibri" pitchFamily="34" charset="0"/>
              </a:rPr>
              <a:t>Николай </a:t>
            </a:r>
          </a:p>
          <a:p>
            <a:pPr>
              <a:spcAft>
                <a:spcPts val="1000"/>
              </a:spcAft>
            </a:pPr>
            <a:r>
              <a:rPr lang="ru-RU" altLang="ru-RU" sz="1100" dirty="0" smtClean="0">
                <a:solidFill>
                  <a:srgbClr val="244061"/>
                </a:solidFill>
                <a:latin typeface="Calibri" pitchFamily="34" charset="0"/>
              </a:rPr>
              <a:t>186?</a:t>
            </a:r>
          </a:p>
          <a:p>
            <a:endParaRPr lang="ru-RU" altLang="ru-RU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148064" y="4437112"/>
            <a:ext cx="1108075" cy="819150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Юрий Олегович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Род. в 1954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20" name="Rectangle 31"/>
          <p:cNvSpPr>
            <a:spLocks noChangeArrowheads="1"/>
          </p:cNvSpPr>
          <p:nvPr/>
        </p:nvSpPr>
        <p:spPr bwMode="auto">
          <a:xfrm>
            <a:off x="4139952" y="2060848"/>
            <a:ext cx="1296144" cy="836613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Михаил Николаевич</a:t>
            </a:r>
          </a:p>
          <a:p>
            <a:pPr>
              <a:spcAft>
                <a:spcPts val="1000"/>
              </a:spcAft>
            </a:pPr>
            <a:r>
              <a:rPr lang="en-US" altLang="ru-RU" sz="1000" dirty="0" smtClean="0">
                <a:solidFill>
                  <a:srgbClr val="244061"/>
                </a:solidFill>
                <a:latin typeface="Calibri" pitchFamily="34" charset="0"/>
              </a:rPr>
              <a:t>1−−</a:t>
            </a: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887-1965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27680" name="AutoShape 32"/>
          <p:cNvCxnSpPr>
            <a:cxnSpLocks noChangeShapeType="1"/>
          </p:cNvCxnSpPr>
          <p:nvPr/>
        </p:nvCxnSpPr>
        <p:spPr bwMode="auto">
          <a:xfrm>
            <a:off x="3413374" y="4719687"/>
            <a:ext cx="27534" cy="101753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1" name="AutoShape 33"/>
          <p:cNvCxnSpPr>
            <a:cxnSpLocks noChangeShapeType="1"/>
          </p:cNvCxnSpPr>
          <p:nvPr/>
        </p:nvCxnSpPr>
        <p:spPr bwMode="auto">
          <a:xfrm flipH="1" flipV="1">
            <a:off x="1651125" y="4154537"/>
            <a:ext cx="371475" cy="565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2" name="AutoShape 34"/>
          <p:cNvCxnSpPr>
            <a:cxnSpLocks noChangeShapeType="1"/>
            <a:stCxn id="28" idx="0"/>
            <a:endCxn id="29" idx="2"/>
          </p:cNvCxnSpPr>
          <p:nvPr/>
        </p:nvCxnSpPr>
        <p:spPr bwMode="auto">
          <a:xfrm flipH="1" flipV="1">
            <a:off x="6444865" y="2348880"/>
            <a:ext cx="1051433" cy="57517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3" name="AutoShape 35"/>
          <p:cNvCxnSpPr>
            <a:cxnSpLocks noChangeShapeType="1"/>
          </p:cNvCxnSpPr>
          <p:nvPr/>
        </p:nvCxnSpPr>
        <p:spPr bwMode="auto">
          <a:xfrm>
            <a:off x="1787525" y="2633266"/>
            <a:ext cx="422275" cy="5746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28398" dir="3806097" algn="ctr" rotWithShape="0">
                    <a:srgbClr val="FD00FD"/>
                  </a:outerShdw>
                </a:effectLst>
              </a14:hiddenEffects>
            </a:ext>
          </a:extLst>
        </p:spPr>
      </p:cxnSp>
      <p:cxnSp>
        <p:nvCxnSpPr>
          <p:cNvPr id="27684" name="AutoShape 36"/>
          <p:cNvCxnSpPr>
            <a:cxnSpLocks noChangeShapeType="1"/>
          </p:cNvCxnSpPr>
          <p:nvPr/>
        </p:nvCxnSpPr>
        <p:spPr bwMode="auto">
          <a:xfrm flipH="1" flipV="1">
            <a:off x="4695627" y="4115694"/>
            <a:ext cx="452437" cy="723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6" name="AutoShape 38"/>
          <p:cNvCxnSpPr>
            <a:cxnSpLocks noChangeShapeType="1"/>
          </p:cNvCxnSpPr>
          <p:nvPr/>
        </p:nvCxnSpPr>
        <p:spPr bwMode="auto">
          <a:xfrm flipH="1">
            <a:off x="3604170" y="2348880"/>
            <a:ext cx="53578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7" name="AutoShape 39"/>
          <p:cNvCxnSpPr>
            <a:cxnSpLocks noChangeShapeType="1"/>
          </p:cNvCxnSpPr>
          <p:nvPr/>
        </p:nvCxnSpPr>
        <p:spPr bwMode="auto">
          <a:xfrm flipH="1">
            <a:off x="3613151" y="2224087"/>
            <a:ext cx="52680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8" name="AutoShape 40"/>
          <p:cNvCxnSpPr>
            <a:cxnSpLocks noChangeShapeType="1"/>
          </p:cNvCxnSpPr>
          <p:nvPr/>
        </p:nvCxnSpPr>
        <p:spPr bwMode="auto">
          <a:xfrm flipH="1" flipV="1">
            <a:off x="3837784" y="2306015"/>
            <a:ext cx="241154" cy="9503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9" name="AutoShape 41"/>
          <p:cNvCxnSpPr>
            <a:cxnSpLocks noChangeShapeType="1"/>
          </p:cNvCxnSpPr>
          <p:nvPr/>
        </p:nvCxnSpPr>
        <p:spPr bwMode="auto">
          <a:xfrm flipH="1">
            <a:off x="3170239" y="3681065"/>
            <a:ext cx="48627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0" name="AutoShape 42"/>
          <p:cNvCxnSpPr>
            <a:cxnSpLocks noChangeShapeType="1"/>
          </p:cNvCxnSpPr>
          <p:nvPr/>
        </p:nvCxnSpPr>
        <p:spPr bwMode="auto">
          <a:xfrm flipH="1" flipV="1">
            <a:off x="3386932" y="3753744"/>
            <a:ext cx="452437" cy="723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1" name="AutoShape 43"/>
          <p:cNvCxnSpPr>
            <a:cxnSpLocks noChangeShapeType="1"/>
            <a:endCxn id="29" idx="1"/>
          </p:cNvCxnSpPr>
          <p:nvPr/>
        </p:nvCxnSpPr>
        <p:spPr bwMode="auto">
          <a:xfrm flipV="1">
            <a:off x="5292477" y="1916779"/>
            <a:ext cx="432965" cy="56912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2" name="AutoShape 44"/>
          <p:cNvCxnSpPr>
            <a:cxnSpLocks noChangeShapeType="1"/>
          </p:cNvCxnSpPr>
          <p:nvPr/>
        </p:nvCxnSpPr>
        <p:spPr bwMode="auto">
          <a:xfrm flipH="1">
            <a:off x="3170239" y="3753744"/>
            <a:ext cx="54133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4" name="AutoShape 46"/>
          <p:cNvCxnSpPr>
            <a:cxnSpLocks noChangeShapeType="1"/>
          </p:cNvCxnSpPr>
          <p:nvPr/>
        </p:nvCxnSpPr>
        <p:spPr bwMode="auto">
          <a:xfrm flipH="1">
            <a:off x="3203849" y="4710162"/>
            <a:ext cx="50772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5" name="AutoShape 47"/>
          <p:cNvCxnSpPr>
            <a:cxnSpLocks noChangeShapeType="1"/>
          </p:cNvCxnSpPr>
          <p:nvPr/>
        </p:nvCxnSpPr>
        <p:spPr bwMode="auto">
          <a:xfrm flipH="1">
            <a:off x="3203849" y="4653136"/>
            <a:ext cx="50772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23583317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/>
          </p:cNvSpPr>
          <p:nvPr>
            <p:ph type="body" sz="half" idx="4294967295"/>
          </p:nvPr>
        </p:nvSpPr>
        <p:spPr>
          <a:xfrm>
            <a:off x="323528" y="1196752"/>
            <a:ext cx="5976664" cy="4975448"/>
          </a:xfrm>
        </p:spPr>
        <p:txBody>
          <a:bodyPr/>
          <a:lstStyle/>
          <a:p>
            <a:pPr lvl="0"/>
            <a:r>
              <a:rPr lang="ru-RU" sz="2800" dirty="0" smtClean="0"/>
              <a:t>понять и осознать свою ответственность за память о родных людях, чтобы их имена не исчезли бесследно; </a:t>
            </a:r>
          </a:p>
          <a:p>
            <a:pPr lvl="0"/>
            <a:r>
              <a:rPr lang="ru-RU" sz="2800" dirty="0" smtClean="0"/>
              <a:t> познакомиться со страницами  истории России 20 века; </a:t>
            </a:r>
          </a:p>
          <a:p>
            <a:pPr lvl="0"/>
            <a:r>
              <a:rPr lang="ru-RU" sz="2800" dirty="0" smtClean="0"/>
              <a:t> получить навыки исследовательской работы как одной из форм получения новых знаний; </a:t>
            </a:r>
          </a:p>
          <a:p>
            <a:pPr lvl="0"/>
            <a:r>
              <a:rPr lang="ru-RU" sz="2800" dirty="0" smtClean="0"/>
              <a:t>начать составлять </a:t>
            </a:r>
            <a:r>
              <a:rPr lang="ru-RU" sz="2800" smtClean="0"/>
              <a:t>родословную семьи</a:t>
            </a:r>
            <a:endParaRPr lang="ru-RU" sz="2800" dirty="0" smtClean="0"/>
          </a:p>
          <a:p>
            <a:endParaRPr lang="ru-RU" sz="2400" dirty="0" smtClean="0"/>
          </a:p>
        </p:txBody>
      </p:sp>
      <p:sp>
        <p:nvSpPr>
          <p:cNvPr id="14342" name="Rectangle 6"/>
          <p:cNvSpPr>
            <a:spLocks noGrp="1"/>
          </p:cNvSpPr>
          <p:nvPr>
            <p:ph type="body" sz="half" idx="4294967295"/>
          </p:nvPr>
        </p:nvSpPr>
        <p:spPr>
          <a:xfrm>
            <a:off x="6876256" y="1412776"/>
            <a:ext cx="1810544" cy="4759424"/>
          </a:xfrm>
        </p:spPr>
        <p:txBody>
          <a:bodyPr/>
          <a:lstStyle/>
          <a:p>
            <a:r>
              <a:rPr lang="ru-RU" sz="2000" b="1" dirty="0" smtClean="0"/>
              <a:t>+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+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+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+</a:t>
            </a:r>
          </a:p>
          <a:p>
            <a:endParaRPr lang="ru-RU" sz="2800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979" y="264567"/>
            <a:ext cx="8072680" cy="788169"/>
          </a:xfrm>
        </p:spPr>
        <p:txBody>
          <a:bodyPr>
            <a:noAutofit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ru-RU" sz="4400" u="sng" dirty="0" smtClean="0"/>
              <a:t>Задачи исследования</a:t>
            </a:r>
            <a:endParaRPr lang="ru-RU" sz="4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3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888" y="908720"/>
            <a:ext cx="5328592" cy="1152128"/>
          </a:xfrm>
        </p:spPr>
        <p:txBody>
          <a:bodyPr/>
          <a:lstStyle/>
          <a:p>
            <a:pPr algn="r"/>
            <a:r>
              <a:rPr lang="ru-RU" sz="2400" b="1" dirty="0" smtClean="0">
                <a:latin typeface="Book Antiqua" pitchFamily="18" charset="0"/>
              </a:rPr>
              <a:t> Традиции семьи в моей жизни.</a:t>
            </a:r>
            <a:br>
              <a:rPr lang="ru-RU" sz="2400" b="1" dirty="0" smtClean="0">
                <a:latin typeface="Book Antiqua" pitchFamily="18" charset="0"/>
              </a:rPr>
            </a:br>
            <a:r>
              <a:rPr lang="ru-RU" sz="2400" b="1" dirty="0" smtClean="0">
                <a:latin typeface="Book Antiqua" pitchFamily="18" charset="0"/>
              </a:rPr>
              <a:t> Мои родители Ферапонтовы  Сергей Владимирович  и</a:t>
            </a:r>
            <a:r>
              <a:rPr lang="ru-RU" sz="2400" dirty="0" smtClean="0">
                <a:latin typeface="Book Antiqua" pitchFamily="18" charset="0"/>
              </a:rPr>
              <a:t>  </a:t>
            </a:r>
            <a:r>
              <a:rPr lang="ru-RU" sz="2400" b="1" dirty="0" smtClean="0">
                <a:latin typeface="Book Antiqua" pitchFamily="18" charset="0"/>
              </a:rPr>
              <a:t>Лариса Олеговна </a:t>
            </a:r>
            <a:r>
              <a:rPr lang="ru-RU" sz="2400" dirty="0" smtClean="0">
                <a:latin typeface="Book Antiqua" pitchFamily="18" charset="0"/>
              </a:rPr>
              <a:t>(в девичестве Николаева)  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4925" y="765175"/>
            <a:ext cx="4824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2400" b="1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98776" cy="4637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1" name="Рисунок 5" descr="Scan000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095037" cy="4280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сканирование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276872"/>
            <a:ext cx="2916324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Моя семья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1844824"/>
            <a:ext cx="4555266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2749687" cy="4053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611560" y="4487625"/>
            <a:ext cx="80648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Родословная   семьи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Николаевых-Ферапонтовых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1040069"/>
            <a:ext cx="79208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81650" algn="l"/>
              </a:tabLst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 биографии членов моей семьи.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81650" algn="l"/>
              </a:tabLst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данной работы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 выстроить генеалогическое древо моей семьи и составить рассказы-очерки по нему.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611560" y="328482"/>
            <a:ext cx="80648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84806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Родословная   семьи  </a:t>
            </a:r>
          </a:p>
          <a:p>
            <a:pPr algn="ctr"/>
            <a:r>
              <a:rPr lang="ru-RU" sz="3200" b="1" dirty="0" smtClean="0">
                <a:solidFill>
                  <a:srgbClr val="984806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Николаевых-Ферапонтовых</a:t>
            </a:r>
            <a:endParaRPr lang="ru-RU" sz="3200" dirty="0" smtClean="0">
              <a:solidFill>
                <a:srgbClr val="000000"/>
              </a:solidFill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908464" y="5661249"/>
            <a:ext cx="968088" cy="792088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Ферапонтова Елизавета Сергеевна род. в 2000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711574" y="4437112"/>
            <a:ext cx="1220465" cy="819150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Ферапонтова Лариса Олеговна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(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дев.Николаева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 род. в 1960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8936" y="4437112"/>
            <a:ext cx="1204912" cy="819150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Ферапонтов Сергей Владимирович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Род. в 1961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23528" y="3528417"/>
            <a:ext cx="1325883" cy="908695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Ферапонтова Валентина Петровна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( 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дев.Лизунова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1941-1993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907704" y="3256409"/>
            <a:ext cx="1368152" cy="849313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Николаева Валентина Васильевна (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дев.Ковалева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Род. в 1932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681289" y="3284984"/>
            <a:ext cx="1322759" cy="820738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Олег Михайлович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1929-2013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267745" y="2060848"/>
            <a:ext cx="1336426" cy="854075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Николаева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Елизавета Григорьевна (</a:t>
            </a:r>
            <a:r>
              <a:rPr lang="ru-RU" altLang="ru-RU" sz="1000" dirty="0" err="1" smtClean="0">
                <a:solidFill>
                  <a:srgbClr val="632423"/>
                </a:solidFill>
                <a:latin typeface="Calibri" pitchFamily="34" charset="0"/>
              </a:rPr>
              <a:t>дев.Григорьева</a:t>
            </a: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632423"/>
                </a:solidFill>
                <a:latin typeface="Calibri" pitchFamily="34" charset="0"/>
              </a:rPr>
              <a:t>1889-1958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95536" y="1768475"/>
            <a:ext cx="1440159" cy="940445"/>
          </a:xfrm>
          <a:prstGeom prst="rect">
            <a:avLst/>
          </a:prstGeom>
          <a:solidFill>
            <a:srgbClr val="FFFE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50" dirty="0" smtClean="0">
                <a:solidFill>
                  <a:srgbClr val="000000"/>
                </a:solidFill>
                <a:latin typeface="Calibri" pitchFamily="34" charset="0"/>
              </a:rPr>
              <a:t>Николаева Аграфена Митрофановна </a:t>
            </a:r>
            <a:endParaRPr lang="ru-RU" altLang="ru-RU" sz="105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altLang="ru-RU" sz="1050" dirty="0" smtClean="0">
                <a:solidFill>
                  <a:srgbClr val="000000"/>
                </a:solidFill>
                <a:latin typeface="Calibri" pitchFamily="34" charset="0"/>
              </a:rPr>
              <a:t>(дев. Давыдова)</a:t>
            </a:r>
            <a:endParaRPr lang="ru-RU" altLang="ru-RU" sz="105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altLang="ru-RU" sz="1050" dirty="0" smtClean="0">
                <a:solidFill>
                  <a:srgbClr val="000000"/>
                </a:solidFill>
                <a:latin typeface="Calibri" pitchFamily="34" charset="0"/>
              </a:rPr>
              <a:t>1877-1954</a:t>
            </a:r>
            <a:endParaRPr lang="ru-RU" altLang="ru-RU" sz="105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endParaRPr lang="ru-RU" altLang="ru-RU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890667" y="2924051"/>
            <a:ext cx="1211262" cy="1003622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Дмитрий Николаевич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1880 - 1905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725442" y="1484678"/>
            <a:ext cx="1438846" cy="864202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100" dirty="0" smtClean="0">
                <a:solidFill>
                  <a:srgbClr val="244061"/>
                </a:solidFill>
                <a:latin typeface="Calibri" pitchFamily="34" charset="0"/>
              </a:rPr>
              <a:t>Николаев</a:t>
            </a:r>
          </a:p>
          <a:p>
            <a:pPr>
              <a:spcAft>
                <a:spcPts val="1000"/>
              </a:spcAft>
            </a:pPr>
            <a:r>
              <a:rPr lang="ru-RU" altLang="ru-RU" sz="1100" dirty="0" smtClean="0">
                <a:solidFill>
                  <a:srgbClr val="244061"/>
                </a:solidFill>
                <a:latin typeface="Calibri" pitchFamily="34" charset="0"/>
              </a:rPr>
              <a:t>Николай </a:t>
            </a:r>
          </a:p>
          <a:p>
            <a:pPr>
              <a:spcAft>
                <a:spcPts val="1000"/>
              </a:spcAft>
            </a:pPr>
            <a:r>
              <a:rPr lang="ru-RU" altLang="ru-RU" sz="1100" dirty="0" smtClean="0">
                <a:solidFill>
                  <a:srgbClr val="244061"/>
                </a:solidFill>
                <a:latin typeface="Calibri" pitchFamily="34" charset="0"/>
              </a:rPr>
              <a:t>186?</a:t>
            </a:r>
          </a:p>
          <a:p>
            <a:endParaRPr lang="ru-RU" altLang="ru-RU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148064" y="4437112"/>
            <a:ext cx="1108075" cy="819150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Юрий Олегович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Род. в 1954 г.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20" name="Rectangle 31"/>
          <p:cNvSpPr>
            <a:spLocks noChangeArrowheads="1"/>
          </p:cNvSpPr>
          <p:nvPr/>
        </p:nvSpPr>
        <p:spPr bwMode="auto">
          <a:xfrm>
            <a:off x="4139952" y="2060848"/>
            <a:ext cx="1296144" cy="836613"/>
          </a:xfrm>
          <a:prstGeom prst="rect">
            <a:avLst/>
          </a:prstGeom>
          <a:solidFill>
            <a:srgbClr val="FFFFFF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Николаев </a:t>
            </a:r>
          </a:p>
          <a:p>
            <a:pPr>
              <a:spcAft>
                <a:spcPts val="1000"/>
              </a:spcAft>
            </a:pP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Михаил Николаевич</a:t>
            </a:r>
          </a:p>
          <a:p>
            <a:pPr>
              <a:spcAft>
                <a:spcPts val="1000"/>
              </a:spcAft>
            </a:pPr>
            <a:r>
              <a:rPr lang="en-US" altLang="ru-RU" sz="1000" dirty="0" smtClean="0">
                <a:solidFill>
                  <a:srgbClr val="244061"/>
                </a:solidFill>
                <a:latin typeface="Calibri" pitchFamily="34" charset="0"/>
              </a:rPr>
              <a:t>1−−</a:t>
            </a:r>
            <a:r>
              <a:rPr lang="ru-RU" altLang="ru-RU" sz="1000" dirty="0" smtClean="0">
                <a:solidFill>
                  <a:srgbClr val="244061"/>
                </a:solidFill>
                <a:latin typeface="Calibri" pitchFamily="34" charset="0"/>
              </a:rPr>
              <a:t>887-1965</a:t>
            </a:r>
            <a:endParaRPr lang="ru-RU" altLang="ru-RU" sz="1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27680" name="AutoShape 32"/>
          <p:cNvCxnSpPr>
            <a:cxnSpLocks noChangeShapeType="1"/>
          </p:cNvCxnSpPr>
          <p:nvPr/>
        </p:nvCxnSpPr>
        <p:spPr bwMode="auto">
          <a:xfrm>
            <a:off x="3413374" y="4719687"/>
            <a:ext cx="27534" cy="101753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1" name="AutoShape 33"/>
          <p:cNvCxnSpPr>
            <a:cxnSpLocks noChangeShapeType="1"/>
          </p:cNvCxnSpPr>
          <p:nvPr/>
        </p:nvCxnSpPr>
        <p:spPr bwMode="auto">
          <a:xfrm flipH="1" flipV="1">
            <a:off x="1651125" y="4154537"/>
            <a:ext cx="371475" cy="565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2" name="AutoShape 34"/>
          <p:cNvCxnSpPr>
            <a:cxnSpLocks noChangeShapeType="1"/>
            <a:stCxn id="28" idx="0"/>
            <a:endCxn id="29" idx="2"/>
          </p:cNvCxnSpPr>
          <p:nvPr/>
        </p:nvCxnSpPr>
        <p:spPr bwMode="auto">
          <a:xfrm flipH="1" flipV="1">
            <a:off x="6444865" y="2348880"/>
            <a:ext cx="1051433" cy="57517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3" name="AutoShape 35"/>
          <p:cNvCxnSpPr>
            <a:cxnSpLocks noChangeShapeType="1"/>
          </p:cNvCxnSpPr>
          <p:nvPr/>
        </p:nvCxnSpPr>
        <p:spPr bwMode="auto">
          <a:xfrm>
            <a:off x="1787525" y="2633266"/>
            <a:ext cx="422275" cy="574675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28398" dir="3806097" algn="ctr" rotWithShape="0">
                    <a:srgbClr val="FD00FD"/>
                  </a:outerShdw>
                </a:effectLst>
              </a14:hiddenEffects>
            </a:ext>
          </a:extLst>
        </p:spPr>
      </p:cxnSp>
      <p:cxnSp>
        <p:nvCxnSpPr>
          <p:cNvPr id="27684" name="AutoShape 36"/>
          <p:cNvCxnSpPr>
            <a:cxnSpLocks noChangeShapeType="1"/>
          </p:cNvCxnSpPr>
          <p:nvPr/>
        </p:nvCxnSpPr>
        <p:spPr bwMode="auto">
          <a:xfrm flipH="1" flipV="1">
            <a:off x="4695627" y="4115694"/>
            <a:ext cx="452437" cy="723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6" name="AutoShape 38"/>
          <p:cNvCxnSpPr>
            <a:cxnSpLocks noChangeShapeType="1"/>
          </p:cNvCxnSpPr>
          <p:nvPr/>
        </p:nvCxnSpPr>
        <p:spPr bwMode="auto">
          <a:xfrm flipH="1">
            <a:off x="3604170" y="2348880"/>
            <a:ext cx="53578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7" name="AutoShape 39"/>
          <p:cNvCxnSpPr>
            <a:cxnSpLocks noChangeShapeType="1"/>
          </p:cNvCxnSpPr>
          <p:nvPr/>
        </p:nvCxnSpPr>
        <p:spPr bwMode="auto">
          <a:xfrm flipH="1">
            <a:off x="3613151" y="2224087"/>
            <a:ext cx="52680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8" name="AutoShape 40"/>
          <p:cNvCxnSpPr>
            <a:cxnSpLocks noChangeShapeType="1"/>
          </p:cNvCxnSpPr>
          <p:nvPr/>
        </p:nvCxnSpPr>
        <p:spPr bwMode="auto">
          <a:xfrm flipH="1" flipV="1">
            <a:off x="3837784" y="2306015"/>
            <a:ext cx="241154" cy="9503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89" name="AutoShape 41"/>
          <p:cNvCxnSpPr>
            <a:cxnSpLocks noChangeShapeType="1"/>
          </p:cNvCxnSpPr>
          <p:nvPr/>
        </p:nvCxnSpPr>
        <p:spPr bwMode="auto">
          <a:xfrm flipH="1">
            <a:off x="3170239" y="3681065"/>
            <a:ext cx="48627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0" name="AutoShape 42"/>
          <p:cNvCxnSpPr>
            <a:cxnSpLocks noChangeShapeType="1"/>
          </p:cNvCxnSpPr>
          <p:nvPr/>
        </p:nvCxnSpPr>
        <p:spPr bwMode="auto">
          <a:xfrm flipH="1" flipV="1">
            <a:off x="3386932" y="3753744"/>
            <a:ext cx="452437" cy="723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1" name="AutoShape 43"/>
          <p:cNvCxnSpPr>
            <a:cxnSpLocks noChangeShapeType="1"/>
            <a:endCxn id="29" idx="1"/>
          </p:cNvCxnSpPr>
          <p:nvPr/>
        </p:nvCxnSpPr>
        <p:spPr bwMode="auto">
          <a:xfrm flipV="1">
            <a:off x="5292477" y="1916779"/>
            <a:ext cx="432965" cy="56912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2" name="AutoShape 44"/>
          <p:cNvCxnSpPr>
            <a:cxnSpLocks noChangeShapeType="1"/>
          </p:cNvCxnSpPr>
          <p:nvPr/>
        </p:nvCxnSpPr>
        <p:spPr bwMode="auto">
          <a:xfrm flipH="1">
            <a:off x="3170239" y="3753744"/>
            <a:ext cx="54133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4" name="AutoShape 46"/>
          <p:cNvCxnSpPr>
            <a:cxnSpLocks noChangeShapeType="1"/>
          </p:cNvCxnSpPr>
          <p:nvPr/>
        </p:nvCxnSpPr>
        <p:spPr bwMode="auto">
          <a:xfrm flipH="1">
            <a:off x="3203849" y="4710162"/>
            <a:ext cx="50772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695" name="AutoShape 47"/>
          <p:cNvCxnSpPr>
            <a:cxnSpLocks noChangeShapeType="1"/>
          </p:cNvCxnSpPr>
          <p:nvPr/>
        </p:nvCxnSpPr>
        <p:spPr bwMode="auto">
          <a:xfrm flipH="1">
            <a:off x="3203849" y="4653136"/>
            <a:ext cx="50772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="" xmlns:p14="http://schemas.microsoft.com/office/powerpoint/2010/main" val="23583317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80728"/>
            <a:ext cx="4824536" cy="504056"/>
          </a:xfrm>
        </p:spPr>
        <p:txBody>
          <a:bodyPr/>
          <a:lstStyle/>
          <a:p>
            <a:r>
              <a:rPr lang="ru-RU" sz="3600" b="1" dirty="0" smtClean="0">
                <a:latin typeface="Book Antiqua" pitchFamily="18" charset="0"/>
              </a:rPr>
              <a:t> Мои прадедушки</a:t>
            </a: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556792"/>
            <a:ext cx="4824536" cy="49685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400" i="1" dirty="0" smtClean="0">
                <a:latin typeface="Book Antiqua" pitchFamily="18" charset="0"/>
              </a:rPr>
              <a:t>по материнской линии</a:t>
            </a:r>
            <a:r>
              <a:rPr lang="ru-RU" sz="2400" b="1" i="1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родились  в </a:t>
            </a:r>
            <a:r>
              <a:rPr lang="ru-RU" sz="2400" b="1" dirty="0" smtClean="0">
                <a:latin typeface="Book Antiqua" pitchFamily="18" charset="0"/>
              </a:rPr>
              <a:t>дер.  </a:t>
            </a:r>
            <a:r>
              <a:rPr lang="ru-RU" sz="2400" b="1" dirty="0" err="1" smtClean="0">
                <a:latin typeface="Book Antiqua" pitchFamily="18" charset="0"/>
              </a:rPr>
              <a:t>Кулишово</a:t>
            </a:r>
            <a:r>
              <a:rPr lang="ru-RU" sz="2400" b="1" dirty="0" smtClean="0">
                <a:latin typeface="Book Antiqua" pitchFamily="18" charset="0"/>
              </a:rPr>
              <a:t>  Псковской губернии</a:t>
            </a:r>
            <a:endParaRPr lang="ru-RU" sz="24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Book Antiqua" pitchFamily="18" charset="0"/>
              </a:rPr>
              <a:t>    </a:t>
            </a:r>
            <a:r>
              <a:rPr lang="ru-RU" sz="2400" b="1" dirty="0" err="1" smtClean="0">
                <a:latin typeface="Book Antiqua" pitchFamily="18" charset="0"/>
              </a:rPr>
              <a:t>Стрельниковского</a:t>
            </a:r>
            <a:r>
              <a:rPr lang="ru-RU" sz="2400" b="1" dirty="0" smtClean="0">
                <a:latin typeface="Book Antiqua" pitchFamily="18" charset="0"/>
              </a:rPr>
              <a:t> района.</a:t>
            </a:r>
            <a:r>
              <a:rPr lang="ru-RU" sz="2400" dirty="0" smtClean="0">
                <a:latin typeface="Book Antiqua" pitchFamily="18" charset="0"/>
              </a:rPr>
              <a:t> </a:t>
            </a:r>
          </a:p>
          <a:p>
            <a:pPr>
              <a:buNone/>
            </a:pPr>
            <a:r>
              <a:rPr lang="ru-RU" sz="2400" b="1" i="1" dirty="0" smtClean="0">
                <a:latin typeface="Book Antiqua" pitchFamily="18" charset="0"/>
              </a:rPr>
              <a:t>       </a:t>
            </a:r>
          </a:p>
          <a:p>
            <a:pPr>
              <a:buNone/>
            </a:pPr>
            <a:r>
              <a:rPr lang="ru-RU" sz="2400" b="1" i="1" dirty="0" smtClean="0">
                <a:latin typeface="Book Antiqua" pitchFamily="18" charset="0"/>
              </a:rPr>
              <a:t>        Мой двоюродный прадедушка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Дмитрий Николаевич Николаев  </a:t>
            </a:r>
            <a:r>
              <a:rPr lang="ru-RU" sz="2400" dirty="0" smtClean="0">
                <a:latin typeface="Book Antiqua" pitchFamily="18" charset="0"/>
              </a:rPr>
              <a:t>(1880-1905)</a:t>
            </a:r>
          </a:p>
          <a:p>
            <a:pPr>
              <a:buNone/>
            </a:pPr>
            <a:r>
              <a:rPr lang="ru-RU" sz="2400" b="1" i="1" dirty="0" smtClean="0">
                <a:latin typeface="Book Antiqua" pitchFamily="18" charset="0"/>
              </a:rPr>
              <a:t>        Мой прадедушка </a:t>
            </a:r>
            <a:r>
              <a:rPr lang="ru-RU" sz="2400" b="1" dirty="0" smtClean="0">
                <a:latin typeface="Book Antiqua" pitchFamily="18" charset="0"/>
              </a:rPr>
              <a:t>Михаил Николаевич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Николаев</a:t>
            </a:r>
            <a:r>
              <a:rPr lang="ru-RU" sz="2400" dirty="0" smtClean="0">
                <a:latin typeface="Book Antiqua" pitchFamily="18" charset="0"/>
              </a:rPr>
              <a:t> (</a:t>
            </a:r>
            <a:r>
              <a:rPr lang="ru-RU" sz="2400" b="1" i="1" dirty="0" smtClean="0">
                <a:latin typeface="Book Antiqua" pitchFamily="18" charset="0"/>
              </a:rPr>
              <a:t>1887-1965) </a:t>
            </a:r>
            <a:endParaRPr lang="ru-RU" sz="2400" dirty="0" smtClean="0">
              <a:latin typeface="Book Antiqua" pitchFamily="18" charset="0"/>
            </a:endParaRP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76097637"/>
              </p:ext>
            </p:extLst>
          </p:nvPr>
        </p:nvGraphicFramePr>
        <p:xfrm>
          <a:off x="323528" y="476672"/>
          <a:ext cx="3600400" cy="5544616"/>
        </p:xfrm>
        <a:graphic>
          <a:graphicData uri="http://schemas.openxmlformats.org/presentationml/2006/ole">
            <p:oleObj spid="_x0000_s25606" name="Точечный рисунок" r:id="rId3" imgW="1867161" imgH="265784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160240"/>
          </a:xfrm>
        </p:spPr>
        <p:txBody>
          <a:bodyPr/>
          <a:lstStyle/>
          <a:p>
            <a:r>
              <a:rPr lang="ru-RU" sz="2800" b="1" dirty="0" smtClean="0">
                <a:latin typeface="Book Antiqua" pitchFamily="18" charset="0"/>
              </a:rPr>
              <a:t>Моя прабабушка  по материнской линии</a:t>
            </a:r>
            <a:r>
              <a:rPr lang="ru-RU" sz="2800" dirty="0" smtClean="0">
                <a:latin typeface="Book Antiqua" pitchFamily="18" charset="0"/>
              </a:rPr>
              <a:t/>
            </a:r>
            <a:br>
              <a:rPr lang="ru-RU" sz="2800" dirty="0" smtClean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Елизавета Григорьевна Николаева </a:t>
            </a:r>
            <a:br>
              <a:rPr lang="ru-RU" sz="2800" b="1" dirty="0" smtClean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(в девичестве Григорьева)    1889-1958</a:t>
            </a: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endParaRPr lang="ru-RU" dirty="0"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916832"/>
            <a:ext cx="4474840" cy="420933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    родилась в   в семье зажиточного крестьянина </a:t>
            </a:r>
            <a:r>
              <a:rPr lang="ru-RU" sz="2400" b="1" dirty="0" smtClean="0">
                <a:latin typeface="Book Antiqua" pitchFamily="18" charset="0"/>
              </a:rPr>
              <a:t>в деревне </a:t>
            </a:r>
            <a:r>
              <a:rPr lang="ru-RU" sz="2400" b="1" dirty="0" err="1" smtClean="0">
                <a:latin typeface="Book Antiqua" pitchFamily="18" charset="0"/>
              </a:rPr>
              <a:t>Кузмечково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ru-RU" sz="2400" b="1" dirty="0" err="1" smtClean="0">
                <a:latin typeface="Book Antiqua" pitchFamily="18" charset="0"/>
              </a:rPr>
              <a:t>Славковского</a:t>
            </a:r>
            <a:r>
              <a:rPr lang="ru-RU" sz="2400" b="1" dirty="0" smtClean="0">
                <a:latin typeface="Book Antiqua" pitchFamily="18" charset="0"/>
              </a:rPr>
              <a:t> уезда Новгородской губернии</a:t>
            </a:r>
            <a:r>
              <a:rPr lang="ru-RU" sz="2400" dirty="0" smtClean="0">
                <a:latin typeface="Book Antiqua" pitchFamily="18" charset="0"/>
              </a:rPr>
              <a:t>, вскоре ее отец стал именоваться купцом.</a:t>
            </a:r>
          </a:p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       Прабабушка и прадедушка обвенчались </a:t>
            </a:r>
          </a:p>
          <a:p>
            <a:pPr>
              <a:buNone/>
            </a:pPr>
            <a:r>
              <a:rPr lang="ru-RU" sz="2400" dirty="0" smtClean="0">
                <a:latin typeface="Book Antiqua" pitchFamily="18" charset="0"/>
              </a:rPr>
              <a:t>     в 1915 году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827584" y="2132856"/>
          <a:ext cx="3096344" cy="4392488"/>
        </p:xfrm>
        <a:graphic>
          <a:graphicData uri="http://schemas.openxmlformats.org/presentationml/2006/ole">
            <p:oleObj spid="_x0000_s26630" name="Точечный рисунок" r:id="rId3" imgW="1876190" imgH="266666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56184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Николаевы </a:t>
            </a: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Михаил Николаевич и Елизавета Григорьевна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09600" y="2564904"/>
            <a:ext cx="82296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691680" y="2924944"/>
            <a:ext cx="82296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1915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1917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1941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1946 год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827584" y="2276872"/>
          <a:ext cx="3086100" cy="4381500"/>
        </p:xfrm>
        <a:graphic>
          <a:graphicData uri="http://schemas.openxmlformats.org/presentationml/2006/ole">
            <p:oleObj spid="_x0000_s47106" name="Точечный рисунок" r:id="rId3" imgW="1876190" imgH="266666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latin typeface="Book Antiqua" pitchFamily="18" charset="0"/>
              </a:rPr>
              <a:t>Великая Отечественная война</a:t>
            </a:r>
            <a:br>
              <a:rPr lang="ru-RU" sz="3600" b="1" dirty="0" smtClean="0">
                <a:latin typeface="Book Antiqua" pitchFamily="18" charset="0"/>
              </a:rPr>
            </a:br>
            <a:r>
              <a:rPr lang="ru-RU" sz="3600" b="1" dirty="0" smtClean="0">
                <a:latin typeface="Book Antiqua" pitchFamily="18" charset="0"/>
              </a:rPr>
              <a:t>(1941-1945)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 descr="http://hiblogger.net/img/userfiles/2010/03/20/84211/ribbon_of_saint_george-st3j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12976"/>
            <a:ext cx="1584176" cy="2481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482</TotalTime>
  <Words>391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Оформление по умолчанию</vt:lpstr>
      <vt:lpstr>Точечный рисунок</vt:lpstr>
      <vt:lpstr>Проектно – исследовательская деятельность </vt:lpstr>
      <vt:lpstr> Традиции семьи в моей жизни.  Мои родители Ферапонтовы  Сергей Владимирович  и  Лариса Олеговна (в девичестве Николаева)    </vt:lpstr>
      <vt:lpstr>Моя семья</vt:lpstr>
      <vt:lpstr>Слайд 4</vt:lpstr>
      <vt:lpstr>Слайд 5</vt:lpstr>
      <vt:lpstr> Мои прадедушки </vt:lpstr>
      <vt:lpstr>Моя прабабушка  по материнской линии Елизавета Григорьевна Николаева  (в девичестве Григорьева)    1889-1958 </vt:lpstr>
      <vt:lpstr>Николаевы  Михаил Николаевич и Елизавета Григорьевна </vt:lpstr>
      <vt:lpstr>Великая Отечественная война (1941-1945)</vt:lpstr>
      <vt:lpstr>Дедушка Олег Михайлович Николаев(1929-2013г.г.)  и  бабушка Валентина Васильевна Николаева  (в девичестве Ковалева)</vt:lpstr>
      <vt:lpstr>Слайд 11</vt:lpstr>
      <vt:lpstr>Слайд 12</vt:lpstr>
      <vt:lpstr>Задачи исследования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«Лик Святого в житийной литературе»</dc:title>
  <dc:creator>кЫся</dc:creator>
  <cp:lastModifiedBy>3</cp:lastModifiedBy>
  <cp:revision>46</cp:revision>
  <dcterms:created xsi:type="dcterms:W3CDTF">2007-01-23T07:02:37Z</dcterms:created>
  <dcterms:modified xsi:type="dcterms:W3CDTF">2014-02-27T10:48:27Z</dcterms:modified>
</cp:coreProperties>
</file>