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3"/>
  </p:notesMasterIdLst>
  <p:sldIdLst>
    <p:sldId id="308" r:id="rId2"/>
    <p:sldId id="271" r:id="rId3"/>
    <p:sldId id="307" r:id="rId4"/>
    <p:sldId id="270" r:id="rId5"/>
    <p:sldId id="277" r:id="rId6"/>
    <p:sldId id="281" r:id="rId7"/>
    <p:sldId id="294" r:id="rId8"/>
    <p:sldId id="304" r:id="rId9"/>
    <p:sldId id="257" r:id="rId10"/>
    <p:sldId id="306" r:id="rId11"/>
    <p:sldId id="302" r:id="rId12"/>
    <p:sldId id="264" r:id="rId13"/>
    <p:sldId id="266" r:id="rId14"/>
    <p:sldId id="267" r:id="rId15"/>
    <p:sldId id="299" r:id="rId16"/>
    <p:sldId id="296" r:id="rId17"/>
    <p:sldId id="297" r:id="rId18"/>
    <p:sldId id="272" r:id="rId19"/>
    <p:sldId id="283" r:id="rId20"/>
    <p:sldId id="303" r:id="rId21"/>
    <p:sldId id="282" r:id="rId22"/>
    <p:sldId id="258" r:id="rId23"/>
    <p:sldId id="259" r:id="rId24"/>
    <p:sldId id="280" r:id="rId25"/>
    <p:sldId id="274" r:id="rId26"/>
    <p:sldId id="261" r:id="rId27"/>
    <p:sldId id="262" r:id="rId28"/>
    <p:sldId id="263" r:id="rId29"/>
    <p:sldId id="278" r:id="rId30"/>
    <p:sldId id="279" r:id="rId31"/>
    <p:sldId id="269" r:id="rId32"/>
    <p:sldId id="301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3" r:id="rId41"/>
    <p:sldId id="305" r:id="rId4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67257" autoAdjust="0"/>
  </p:normalViewPr>
  <p:slideViewPr>
    <p:cSldViewPr>
      <p:cViewPr varScale="1">
        <p:scale>
          <a:sx n="73" d="100"/>
          <a:sy n="73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4FA960-FE3E-4304-81F5-45C9B9C7ABB4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5C2E2A-3DE2-472D-A4C8-E0E9A41AE4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C2E2A-3DE2-472D-A4C8-E0E9A41AE4F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C2E2A-3DE2-472D-A4C8-E0E9A41AE4F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2/28/2015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2/28/2015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2/28/2015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2/28/2015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2/28/2015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2/28/2015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2/28/2015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2/28/2015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2/28/2015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2/28/2015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2/28/2015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2/28/2015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img0.liveinternet.ru/images/attach/c/6/93/546/93546554_large_Alice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untappedcities.com/2012/12/04/the-world-behind-alice-in-wonderland-in-oxford/dsc02826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en.wikipedia.org/wiki/File:Alice's_Adventures_Under_Ground_-_Lewis_Carroll_-_British_Library_Add_MS_46700_f45v.jpg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AlicesAdventuresInWonderlandTitlePage.jpg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://untappedcities.wpengine.com/wp-content/uploads/2012/10/DSC02708.jpg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2.jpeg"/><Relationship Id="rId4" Type="http://schemas.openxmlformats.org/officeDocument/2006/relationships/hyperlink" Target="http://untappedcities.wpengine.com/wp-content/uploads/2012/10/DSC0269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://untappedcities.com/2012/12/04/the-world-behind-alice-in-wonderland-in-oxford/door1-001/" TargetMode="Externa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hyperlink" Target="http://untappedcities.com/2012/12/04/the-world-behind-alice-in-wonderland-in-oxford/dsc02783/" TargetMode="Externa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hyperlink" Target="http://untappedcities.wpengine.com/wp-content/uploads/2012/11/DSC03094.jpg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hyperlink" Target="http://untappedcities.com/2012/12/04/the-world-behind-alice-in-wonderland-in-oxford/dsc02756/" TargetMode="Externa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untappedcities.wpengine.com/wp-content/uploads/2012/10/DSC02717.jpg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hyperlink" Target="http://untappedcities.wpengine.com/wp-content/uploads/2012/11/DSC02649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402080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>
                <a:solidFill>
                  <a:schemeClr val="accent3"/>
                </a:solidFill>
              </a:rPr>
              <a:t>The World behind Alice in Wonderland in Oxford</a:t>
            </a:r>
            <a:endParaRPr lang="ru-RU" sz="5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905000"/>
            <a:ext cx="4666488" cy="4495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Authors:  A. </a:t>
            </a:r>
            <a:r>
              <a:rPr lang="en-US" sz="4000" dirty="0" err="1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Pozhko</a:t>
            </a:r>
            <a:r>
              <a:rPr lang="en-US" sz="4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, G. </a:t>
            </a:r>
            <a:r>
              <a:rPr lang="en-US" sz="4000" dirty="0" err="1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Perevezentsev</a:t>
            </a:r>
            <a:r>
              <a:rPr lang="en-US" sz="4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, </a:t>
            </a:r>
          </a:p>
          <a:p>
            <a:pPr>
              <a:buNone/>
            </a:pPr>
            <a:r>
              <a:rPr lang="en-US" sz="4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 N. </a:t>
            </a:r>
            <a:r>
              <a:rPr lang="en-US" sz="4000" dirty="0" err="1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Arutunyan</a:t>
            </a:r>
            <a:r>
              <a:rPr lang="en-US" sz="4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, </a:t>
            </a:r>
          </a:p>
          <a:p>
            <a:pPr>
              <a:buNone/>
            </a:pPr>
            <a:r>
              <a:rPr lang="en-US" sz="4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  A. </a:t>
            </a:r>
            <a:r>
              <a:rPr lang="en-US" sz="4000" dirty="0" err="1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Yavorskaya</a:t>
            </a:r>
            <a:endParaRPr lang="ru-RU" sz="4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026" name="Picture 2" descr="C:\Users\Галина\Desktop\алиса 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057400"/>
            <a:ext cx="2895600" cy="3810000"/>
          </a:xfrm>
          <a:prstGeom prst="rect">
            <a:avLst/>
          </a:prstGeom>
          <a:noFill/>
        </p:spPr>
      </p:pic>
      <p:pic>
        <p:nvPicPr>
          <p:cNvPr id="1027" name="Picture 3" descr="C:\Users\Галина\Desktop\крайст черч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4572000"/>
            <a:ext cx="3733800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95400" y="274638"/>
            <a:ext cx="7391400" cy="2163762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>
                <a:solidFill>
                  <a:schemeClr val="accent3"/>
                </a:solidFill>
                <a:latin typeface="Arial Rounded MT Bold" pitchFamily="34" charset="0"/>
              </a:rPr>
              <a:t>The story of Alice began on ”the golden afternoon”, </a:t>
            </a:r>
            <a:r>
              <a:rPr lang="en-US" sz="2800" smtClean="0">
                <a:solidFill>
                  <a:schemeClr val="accent3"/>
                </a:solidFill>
                <a:latin typeface="Arial Rounded MT Bold" pitchFamily="34" charset="0"/>
              </a:rPr>
              <a:t>4 </a:t>
            </a:r>
            <a:r>
              <a:rPr lang="en-US" sz="2800" smtClean="0">
                <a:solidFill>
                  <a:schemeClr val="accent3"/>
                </a:solidFill>
                <a:latin typeface="Arial Rounded MT Bold" pitchFamily="34" charset="0"/>
              </a:rPr>
              <a:t>Ju</a:t>
            </a:r>
            <a:r>
              <a:rPr lang="en-US" sz="2800" smtClean="0">
                <a:solidFill>
                  <a:schemeClr val="accent3"/>
                </a:solidFill>
                <a:latin typeface="Arial Rounded MT Bold" pitchFamily="34" charset="0"/>
              </a:rPr>
              <a:t>ne</a:t>
            </a:r>
            <a:r>
              <a:rPr lang="en-US" sz="2800" smtClean="0">
                <a:solidFill>
                  <a:schemeClr val="accent3"/>
                </a:solidFill>
                <a:latin typeface="Arial Rounded MT Bold" pitchFamily="34" charset="0"/>
              </a:rPr>
              <a:t> </a:t>
            </a:r>
            <a:r>
              <a:rPr lang="en-US" sz="2800" dirty="0" smtClean="0">
                <a:solidFill>
                  <a:schemeClr val="accent3"/>
                </a:solidFill>
                <a:latin typeface="Arial Rounded MT Bold" pitchFamily="34" charset="0"/>
              </a:rPr>
              <a:t>1862, when Carroll, his friend Duckworth and three Liddell sisters, rowed up the River Isis </a:t>
            </a:r>
            <a:endParaRPr lang="ru-RU" sz="2800" dirty="0">
              <a:solidFill>
                <a:schemeClr val="accent3"/>
              </a:solidFill>
            </a:endParaRPr>
          </a:p>
        </p:txBody>
      </p:sp>
      <p:pic>
        <p:nvPicPr>
          <p:cNvPr id="7" name="Содержимое 6" descr="Alice (699x374, 31Kb)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362200"/>
            <a:ext cx="7162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15240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chemeClr val="accent5"/>
                </a:solidFill>
              </a:rPr>
              <a:t>The first book about Alice begins with the poem:</a:t>
            </a:r>
            <a:endParaRPr lang="ru-RU" sz="3200" dirty="0">
              <a:solidFill>
                <a:schemeClr val="accent5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371600"/>
            <a:ext cx="7498080" cy="5181600"/>
          </a:xfrm>
        </p:spPr>
        <p:txBody>
          <a:bodyPr>
            <a:noAutofit/>
          </a:bodyPr>
          <a:lstStyle/>
          <a:p>
            <a:pPr fontAlgn="base">
              <a:buNone/>
            </a:pPr>
            <a:r>
              <a:rPr lang="en-US" sz="4400" dirty="0" smtClean="0">
                <a:solidFill>
                  <a:schemeClr val="accent3"/>
                </a:solidFill>
              </a:rPr>
              <a:t>All in the golden afternoon</a:t>
            </a:r>
            <a:endParaRPr lang="ru-RU" sz="4400" dirty="0" smtClean="0">
              <a:solidFill>
                <a:schemeClr val="accent3"/>
              </a:solidFill>
            </a:endParaRPr>
          </a:p>
          <a:p>
            <a:pPr fontAlgn="base">
              <a:buNone/>
            </a:pPr>
            <a:r>
              <a:rPr lang="en-US" sz="4400" dirty="0" smtClean="0">
                <a:solidFill>
                  <a:schemeClr val="accent3"/>
                </a:solidFill>
              </a:rPr>
              <a:t>   Full leisurely we glide….</a:t>
            </a:r>
            <a:endParaRPr lang="ru-RU" sz="4400" dirty="0" smtClean="0">
              <a:solidFill>
                <a:schemeClr val="accent3"/>
              </a:solidFill>
            </a:endParaRPr>
          </a:p>
          <a:p>
            <a:pPr fontAlgn="base">
              <a:buNone/>
            </a:pPr>
            <a:r>
              <a:rPr lang="en-US" sz="4400" dirty="0" smtClean="0">
                <a:solidFill>
                  <a:schemeClr val="accent3"/>
                </a:solidFill>
              </a:rPr>
              <a:t>Alice, a childish story take,</a:t>
            </a:r>
            <a:endParaRPr lang="ru-RU" sz="4400" dirty="0" smtClean="0">
              <a:solidFill>
                <a:schemeClr val="accent3"/>
              </a:solidFill>
            </a:endParaRPr>
          </a:p>
          <a:p>
            <a:pPr fontAlgn="base">
              <a:buNone/>
            </a:pPr>
            <a:r>
              <a:rPr lang="en-US" sz="4400" dirty="0" smtClean="0">
                <a:solidFill>
                  <a:schemeClr val="accent3"/>
                </a:solidFill>
              </a:rPr>
              <a:t>   And with a gentle hand</a:t>
            </a:r>
            <a:endParaRPr lang="ru-RU" sz="4400" dirty="0" smtClean="0">
              <a:solidFill>
                <a:schemeClr val="accent3"/>
              </a:solidFill>
            </a:endParaRPr>
          </a:p>
          <a:p>
            <a:pPr fontAlgn="base">
              <a:buNone/>
            </a:pPr>
            <a:r>
              <a:rPr lang="en-US" sz="4400" dirty="0" smtClean="0">
                <a:solidFill>
                  <a:schemeClr val="accent3"/>
                </a:solidFill>
              </a:rPr>
              <a:t>Lay it where childhood’s dreams are twined</a:t>
            </a:r>
            <a:endParaRPr lang="ru-RU" sz="4400" dirty="0" smtClean="0">
              <a:solidFill>
                <a:schemeClr val="accent3"/>
              </a:solidFill>
            </a:endParaRPr>
          </a:p>
          <a:p>
            <a:pPr fontAlgn="base">
              <a:buNone/>
            </a:pPr>
            <a:r>
              <a:rPr lang="en-US" sz="4400" dirty="0" smtClean="0">
                <a:solidFill>
                  <a:schemeClr val="accent3"/>
                </a:solidFill>
              </a:rPr>
              <a:t>   In memory’s mystic bend…..</a:t>
            </a:r>
            <a:endParaRPr lang="ru-RU" sz="4400" dirty="0" smtClean="0">
              <a:solidFill>
                <a:schemeClr val="accent3"/>
              </a:solidFill>
            </a:endParaRPr>
          </a:p>
          <a:p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432560" y="228600"/>
            <a:ext cx="7406640" cy="2133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"A Christmas Gift to a Dear Child in Memory of a Summer's Day“.  (The manuscript of ”Alice’s Adventures in Under Ground”.)</a:t>
            </a:r>
            <a:endParaRPr lang="ru-RU" sz="32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905000" y="2514600"/>
            <a:ext cx="6019800" cy="3962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Содержимое 9" descr="Lewis Carroll Alice in Wonderland Manuscript British Library">
            <a:hlinkClick r:id="rId3"/>
          </p:cNvPr>
          <p:cNvPicPr>
            <a:picLocks noGrp="1"/>
          </p:cNvPicPr>
          <p:nvPr>
            <p:ph sz="half" idx="4294967295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1828800" y="2590800"/>
            <a:ext cx="5105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274638"/>
            <a:ext cx="7848600" cy="1858962"/>
          </a:xfrm>
        </p:spPr>
        <p:txBody>
          <a:bodyPr>
            <a:noAutofit/>
          </a:bodyPr>
          <a:lstStyle/>
          <a:p>
            <a:pPr algn="ctr"/>
            <a:r>
              <a:rPr lang="en-US" sz="40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The original manuscript with Carroll’s illustrations is housed in the British Library in London</a:t>
            </a:r>
            <a:endParaRPr lang="ru-RU" sz="4000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http://upload.wikimedia.org/wikipedia/commons/thumb/6/61/Alice%27s_Adventures_Under_Ground_-_Lewis_Carroll_-_British_Library_Add_MS_46700_f45v.jpg/220px-Alice%27s_Adventures_Under_Ground_-_Lewis_Carroll_-_British_Library_Add_MS_46700_f45v.jpg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362200"/>
            <a:ext cx="36576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a manuscript with writing and a drawing of long necked girl"/>
          <p:cNvPicPr>
            <a:picLocks noGrp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2362200"/>
            <a:ext cx="3581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524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609600" y="457200"/>
            <a:ext cx="3733800" cy="160020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Title page of the original edition (1865)</a:t>
            </a:r>
            <a:endParaRPr lang="ru-RU" sz="3600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half" idx="3"/>
          </p:nvPr>
        </p:nvSpPr>
        <p:spPr>
          <a:xfrm>
            <a:off x="4724400" y="457200"/>
            <a:ext cx="4041775" cy="1295400"/>
          </a:xfrm>
        </p:spPr>
        <p:txBody>
          <a:bodyPr>
            <a:noAutofit/>
          </a:bodyPr>
          <a:lstStyle/>
          <a:p>
            <a:pPr algn="ctr"/>
            <a:r>
              <a:rPr lang="en-US" sz="40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4000" dirty="0" err="1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over</a:t>
            </a:r>
            <a:r>
              <a:rPr lang="ru-RU" sz="40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ru-RU" sz="40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40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1898 </a:t>
            </a:r>
            <a:r>
              <a:rPr lang="ru-RU" sz="4000" dirty="0" err="1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edition</a:t>
            </a:r>
            <a:endParaRPr lang="ru-RU" sz="4000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http://images-mediawiki-sites.thefullwiki.org/09/4/2/5/6203654100074378.jpg"/>
          <p:cNvPicPr>
            <a:picLocks noGrp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562600" y="2209800"/>
            <a:ext cx="2948722" cy="395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одержимое 11"/>
          <p:cNvSpPr>
            <a:spLocks noGrp="1"/>
          </p:cNvSpPr>
          <p:nvPr>
            <p:ph sz="quarter" idx="4"/>
          </p:nvPr>
        </p:nvSpPr>
        <p:spPr>
          <a:xfrm>
            <a:off x="5334000" y="2133600"/>
            <a:ext cx="3352800" cy="42672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3" name="Рисунок 12" descr="AlicesAdventuresInWonderlandTitlePage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2209800"/>
            <a:ext cx="3810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32588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chemeClr val="accent5"/>
                </a:solidFill>
              </a:rPr>
              <a:t>Tenniel’s Illustrations for the first edition of “Alice in Wonderland</a:t>
            </a:r>
            <a:r>
              <a:rPr lang="en-US" sz="4000" dirty="0" smtClean="0"/>
              <a:t>”</a:t>
            </a:r>
            <a:endParaRPr lang="ru-RU" sz="4000" dirty="0"/>
          </a:p>
        </p:txBody>
      </p:sp>
      <p:pic>
        <p:nvPicPr>
          <p:cNvPr id="7170" name="Picture 2" descr="C:\Users\Галина\Desktop\тенн илл.g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100" y="1905000"/>
            <a:ext cx="3657600" cy="4495800"/>
          </a:xfrm>
          <a:prstGeom prst="rect">
            <a:avLst/>
          </a:prstGeom>
          <a:noFill/>
        </p:spPr>
      </p:pic>
      <p:pic>
        <p:nvPicPr>
          <p:cNvPr id="7171" name="Picture 3" descr="C:\Users\Галина\Desktop\илл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981200"/>
            <a:ext cx="3752850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09728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Oxford University Museum of Natural History</a:t>
            </a:r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074" name="Picture 2" descr="C:\Users\Галина\Desktop\Nat Museum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676400"/>
            <a:ext cx="3505200" cy="4572000"/>
          </a:xfrm>
          <a:prstGeom prst="rect">
            <a:avLst/>
          </a:prstGeom>
          <a:noFill/>
        </p:spPr>
      </p:pic>
      <p:pic>
        <p:nvPicPr>
          <p:cNvPr id="3075" name="Picture 3" descr="C:\Users\Галина\Desktop\Нат муз внутри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676400"/>
            <a:ext cx="35052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>
                <a:solidFill>
                  <a:schemeClr val="accent3"/>
                </a:solidFill>
              </a:rPr>
              <a:t>Oxford Dodo display</a:t>
            </a:r>
            <a:endParaRPr lang="ru-RU" sz="6000" dirty="0">
              <a:solidFill>
                <a:schemeClr val="accent3"/>
              </a:solidFill>
            </a:endParaRPr>
          </a:p>
        </p:txBody>
      </p:sp>
      <p:pic>
        <p:nvPicPr>
          <p:cNvPr id="4098" name="Picture 2" descr="C:\Users\Галина\Desktop\Oxford_Dodo_displa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816042" y="1622367"/>
            <a:ext cx="6737465" cy="48546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143000" y="304800"/>
            <a:ext cx="7543800" cy="1828800"/>
          </a:xfrm>
        </p:spPr>
        <p:txBody>
          <a:bodyPr>
            <a:noAutofit/>
          </a:bodyPr>
          <a:lstStyle/>
          <a:p>
            <a:pPr algn="ctr"/>
            <a:r>
              <a:rPr lang="en-US" sz="4000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Christ Church plays a very important part in many of Alice’s adventures in Wonderland!</a:t>
            </a:r>
            <a:endParaRPr lang="ru-RU" sz="4000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838200" y="2286000"/>
            <a:ext cx="7391400" cy="4191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Рисунок 8" descr="World famous university: Alumni of Oxford's Christ Church College include Albert Einstein and W.H. Auden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362200"/>
            <a:ext cx="5867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4953000" cy="762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Christ Church College</a:t>
            </a:r>
            <a:endParaRPr lang="ru-RU" sz="4000" dirty="0">
              <a:solidFill>
                <a:schemeClr val="accent3"/>
              </a:solidFill>
            </a:endParaRPr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3400" y="1143001"/>
            <a:ext cx="3733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419600" y="3276600"/>
            <a:ext cx="3352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 flipV="1">
            <a:off x="5102225" y="762000"/>
            <a:ext cx="4041775" cy="76200"/>
          </a:xfrm>
        </p:spPr>
        <p:txBody>
          <a:bodyPr>
            <a:noAutofit/>
          </a:bodyPr>
          <a:lstStyle/>
          <a:p>
            <a:r>
              <a:rPr lang="en-US" sz="3200" dirty="0" smtClean="0"/>
              <a:t>d</a:t>
            </a:r>
            <a:endParaRPr lang="ru-RU" sz="3200" dirty="0"/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152400"/>
            <a:ext cx="33528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3810000"/>
            <a:ext cx="3505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152400"/>
            <a:ext cx="7467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100" dirty="0" smtClean="0"/>
              <a:t> </a:t>
            </a:r>
            <a:r>
              <a:rPr lang="en-US" sz="3600" dirty="0" smtClean="0">
                <a:solidFill>
                  <a:schemeClr val="accent3"/>
                </a:solidFill>
              </a:rPr>
              <a:t>The World behind Alice in Wonderland in Oxford </a:t>
            </a:r>
            <a:r>
              <a:rPr lang="ru-RU" sz="3600" dirty="0" smtClean="0">
                <a:solidFill>
                  <a:schemeClr val="accent3"/>
                </a:solidFill>
                <a:latin typeface="New times RRoman"/>
              </a:rPr>
              <a:t/>
            </a:r>
            <a:br>
              <a:rPr lang="ru-RU" sz="3600" dirty="0" smtClean="0">
                <a:solidFill>
                  <a:schemeClr val="accent3"/>
                </a:solidFill>
                <a:latin typeface="New times RRoman"/>
              </a:rPr>
            </a:br>
            <a:endParaRPr lang="ru-RU" sz="3600" dirty="0">
              <a:solidFill>
                <a:schemeClr val="accent3"/>
              </a:solidFill>
              <a:latin typeface="New times RRoman"/>
            </a:endParaRPr>
          </a:p>
        </p:txBody>
      </p:sp>
      <p:pic>
        <p:nvPicPr>
          <p:cNvPr id="2150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04800" y="2819400"/>
            <a:ext cx="4953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1066800" y="1371600"/>
            <a:ext cx="4343400" cy="1371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>
                <a:solidFill>
                  <a:schemeClr val="accent3"/>
                </a:solidFill>
                <a:latin typeface="New times RRoman"/>
                <a:cs typeface="Times New Roman" pitchFamily="18" charset="0"/>
              </a:rPr>
              <a:t>Oxford</a:t>
            </a:r>
            <a:r>
              <a:rPr lang="ru-RU" sz="2800" dirty="0" smtClean="0">
                <a:solidFill>
                  <a:schemeClr val="accent3"/>
                </a:solidFill>
                <a:latin typeface="New times RRoman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chemeClr val="accent3"/>
                </a:solidFill>
                <a:latin typeface="New times RRoman"/>
                <a:cs typeface="Times New Roman" pitchFamily="18" charset="0"/>
              </a:rPr>
              <a:t>is the birthplace of the books about Alice’s Adventures</a:t>
            </a:r>
            <a:endParaRPr lang="ru-RU" sz="2800" dirty="0">
              <a:solidFill>
                <a:schemeClr val="accent3"/>
              </a:solidFill>
              <a:latin typeface="New times RRoman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1295400"/>
            <a:ext cx="3124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 descr="C:\Users\Галина\Desktop\окс 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3733800"/>
            <a:ext cx="2895600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05000" y="152400"/>
            <a:ext cx="62484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accent3"/>
                </a:solidFill>
              </a:rPr>
              <a:t>The Treacle Well</a:t>
            </a:r>
            <a:endParaRPr lang="ru-RU" dirty="0">
              <a:solidFill>
                <a:schemeClr val="accent3"/>
              </a:solidFill>
            </a:endParaRPr>
          </a:p>
        </p:txBody>
      </p:sp>
      <p:pic>
        <p:nvPicPr>
          <p:cNvPr id="2050" name="Picture 2" descr="C:\Users\Галина\Desktop\Соня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410200" y="1066800"/>
            <a:ext cx="3429000" cy="4419600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33400" y="914400"/>
            <a:ext cx="4419600" cy="5638800"/>
          </a:xfrm>
        </p:spPr>
        <p:txBody>
          <a:bodyPr>
            <a:noAutofit/>
          </a:bodyPr>
          <a:lstStyle/>
          <a:p>
            <a:pPr algn="ctr" fontAlgn="base">
              <a:buNone/>
            </a:pPr>
            <a:r>
              <a:rPr lang="en-US" sz="3200" dirty="0" smtClean="0">
                <a:solidFill>
                  <a:schemeClr val="accent3"/>
                </a:solidFill>
              </a:rPr>
              <a:t>The Dormouse started: “Once upon a time there were three little sisters”,… and they lived at the bottom of a well-“</a:t>
            </a:r>
            <a:endParaRPr lang="ru-RU" sz="3200" dirty="0" smtClean="0">
              <a:solidFill>
                <a:schemeClr val="accent3"/>
              </a:solidFill>
            </a:endParaRPr>
          </a:p>
          <a:p>
            <a:pPr algn="ctr" fontAlgn="base">
              <a:buNone/>
            </a:pPr>
            <a:r>
              <a:rPr lang="en-US" sz="3200" dirty="0" smtClean="0">
                <a:solidFill>
                  <a:schemeClr val="accent3"/>
                </a:solidFill>
              </a:rPr>
              <a:t>“What did they live on?’ said Alice… </a:t>
            </a:r>
          </a:p>
          <a:p>
            <a:pPr algn="ctr" fontAlgn="base">
              <a:buNone/>
            </a:pPr>
            <a:r>
              <a:rPr lang="en-US" sz="3200" dirty="0" smtClean="0">
                <a:solidFill>
                  <a:schemeClr val="accent3"/>
                </a:solidFill>
              </a:rPr>
              <a:t>“They lived on treacle”, said the dormouse…</a:t>
            </a:r>
            <a:endParaRPr lang="ru-RU" sz="3200" dirty="0" smtClean="0">
              <a:solidFill>
                <a:schemeClr val="accent3"/>
              </a:solidFill>
            </a:endParaRP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0"/>
            <a:ext cx="8229600" cy="2073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04800"/>
            <a:ext cx="4023360" cy="1143000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>
                <a:solidFill>
                  <a:schemeClr val="accent3"/>
                </a:solidFill>
              </a:rPr>
              <a:t>The Shrine of Saint </a:t>
            </a:r>
            <a:r>
              <a:rPr lang="en-US" sz="2800" dirty="0" err="1" smtClean="0">
                <a:solidFill>
                  <a:schemeClr val="accent3"/>
                </a:solidFill>
              </a:rPr>
              <a:t>Frideswide</a:t>
            </a:r>
            <a:r>
              <a:rPr lang="en-US" sz="2800" dirty="0" smtClean="0">
                <a:solidFill>
                  <a:schemeClr val="accent3"/>
                </a:solidFill>
              </a:rPr>
              <a:t>, patron saint of Oxford</a:t>
            </a:r>
            <a:endParaRPr lang="ru-RU" sz="2800" dirty="0">
              <a:solidFill>
                <a:schemeClr val="accent3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304800"/>
            <a:ext cx="4023360" cy="1143000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>
                <a:solidFill>
                  <a:schemeClr val="accent3"/>
                </a:solidFill>
              </a:rPr>
              <a:t>Panel 8 in the Saint </a:t>
            </a:r>
            <a:r>
              <a:rPr lang="en-US" sz="2800" dirty="0" err="1" smtClean="0">
                <a:solidFill>
                  <a:schemeClr val="accent3"/>
                </a:solidFill>
              </a:rPr>
              <a:t>Frideswide</a:t>
            </a:r>
            <a:r>
              <a:rPr lang="en-US" sz="2800" dirty="0" smtClean="0">
                <a:solidFill>
                  <a:schemeClr val="accent3"/>
                </a:solidFill>
              </a:rPr>
              <a:t> Window</a:t>
            </a:r>
            <a:endParaRPr lang="ru-RU" sz="2800" dirty="0">
              <a:solidFill>
                <a:schemeClr val="accent3"/>
              </a:solidFill>
            </a:endParaRPr>
          </a:p>
        </p:txBody>
      </p:sp>
      <p:pic>
        <p:nvPicPr>
          <p:cNvPr id="1026" name="Picture 2" descr="C:\Users\Галина\Desktop\могила свят окс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76400"/>
            <a:ext cx="4022725" cy="464820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676400"/>
            <a:ext cx="4038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6248400"/>
            <a:ext cx="8229600" cy="549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52400"/>
            <a:ext cx="4023360" cy="990600"/>
          </a:xfrm>
        </p:spPr>
        <p:txBody>
          <a:bodyPr>
            <a:noAutofit/>
          </a:bodyPr>
          <a:lstStyle/>
          <a:p>
            <a:r>
              <a:rPr lang="en-US" sz="3200" i="1" dirty="0" smtClean="0">
                <a:solidFill>
                  <a:schemeClr val="accent3"/>
                </a:solidFill>
              </a:rPr>
              <a:t>The Great Hall in Christ Church College</a:t>
            </a:r>
            <a:endParaRPr lang="ru-RU" sz="3200" dirty="0" smtClean="0">
              <a:solidFill>
                <a:schemeClr val="accent3"/>
              </a:solidFill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sz="half" idx="3"/>
          </p:nvPr>
        </p:nvSpPr>
        <p:spPr>
          <a:xfrm>
            <a:off x="4648200" y="152400"/>
            <a:ext cx="4023360" cy="1119522"/>
          </a:xfrm>
        </p:spPr>
        <p:txBody>
          <a:bodyPr>
            <a:noAutofit/>
          </a:bodyPr>
          <a:lstStyle/>
          <a:p>
            <a:r>
              <a:rPr lang="en-US" sz="3600" i="1" dirty="0" smtClean="0">
                <a:solidFill>
                  <a:schemeClr val="accent3"/>
                </a:solidFill>
              </a:rPr>
              <a:t>The “Alice Window” inside The Great Hall</a:t>
            </a:r>
            <a:endParaRPr lang="ru-RU" sz="3600" dirty="0">
              <a:solidFill>
                <a:schemeClr val="accent3"/>
              </a:solidFill>
            </a:endParaRPr>
          </a:p>
        </p:txBody>
      </p:sp>
      <p:pic>
        <p:nvPicPr>
          <p:cNvPr id="17" name="Содержимое 16" descr="The Great Hall Christ Church Oxford Alice in Wonderland">
            <a:hlinkClick r:id="rId2"/>
          </p:cNvPr>
          <p:cNvPicPr>
            <a:picLocks noGrp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81000" y="1295400"/>
            <a:ext cx="3962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663440" y="1752600"/>
            <a:ext cx="4023360" cy="4191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2" name="Рисунок 11" descr="Alice Window Great Hall Oxford Alice in Wonderland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1600200"/>
            <a:ext cx="4191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81000" y="304800"/>
            <a:ext cx="3352800" cy="5334000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Arial Rounded MT Bold" pitchFamily="34" charset="0"/>
                <a:cs typeface="Times New Roman" pitchFamily="18" charset="0"/>
              </a:rPr>
              <a:t>The Dean’s </a:t>
            </a:r>
            <a:br>
              <a:rPr lang="en-US" sz="2400" dirty="0" smtClean="0">
                <a:solidFill>
                  <a:schemeClr val="accent3"/>
                </a:solidFill>
                <a:latin typeface="Arial Rounded MT Bold" pitchFamily="34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accent3"/>
                </a:solidFill>
                <a:latin typeface="Arial Rounded MT Bold" pitchFamily="34" charset="0"/>
                <a:cs typeface="Times New Roman" pitchFamily="18" charset="0"/>
              </a:rPr>
              <a:t/>
            </a:r>
            <a:br>
              <a:rPr lang="en-US" sz="2400" dirty="0" smtClean="0">
                <a:solidFill>
                  <a:schemeClr val="accent3"/>
                </a:solidFill>
                <a:latin typeface="Arial Rounded MT Bold" pitchFamily="34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accent3"/>
                </a:solidFill>
                <a:latin typeface="Arial Rounded MT Bold" pitchFamily="34" charset="0"/>
                <a:cs typeface="Times New Roman" pitchFamily="18" charset="0"/>
              </a:rPr>
              <a:t>garden  lies</a:t>
            </a:r>
            <a:br>
              <a:rPr lang="en-US" sz="2400" dirty="0" smtClean="0">
                <a:solidFill>
                  <a:schemeClr val="accent3"/>
                </a:solidFill>
                <a:latin typeface="Arial Rounded MT Bold" pitchFamily="34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accent3"/>
                </a:solidFill>
                <a:latin typeface="Arial Rounded MT Bold" pitchFamily="34" charset="0"/>
                <a:cs typeface="Times New Roman" pitchFamily="18" charset="0"/>
              </a:rPr>
              <a:t/>
            </a:r>
            <a:br>
              <a:rPr lang="en-US" sz="2400" dirty="0" smtClean="0">
                <a:solidFill>
                  <a:schemeClr val="accent3"/>
                </a:solidFill>
                <a:latin typeface="Arial Rounded MT Bold" pitchFamily="34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accent3"/>
                </a:solidFill>
                <a:latin typeface="Arial Rounded MT Bold" pitchFamily="34" charset="0"/>
                <a:cs typeface="Times New Roman" pitchFamily="18" charset="0"/>
              </a:rPr>
              <a:t>behind  this  door, </a:t>
            </a:r>
            <a:br>
              <a:rPr lang="en-US" sz="2400" dirty="0" smtClean="0">
                <a:solidFill>
                  <a:schemeClr val="accent3"/>
                </a:solidFill>
                <a:latin typeface="Arial Rounded MT Bold" pitchFamily="34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accent3"/>
                </a:solidFill>
                <a:latin typeface="Arial Rounded MT Bold" pitchFamily="34" charset="0"/>
                <a:cs typeface="Times New Roman" pitchFamily="18" charset="0"/>
              </a:rPr>
              <a:t/>
            </a:r>
            <a:br>
              <a:rPr lang="en-US" sz="2400" dirty="0" smtClean="0">
                <a:solidFill>
                  <a:schemeClr val="accent3"/>
                </a:solidFill>
                <a:latin typeface="Arial Rounded MT Bold" pitchFamily="34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accent3"/>
                </a:solidFill>
                <a:latin typeface="Arial Rounded MT Bold" pitchFamily="34" charset="0"/>
                <a:cs typeface="Times New Roman" pitchFamily="18" charset="0"/>
              </a:rPr>
              <a:t>called </a:t>
            </a:r>
            <a:r>
              <a:rPr lang="en-US" sz="2400" dirty="0" err="1" smtClean="0">
                <a:solidFill>
                  <a:schemeClr val="accent3"/>
                </a:solidFill>
                <a:latin typeface="Arial Rounded MT Bold" pitchFamily="34" charset="0"/>
                <a:cs typeface="Times New Roman" pitchFamily="18" charset="0"/>
              </a:rPr>
              <a:t>alice’s</a:t>
            </a:r>
            <a:r>
              <a:rPr lang="en-US" sz="2400" dirty="0" smtClean="0">
                <a:solidFill>
                  <a:schemeClr val="accent3"/>
                </a:solidFill>
                <a:latin typeface="Arial Rounded MT Bold" pitchFamily="34" charset="0"/>
                <a:cs typeface="Times New Roman" pitchFamily="18" charset="0"/>
              </a:rPr>
              <a:t> door.</a:t>
            </a:r>
            <a:r>
              <a:rPr lang="ru-RU" sz="24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accent3"/>
                </a:solidFill>
                <a:latin typeface="Arial Rounded MT Bold" pitchFamily="34" charset="0"/>
                <a:cs typeface="Times New Roman" pitchFamily="18" charset="0"/>
              </a:rPr>
              <a:t>Carroll</a:t>
            </a:r>
            <a:r>
              <a:rPr lang="ru-RU" sz="24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accent3"/>
                </a:solidFill>
                <a:latin typeface="Arial Rounded MT Bold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accent3"/>
                </a:solidFill>
                <a:latin typeface="Arial Rounded MT Bold" pitchFamily="34" charset="0"/>
                <a:cs typeface="Times New Roman" pitchFamily="18" charset="0"/>
              </a:rPr>
              <a:t>first saw Alice</a:t>
            </a:r>
            <a:r>
              <a:rPr lang="ru-RU" sz="24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accent3"/>
                </a:solidFill>
                <a:latin typeface="Arial Rounded MT Bold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accent3"/>
                </a:solidFill>
                <a:latin typeface="Arial Rounded MT Bold" pitchFamily="34" charset="0"/>
                <a:cs typeface="Times New Roman" pitchFamily="18" charset="0"/>
              </a:rPr>
              <a:t>playing in this garden. </a:t>
            </a:r>
            <a:r>
              <a:rPr lang="ru-RU" sz="24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457200" y="6477000"/>
            <a:ext cx="3008313" cy="7620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8" name="Содержимое 7" descr="http://untappedcities.wpengine.com/wp-content/uploads/2012/11/door1-001.jpg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114800" y="609600"/>
            <a:ext cx="4859226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3008313" cy="762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28601" y="533400"/>
            <a:ext cx="3200399" cy="5867400"/>
          </a:xfrm>
        </p:spPr>
        <p:txBody>
          <a:bodyPr>
            <a:noAutofit/>
          </a:bodyPr>
          <a:lstStyle/>
          <a:p>
            <a:pPr algn="ctr">
              <a:tabLst>
                <a:tab pos="2419350" algn="l"/>
              </a:tabLst>
            </a:pPr>
            <a:r>
              <a:rPr lang="en-US" sz="4400" dirty="0" smtClean="0">
                <a:latin typeface="New times RRoman"/>
              </a:rPr>
              <a:t>The sisters Liddell and Charles Dodgson played cricket in the Dean garden</a:t>
            </a:r>
            <a:endParaRPr lang="ru-RU" sz="4400" dirty="0">
              <a:latin typeface="New times RRoman"/>
            </a:endParaRPr>
          </a:p>
        </p:txBody>
      </p:sp>
      <p:pic>
        <p:nvPicPr>
          <p:cNvPr id="5" name="Содержимое 4" descr="Alice (594x435, 100Kb)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733800" y="457200"/>
            <a:ext cx="51816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841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4038600" cy="5867400"/>
          </a:xfrm>
        </p:spPr>
        <p:txBody>
          <a:bodyPr>
            <a:normAutofit/>
          </a:bodyPr>
          <a:lstStyle/>
          <a:p>
            <a:pPr algn="ctr"/>
            <a:r>
              <a:rPr lang="en-US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Grandpont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House was the mansion of Thomas Randall, an esteemed Oxford tailor and hatter,  who some believe inspired the Mad Hatter. </a:t>
            </a:r>
            <a:endParaRPr lang="ru-RU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7" name="Picture 3" descr="C:\Users\Галина\Desktop\ПЗРщгыу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724400" y="609600"/>
            <a:ext cx="4114800" cy="4619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1371600" y="-762000"/>
            <a:ext cx="7498080" cy="2286000"/>
          </a:xfrm>
        </p:spPr>
        <p:txBody>
          <a:bodyPr>
            <a:normAutofit fontScale="90000"/>
          </a:bodyPr>
          <a:lstStyle/>
          <a:p>
            <a:pPr algn="ctr" fontAlgn="base">
              <a:tabLst>
                <a:tab pos="3952875" algn="l"/>
              </a:tabLst>
            </a:pPr>
            <a:r>
              <a:rPr lang="en-US" sz="4400" i="1" dirty="0" smtClean="0"/>
              <a:t/>
            </a:r>
            <a:br>
              <a:rPr lang="en-US" sz="4400" i="1" dirty="0" smtClean="0"/>
            </a:br>
            <a:r>
              <a:rPr lang="en-US" sz="4400" i="1" dirty="0" smtClean="0"/>
              <a:t/>
            </a:r>
            <a:br>
              <a:rPr lang="en-US" sz="4400" i="1" dirty="0" smtClean="0"/>
            </a:br>
            <a:r>
              <a:rPr lang="en-US" sz="4400" i="1" dirty="0" smtClean="0"/>
              <a:t/>
            </a:r>
            <a:br>
              <a:rPr lang="en-US" sz="4400" i="1" dirty="0" smtClean="0"/>
            </a:br>
            <a:r>
              <a:rPr lang="en-US" sz="4400" i="1" dirty="0" smtClean="0"/>
              <a:t/>
            </a:r>
            <a:br>
              <a:rPr lang="en-US" sz="4400" i="1" dirty="0" smtClean="0"/>
            </a:br>
            <a:r>
              <a:rPr lang="en-US" sz="4400" i="1" dirty="0" smtClean="0"/>
              <a:t/>
            </a:r>
            <a:br>
              <a:rPr lang="en-US" sz="4400" i="1" dirty="0" smtClean="0"/>
            </a:br>
            <a:r>
              <a:rPr lang="en-US" sz="4400" i="1" dirty="0" smtClean="0"/>
              <a:t/>
            </a:r>
            <a:br>
              <a:rPr lang="en-US" sz="4400" i="1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pic>
        <p:nvPicPr>
          <p:cNvPr id="10" name="Содержимое 9" descr="No. 83 Alice's Shop St. Aldates Oxford Alice in Wonderland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762000" y="1600200"/>
            <a:ext cx="42672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 5"/>
          <p:cNvSpPr>
            <a:spLocks noGrp="1"/>
          </p:cNvSpPr>
          <p:nvPr>
            <p:ph sz="half" idx="2"/>
          </p:nvPr>
        </p:nvSpPr>
        <p:spPr>
          <a:xfrm>
            <a:off x="5276088" y="1143000"/>
            <a:ext cx="3657600" cy="5486400"/>
          </a:xfrm>
        </p:spPr>
        <p:txBody>
          <a:bodyPr>
            <a:noAutofit/>
          </a:bodyPr>
          <a:lstStyle/>
          <a:p>
            <a:pPr fontAlgn="base">
              <a:buNone/>
            </a:pPr>
            <a:r>
              <a:rPr lang="en-US" sz="4400" dirty="0" smtClean="0">
                <a:solidFill>
                  <a:schemeClr val="accent3"/>
                </a:solidFill>
              </a:rPr>
              <a:t>The   White Rabbit stands in front of Alice’s Shop staring anxiously at his pocket-watch</a:t>
            </a:r>
            <a:r>
              <a:rPr lang="en-US" sz="4400" dirty="0" smtClean="0"/>
              <a:t>.</a:t>
            </a:r>
            <a:endParaRPr lang="en-US" sz="4400" i="1" dirty="0" smtClean="0"/>
          </a:p>
          <a:p>
            <a:pPr fontAlgn="base"/>
            <a:endParaRPr lang="en-US" sz="4400" i="1" dirty="0" smtClean="0"/>
          </a:p>
          <a:p>
            <a:pPr fontAlgn="base"/>
            <a:endParaRPr lang="en-US" sz="4400" i="1" dirty="0" smtClean="0"/>
          </a:p>
          <a:p>
            <a:pPr fontAlgn="base"/>
            <a:endParaRPr lang="en-US" sz="2000" i="1" dirty="0" smtClean="0"/>
          </a:p>
          <a:p>
            <a:pPr fontAlgn="base"/>
            <a:r>
              <a:rPr lang="en-US" sz="2000" dirty="0" smtClean="0"/>
              <a:t>  </a:t>
            </a:r>
            <a:endParaRPr lang="ru-RU" sz="20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4294967295"/>
          </p:nvPr>
        </p:nvSpPr>
        <p:spPr>
          <a:xfrm>
            <a:off x="1447800" y="304800"/>
            <a:ext cx="7162800" cy="761999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4000" i="1" dirty="0" smtClean="0">
                <a:solidFill>
                  <a:schemeClr val="accent3"/>
                </a:solidFill>
              </a:rPr>
              <a:t>No. 83 Alice’s Shop on St. </a:t>
            </a:r>
            <a:r>
              <a:rPr lang="en-US" sz="4000" i="1" dirty="0" err="1" smtClean="0">
                <a:solidFill>
                  <a:schemeClr val="accent3"/>
                </a:solidFill>
              </a:rPr>
              <a:t>Aldates</a:t>
            </a:r>
            <a:r>
              <a:rPr lang="en-US" sz="4000" b="0" dirty="0" smtClean="0">
                <a:solidFill>
                  <a:schemeClr val="accent3"/>
                </a:solidFill>
              </a:rPr>
              <a:t> </a:t>
            </a:r>
            <a:endParaRPr lang="ru-RU" sz="4000" b="0" dirty="0">
              <a:solidFill>
                <a:schemeClr val="accent3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19200" y="5943600"/>
            <a:ext cx="762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tabLst>
                <a:tab pos="3952875" algn="l"/>
              </a:tabLst>
            </a:pPr>
            <a:r>
              <a:rPr lang="en-US" sz="3200" i="1" dirty="0" smtClean="0"/>
              <a:t>        </a:t>
            </a:r>
            <a:endParaRPr lang="ru-RU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pPr algn="l"/>
            <a:r>
              <a:rPr lang="en-US" sz="1800" dirty="0" smtClean="0"/>
              <a:t> 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381000" y="152400"/>
            <a:ext cx="3962400" cy="28194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>
                <a:solidFill>
                  <a:schemeClr val="accent3"/>
                </a:solidFill>
                <a:latin typeface="New times Roman"/>
              </a:rPr>
              <a:t>“Alice was in a little dark shop,… and opposite to her was an old Sheep, sitting in an armchair knitting”</a:t>
            </a:r>
            <a:endParaRPr lang="ru-RU" sz="3200" dirty="0">
              <a:solidFill>
                <a:schemeClr val="accent3"/>
              </a:solidFill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half" idx="3"/>
          </p:nvPr>
        </p:nvSpPr>
        <p:spPr>
          <a:xfrm>
            <a:off x="4648200" y="152400"/>
            <a:ext cx="4191000" cy="2514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>
                <a:solidFill>
                  <a:schemeClr val="accent3"/>
                </a:solidFill>
              </a:rPr>
              <a:t>Alice's Shop, which today sells souvenirs, is said to be where Alice Liddell would buy sweets</a:t>
            </a:r>
            <a:endParaRPr lang="ru-RU" sz="3200" dirty="0">
              <a:solidFill>
                <a:schemeClr val="accent3"/>
              </a:solidFill>
            </a:endParaRPr>
          </a:p>
        </p:txBody>
      </p:sp>
      <p:pic>
        <p:nvPicPr>
          <p:cNvPr id="9" name="Содержимое 8" descr="Alice in Wonderland Lewis Carroll Oxford">
            <a:hlinkClick r:id="rId2"/>
          </p:cNvPr>
          <p:cNvPicPr>
            <a:picLocks noGrp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609600" y="3124200"/>
            <a:ext cx="35052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Содержимое 12" descr="Fan zone: Alice's Shop, which today sells &lt;i&gt;Alice in Wonderland&lt;/i&gt; souvenirs, is said to be where Alice Liddell would buy sweets in her youth."/>
          <p:cNvPicPr>
            <a:picLocks noGrp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4953000" y="2819400"/>
            <a:ext cx="35052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5719"/>
          </a:xfrm>
        </p:spPr>
        <p:txBody>
          <a:bodyPr>
            <a:normAutofit fontScale="90000"/>
          </a:bodyPr>
          <a:lstStyle/>
          <a:p>
            <a:pPr fontAlgn="base"/>
            <a:endParaRPr lang="ru-RU" sz="24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304800" y="457200"/>
            <a:ext cx="4114800" cy="6096000"/>
          </a:xfrm>
        </p:spPr>
        <p:txBody>
          <a:bodyPr>
            <a:noAutofit/>
          </a:bodyPr>
          <a:lstStyle/>
          <a:p>
            <a:pPr>
              <a:tabLst>
                <a:tab pos="1970088" algn="l"/>
              </a:tabLst>
            </a:pPr>
            <a:r>
              <a:rPr 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Entering the shop,  visitors can imagine themselves into Alice’s upside down world of Wonderland. The Old Sheep Shop, an Alice-themed gift shop, sold everything from figurines to erasers. 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Inside Alice's Shop Oxford Alice in Wonderland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81000"/>
            <a:ext cx="4191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Содержимое 13" descr="a photograph of a fob watch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05000" y="1524000"/>
            <a:ext cx="5035594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Текст 10"/>
          <p:cNvSpPr>
            <a:spLocks noGrp="1"/>
          </p:cNvSpPr>
          <p:nvPr>
            <p:ph type="body" idx="4294967295"/>
          </p:nvPr>
        </p:nvSpPr>
        <p:spPr>
          <a:xfrm>
            <a:off x="1447800" y="228600"/>
            <a:ext cx="7315200" cy="1066800"/>
          </a:xfrm>
        </p:spPr>
        <p:txBody>
          <a:bodyPr>
            <a:noAutofit/>
          </a:bodyPr>
          <a:lstStyle/>
          <a:p>
            <a:pPr algn="ctr" fontAlgn="base">
              <a:buNone/>
            </a:pPr>
            <a:r>
              <a:rPr lang="en-US" i="1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Lewis Carroll's pocket watch is displayed  at the Museum of Oxford</a:t>
            </a:r>
            <a:endParaRPr lang="ru-RU" dirty="0" smtClean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16778"/>
            <a:ext cx="8229600" cy="1002422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The objects of our project are:</a:t>
            </a:r>
            <a:r>
              <a:rPr lang="ru-RU" sz="3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ru-RU" sz="3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8153400" cy="5181600"/>
          </a:xfrm>
        </p:spPr>
        <p:txBody>
          <a:bodyPr>
            <a:noAutofit/>
          </a:bodyPr>
          <a:lstStyle/>
          <a:p>
            <a:r>
              <a:rPr lang="en-US" sz="4400" dirty="0" smtClean="0">
                <a:solidFill>
                  <a:srgbClr val="C00000"/>
                </a:solidFill>
              </a:rPr>
              <a:t>to find places in Oxford that were inspirations behind Alice’s Adventures in Wonderland by Lewis Carroll;</a:t>
            </a:r>
            <a:endParaRPr lang="ru-RU" sz="4400" dirty="0" smtClean="0">
              <a:solidFill>
                <a:srgbClr val="C00000"/>
              </a:solidFill>
            </a:endParaRPr>
          </a:p>
          <a:p>
            <a:r>
              <a:rPr lang="en-US" sz="4400" dirty="0" smtClean="0">
                <a:solidFill>
                  <a:srgbClr val="C00000"/>
                </a:solidFill>
              </a:rPr>
              <a:t>to find out some information about people who inspired him to write his books.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685800"/>
            <a:ext cx="4040188" cy="1981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Alice Liddell's personal effects including her pocket watch, calling card cases and silver scissors can also be seen at the Museum.</a:t>
            </a:r>
            <a:endParaRPr lang="ru-RU" sz="24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762000"/>
            <a:ext cx="4041775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 souvenir biscuit tin given to Alice and her family by Carroll</a:t>
            </a:r>
            <a:endParaRPr lang="ru-RU" sz="2800" dirty="0"/>
          </a:p>
        </p:txBody>
      </p:sp>
      <p:pic>
        <p:nvPicPr>
          <p:cNvPr id="7" name="Содержимое 6" descr="a photograph of several items in a display case including fob watches and cases"/>
          <p:cNvPicPr>
            <a:picLocks noGr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895600"/>
            <a:ext cx="3733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a decorated biscuit tin, 1892"/>
          <p:cNvPicPr>
            <a:picLocks noGrp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800600" y="2819400"/>
            <a:ext cx="4022725" cy="364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28600"/>
            <a:ext cx="7498080" cy="1524000"/>
          </a:xfrm>
        </p:spPr>
        <p:txBody>
          <a:bodyPr>
            <a:noAutofit/>
          </a:bodyPr>
          <a:lstStyle/>
          <a:p>
            <a:pPr algn="ctr" defTabSz="893763">
              <a:tabLst>
                <a:tab pos="714375" algn="l"/>
              </a:tabLst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The Lewis Carroll Society and the Story Museum in Oxford is recreating the famous boat trip.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Sandolo boat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1905000"/>
            <a:ext cx="4572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sz="half" idx="2"/>
          </p:nvPr>
        </p:nvSpPr>
        <p:spPr>
          <a:xfrm>
            <a:off x="5334000" y="1828800"/>
            <a:ext cx="3599688" cy="4572000"/>
          </a:xfrm>
        </p:spPr>
        <p:txBody>
          <a:bodyPr>
            <a:noAutofit/>
          </a:bodyPr>
          <a:lstStyle/>
          <a:p>
            <a:pPr fontAlgn="base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Every year on the 7th of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June,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the city of Oxford celebrates Alice’s Day and in 2012  marked the 150th anniversary of the Alice in Wonderland story.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85928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Find and correct </a:t>
            </a:r>
            <a:b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Alice’s  and other characters’ mistakes</a:t>
            </a:r>
            <a:endParaRPr lang="ru-RU" sz="44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Галина\Desktop\чеш ко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362200"/>
            <a:ext cx="3733800" cy="4191000"/>
          </a:xfrm>
          <a:prstGeom prst="rect">
            <a:avLst/>
          </a:prstGeom>
          <a:noFill/>
        </p:spPr>
      </p:pic>
      <p:pic>
        <p:nvPicPr>
          <p:cNvPr id="1028" name="Picture 4" descr="C:\Users\Галина\Desktop\крол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2362200"/>
            <a:ext cx="4419600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9600" y="274638"/>
            <a:ext cx="8077200" cy="106362"/>
          </a:xfrm>
        </p:spPr>
        <p:txBody>
          <a:bodyPr>
            <a:noAutofit/>
          </a:bodyPr>
          <a:lstStyle/>
          <a:p>
            <a:pPr algn="ctr"/>
            <a:endParaRPr lang="ru-RU" sz="44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914400" y="609600"/>
            <a:ext cx="8001000" cy="6019800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In chapter I Alice fell into a rabbit- hole and she feared she was going to end up in Australia .She thought</a:t>
            </a:r>
            <a:r>
              <a:rPr lang="en-US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:”</a:t>
            </a:r>
            <a:r>
              <a:rPr lang="en-US" sz="4000" b="1" dirty="0" smtClean="0">
                <a:solidFill>
                  <a:schemeClr val="accent3"/>
                </a:solidFill>
              </a:rPr>
              <a:t>How funny it’ll seem to come out among the people that walk with their heads downward! The Antipathies, I think”</a:t>
            </a:r>
            <a:endParaRPr lang="ru-RU" sz="4000" b="1" dirty="0" smtClean="0">
              <a:solidFill>
                <a:schemeClr val="accent3"/>
              </a:solidFill>
            </a:endParaRPr>
          </a:p>
          <a:p>
            <a:pPr>
              <a:buNone/>
            </a:pPr>
            <a:r>
              <a:rPr lang="en-US" sz="40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How can people living in Australia be called?</a:t>
            </a:r>
            <a:endParaRPr lang="ru-RU" sz="4000" b="1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The correct word is </a:t>
            </a:r>
            <a:r>
              <a:rPr lang="en-US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“</a:t>
            </a:r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Antipodes”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121" name="Picture 1" descr="C:\Users\Галина\Desktop\ИЛЛюстр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34000" y="1371600"/>
            <a:ext cx="3505201" cy="4800600"/>
          </a:xfrm>
          <a:prstGeom prst="rect">
            <a:avLst/>
          </a:prstGeom>
          <a:noFill/>
        </p:spPr>
      </p:pic>
      <p:pic>
        <p:nvPicPr>
          <p:cNvPr id="5122" name="Picture 2" descr="C:\Users\Галина\Desktop\Илл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828800"/>
            <a:ext cx="4673600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9812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4114800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en-US" sz="3600" dirty="0" smtClean="0">
                <a:solidFill>
                  <a:schemeClr val="accent3"/>
                </a:solidFill>
                <a:latin typeface="Times New Romanт)"/>
              </a:rPr>
              <a:t> Alice, a small girl, often makes grammar mistakes. </a:t>
            </a:r>
            <a:endParaRPr lang="ru-RU" sz="3600" dirty="0" smtClean="0">
              <a:solidFill>
                <a:schemeClr val="accent3"/>
              </a:solidFill>
              <a:latin typeface="Times New Romanт)"/>
            </a:endParaRPr>
          </a:p>
          <a:p>
            <a:pPr algn="ctr">
              <a:buNone/>
            </a:pPr>
            <a:r>
              <a:rPr lang="en-US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т)"/>
              </a:rPr>
              <a:t> “</a:t>
            </a:r>
            <a:r>
              <a:rPr lang="en-US" sz="36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т)"/>
              </a:rPr>
              <a:t>Curiousier</a:t>
            </a:r>
            <a:r>
              <a:rPr lang="en-US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т)"/>
              </a:rPr>
              <a:t> and </a:t>
            </a:r>
            <a:r>
              <a:rPr lang="en-US" sz="36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т)"/>
              </a:rPr>
              <a:t>curiousier</a:t>
            </a:r>
            <a:r>
              <a:rPr lang="en-US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т)"/>
              </a:rPr>
              <a:t>!” cried Alice </a:t>
            </a:r>
            <a:r>
              <a:rPr 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т)"/>
              </a:rPr>
              <a:t>( she was so much surprised that for the moment she quite forget how to speak good English).</a:t>
            </a:r>
            <a:endParaRPr lang="ru-RU" sz="3600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т)"/>
            </a:endParaRPr>
          </a:p>
          <a:p>
            <a:pPr algn="ctr">
              <a:buNone/>
            </a:pPr>
            <a:r>
              <a:rPr 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т)"/>
              </a:rPr>
              <a:t>  Please, find and correct her mistake.</a:t>
            </a:r>
            <a:endParaRPr lang="ru-RU" sz="3600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т)"/>
            </a:endParaRPr>
          </a:p>
          <a:p>
            <a:endParaRPr lang="ru-RU" sz="3600" dirty="0">
              <a:latin typeface="Times New Romanт)"/>
            </a:endParaRPr>
          </a:p>
        </p:txBody>
      </p:sp>
      <p:pic>
        <p:nvPicPr>
          <p:cNvPr id="4098" name="Picture 2" descr="C:\Users\Галина\Desktop\ко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28600"/>
            <a:ext cx="3657600" cy="2133600"/>
          </a:xfrm>
          <a:prstGeom prst="rect">
            <a:avLst/>
          </a:prstGeom>
          <a:noFill/>
        </p:spPr>
      </p:pic>
      <p:pic>
        <p:nvPicPr>
          <p:cNvPr id="4099" name="Picture 3" descr="C:\Users\Галина\Desktop\кот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228600"/>
            <a:ext cx="3733800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066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685800"/>
            <a:ext cx="4255008" cy="5715000"/>
          </a:xfrm>
        </p:spPr>
        <p:txBody>
          <a:bodyPr>
            <a:normAutofit fontScale="55000" lnSpcReduction="20000"/>
          </a:bodyPr>
          <a:lstStyle/>
          <a:p>
            <a:pPr algn="just">
              <a:buNone/>
            </a:pPr>
            <a:r>
              <a:rPr lang="en-US" sz="80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т)"/>
              </a:rPr>
              <a:t>She should say: </a:t>
            </a:r>
            <a:r>
              <a:rPr lang="en-US" sz="8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т)"/>
              </a:rPr>
              <a:t>“More and more curious.”</a:t>
            </a:r>
            <a:endParaRPr lang="ru-RU" sz="80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т)"/>
            </a:endParaRPr>
          </a:p>
          <a:p>
            <a:pPr algn="just"/>
            <a:endParaRPr lang="en-US" sz="8000" dirty="0" smtClean="0">
              <a:latin typeface="Times New Romanт)"/>
            </a:endParaRPr>
          </a:p>
          <a:p>
            <a:pPr algn="just">
              <a:buNone/>
            </a:pPr>
            <a:r>
              <a:rPr lang="en-US" sz="80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т)"/>
              </a:rPr>
              <a:t>If you were a translator, how would you translate this sentence?</a:t>
            </a:r>
            <a:endParaRPr lang="ru-RU" sz="8000" dirty="0" smtClean="0">
              <a:solidFill>
                <a:schemeClr val="tx2">
                  <a:lumMod val="40000"/>
                  <a:lumOff val="60000"/>
                </a:schemeClr>
              </a:solidFill>
              <a:latin typeface="Times New Romanт)"/>
            </a:endParaRPr>
          </a:p>
          <a:p>
            <a:pPr algn="just">
              <a:buNone/>
            </a:pPr>
            <a:r>
              <a:rPr lang="en-US" sz="80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т)"/>
              </a:rPr>
              <a:t> </a:t>
            </a:r>
            <a:endParaRPr lang="ru-RU" sz="8000" dirty="0" smtClean="0">
              <a:solidFill>
                <a:schemeClr val="tx2">
                  <a:lumMod val="40000"/>
                  <a:lumOff val="60000"/>
                </a:schemeClr>
              </a:solidFill>
              <a:latin typeface="Times New Romanт)"/>
            </a:endParaRPr>
          </a:p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  <p:pic>
        <p:nvPicPr>
          <p:cNvPr id="3075" name="Picture 3" descr="C:\Users\Галина\Desktop\Гу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838200"/>
            <a:ext cx="3733800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34962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New times Roman"/>
              </a:rPr>
              <a:t>   Here are some variants of </a:t>
            </a:r>
            <a:r>
              <a:rPr lang="en-US" sz="280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New times Roman"/>
              </a:rPr>
              <a:t>the translations:</a:t>
            </a:r>
            <a:endParaRPr lang="ru-RU" sz="2800" dirty="0">
              <a:solidFill>
                <a:schemeClr val="accent3">
                  <a:lumMod val="60000"/>
                  <a:lumOff val="40000"/>
                </a:schemeClr>
              </a:solidFill>
              <a:latin typeface="New times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6800" y="762000"/>
            <a:ext cx="7866888" cy="54864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«Чем дальнее, тем </a:t>
            </a:r>
            <a:r>
              <a:rPr lang="ru-RU" dirty="0" err="1" smtClean="0">
                <a:solidFill>
                  <a:srgbClr val="FF0000"/>
                </a:solidFill>
              </a:rPr>
              <a:t>страньше</a:t>
            </a:r>
            <a:r>
              <a:rPr lang="ru-RU" dirty="0" smtClean="0">
                <a:solidFill>
                  <a:srgbClr val="FF0000"/>
                </a:solidFill>
              </a:rPr>
              <a:t>»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translated by V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 Набоков)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  <a:endParaRPr lang="ru-RU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«</a:t>
            </a:r>
            <a:r>
              <a:rPr lang="ru-RU" dirty="0" smtClean="0">
                <a:solidFill>
                  <a:srgbClr val="FF0000"/>
                </a:solidFill>
              </a:rPr>
              <a:t>Ой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ru-RU" dirty="0" smtClean="0">
                <a:solidFill>
                  <a:srgbClr val="FF0000"/>
                </a:solidFill>
              </a:rPr>
              <a:t>все </a:t>
            </a:r>
            <a:r>
              <a:rPr lang="ru-RU" dirty="0" err="1" smtClean="0">
                <a:solidFill>
                  <a:srgbClr val="FF0000"/>
                </a:solidFill>
              </a:rPr>
              <a:t>чудесится</a:t>
            </a:r>
            <a:r>
              <a:rPr lang="ru-RU" dirty="0" smtClean="0">
                <a:solidFill>
                  <a:srgbClr val="FF0000"/>
                </a:solidFill>
              </a:rPr>
              <a:t> и </a:t>
            </a:r>
            <a:r>
              <a:rPr lang="ru-RU" dirty="0" err="1" smtClean="0">
                <a:solidFill>
                  <a:srgbClr val="FF0000"/>
                </a:solidFill>
              </a:rPr>
              <a:t>чудесится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»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(translated by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Zakhoder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). </a:t>
            </a:r>
            <a:endParaRPr lang="ru-RU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«</a:t>
            </a:r>
            <a:r>
              <a:rPr lang="ru-RU" dirty="0" smtClean="0">
                <a:solidFill>
                  <a:srgbClr val="FF0000"/>
                </a:solidFill>
              </a:rPr>
              <a:t>Все </a:t>
            </a:r>
            <a:r>
              <a:rPr lang="ru-RU" dirty="0" err="1" smtClean="0">
                <a:solidFill>
                  <a:srgbClr val="FF0000"/>
                </a:solidFill>
              </a:rPr>
              <a:t>страньше</a:t>
            </a:r>
            <a:r>
              <a:rPr lang="ru-RU" dirty="0" smtClean="0">
                <a:solidFill>
                  <a:srgbClr val="FF0000"/>
                </a:solidFill>
              </a:rPr>
              <a:t> и </a:t>
            </a:r>
            <a:r>
              <a:rPr lang="ru-RU" dirty="0" err="1" smtClean="0">
                <a:solidFill>
                  <a:srgbClr val="FF0000"/>
                </a:solidFill>
              </a:rPr>
              <a:t>страньше</a:t>
            </a:r>
            <a:r>
              <a:rPr lang="en-US" dirty="0" smtClean="0">
                <a:solidFill>
                  <a:srgbClr val="FF0000"/>
                </a:solidFill>
              </a:rPr>
              <a:t>”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(translated by N.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Demurina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U.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Nesterenko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V. Ashkenazi). </a:t>
            </a:r>
            <a:r>
              <a:rPr lang="en-US" dirty="0" smtClean="0">
                <a:solidFill>
                  <a:srgbClr val="FF0000"/>
                </a:solidFill>
              </a:rPr>
              <a:t>«</a:t>
            </a:r>
            <a:r>
              <a:rPr lang="ru-RU" dirty="0" err="1" smtClean="0">
                <a:solidFill>
                  <a:srgbClr val="FF0000"/>
                </a:solidFill>
              </a:rPr>
              <a:t>Странновее</a:t>
            </a:r>
            <a:r>
              <a:rPr lang="ru-RU" dirty="0" smtClean="0">
                <a:solidFill>
                  <a:srgbClr val="FF0000"/>
                </a:solidFill>
              </a:rPr>
              <a:t> и </a:t>
            </a:r>
            <a:r>
              <a:rPr lang="ru-RU" dirty="0" err="1" smtClean="0">
                <a:solidFill>
                  <a:srgbClr val="FF0000"/>
                </a:solidFill>
              </a:rPr>
              <a:t>странновее</a:t>
            </a:r>
            <a:r>
              <a:rPr lang="en-US" dirty="0" smtClean="0">
                <a:solidFill>
                  <a:srgbClr val="FF0000"/>
                </a:solidFill>
              </a:rPr>
              <a:t>»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(translated by N.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Starilov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).</a:t>
            </a:r>
            <a:endParaRPr lang="ru-RU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"Чем </a:t>
            </a:r>
            <a:r>
              <a:rPr lang="ru-RU" dirty="0" err="1" smtClean="0">
                <a:solidFill>
                  <a:srgbClr val="FF0000"/>
                </a:solidFill>
              </a:rPr>
              <a:t>дальчее</a:t>
            </a:r>
            <a:r>
              <a:rPr lang="ru-RU" dirty="0" smtClean="0">
                <a:solidFill>
                  <a:srgbClr val="FF0000"/>
                </a:solidFill>
              </a:rPr>
              <a:t>, тем </a:t>
            </a:r>
            <a:r>
              <a:rPr lang="ru-RU" dirty="0" err="1" smtClean="0">
                <a:solidFill>
                  <a:srgbClr val="FF0000"/>
                </a:solidFill>
              </a:rPr>
              <a:t>хужее</a:t>
            </a:r>
            <a:r>
              <a:rPr lang="ru-RU" dirty="0" smtClean="0">
                <a:solidFill>
                  <a:srgbClr val="FF0000"/>
                </a:solidFill>
              </a:rPr>
              <a:t> и </a:t>
            </a:r>
            <a:r>
              <a:rPr lang="ru-RU" dirty="0" err="1" smtClean="0">
                <a:solidFill>
                  <a:srgbClr val="FF0000"/>
                </a:solidFill>
              </a:rPr>
              <a:t>хужее</a:t>
            </a:r>
            <a:r>
              <a:rPr lang="ru-RU" dirty="0" smtClean="0">
                <a:solidFill>
                  <a:srgbClr val="FF0000"/>
                </a:solidFill>
              </a:rPr>
              <a:t>!"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tranalated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by A.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Kononenko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).</a:t>
            </a:r>
            <a:endParaRPr lang="ru-RU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«Все </a:t>
            </a:r>
            <a:r>
              <a:rPr lang="ru-RU" dirty="0" err="1" smtClean="0">
                <a:solidFill>
                  <a:srgbClr val="FF0000"/>
                </a:solidFill>
              </a:rPr>
              <a:t>любопытственнее</a:t>
            </a:r>
            <a:r>
              <a:rPr lang="ru-RU" dirty="0" smtClean="0">
                <a:solidFill>
                  <a:srgbClr val="FF0000"/>
                </a:solidFill>
              </a:rPr>
              <a:t> и </a:t>
            </a:r>
            <a:r>
              <a:rPr lang="ru-RU" dirty="0" err="1" smtClean="0">
                <a:solidFill>
                  <a:srgbClr val="FF0000"/>
                </a:solidFill>
              </a:rPr>
              <a:t>любопытственнее</a:t>
            </a:r>
            <a:r>
              <a:rPr lang="en-US" dirty="0" smtClean="0">
                <a:solidFill>
                  <a:srgbClr val="FF0000"/>
                </a:solidFill>
              </a:rPr>
              <a:t>”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our variant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)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т)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304800"/>
            <a:ext cx="7696200" cy="3048000"/>
          </a:xfrm>
        </p:spPr>
        <p:txBody>
          <a:bodyPr>
            <a:noAutofit/>
          </a:bodyPr>
          <a:lstStyle/>
          <a:p>
            <a:pPr lvl="0" algn="ctr"/>
            <a:r>
              <a:rPr lang="en-US" sz="4000" dirty="0" smtClean="0">
                <a:latin typeface="Times New Romanт)"/>
              </a:rPr>
              <a:t/>
            </a:r>
            <a:br>
              <a:rPr lang="en-US" sz="4000" dirty="0" smtClean="0">
                <a:latin typeface="Times New Romanт)"/>
              </a:rPr>
            </a:br>
            <a:r>
              <a:rPr lang="en-US" sz="4000" dirty="0" smtClean="0">
                <a:latin typeface="Times New Romanт)"/>
              </a:rPr>
              <a:t>Find and correct a grammar mistake.</a:t>
            </a:r>
            <a:r>
              <a:rPr lang="ru-RU" sz="4000" dirty="0" smtClean="0">
                <a:latin typeface="Times New Romanт)"/>
              </a:rPr>
              <a:t/>
            </a:r>
            <a:br>
              <a:rPr lang="ru-RU" sz="4000" dirty="0" smtClean="0">
                <a:latin typeface="Times New Romanт)"/>
              </a:rPr>
            </a:br>
            <a:r>
              <a:rPr lang="en-US" sz="4000" dirty="0" smtClean="0">
                <a:latin typeface="Times New Romanт)"/>
              </a:rPr>
              <a:t>Gryphon answered:” …</a:t>
            </a:r>
            <a:r>
              <a:rPr lang="en-US" sz="4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т)"/>
              </a:rPr>
              <a:t>he hasn’t got no sorrow, you know” </a:t>
            </a:r>
            <a:r>
              <a:rPr lang="en-US" sz="4000" dirty="0" smtClean="0">
                <a:latin typeface="Times New Romanт)"/>
              </a:rPr>
              <a:t>(chapter IX).</a:t>
            </a:r>
            <a:r>
              <a:rPr lang="ru-RU" sz="4000" dirty="0" smtClean="0">
                <a:latin typeface="Times New Romanт)"/>
              </a:rPr>
              <a:t/>
            </a:r>
            <a:br>
              <a:rPr lang="ru-RU" sz="4000" dirty="0" smtClean="0">
                <a:latin typeface="Times New Romanт)"/>
              </a:rPr>
            </a:br>
            <a:endParaRPr lang="ru-RU" sz="4000" dirty="0"/>
          </a:p>
        </p:txBody>
      </p:sp>
      <p:pic>
        <p:nvPicPr>
          <p:cNvPr id="1026" name="Picture 2" descr="C:\Users\Галина\Desktop\гриф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3581400"/>
            <a:ext cx="502920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828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914400"/>
            <a:ext cx="4572000" cy="55626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6000" dirty="0" smtClean="0">
                <a:solidFill>
                  <a:schemeClr val="accent3"/>
                </a:solidFill>
                <a:latin typeface="Times New Romanт)"/>
              </a:rPr>
              <a:t>Gryphon</a:t>
            </a:r>
            <a:endParaRPr lang="ru-RU" sz="6000" dirty="0" smtClean="0">
              <a:solidFill>
                <a:schemeClr val="accent3"/>
              </a:solidFill>
              <a:latin typeface="Times New Romanт)"/>
            </a:endParaRPr>
          </a:p>
          <a:p>
            <a:pPr algn="ctr">
              <a:buNone/>
            </a:pPr>
            <a:r>
              <a:rPr lang="en-US" sz="6000" dirty="0" smtClean="0">
                <a:solidFill>
                  <a:schemeClr val="accent3"/>
                </a:solidFill>
                <a:latin typeface="Times New Romanт)"/>
              </a:rPr>
              <a:t>should say: </a:t>
            </a:r>
            <a:r>
              <a:rPr lang="ru-RU" sz="6000" dirty="0" smtClean="0">
                <a:solidFill>
                  <a:schemeClr val="accent3"/>
                </a:solidFill>
                <a:latin typeface="Times New Romanт)"/>
              </a:rPr>
              <a:t>«</a:t>
            </a:r>
            <a:r>
              <a:rPr lang="en-US" sz="6000" dirty="0" smtClean="0">
                <a:solidFill>
                  <a:schemeClr val="accent3"/>
                </a:solidFill>
                <a:latin typeface="Times New Romanт)"/>
              </a:rPr>
              <a:t>…he hasn’t got any sorrow</a:t>
            </a:r>
            <a:r>
              <a:rPr lang="ru-RU" sz="6000" dirty="0" smtClean="0">
                <a:solidFill>
                  <a:schemeClr val="accent3"/>
                </a:solidFill>
                <a:latin typeface="Times New Romanт)"/>
              </a:rPr>
              <a:t>»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C:\Users\Галина\Desktop\Грифон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914400"/>
            <a:ext cx="3810000" cy="487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143000" y="152400"/>
            <a:ext cx="7543800" cy="1447800"/>
          </a:xfrm>
        </p:spPr>
        <p:txBody>
          <a:bodyPr>
            <a:noAutofit/>
          </a:bodyPr>
          <a:lstStyle/>
          <a:p>
            <a:pPr algn="ctr"/>
            <a:r>
              <a:rPr lang="en-US" sz="4800" dirty="0" smtClean="0">
                <a:solidFill>
                  <a:schemeClr val="accent3"/>
                </a:solidFill>
              </a:rPr>
              <a:t>Charles </a:t>
            </a:r>
            <a:r>
              <a:rPr lang="en-US" sz="4800" dirty="0" err="1" smtClean="0">
                <a:solidFill>
                  <a:schemeClr val="accent3"/>
                </a:solidFill>
              </a:rPr>
              <a:t>Lutwidge</a:t>
            </a:r>
            <a:r>
              <a:rPr lang="en-US" sz="4800" dirty="0" smtClean="0">
                <a:solidFill>
                  <a:schemeClr val="accent3"/>
                </a:solidFill>
              </a:rPr>
              <a:t> Dodgson (Lewis Carroll)</a:t>
            </a:r>
            <a:endParaRPr lang="ru-RU" sz="4800" dirty="0">
              <a:solidFill>
                <a:schemeClr val="accent3"/>
              </a:solidFill>
            </a:endParaRPr>
          </a:p>
        </p:txBody>
      </p:sp>
      <p:pic>
        <p:nvPicPr>
          <p:cNvPr id="9" name="Содержимое 8" descr="http://www.chch.ox.ac.uk/sites/default/files/images/visitors/prospectus015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477000" y="2362200"/>
            <a:ext cx="2438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photograph of Lewis Carroll in frock coat reclining on a window ledg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752600"/>
            <a:ext cx="2362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 descr="http://www.lewiscarroll.org/wp-content/uploads/2010/01/Lewis-Carroll-with-Boo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2362200"/>
            <a:ext cx="3048000" cy="42672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48768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7543800" cy="1447800"/>
          </a:xfrm>
        </p:spPr>
        <p:txBody>
          <a:bodyPr>
            <a:noAutofit/>
          </a:bodyPr>
          <a:lstStyle/>
          <a:p>
            <a:pPr algn="ctr">
              <a:tabLst>
                <a:tab pos="2243138" algn="l"/>
              </a:tabLst>
            </a:pPr>
            <a:r>
              <a:rPr lang="en-US" dirty="0" smtClean="0">
                <a:latin typeface="Times New Romanт)"/>
              </a:rPr>
              <a:t/>
            </a:r>
            <a:br>
              <a:rPr lang="en-US" dirty="0" smtClean="0">
                <a:latin typeface="Times New Romanт)"/>
              </a:rPr>
            </a:br>
            <a:r>
              <a:rPr lang="en-US" dirty="0" smtClean="0">
                <a:latin typeface="Times New Romanт)"/>
              </a:rPr>
              <a:t>The correct variant: </a:t>
            </a:r>
            <a: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т)"/>
              </a:rPr>
              <a:t>«</a:t>
            </a:r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т)"/>
              </a:rPr>
              <a:t>I’ll tell it to her</a:t>
            </a: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т)"/>
              </a:rPr>
              <a:t>»</a:t>
            </a:r>
            <a:b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т)"/>
              </a:rPr>
            </a:b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0178" name="Picture 2" descr="C:\Users\Галина\Desktop\чай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905000"/>
            <a:ext cx="6705600" cy="472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  </a:t>
            </a:r>
            <a:r>
              <a:rPr lang="en-US" dirty="0" smtClean="0">
                <a:solidFill>
                  <a:schemeClr val="accent3"/>
                </a:solidFill>
              </a:rPr>
              <a:t>Thank you for your attention</a:t>
            </a:r>
            <a:endParaRPr lang="ru-RU" dirty="0">
              <a:solidFill>
                <a:schemeClr val="accent3"/>
              </a:solidFill>
            </a:endParaRPr>
          </a:p>
        </p:txBody>
      </p:sp>
      <p:pic>
        <p:nvPicPr>
          <p:cNvPr id="2054" name="Picture 6" descr="C:\Users\Галина\Desktop\алис и ко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447800"/>
            <a:ext cx="5486400" cy="510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>
                <a:solidFill>
                  <a:schemeClr val="accent3"/>
                </a:solidFill>
              </a:rPr>
              <a:t>Carroll took many photos of Liddell sisters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3400" y="1447800"/>
            <a:ext cx="3581400" cy="457200"/>
          </a:xfrm>
        </p:spPr>
        <p:txBody>
          <a:bodyPr>
            <a:noAutofit/>
          </a:bodyPr>
          <a:lstStyle/>
          <a:p>
            <a:r>
              <a:rPr lang="en-US" sz="3600" i="1" dirty="0" smtClean="0"/>
              <a:t>The Liddell sisters</a:t>
            </a:r>
            <a:endParaRPr lang="ru-RU" sz="36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5105400" y="1371600"/>
            <a:ext cx="3276600" cy="533400"/>
          </a:xfrm>
        </p:spPr>
        <p:txBody>
          <a:bodyPr>
            <a:noAutofit/>
          </a:bodyPr>
          <a:lstStyle/>
          <a:p>
            <a:pPr algn="ctr"/>
            <a:r>
              <a:rPr lang="en-US" sz="4800" i="1" dirty="0" smtClean="0"/>
              <a:t>Alice Liddell</a:t>
            </a:r>
            <a:endParaRPr lang="ru-RU" sz="4800" dirty="0"/>
          </a:p>
        </p:txBody>
      </p:sp>
      <p:pic>
        <p:nvPicPr>
          <p:cNvPr id="7" name="Содержимое 6" descr="sepia photograph of three young girls on a sofa"/>
          <p:cNvPicPr>
            <a:picLocks noGr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981200"/>
            <a:ext cx="2971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Sepia photograph of Alice Liddell reclining on a chaise longue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191000"/>
            <a:ext cx="3124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 descr="C:\Users\Галина\Desktop\Alicebegga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2133600"/>
            <a:ext cx="2895600" cy="419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257800"/>
            <a:ext cx="8229600" cy="1295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Henry George Liddell, Alice’s father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600" b="0" dirty="0" smtClean="0">
                <a:solidFill>
                  <a:schemeClr val="accent3"/>
                </a:solidFill>
              </a:rPr>
              <a:t>Henry Liddell,1891</a:t>
            </a:r>
            <a:endParaRPr lang="ru-RU" sz="3600" dirty="0">
              <a:solidFill>
                <a:schemeClr val="accent3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63440" y="152400"/>
            <a:ext cx="4023360" cy="990600"/>
          </a:xfrm>
        </p:spPr>
        <p:txBody>
          <a:bodyPr>
            <a:noAutofit/>
          </a:bodyPr>
          <a:lstStyle/>
          <a:p>
            <a:pPr algn="ctr"/>
            <a:r>
              <a:rPr lang="en-US" sz="3200" b="0" dirty="0" smtClean="0">
                <a:solidFill>
                  <a:schemeClr val="accent3"/>
                </a:solidFill>
              </a:rPr>
              <a:t>Caricature of Henry Liddell (1875)</a:t>
            </a:r>
            <a:endParaRPr lang="ru-RU" sz="3200" dirty="0">
              <a:solidFill>
                <a:schemeClr val="accent3"/>
              </a:solidFill>
            </a:endParaRPr>
          </a:p>
        </p:txBody>
      </p:sp>
      <p:pic>
        <p:nvPicPr>
          <p:cNvPr id="7" name="Picture 2" descr="http://image.absoluteastronomy.com/images/encyclopediaimages/h/he/henryliddell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219200"/>
            <a:ext cx="2895600" cy="3810000"/>
          </a:xfrm>
          <a:prstGeom prst="rect">
            <a:avLst/>
          </a:prstGeom>
          <a:noFill/>
        </p:spPr>
      </p:pic>
      <p:pic>
        <p:nvPicPr>
          <p:cNvPr id="37891" name="Picture 3" descr="C:\Users\Галина\Desktop\liddell_caricature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371600"/>
            <a:ext cx="2590800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76400" y="228600"/>
            <a:ext cx="6934200" cy="1600200"/>
          </a:xfrm>
        </p:spPr>
        <p:txBody>
          <a:bodyPr>
            <a:noAutofit/>
          </a:bodyPr>
          <a:lstStyle/>
          <a:p>
            <a:pPr algn="ctr" fontAlgn="base">
              <a:tabLst>
                <a:tab pos="3952875" algn="l"/>
              </a:tabLst>
            </a:pPr>
            <a:r>
              <a:rPr lang="en-US" sz="36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Alice Liddell and the beautiful waterways inspired Lewis Carroll‘s books</a:t>
            </a:r>
            <a:endParaRPr lang="ru-RU" sz="3600" dirty="0" smtClean="0">
              <a:solidFill>
                <a:schemeClr val="accent3"/>
              </a:solidFill>
            </a:endParaRPr>
          </a:p>
        </p:txBody>
      </p:sp>
      <p:pic>
        <p:nvPicPr>
          <p:cNvPr id="1026" name="Picture 2" descr="C:\Users\Галина\Desktop\вод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34000" y="2590800"/>
            <a:ext cx="3581400" cy="4038600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6019800" y="1905000"/>
            <a:ext cx="2667000" cy="6096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4000" dirty="0" smtClean="0">
                <a:solidFill>
                  <a:schemeClr val="accent3"/>
                </a:solidFill>
              </a:rPr>
              <a:t>Folly Bridge </a:t>
            </a:r>
            <a:endParaRPr lang="ru-RU" sz="4000" dirty="0" smtClean="0">
              <a:solidFill>
                <a:schemeClr val="accent3"/>
              </a:solidFill>
            </a:endParaRPr>
          </a:p>
          <a:p>
            <a:endParaRPr lang="ru-RU" dirty="0"/>
          </a:p>
        </p:txBody>
      </p:sp>
      <p:pic>
        <p:nvPicPr>
          <p:cNvPr id="1027" name="Picture 3" descr="C:\Users\Галина\Desktop\вод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981200"/>
            <a:ext cx="3581400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402080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>
                <a:solidFill>
                  <a:schemeClr val="accent3"/>
                </a:solidFill>
                <a:latin typeface="Arial Rounded MT Bold" pitchFamily="34" charset="0"/>
              </a:rPr>
              <a:t>Carroll would r</a:t>
            </a:r>
            <a:r>
              <a:rPr lang="en-US" sz="2800" b="1" dirty="0" smtClean="0">
                <a:solidFill>
                  <a:schemeClr val="accent3"/>
                </a:solidFill>
                <a:latin typeface="Arial Rounded MT Bold" pitchFamily="34" charset="0"/>
              </a:rPr>
              <a:t>e</a:t>
            </a:r>
            <a:r>
              <a:rPr lang="en-US" sz="2800" dirty="0" smtClean="0">
                <a:solidFill>
                  <a:schemeClr val="accent3"/>
                </a:solidFill>
                <a:latin typeface="Arial Rounded MT Bold" pitchFamily="34" charset="0"/>
              </a:rPr>
              <a:t>gularly acc</a:t>
            </a:r>
            <a:r>
              <a:rPr lang="en-US" sz="2800" b="1" dirty="0" smtClean="0">
                <a:solidFill>
                  <a:schemeClr val="accent3"/>
                </a:solidFill>
                <a:latin typeface="Arial Rounded MT Bold" pitchFamily="34" charset="0"/>
              </a:rPr>
              <a:t>o</a:t>
            </a:r>
            <a:r>
              <a:rPr lang="en-US" sz="2800" dirty="0" smtClean="0">
                <a:solidFill>
                  <a:schemeClr val="accent3"/>
                </a:solidFill>
                <a:latin typeface="Arial Rounded MT Bold" pitchFamily="34" charset="0"/>
              </a:rPr>
              <a:t>mpany Liddell sisters on walks through Christ Church Meadow and along the river</a:t>
            </a:r>
            <a:endParaRPr lang="ru-RU" sz="2800" dirty="0">
              <a:solidFill>
                <a:schemeClr val="accent3"/>
              </a:solidFill>
            </a:endParaRPr>
          </a:p>
        </p:txBody>
      </p:sp>
      <p:pic>
        <p:nvPicPr>
          <p:cNvPr id="62466" name="Picture 2" descr="C:\Users\Галина\Desktop\220px-Christ_Church_Meadow,_Oxford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752600"/>
            <a:ext cx="4495800" cy="4876800"/>
          </a:xfrm>
          <a:prstGeom prst="rect">
            <a:avLst/>
          </a:prstGeom>
          <a:noFill/>
        </p:spPr>
      </p:pic>
      <p:pic>
        <p:nvPicPr>
          <p:cNvPr id="1026" name="Picture 2" descr="C:\Users\Галина\Desktop\OxfordWalking рек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6850" y="1752600"/>
            <a:ext cx="3657600" cy="487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57200" y="685800"/>
            <a:ext cx="4040188" cy="1295400"/>
          </a:xfrm>
        </p:spPr>
        <p:txBody>
          <a:bodyPr>
            <a:noAutofit/>
          </a:bodyPr>
          <a:lstStyle/>
          <a:p>
            <a:pPr algn="ctr" fontAlgn="base"/>
            <a:r>
              <a:rPr lang="en-US" sz="2400" i="1" dirty="0" smtClean="0">
                <a:solidFill>
                  <a:schemeClr val="accent3"/>
                </a:solidFill>
              </a:rPr>
              <a:t>Folly Bridge, where Dodgson and the Liddell sisters set off on their boat trip</a:t>
            </a:r>
            <a:endParaRPr lang="ru-RU" sz="2400" dirty="0">
              <a:solidFill>
                <a:schemeClr val="accent3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4724400" y="685800"/>
            <a:ext cx="4041775" cy="990600"/>
          </a:xfrm>
        </p:spPr>
        <p:txBody>
          <a:bodyPr>
            <a:normAutofit/>
          </a:bodyPr>
          <a:lstStyle/>
          <a:p>
            <a:pPr algn="ctr" fontAlgn="base"/>
            <a:r>
              <a:rPr lang="en-US" sz="3200" i="1" dirty="0" smtClean="0">
                <a:solidFill>
                  <a:schemeClr val="accent3"/>
                </a:solidFill>
              </a:rPr>
              <a:t>Christ Church College</a:t>
            </a:r>
            <a:endParaRPr lang="ru-RU" sz="3200" dirty="0">
              <a:solidFill>
                <a:schemeClr val="accent3"/>
              </a:solidFill>
            </a:endParaRPr>
          </a:p>
        </p:txBody>
      </p:sp>
      <p:pic>
        <p:nvPicPr>
          <p:cNvPr id="4" name="Содержимое 3" descr="Folly Bridge, Oxford, England Alice in Wonderland">
            <a:hlinkClick r:id="rId2"/>
          </p:cNvPr>
          <p:cNvPicPr>
            <a:picLocks noGrp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33400" y="2057400"/>
            <a:ext cx="37338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663440" y="1752600"/>
            <a:ext cx="4023360" cy="33315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Christ Church College Oxford Alice in Wonderland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1905000"/>
            <a:ext cx="4191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1451</TotalTime>
  <Words>824</Words>
  <Application>Microsoft Office PowerPoint</Application>
  <PresentationFormat>Экран (4:3)</PresentationFormat>
  <Paragraphs>91</Paragraphs>
  <Slides>41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Солнцестояние</vt:lpstr>
      <vt:lpstr>The World behind Alice in Wonderland in Oxford</vt:lpstr>
      <vt:lpstr>  The World behind Alice in Wonderland in Oxford  </vt:lpstr>
      <vt:lpstr>The objects of our project are: </vt:lpstr>
      <vt:lpstr>Charles Lutwidge Dodgson (Lewis Carroll)</vt:lpstr>
      <vt:lpstr>Carroll took many photos of Liddell sisters</vt:lpstr>
      <vt:lpstr>Henry George Liddell, Alice’s father</vt:lpstr>
      <vt:lpstr>Alice Liddell and the beautiful waterways inspired Lewis Carroll‘s books</vt:lpstr>
      <vt:lpstr>Carroll would regularly accompany Liddell sisters on walks through Christ Church Meadow and along the river</vt:lpstr>
      <vt:lpstr>Слайд 9</vt:lpstr>
      <vt:lpstr>The story of Alice began on ”the golden afternoon”, 4 June 1862, when Carroll, his friend Duckworth and three Liddell sisters, rowed up the River Isis </vt:lpstr>
      <vt:lpstr>The first book about Alice begins with the poem:</vt:lpstr>
      <vt:lpstr>"A Christmas Gift to a Dear Child in Memory of a Summer's Day“.  (The manuscript of ”Alice’s Adventures in Under Ground”.)</vt:lpstr>
      <vt:lpstr>The original manuscript with Carroll’s illustrations is housed in the British Library in London</vt:lpstr>
      <vt:lpstr>Слайд 14</vt:lpstr>
      <vt:lpstr>Tenniel’s Illustrations for the first edition of “Alice in Wonderland”</vt:lpstr>
      <vt:lpstr>Oxford University Museum of Natural History</vt:lpstr>
      <vt:lpstr>Oxford Dodo display</vt:lpstr>
      <vt:lpstr>Christ Church plays a very important part in many of Alice’s adventures in Wonderland!</vt:lpstr>
      <vt:lpstr>Christ Church College</vt:lpstr>
      <vt:lpstr>The Treacle Well</vt:lpstr>
      <vt:lpstr>Слайд 21</vt:lpstr>
      <vt:lpstr>Слайд 22</vt:lpstr>
      <vt:lpstr>The Dean’s   garden  lies  behind  this  door,   called alice’s door.   Carroll   first saw Alice   playing in this garden.   </vt:lpstr>
      <vt:lpstr>Слайд 24</vt:lpstr>
      <vt:lpstr>Слайд 25</vt:lpstr>
      <vt:lpstr>       </vt:lpstr>
      <vt:lpstr>  </vt:lpstr>
      <vt:lpstr>Слайд 28</vt:lpstr>
      <vt:lpstr>Слайд 29</vt:lpstr>
      <vt:lpstr>Слайд 30</vt:lpstr>
      <vt:lpstr> The Lewis Carroll Society and the Story Museum in Oxford is recreating the famous boat trip.  </vt:lpstr>
      <vt:lpstr>Find and correct  Alice’s  and other characters’ mistakes</vt:lpstr>
      <vt:lpstr>Слайд 33</vt:lpstr>
      <vt:lpstr>The correct word is “Antipodes”</vt:lpstr>
      <vt:lpstr>Слайд 35</vt:lpstr>
      <vt:lpstr>Слайд 36</vt:lpstr>
      <vt:lpstr>   Here are some variants of the translations:</vt:lpstr>
      <vt:lpstr> Find and correct a grammar mistake. Gryphon answered:” …he hasn’t got no sorrow, you know” (chapter IX). </vt:lpstr>
      <vt:lpstr>Слайд 39</vt:lpstr>
      <vt:lpstr> The correct variant: «I’ll tell it to her» </vt:lpstr>
      <vt:lpstr>  Thank you for your attention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cp:lastModifiedBy>Учитель</cp:lastModifiedBy>
  <cp:revision>255</cp:revision>
  <dcterms:created xsi:type="dcterms:W3CDTF">2015-01-17T16:22:12Z</dcterms:created>
  <dcterms:modified xsi:type="dcterms:W3CDTF">2015-02-28T09:22:48Z</dcterms:modified>
</cp:coreProperties>
</file>