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Default Extension="wdp" ContentType="image/vnd.ms-photo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25"/>
  </p:notesMasterIdLst>
  <p:sldIdLst>
    <p:sldId id="347" r:id="rId2"/>
    <p:sldId id="349" r:id="rId3"/>
    <p:sldId id="342" r:id="rId4"/>
    <p:sldId id="303" r:id="rId5"/>
    <p:sldId id="304" r:id="rId6"/>
    <p:sldId id="257" r:id="rId7"/>
    <p:sldId id="310" r:id="rId8"/>
    <p:sldId id="265" r:id="rId9"/>
    <p:sldId id="312" r:id="rId10"/>
    <p:sldId id="268" r:id="rId11"/>
    <p:sldId id="314" r:id="rId12"/>
    <p:sldId id="272" r:id="rId13"/>
    <p:sldId id="316" r:id="rId14"/>
    <p:sldId id="318" r:id="rId15"/>
    <p:sldId id="278" r:id="rId16"/>
    <p:sldId id="320" r:id="rId17"/>
    <p:sldId id="282" r:id="rId18"/>
    <p:sldId id="324" r:id="rId19"/>
    <p:sldId id="343" r:id="rId20"/>
    <p:sldId id="344" r:id="rId21"/>
    <p:sldId id="302" r:id="rId22"/>
    <p:sldId id="346" r:id="rId23"/>
    <p:sldId id="348" r:id="rId2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+mn-ea"/>
        <a:cs typeface="+mn-cs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Times" charset="0"/>
        <a:ea typeface="+mn-ea"/>
        <a:cs typeface="+mn-cs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Times" charset="0"/>
        <a:ea typeface="+mn-ea"/>
        <a:cs typeface="+mn-cs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Times" charset="0"/>
        <a:ea typeface="+mn-ea"/>
        <a:cs typeface="+mn-cs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Times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706" autoAdjust="0"/>
    <p:restoredTop sz="98194" autoAdjust="0"/>
  </p:normalViewPr>
  <p:slideViewPr>
    <p:cSldViewPr>
      <p:cViewPr>
        <p:scale>
          <a:sx n="60" d="100"/>
          <a:sy n="60" d="100"/>
        </p:scale>
        <p:origin x="-660" y="-3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248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368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68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3BB7F71-4929-7441-9100-73026D6C5C0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836683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ＭＳ Ｐゴシック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ＭＳ Ｐゴシック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ＭＳ Ｐゴシック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80AB0CA-B7A7-284F-95F8-B924233E637C}" type="slidenum">
              <a:rPr lang="en-US"/>
              <a:pPr/>
              <a:t>6</a:t>
            </a:fld>
            <a:endParaRPr lang="en-US"/>
          </a:p>
        </p:txBody>
      </p:sp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5CB5557-3062-524E-94FC-B3DBE9DC8483}" type="slidenum">
              <a:rPr lang="en-US"/>
              <a:pPr/>
              <a:t>15</a:t>
            </a:fld>
            <a:endParaRPr lang="en-US"/>
          </a:p>
        </p:txBody>
      </p:sp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9686EE3-58BE-494B-9FF4-EE82C03664BC}" type="slidenum">
              <a:rPr lang="en-US"/>
              <a:pPr/>
              <a:t>16</a:t>
            </a:fld>
            <a:endParaRPr lang="en-US"/>
          </a:p>
        </p:txBody>
      </p:sp>
      <p:sp>
        <p:nvSpPr>
          <p:cNvPr id="128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A336A4B-E62B-7D4F-8CC0-E15D92E89877}" type="slidenum">
              <a:rPr lang="en-US"/>
              <a:pPr/>
              <a:t>17</a:t>
            </a:fld>
            <a:endParaRPr lang="en-US"/>
          </a:p>
        </p:txBody>
      </p:sp>
      <p:sp>
        <p:nvSpPr>
          <p:cNvPr id="66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7F7C044-1DC7-7B43-883D-AE6D494045CB}" type="slidenum">
              <a:rPr lang="en-US"/>
              <a:pPr/>
              <a:t>18</a:t>
            </a:fld>
            <a:endParaRPr lang="en-US"/>
          </a:p>
        </p:txBody>
      </p:sp>
      <p:sp>
        <p:nvSpPr>
          <p:cNvPr id="136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7F7C044-1DC7-7B43-883D-AE6D494045CB}" type="slidenum">
              <a:rPr lang="en-US"/>
              <a:pPr/>
              <a:t>20</a:t>
            </a:fld>
            <a:endParaRPr lang="en-US"/>
          </a:p>
        </p:txBody>
      </p:sp>
      <p:sp>
        <p:nvSpPr>
          <p:cNvPr id="136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D90691A-9925-064A-A2B8-E49B5D4D38AB}" type="slidenum">
              <a:rPr lang="en-US"/>
              <a:pPr/>
              <a:t>7</a:t>
            </a:fld>
            <a:endParaRPr lang="en-US"/>
          </a:p>
        </p:txBody>
      </p:sp>
      <p:sp>
        <p:nvSpPr>
          <p:cNvPr id="107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C729C71-E1B5-C642-9743-7E9FB09CE49F}" type="slidenum">
              <a:rPr lang="en-US"/>
              <a:pPr/>
              <a:t>8</a:t>
            </a:fld>
            <a:endParaRPr lang="en-US"/>
          </a:p>
        </p:txBody>
      </p:sp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0800429-9E7B-7A43-B555-F77FAF654621}" type="slidenum">
              <a:rPr lang="en-US"/>
              <a:pPr/>
              <a:t>9</a:t>
            </a:fld>
            <a:endParaRPr lang="en-US"/>
          </a:p>
        </p:txBody>
      </p:sp>
      <p:sp>
        <p:nvSpPr>
          <p:cNvPr id="1116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6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10763AC-6AE2-9048-A48E-08374ADA2125}" type="slidenum">
              <a:rPr lang="en-US"/>
              <a:pPr/>
              <a:t>10</a:t>
            </a:fld>
            <a:endParaRPr lang="en-US"/>
          </a:p>
        </p:txBody>
      </p:sp>
      <p:sp>
        <p:nvSpPr>
          <p:cNvPr id="52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D168E13-EA6C-DC44-A30B-C3C7689FE10C}" type="slidenum">
              <a:rPr lang="en-US"/>
              <a:pPr/>
              <a:t>11</a:t>
            </a:fld>
            <a:endParaRPr lang="en-US"/>
          </a:p>
        </p:txBody>
      </p:sp>
      <p:sp>
        <p:nvSpPr>
          <p:cNvPr id="115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7BD0533-A0D3-EA47-BD5A-7F718665B15C}" type="slidenum">
              <a:rPr lang="en-US"/>
              <a:pPr/>
              <a:t>12</a:t>
            </a:fld>
            <a:endParaRPr lang="en-US"/>
          </a:p>
        </p:txBody>
      </p:sp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5E623F9-4265-D54D-8455-E03F8872E8E7}" type="slidenum">
              <a:rPr lang="en-US"/>
              <a:pPr/>
              <a:t>13</a:t>
            </a:fld>
            <a:endParaRPr lang="en-US"/>
          </a:p>
        </p:txBody>
      </p:sp>
      <p:sp>
        <p:nvSpPr>
          <p:cNvPr id="1198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8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20B4AA9-0F41-EF4D-B122-7D5CACD315AD}" type="slidenum">
              <a:rPr lang="en-US"/>
              <a:pPr/>
              <a:t>14</a:t>
            </a:fld>
            <a:endParaRPr lang="en-US"/>
          </a:p>
        </p:txBody>
      </p:sp>
      <p:sp>
        <p:nvSpPr>
          <p:cNvPr id="1239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9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6C949763-6CFF-2043-B508-EB7EF1EFF45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AE425293-783C-9141-8724-970A9835327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BE35A92C-5B64-424B-B8C3-EE9C00396B3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fld id="{37A1A22F-87BD-4544-9EE2-383431825A4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fld id="{F39D33C8-742B-A741-8BE6-12073957222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fld id="{3BF5C3D7-B721-F745-A0CC-1D741476488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83B412EF-F06F-2E4C-963E-D22C039FEA6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3D9CB887-5B7D-6044-83C9-3D5C92850A5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8C271D44-F39D-F146-986B-EF22866C7B5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1D37D31F-3654-294A-9EE0-2558C5D8390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1CD24848-CE6C-9B47-B908-C2BFBF0C0F1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113E7093-F25B-8E4E-97E6-CF3CA000ADB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D3A544DD-0CBD-F94E-A864-F8265A8E92A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743E761F-A293-ED42-A163-15C5686D984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solidFill>
            <a:schemeClr val="bg1">
              <a:alpha val="59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1F0D3808-EA7E-8F47-98B5-78B17B6342E5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 animBg="1" autoUpdateAnimBg="0"/>
      <p:bldP spid="1027" grpId="0" build="p" autoUpdateAnimBg="0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Papyrus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Papyrus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Papyrus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Papyru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Papyru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Papyru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Papyru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Papyrus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charset="-128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-128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-128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50.png"/><Relationship Id="rId7" Type="http://schemas.microsoft.com/office/2007/relationships/hdphoto" Target="../media/hdphoto2.wdp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2.png"/><Relationship Id="rId5" Type="http://schemas.microsoft.com/office/2007/relationships/hdphoto" Target="../media/hdphoto1.wdp"/><Relationship Id="rId4" Type="http://schemas.openxmlformats.org/officeDocument/2006/relationships/image" Target="../media/image5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LEX\Desktop\Рисунок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65021" cy="6873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501925" y="1447800"/>
            <a:ext cx="622317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sz="6600" b="1" kern="0" dirty="0">
                <a:solidFill>
                  <a:srgbClr val="C00000"/>
                </a:solidFill>
                <a:latin typeface="Papyrus"/>
              </a:rPr>
              <a:t>Fashion History</a:t>
            </a:r>
            <a:endParaRPr lang="ru-RU" sz="6600" b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59621" y="4800600"/>
            <a:ext cx="4953000" cy="19759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eaLnBrk="1" hangingPunct="1">
              <a:spcBef>
                <a:spcPct val="20000"/>
              </a:spcBef>
            </a:pPr>
            <a:r>
              <a:rPr lang="en-US" sz="3600" b="1" kern="0" dirty="0" smtClean="0">
                <a:solidFill>
                  <a:schemeClr val="bg1"/>
                </a:solidFill>
                <a:latin typeface="Papyrus"/>
              </a:rPr>
              <a:t>Ann </a:t>
            </a:r>
            <a:r>
              <a:rPr lang="en-US" sz="3600" b="1" kern="0" dirty="0" err="1">
                <a:solidFill>
                  <a:schemeClr val="bg1"/>
                </a:solidFill>
                <a:latin typeface="Papyrus"/>
              </a:rPr>
              <a:t>Naryznykh</a:t>
            </a:r>
            <a:r>
              <a:rPr lang="en-US" sz="3600" b="1" kern="0" dirty="0">
                <a:solidFill>
                  <a:schemeClr val="bg1"/>
                </a:solidFill>
                <a:latin typeface="Papyrus"/>
              </a:rPr>
              <a:t> </a:t>
            </a:r>
            <a:endParaRPr lang="en-US" sz="3600" b="1" kern="0" dirty="0" smtClean="0">
              <a:solidFill>
                <a:schemeClr val="bg1"/>
              </a:solidFill>
              <a:latin typeface="Papyrus"/>
            </a:endParaRPr>
          </a:p>
          <a:p>
            <a:pPr lvl="0" algn="ctr" eaLnBrk="1" hangingPunct="1">
              <a:spcBef>
                <a:spcPct val="20000"/>
              </a:spcBef>
            </a:pPr>
            <a:r>
              <a:rPr lang="en-US" sz="3600" b="1" kern="0" dirty="0" smtClean="0">
                <a:solidFill>
                  <a:schemeClr val="bg1"/>
                </a:solidFill>
                <a:latin typeface="Papyrus"/>
              </a:rPr>
              <a:t>Xenia </a:t>
            </a:r>
            <a:r>
              <a:rPr lang="en-US" sz="3600" b="1" kern="0" dirty="0">
                <a:solidFill>
                  <a:schemeClr val="bg1"/>
                </a:solidFill>
                <a:latin typeface="Papyrus"/>
              </a:rPr>
              <a:t>Chepkasova</a:t>
            </a:r>
          </a:p>
          <a:p>
            <a:pPr lvl="0" algn="ctr" eaLnBrk="1" hangingPunct="1">
              <a:spcBef>
                <a:spcPct val="20000"/>
              </a:spcBef>
            </a:pPr>
            <a:r>
              <a:rPr lang="en-US" sz="3600" b="1" kern="0" dirty="0">
                <a:solidFill>
                  <a:schemeClr val="bg1"/>
                </a:solidFill>
                <a:latin typeface="Papyrus"/>
              </a:rPr>
              <a:t>School number 490  </a:t>
            </a:r>
            <a:endParaRPr lang="ru-RU" sz="3600" b="1" kern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90632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b="1" dirty="0"/>
              <a:t>1940’s</a:t>
            </a:r>
            <a:br>
              <a:rPr lang="en-US" sz="4800" b="1" dirty="0"/>
            </a:br>
            <a:r>
              <a:rPr lang="en-US" sz="4800" b="1" dirty="0"/>
              <a:t>What Influenced Fashion?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2895600"/>
            <a:ext cx="2895600" cy="2057400"/>
          </a:xfrm>
        </p:spPr>
        <p:txBody>
          <a:bodyPr/>
          <a:lstStyle/>
          <a:p>
            <a:r>
              <a:rPr lang="en-US" sz="2800" dirty="0"/>
              <a:t>World War II</a:t>
            </a:r>
          </a:p>
          <a:p>
            <a:r>
              <a:rPr lang="en-US" sz="2800" dirty="0"/>
              <a:t>Military Influence</a:t>
            </a:r>
          </a:p>
          <a:p>
            <a:endParaRPr lang="en-US" sz="2800" dirty="0"/>
          </a:p>
        </p:txBody>
      </p:sp>
      <p:pic>
        <p:nvPicPr>
          <p:cNvPr id="15367" name="Picture 7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3886200" y="2027778"/>
            <a:ext cx="4800600" cy="4522564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>
          <a:xfrm>
            <a:off x="666750" y="304800"/>
            <a:ext cx="7772400" cy="1143000"/>
          </a:xfrm>
        </p:spPr>
        <p:txBody>
          <a:bodyPr/>
          <a:lstStyle/>
          <a:p>
            <a:r>
              <a:rPr lang="en-US" sz="4800" b="1" dirty="0"/>
              <a:t>1940’s</a:t>
            </a:r>
            <a:br>
              <a:rPr lang="en-US" sz="4800" b="1" dirty="0"/>
            </a:br>
            <a:r>
              <a:rPr lang="en-US" sz="4800" b="1" dirty="0"/>
              <a:t>Fashion </a:t>
            </a:r>
            <a:r>
              <a:rPr lang="en-US" sz="4800" b="1" dirty="0" smtClean="0"/>
              <a:t>Trends</a:t>
            </a:r>
            <a:endParaRPr lang="en-US" sz="4800" b="1" dirty="0"/>
          </a:p>
        </p:txBody>
      </p:sp>
      <p:sp>
        <p:nvSpPr>
          <p:cNvPr id="1146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09600" y="1524000"/>
            <a:ext cx="3810000" cy="1828800"/>
          </a:xfrm>
        </p:spPr>
        <p:txBody>
          <a:bodyPr/>
          <a:lstStyle/>
          <a:p>
            <a:pPr>
              <a:lnSpc>
                <a:spcPct val="90000"/>
              </a:lnSpc>
            </a:pPr>
            <a:endParaRPr lang="en-US" sz="2800" dirty="0" smtClean="0"/>
          </a:p>
          <a:p>
            <a:pPr>
              <a:lnSpc>
                <a:spcPct val="90000"/>
              </a:lnSpc>
            </a:pPr>
            <a:r>
              <a:rPr lang="en-US" sz="2800" dirty="0" smtClean="0"/>
              <a:t>Convertible Suit</a:t>
            </a:r>
          </a:p>
          <a:p>
            <a:pPr>
              <a:lnSpc>
                <a:spcPct val="90000"/>
              </a:lnSpc>
            </a:pPr>
            <a:r>
              <a:rPr lang="en-US" sz="2800" dirty="0" smtClean="0"/>
              <a:t>Slacks</a:t>
            </a:r>
          </a:p>
          <a:p>
            <a:pPr>
              <a:lnSpc>
                <a:spcPct val="90000"/>
              </a:lnSpc>
            </a:pPr>
            <a:r>
              <a:rPr lang="en-US" sz="2800" dirty="0" smtClean="0"/>
              <a:t>Eisenhower Jacket</a:t>
            </a:r>
          </a:p>
          <a:p>
            <a:pPr>
              <a:lnSpc>
                <a:spcPct val="90000"/>
              </a:lnSpc>
            </a:pPr>
            <a:r>
              <a:rPr lang="en-US" sz="2800" dirty="0" smtClean="0"/>
              <a:t>Padded shoulders</a:t>
            </a:r>
            <a:endParaRPr lang="en-US" sz="2800" dirty="0"/>
          </a:p>
        </p:txBody>
      </p:sp>
      <p:pic>
        <p:nvPicPr>
          <p:cNvPr id="114695" name="Picture 7" descr="091-1940.TIF                                                   00086858Macintosh HD                   C315C5FB: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43600" y="2667000"/>
            <a:ext cx="950913" cy="3124200"/>
          </a:xfrm>
          <a:prstGeom prst="rect">
            <a:avLst/>
          </a:prstGeom>
          <a:noFill/>
        </p:spPr>
      </p:pic>
      <p:pic>
        <p:nvPicPr>
          <p:cNvPr id="114696" name="Picture 8" descr="093-1941.TIF                                                   00086858Macintosh HD                   C315C5FB: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18127" y="3543300"/>
            <a:ext cx="1028700" cy="3048000"/>
          </a:xfrm>
          <a:prstGeom prst="rect">
            <a:avLst/>
          </a:prstGeom>
          <a:noFill/>
        </p:spPr>
      </p:pic>
      <p:pic>
        <p:nvPicPr>
          <p:cNvPr id="114697" name="Picture 9" descr="099-1943.TIF                                                   00086858Macintosh HD                   C315C5FB: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43400" y="1981200"/>
            <a:ext cx="1065213" cy="2971800"/>
          </a:xfrm>
          <a:prstGeom prst="rect">
            <a:avLst/>
          </a:prstGeom>
          <a:noFill/>
        </p:spPr>
      </p:pic>
      <p:pic>
        <p:nvPicPr>
          <p:cNvPr id="114698" name="Picture 10" descr="087-1940's.TIF                                                 000A1666Macintosh HD                   BCE2C55A: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789177" y="381000"/>
            <a:ext cx="757650" cy="2590800"/>
          </a:xfrm>
          <a:prstGeom prst="rect">
            <a:avLst/>
          </a:prstGeom>
          <a:noFill/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600" y="4114060"/>
            <a:ext cx="1905000" cy="2515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1371600"/>
          </a:xfrm>
        </p:spPr>
        <p:txBody>
          <a:bodyPr/>
          <a:lstStyle/>
          <a:p>
            <a:r>
              <a:rPr lang="en-US" sz="4800" b="1" dirty="0"/>
              <a:t>1950’s</a:t>
            </a:r>
            <a:br>
              <a:rPr lang="en-US" sz="4800" b="1" dirty="0"/>
            </a:br>
            <a:r>
              <a:rPr lang="en-US" sz="4800" b="1" dirty="0"/>
              <a:t>What Influenced Fashion?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1981200"/>
            <a:ext cx="3886200" cy="914400"/>
          </a:xfrm>
        </p:spPr>
        <p:txBody>
          <a:bodyPr/>
          <a:lstStyle/>
          <a:p>
            <a:r>
              <a:rPr lang="en-US" sz="2800" dirty="0" smtClean="0"/>
              <a:t>Rock </a:t>
            </a:r>
            <a:r>
              <a:rPr lang="en-US" sz="2800" dirty="0"/>
              <a:t>and </a:t>
            </a:r>
            <a:r>
              <a:rPr lang="en-US" sz="2800" dirty="0" smtClean="0"/>
              <a:t>Roll</a:t>
            </a:r>
            <a:endParaRPr lang="ru-RU" sz="2800" dirty="0" smtClean="0"/>
          </a:p>
          <a:p>
            <a:r>
              <a:rPr lang="en-US" sz="2800" dirty="0" smtClean="0"/>
              <a:t>Baby </a:t>
            </a:r>
            <a:r>
              <a:rPr lang="en-US" sz="2800" dirty="0" smtClean="0"/>
              <a:t>Boom</a:t>
            </a:r>
          </a:p>
          <a:p>
            <a:r>
              <a:rPr lang="en-US" sz="2800" dirty="0" smtClean="0"/>
              <a:t>Cold War</a:t>
            </a:r>
          </a:p>
          <a:p>
            <a:r>
              <a:rPr lang="en-US" sz="2800" dirty="0" smtClean="0"/>
              <a:t>Teenager Emerges</a:t>
            </a:r>
          </a:p>
          <a:p>
            <a:endParaRPr lang="ru-RU" sz="2800" dirty="0" smtClean="0"/>
          </a:p>
          <a:p>
            <a:endParaRPr lang="en-US" sz="2800" dirty="0"/>
          </a:p>
        </p:txBody>
      </p:sp>
      <p:pic>
        <p:nvPicPr>
          <p:cNvPr id="19464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05400" y="1981200"/>
            <a:ext cx="2554288" cy="383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8201" y="1490299"/>
            <a:ext cx="4477680" cy="5359818"/>
          </a:xfrm>
          <a:prstGeom prst="rect">
            <a:avLst/>
          </a:prstGeom>
        </p:spPr>
      </p:pic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4191000"/>
            <a:ext cx="46482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b="1" dirty="0"/>
              <a:t>1950’s</a:t>
            </a:r>
            <a:br>
              <a:rPr lang="en-US" sz="4800" b="1" dirty="0"/>
            </a:br>
            <a:r>
              <a:rPr lang="en-US" sz="4800" b="1" dirty="0"/>
              <a:t>Fashion Trends</a:t>
            </a:r>
          </a:p>
        </p:txBody>
      </p:sp>
      <p:sp>
        <p:nvSpPr>
          <p:cNvPr id="118787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sz="2400" dirty="0" smtClean="0"/>
              <a:t>Teenage Girls</a:t>
            </a:r>
          </a:p>
          <a:p>
            <a:pPr lvl="1"/>
            <a:r>
              <a:rPr lang="en-US" sz="2000" dirty="0" smtClean="0"/>
              <a:t>Poodle Skirts</a:t>
            </a:r>
          </a:p>
          <a:p>
            <a:pPr lvl="1"/>
            <a:r>
              <a:rPr lang="en-US" sz="2000" dirty="0" smtClean="0"/>
              <a:t>Saddle Shoes</a:t>
            </a:r>
          </a:p>
          <a:p>
            <a:pPr lvl="1"/>
            <a:r>
              <a:rPr lang="en-US" sz="2000" dirty="0" smtClean="0"/>
              <a:t>Capri Pants</a:t>
            </a:r>
          </a:p>
          <a:p>
            <a:r>
              <a:rPr lang="en-US" sz="2400" dirty="0" smtClean="0"/>
              <a:t>Women</a:t>
            </a:r>
          </a:p>
          <a:p>
            <a:pPr lvl="1"/>
            <a:r>
              <a:rPr lang="en-US" sz="2000" dirty="0" smtClean="0"/>
              <a:t>The </a:t>
            </a:r>
            <a:r>
              <a:rPr lang="en-US" sz="2000" dirty="0"/>
              <a:t>New </a:t>
            </a:r>
            <a:r>
              <a:rPr lang="en-US" sz="2000" dirty="0" smtClean="0"/>
              <a:t>Look (Christian Dior)</a:t>
            </a:r>
            <a:endParaRPr lang="en-US" sz="2000" dirty="0"/>
          </a:p>
        </p:txBody>
      </p:sp>
      <p:pic>
        <p:nvPicPr>
          <p:cNvPr id="118790" name="Picture 6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805363" y="1981200"/>
            <a:ext cx="4134415" cy="4866668"/>
          </a:xfrm>
          <a:noFill/>
          <a:ln/>
        </p:spPr>
      </p:pic>
      <p:pic>
        <p:nvPicPr>
          <p:cNvPr id="118791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686300"/>
            <a:ext cx="3810000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89016" y="381000"/>
            <a:ext cx="2050762" cy="1211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524000"/>
          </a:xfrm>
        </p:spPr>
        <p:txBody>
          <a:bodyPr/>
          <a:lstStyle/>
          <a:p>
            <a:r>
              <a:rPr lang="en-US" sz="4800" b="1" dirty="0"/>
              <a:t>1960’s</a:t>
            </a:r>
            <a:br>
              <a:rPr lang="en-US" sz="4800" b="1" dirty="0"/>
            </a:br>
            <a:r>
              <a:rPr lang="en-US" sz="4800" b="1" dirty="0"/>
              <a:t>Fashion Trends</a:t>
            </a:r>
          </a:p>
        </p:txBody>
      </p:sp>
      <p:sp>
        <p:nvSpPr>
          <p:cNvPr id="1228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83765" y="1828800"/>
            <a:ext cx="3731419" cy="1524000"/>
          </a:xfrm>
        </p:spPr>
        <p:txBody>
          <a:bodyPr/>
          <a:lstStyle/>
          <a:p>
            <a:r>
              <a:rPr lang="en-US" dirty="0" smtClean="0"/>
              <a:t>Mini </a:t>
            </a:r>
            <a:r>
              <a:rPr lang="en-US" dirty="0"/>
              <a:t>Skirts</a:t>
            </a:r>
          </a:p>
          <a:p>
            <a:r>
              <a:rPr lang="en-US" dirty="0"/>
              <a:t>Pantsuits for Women</a:t>
            </a:r>
          </a:p>
          <a:p>
            <a:r>
              <a:rPr lang="en-US" dirty="0"/>
              <a:t>Pillbox hat</a:t>
            </a:r>
          </a:p>
        </p:txBody>
      </p:sp>
      <p:pic>
        <p:nvPicPr>
          <p:cNvPr id="122886" name="Picture 6" descr="031-1960.TIF                                                   00086899Macintosh HD                   C315C5FB: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6858000" y="1372107"/>
            <a:ext cx="2012950" cy="4953000"/>
          </a:xfrm>
        </p:spPr>
      </p:pic>
      <p:pic>
        <p:nvPicPr>
          <p:cNvPr id="122887" name="Picture 7" descr="054-1969.TIF                                                   00086899Macintosh HD                   C315C5FB: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40973" y="2088786"/>
            <a:ext cx="2146328" cy="4236321"/>
          </a:xfrm>
          <a:prstGeom prst="rect">
            <a:avLst/>
          </a:prstGeom>
          <a:noFill/>
        </p:spPr>
      </p:pic>
      <p:pic>
        <p:nvPicPr>
          <p:cNvPr id="122888" name="Picture 8" descr="042-1964.TIF                                                   00086899Macintosh HD                   C315C5FB: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352800" y="3202465"/>
            <a:ext cx="1366838" cy="3500176"/>
          </a:xfrm>
          <a:prstGeom prst="rect">
            <a:avLst/>
          </a:prstGeom>
          <a:noFill/>
        </p:spPr>
      </p:pic>
      <p:pic>
        <p:nvPicPr>
          <p:cNvPr id="122889" name="Picture 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9600" y="4206947"/>
            <a:ext cx="2012950" cy="2495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57200"/>
            <a:ext cx="7772400" cy="914400"/>
          </a:xfrm>
        </p:spPr>
        <p:txBody>
          <a:bodyPr/>
          <a:lstStyle/>
          <a:p>
            <a:r>
              <a:rPr lang="en-US" sz="4800" b="1" dirty="0" smtClean="0"/>
              <a:t>1970  - 1980’s</a:t>
            </a:r>
            <a:r>
              <a:rPr lang="en-US" sz="4800" b="1" dirty="0"/>
              <a:t/>
            </a:r>
            <a:br>
              <a:rPr lang="en-US" sz="4800" b="1" dirty="0"/>
            </a:br>
            <a:r>
              <a:rPr lang="en-US" sz="4800" b="1" dirty="0"/>
              <a:t>What Influenced Fashion?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76400"/>
            <a:ext cx="4267200" cy="4114800"/>
          </a:xfrm>
        </p:spPr>
        <p:txBody>
          <a:bodyPr/>
          <a:lstStyle/>
          <a:p>
            <a:r>
              <a:rPr lang="en-US" sz="2400" dirty="0" smtClean="0">
                <a:solidFill>
                  <a:srgbClr val="000000"/>
                </a:solidFill>
              </a:rPr>
              <a:t>Hippy to Disco </a:t>
            </a:r>
            <a:r>
              <a:rPr lang="en-US" sz="2400" dirty="0" smtClean="0">
                <a:solidFill>
                  <a:srgbClr val="000000"/>
                </a:solidFill>
              </a:rPr>
              <a:t>Era</a:t>
            </a:r>
            <a:endParaRPr lang="ru-RU" sz="2400" dirty="0" smtClean="0">
              <a:solidFill>
                <a:srgbClr val="000000"/>
              </a:solidFill>
            </a:endParaRPr>
          </a:p>
          <a:p>
            <a:r>
              <a:rPr lang="en-US" sz="2400" dirty="0" smtClean="0"/>
              <a:t>Energy Crisis Yuppie Movement</a:t>
            </a:r>
          </a:p>
          <a:p>
            <a:pPr lvl="1"/>
            <a:r>
              <a:rPr lang="en-US" sz="2400" dirty="0" smtClean="0"/>
              <a:t>Young Urban Professional</a:t>
            </a:r>
          </a:p>
          <a:p>
            <a:pPr lvl="1"/>
            <a:r>
              <a:rPr lang="en-US" sz="2400" dirty="0" smtClean="0"/>
              <a:t>Young upwardly-mobile Professional</a:t>
            </a:r>
          </a:p>
          <a:p>
            <a:endParaRPr lang="en-US" sz="2800" dirty="0" smtClean="0"/>
          </a:p>
          <a:p>
            <a:endParaRPr lang="en-US" sz="2400" dirty="0" smtClean="0"/>
          </a:p>
        </p:txBody>
      </p:sp>
      <p:pic>
        <p:nvPicPr>
          <p:cNvPr id="26631" name="Picture 7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5257800" y="1904999"/>
            <a:ext cx="3641725" cy="4820915"/>
          </a:xfrm>
          <a:noFill/>
          <a:ln/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600" y="4572000"/>
            <a:ext cx="2805098" cy="2035188"/>
          </a:xfrm>
          <a:prstGeom prst="rect">
            <a:avLst/>
          </a:prstGeom>
        </p:spPr>
      </p:pic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95600" y="4572000"/>
            <a:ext cx="2438399" cy="2094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Grp="1" noChangeArrowheads="1"/>
          </p:cNvSpPr>
          <p:nvPr>
            <p:ph type="title"/>
          </p:nvPr>
        </p:nvSpPr>
        <p:spPr>
          <a:xfrm>
            <a:off x="735724" y="381000"/>
            <a:ext cx="7772400" cy="1143000"/>
          </a:xfrm>
        </p:spPr>
        <p:txBody>
          <a:bodyPr/>
          <a:lstStyle/>
          <a:p>
            <a:r>
              <a:rPr lang="en-US" sz="4800" b="1" dirty="0" smtClean="0"/>
              <a:t>1970</a:t>
            </a:r>
            <a:r>
              <a:rPr lang="en-US" sz="4800" b="1" dirty="0" smtClean="0"/>
              <a:t> </a:t>
            </a:r>
            <a:r>
              <a:rPr lang="en-US" sz="4800" b="1" dirty="0" smtClean="0"/>
              <a:t>– 1980’s</a:t>
            </a:r>
            <a:r>
              <a:rPr lang="en-US" sz="4800" b="1" dirty="0"/>
              <a:t/>
            </a:r>
            <a:br>
              <a:rPr lang="en-US" sz="4800" b="1" dirty="0"/>
            </a:br>
            <a:r>
              <a:rPr lang="en-US" sz="4800" b="1" dirty="0"/>
              <a:t>Fashion Trends</a:t>
            </a:r>
          </a:p>
        </p:txBody>
      </p:sp>
      <p:sp>
        <p:nvSpPr>
          <p:cNvPr id="12697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828800"/>
            <a:ext cx="5105400" cy="35052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 smtClean="0">
                <a:solidFill>
                  <a:srgbClr val="000000"/>
                </a:solidFill>
              </a:rPr>
              <a:t>Unisex</a:t>
            </a:r>
          </a:p>
          <a:p>
            <a:pPr>
              <a:lnSpc>
                <a:spcPct val="90000"/>
              </a:lnSpc>
            </a:pPr>
            <a:r>
              <a:rPr lang="en-US" sz="2800" dirty="0">
                <a:solidFill>
                  <a:srgbClr val="000000"/>
                </a:solidFill>
              </a:rPr>
              <a:t>Bold Flower </a:t>
            </a:r>
            <a:r>
              <a:rPr lang="en-US" sz="2800" dirty="0" smtClean="0">
                <a:solidFill>
                  <a:srgbClr val="000000"/>
                </a:solidFill>
              </a:rPr>
              <a:t>Prints</a:t>
            </a:r>
          </a:p>
          <a:p>
            <a:pPr>
              <a:lnSpc>
                <a:spcPct val="90000"/>
              </a:lnSpc>
            </a:pPr>
            <a:r>
              <a:rPr lang="en-US" sz="2800" dirty="0" smtClean="0">
                <a:solidFill>
                  <a:srgbClr val="000000"/>
                </a:solidFill>
              </a:rPr>
              <a:t>Platform Shoes</a:t>
            </a:r>
          </a:p>
          <a:p>
            <a:pPr>
              <a:lnSpc>
                <a:spcPct val="90000"/>
              </a:lnSpc>
            </a:pPr>
            <a:r>
              <a:rPr lang="en-US" sz="2800" dirty="0">
                <a:solidFill>
                  <a:srgbClr val="000000"/>
                </a:solidFill>
              </a:rPr>
              <a:t>Flared </a:t>
            </a:r>
            <a:r>
              <a:rPr lang="en-US" sz="2800" dirty="0" smtClean="0">
                <a:solidFill>
                  <a:srgbClr val="000000"/>
                </a:solidFill>
              </a:rPr>
              <a:t>Pants</a:t>
            </a:r>
          </a:p>
          <a:p>
            <a:r>
              <a:rPr lang="en-US" sz="2800" dirty="0" smtClean="0"/>
              <a:t>Exercise Wear</a:t>
            </a:r>
          </a:p>
          <a:p>
            <a:r>
              <a:rPr lang="en-US" sz="2800" dirty="0" smtClean="0"/>
              <a:t>Logo wear</a:t>
            </a:r>
          </a:p>
          <a:p>
            <a:r>
              <a:rPr lang="en-US" sz="2800" dirty="0" smtClean="0"/>
              <a:t>Designer Jeans</a:t>
            </a:r>
          </a:p>
          <a:p>
            <a:pPr>
              <a:lnSpc>
                <a:spcPct val="90000"/>
              </a:lnSpc>
            </a:pPr>
            <a:endParaRPr lang="en-US" sz="2800" dirty="0">
              <a:solidFill>
                <a:srgbClr val="000000"/>
              </a:solidFill>
            </a:endParaRPr>
          </a:p>
        </p:txBody>
      </p:sp>
      <p:pic>
        <p:nvPicPr>
          <p:cNvPr id="126982" name="Picture 6" descr="061-1971.TIF                                                   000868B6Macintosh HD                   C315C5FB: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5562600" y="1981200"/>
            <a:ext cx="1465263" cy="4114800"/>
          </a:xfrm>
        </p:spPr>
      </p:pic>
      <p:pic>
        <p:nvPicPr>
          <p:cNvPr id="126983" name="Picture 7" descr="079-1978.TIF                                                   000868B6Macintosh HD                   C315C5FB: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10400" y="2057400"/>
            <a:ext cx="1881188" cy="4694238"/>
          </a:xfrm>
          <a:prstGeom prst="rect">
            <a:avLst/>
          </a:prstGeom>
          <a:noFill/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257800"/>
            <a:ext cx="1856232" cy="16002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631072" y="3810000"/>
            <a:ext cx="1934703" cy="287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762000"/>
          </a:xfrm>
        </p:spPr>
        <p:txBody>
          <a:bodyPr/>
          <a:lstStyle/>
          <a:p>
            <a:r>
              <a:rPr lang="en-US" sz="4800" b="1" dirty="0"/>
              <a:t>1990’s</a:t>
            </a:r>
            <a:br>
              <a:rPr lang="en-US" sz="4800" b="1" dirty="0"/>
            </a:br>
            <a:r>
              <a:rPr lang="en-US" sz="4800" b="1" dirty="0"/>
              <a:t>What influenced Fashion?</a:t>
            </a:r>
          </a:p>
        </p:txBody>
      </p:sp>
      <p:sp>
        <p:nvSpPr>
          <p:cNvPr id="30724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1981200"/>
            <a:ext cx="3733800" cy="990600"/>
          </a:xfrm>
        </p:spPr>
        <p:txBody>
          <a:bodyPr/>
          <a:lstStyle/>
          <a:p>
            <a:r>
              <a:rPr lang="en-US" sz="3600" dirty="0" smtClean="0"/>
              <a:t>Technology Era</a:t>
            </a:r>
            <a:endParaRPr lang="en-US" sz="3600" dirty="0"/>
          </a:p>
        </p:txBody>
      </p:sp>
      <p:pic>
        <p:nvPicPr>
          <p:cNvPr id="30730" name="Picture 10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5029200" y="3291210"/>
            <a:ext cx="3048000" cy="3300090"/>
          </a:xfrm>
          <a:noFill/>
          <a:ln/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00" y="1905000"/>
            <a:ext cx="3124200" cy="468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295400" y="273424"/>
            <a:ext cx="7162800" cy="1174376"/>
          </a:xfrm>
        </p:spPr>
        <p:txBody>
          <a:bodyPr/>
          <a:lstStyle/>
          <a:p>
            <a:r>
              <a:rPr lang="en-US" sz="4800" b="1" dirty="0"/>
              <a:t>1990’s</a:t>
            </a:r>
            <a:br>
              <a:rPr lang="en-US" sz="4800" b="1" dirty="0"/>
            </a:br>
            <a:r>
              <a:rPr lang="en-US" sz="4800" b="1" dirty="0"/>
              <a:t>Fashion Trends</a:t>
            </a:r>
          </a:p>
        </p:txBody>
      </p:sp>
      <p:sp>
        <p:nvSpPr>
          <p:cNvPr id="135171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4267200" y="1752600"/>
            <a:ext cx="3657600" cy="19812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 smtClean="0"/>
              <a:t>Bare Midriff</a:t>
            </a:r>
          </a:p>
          <a:p>
            <a:pPr>
              <a:lnSpc>
                <a:spcPct val="90000"/>
              </a:lnSpc>
            </a:pPr>
            <a:r>
              <a:rPr lang="en-US" sz="2800" dirty="0" smtClean="0"/>
              <a:t>Two Piece Formal</a:t>
            </a:r>
          </a:p>
          <a:p>
            <a:pPr>
              <a:lnSpc>
                <a:spcPct val="90000"/>
              </a:lnSpc>
            </a:pPr>
            <a:r>
              <a:rPr lang="en-US" sz="2800" dirty="0" smtClean="0"/>
              <a:t>Grunge</a:t>
            </a:r>
            <a:endParaRPr lang="en-US" sz="2800" dirty="0"/>
          </a:p>
        </p:txBody>
      </p:sp>
      <p:pic>
        <p:nvPicPr>
          <p:cNvPr id="135174" name="Picture 6" descr="134-1997.TIF                                                   000868F0Macintosh HD                   C315C5FB: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29200" y="3674542"/>
            <a:ext cx="1066800" cy="2954858"/>
          </a:xfrm>
          <a:prstGeom prst="rect">
            <a:avLst/>
          </a:prstGeom>
          <a:noFill/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rcRect l="32400" t="5200" r="26800"/>
          <a:stretch>
            <a:fillRect/>
          </a:stretch>
        </p:blipFill>
        <p:spPr>
          <a:xfrm>
            <a:off x="244366" y="273424"/>
            <a:ext cx="1981200" cy="460337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11159" y="3124200"/>
            <a:ext cx="2336800" cy="3505200"/>
          </a:xfrm>
          <a:prstGeom prst="rect">
            <a:avLst/>
          </a:prstGeom>
        </p:spPr>
      </p:pic>
      <p:pic>
        <p:nvPicPr>
          <p:cNvPr id="8" name="Picture 7" descr="140-1999.TIF                                                   000868F0Macintosh HD                   C315C5FB: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86000" y="2743200"/>
            <a:ext cx="2286000" cy="38894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04800"/>
            <a:ext cx="7772400" cy="990600"/>
          </a:xfrm>
        </p:spPr>
        <p:txBody>
          <a:bodyPr/>
          <a:lstStyle/>
          <a:p>
            <a:r>
              <a:rPr lang="en-US" sz="5400" b="1" dirty="0" smtClean="0"/>
              <a:t>2000’s</a:t>
            </a:r>
            <a:endParaRPr lang="ru-RU" sz="5400" b="1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143000"/>
            <a:ext cx="7315200" cy="914400"/>
          </a:xfrm>
        </p:spPr>
        <p:txBody>
          <a:bodyPr/>
          <a:lstStyle/>
          <a:p>
            <a:pPr marL="0" indent="0" algn="ctr">
              <a:buNone/>
            </a:pPr>
            <a:r>
              <a:rPr lang="en-US" sz="4800" b="1" dirty="0" smtClean="0"/>
              <a:t>What  </a:t>
            </a:r>
            <a:r>
              <a:rPr lang="en-US" sz="4800" b="1" dirty="0"/>
              <a:t>influenced Fashion?</a:t>
            </a:r>
            <a:endParaRPr lang="ru-RU" sz="4800" b="1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35061" y="2057400"/>
            <a:ext cx="4238847" cy="990600"/>
          </a:xfrm>
        </p:spPr>
        <p:txBody>
          <a:bodyPr/>
          <a:lstStyle/>
          <a:p>
            <a:r>
              <a:rPr lang="en-US" sz="3200" dirty="0"/>
              <a:t>Technology Era</a:t>
            </a:r>
          </a:p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354" y="2057400"/>
            <a:ext cx="4620846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35061" y="3048000"/>
            <a:ext cx="4238847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546397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7772400" cy="1143000"/>
          </a:xfrm>
        </p:spPr>
        <p:txBody>
          <a:bodyPr/>
          <a:lstStyle/>
          <a:p>
            <a:r>
              <a:rPr lang="en-US" b="1" dirty="0" smtClean="0"/>
              <a:t>Survey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600" y="1066800"/>
            <a:ext cx="7772400" cy="4114800"/>
          </a:xfrm>
        </p:spPr>
        <p:txBody>
          <a:bodyPr/>
          <a:lstStyle/>
          <a:p>
            <a:r>
              <a:rPr lang="en-US" dirty="0" smtClean="0"/>
              <a:t>1) What is important for you when you choose clothes? </a:t>
            </a:r>
            <a:endParaRPr lang="ru-RU" dirty="0" smtClean="0"/>
          </a:p>
          <a:p>
            <a:r>
              <a:rPr lang="en-US" dirty="0" smtClean="0"/>
              <a:t>2) What style of clothing do you prefer? </a:t>
            </a:r>
            <a:endParaRPr lang="ru-RU" dirty="0" smtClean="0"/>
          </a:p>
          <a:p>
            <a:r>
              <a:rPr lang="en-US" dirty="0" smtClean="0"/>
              <a:t>3) Is it important for you that your appearance suits your personality? </a:t>
            </a:r>
            <a:endParaRPr lang="ru-RU" dirty="0" smtClean="0"/>
          </a:p>
          <a:p>
            <a:r>
              <a:rPr lang="en-US" dirty="0" smtClean="0"/>
              <a:t> 4) Do you feel comfortable when you have to wear uniform or hold on dress code? </a:t>
            </a:r>
            <a:endParaRPr lang="ru-RU" dirty="0" smtClean="0"/>
          </a:p>
          <a:p>
            <a:r>
              <a:rPr lang="en-US" dirty="0" smtClean="0"/>
              <a:t>5) Does your mood change depending on how you wear?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ChangeArrowheads="1"/>
          </p:cNvSpPr>
          <p:nvPr>
            <p:ph type="title"/>
          </p:nvPr>
        </p:nvSpPr>
        <p:spPr>
          <a:xfrm>
            <a:off x="2057400" y="304800"/>
            <a:ext cx="6400800" cy="1447800"/>
          </a:xfrm>
        </p:spPr>
        <p:txBody>
          <a:bodyPr/>
          <a:lstStyle/>
          <a:p>
            <a:r>
              <a:rPr lang="en-US" sz="4800" b="1" dirty="0" smtClean="0"/>
              <a:t>2000’s</a:t>
            </a:r>
            <a:r>
              <a:rPr lang="en-US" sz="4800" b="1" dirty="0"/>
              <a:t/>
            </a:r>
            <a:br>
              <a:rPr lang="en-US" sz="4800" b="1" dirty="0"/>
            </a:br>
            <a:r>
              <a:rPr lang="en-US" sz="4800" b="1" dirty="0"/>
              <a:t>Fashion Trends</a:t>
            </a:r>
          </a:p>
        </p:txBody>
      </p:sp>
      <p:sp>
        <p:nvSpPr>
          <p:cNvPr id="135171" name="Rectangle 3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 smtClean="0"/>
              <a:t>White color</a:t>
            </a:r>
          </a:p>
          <a:p>
            <a:pPr>
              <a:lnSpc>
                <a:spcPct val="90000"/>
              </a:lnSpc>
            </a:pPr>
            <a:r>
              <a:rPr lang="en-US" sz="2800" dirty="0"/>
              <a:t>R</a:t>
            </a:r>
            <a:r>
              <a:rPr lang="en-US" sz="2800" dirty="0" smtClean="0"/>
              <a:t>ough </a:t>
            </a:r>
            <a:r>
              <a:rPr lang="en-US" sz="2800" dirty="0"/>
              <a:t>shoes</a:t>
            </a:r>
            <a:endParaRPr lang="en-US" sz="2800" dirty="0" smtClean="0"/>
          </a:p>
          <a:p>
            <a:pPr>
              <a:lnSpc>
                <a:spcPct val="90000"/>
              </a:lnSpc>
            </a:pPr>
            <a:r>
              <a:rPr lang="en-US" sz="2800" dirty="0"/>
              <a:t>S</a:t>
            </a:r>
            <a:r>
              <a:rPr lang="en-US" sz="2800" dirty="0" smtClean="0"/>
              <a:t>treet </a:t>
            </a:r>
            <a:r>
              <a:rPr lang="en-US" sz="2800" dirty="0"/>
              <a:t>style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38800" y="3733800"/>
            <a:ext cx="3349516" cy="2887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0" b="100000" l="400" r="34400">
                        <a14:foregroundMark x1="15200" y1="15846" x2="16200" y2="15846"/>
                        <a14:foregroundMark x1="17200" y1="16060" x2="17200" y2="16060"/>
                        <a14:foregroundMark x1="16800" y1="17559" x2="16800" y2="17559"/>
                        <a14:foregroundMark x1="16200" y1="18201" x2="16200" y2="18201"/>
                        <a14:foregroundMark x1="13200" y1="16488" x2="13200" y2="16488"/>
                        <a14:foregroundMark x1="7600" y1="44754" x2="7600" y2="44754"/>
                        <a14:foregroundMark x1="9600" y1="34904" x2="9600" y2="34904"/>
                        <a14:foregroundMark x1="10000" y1="28266" x2="10000" y2="28266"/>
                        <a14:foregroundMark x1="8000" y1="43469" x2="8000" y2="43469"/>
                        <a14:foregroundMark x1="13600" y1="48822" x2="13600" y2="48822"/>
                        <a14:foregroundMark x1="17600" y1="48822" x2="17600" y2="48822"/>
                        <a14:foregroundMark x1="19600" y1="48394" x2="19600" y2="48394"/>
                        <a14:foregroundMark x1="25200" y1="39829" x2="25200" y2="39829"/>
                        <a14:foregroundMark x1="26200" y1="38116" x2="26200" y2="38116"/>
                        <a14:foregroundMark x1="26800" y1="35546" x2="26800" y2="35546"/>
                        <a14:foregroundMark x1="26800" y1="28908" x2="26800" y2="28908"/>
                        <a14:foregroundMark x1="26800" y1="24625" x2="26800" y2="24625"/>
                        <a14:foregroundMark x1="24200" y1="20771" x2="24200" y2="2077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56875" y="1964074"/>
            <a:ext cx="4886925" cy="444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ackgroundRemoval t="9934" b="97256" l="62914" r="9576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1034" y="2889989"/>
            <a:ext cx="2810316" cy="39344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434" y="152400"/>
            <a:ext cx="25146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768474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762000" y="596900"/>
            <a:ext cx="2895600" cy="5715000"/>
          </a:xfrm>
        </p:spPr>
        <p:txBody>
          <a:bodyPr/>
          <a:lstStyle/>
          <a:p>
            <a:pPr marL="0" indent="0">
              <a:lnSpc>
                <a:spcPct val="90000"/>
              </a:lnSpc>
              <a:buNone/>
            </a:pPr>
            <a:r>
              <a:rPr lang="en-US" sz="6000" b="1" dirty="0"/>
              <a:t>Fashion trends repeat every </a:t>
            </a:r>
            <a:endParaRPr lang="en-US" sz="6000" b="1" dirty="0" smtClean="0"/>
          </a:p>
          <a:p>
            <a:pPr marL="0" indent="0">
              <a:lnSpc>
                <a:spcPct val="90000"/>
              </a:lnSpc>
              <a:buNone/>
            </a:pPr>
            <a:r>
              <a:rPr lang="en-US" sz="6000" b="1" dirty="0" smtClean="0"/>
              <a:t>20-30 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US" sz="6000" b="1" dirty="0" smtClean="0"/>
              <a:t>years</a:t>
            </a:r>
            <a:endParaRPr lang="en-US" sz="28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8600" y="50800"/>
            <a:ext cx="5105400" cy="680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b="1" dirty="0" smtClean="0"/>
              <a:t>Conclusion</a:t>
            </a:r>
            <a:endParaRPr lang="ru-RU" sz="6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2000" y="2209800"/>
            <a:ext cx="7696200" cy="3962400"/>
          </a:xfrm>
        </p:spPr>
        <p:txBody>
          <a:bodyPr/>
          <a:lstStyle/>
          <a:p>
            <a:pPr marL="0" indent="0">
              <a:buNone/>
            </a:pPr>
            <a:r>
              <a:rPr lang="en-US" b="1" dirty="0" smtClean="0"/>
              <a:t>The </a:t>
            </a:r>
            <a:r>
              <a:rPr lang="en-US" b="1" dirty="0"/>
              <a:t>style of clothing, personal appearance, mood, how you feel and how others see you, makes it possible to adapt and take social position in today's multicultural society. </a:t>
            </a:r>
            <a:endParaRPr lang="en-US" b="1" dirty="0" smtClean="0"/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r>
              <a:rPr lang="en-US" b="1" dirty="0" smtClean="0"/>
              <a:t>But </a:t>
            </a:r>
            <a:r>
              <a:rPr lang="en-US" b="1" dirty="0"/>
              <a:t>clothes, colors, accessories give the opportunity to show your personality.</a:t>
            </a: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68755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068094" y="990600"/>
            <a:ext cx="4851008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000" b="1" kern="0" dirty="0" smtClean="0">
                <a:solidFill>
                  <a:srgbClr val="000000"/>
                </a:solidFill>
                <a:latin typeface="Papyrus"/>
                <a:ea typeface="+mj-ea"/>
                <a:cs typeface="+mj-cs"/>
              </a:rPr>
              <a:t>Thank you </a:t>
            </a:r>
          </a:p>
          <a:p>
            <a:pPr algn="ctr"/>
            <a:r>
              <a:rPr lang="en-US" sz="6000" b="1" kern="0" dirty="0" smtClean="0">
                <a:solidFill>
                  <a:srgbClr val="000000"/>
                </a:solidFill>
                <a:latin typeface="Papyrus"/>
                <a:ea typeface="+mj-ea"/>
                <a:cs typeface="+mj-cs"/>
              </a:rPr>
              <a:t>for your</a:t>
            </a:r>
          </a:p>
          <a:p>
            <a:pPr algn="ctr"/>
            <a:r>
              <a:rPr lang="en-US" sz="6000" b="1" kern="0" dirty="0">
                <a:solidFill>
                  <a:srgbClr val="000000"/>
                </a:solidFill>
                <a:latin typeface="Papyrus"/>
                <a:ea typeface="+mj-ea"/>
                <a:cs typeface="+mj-cs"/>
              </a:rPr>
              <a:t>k</a:t>
            </a:r>
            <a:r>
              <a:rPr lang="en-US" sz="6000" b="1" kern="0" dirty="0" smtClean="0">
                <a:solidFill>
                  <a:srgbClr val="000000"/>
                </a:solidFill>
                <a:latin typeface="Papyrus"/>
                <a:ea typeface="+mj-ea"/>
                <a:cs typeface="+mj-cs"/>
              </a:rPr>
              <a:t>ind attention 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240217" y="5410200"/>
            <a:ext cx="6787055" cy="1040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eaLnBrk="1" hangingPunct="1">
              <a:spcBef>
                <a:spcPct val="20000"/>
              </a:spcBef>
            </a:pPr>
            <a:r>
              <a:rPr lang="en-US" sz="2800" b="1" kern="0" dirty="0">
                <a:latin typeface="Papyrus"/>
              </a:rPr>
              <a:t>Ann </a:t>
            </a:r>
            <a:r>
              <a:rPr lang="en-US" sz="2800" b="1" kern="0" dirty="0" smtClean="0">
                <a:latin typeface="Papyrus"/>
              </a:rPr>
              <a:t>Naryznykh, Xenia </a:t>
            </a:r>
            <a:r>
              <a:rPr lang="en-US" sz="2800" b="1" kern="0" dirty="0">
                <a:latin typeface="Papyrus"/>
              </a:rPr>
              <a:t>Chepkasova</a:t>
            </a:r>
          </a:p>
          <a:p>
            <a:pPr lvl="0" algn="ctr" eaLnBrk="1" hangingPunct="1">
              <a:spcBef>
                <a:spcPct val="20000"/>
              </a:spcBef>
            </a:pPr>
            <a:r>
              <a:rPr lang="en-US" sz="2800" b="1" kern="0" dirty="0">
                <a:latin typeface="Papyrus"/>
              </a:rPr>
              <a:t>School number </a:t>
            </a:r>
            <a:r>
              <a:rPr lang="en-US" sz="2800" b="1" kern="0" dirty="0" smtClean="0">
                <a:latin typeface="Papyrus"/>
              </a:rPr>
              <a:t>490,  </a:t>
            </a:r>
            <a:r>
              <a:rPr lang="en-US" b="1" kern="0" dirty="0" smtClean="0">
                <a:latin typeface="Papyrus"/>
              </a:rPr>
              <a:t>Saint-Petersburg  2015 </a:t>
            </a:r>
            <a:endParaRPr lang="ru-RU" b="1" kern="0" dirty="0"/>
          </a:p>
        </p:txBody>
      </p:sp>
      <p:sp>
        <p:nvSpPr>
          <p:cNvPr id="6" name="TextBox 5"/>
          <p:cNvSpPr txBox="1"/>
          <p:nvPr/>
        </p:nvSpPr>
        <p:spPr>
          <a:xfrm>
            <a:off x="533400" y="4648200"/>
            <a:ext cx="8032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___________________________________________________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375558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0100" y="304800"/>
            <a:ext cx="6743700" cy="1143000"/>
          </a:xfrm>
        </p:spPr>
        <p:txBody>
          <a:bodyPr/>
          <a:lstStyle/>
          <a:p>
            <a:r>
              <a:rPr lang="en-US" sz="5400" b="1" dirty="0"/>
              <a:t>Survey</a:t>
            </a:r>
            <a:endParaRPr lang="ru-RU" sz="5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71600" y="1905000"/>
            <a:ext cx="6781800" cy="411480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T</a:t>
            </a:r>
            <a:r>
              <a:rPr lang="ru-RU" dirty="0" err="1" smtClean="0"/>
              <a:t>he</a:t>
            </a:r>
            <a:r>
              <a:rPr lang="ru-RU" dirty="0" smtClean="0"/>
              <a:t> </a:t>
            </a:r>
            <a:r>
              <a:rPr lang="ru-RU" dirty="0" err="1"/>
              <a:t>survey</a:t>
            </a:r>
            <a:r>
              <a:rPr lang="ru-RU" dirty="0"/>
              <a:t> </a:t>
            </a:r>
            <a:r>
              <a:rPr lang="ru-RU" dirty="0" err="1"/>
              <a:t>summary</a:t>
            </a:r>
            <a:r>
              <a:rPr lang="ru-RU" dirty="0"/>
              <a:t> </a:t>
            </a:r>
            <a:r>
              <a:rPr lang="ru-RU" dirty="0" err="1"/>
              <a:t>data</a:t>
            </a:r>
            <a:r>
              <a:rPr lang="ru-RU" dirty="0"/>
              <a:t> </a:t>
            </a:r>
            <a:r>
              <a:rPr lang="ru-RU" dirty="0" err="1"/>
              <a:t>showed</a:t>
            </a:r>
            <a:r>
              <a:rPr lang="ru-RU" dirty="0"/>
              <a:t> </a:t>
            </a:r>
            <a:endParaRPr lang="en-US" dirty="0" smtClean="0"/>
          </a:p>
          <a:p>
            <a:endParaRPr lang="en-US" dirty="0"/>
          </a:p>
          <a:p>
            <a:r>
              <a:rPr lang="ru-RU" dirty="0" err="1" smtClean="0"/>
              <a:t>only</a:t>
            </a:r>
            <a:r>
              <a:rPr lang="ru-RU" dirty="0" smtClean="0"/>
              <a:t> </a:t>
            </a:r>
            <a:r>
              <a:rPr lang="ru-RU" dirty="0"/>
              <a:t>10% </a:t>
            </a:r>
            <a:r>
              <a:rPr lang="ru-RU" dirty="0" err="1"/>
              <a:t>of</a:t>
            </a:r>
            <a:r>
              <a:rPr lang="ru-RU" dirty="0"/>
              <a:t> </a:t>
            </a:r>
            <a:r>
              <a:rPr lang="ru-RU" dirty="0" err="1"/>
              <a:t>respondents</a:t>
            </a:r>
            <a:r>
              <a:rPr lang="ru-RU" dirty="0"/>
              <a:t> </a:t>
            </a:r>
            <a:r>
              <a:rPr lang="ru-RU" dirty="0" err="1"/>
              <a:t>choosing</a:t>
            </a:r>
            <a:r>
              <a:rPr lang="ru-RU" dirty="0"/>
              <a:t> </a:t>
            </a:r>
            <a:r>
              <a:rPr lang="ru-RU" dirty="0" err="1"/>
              <a:t>the</a:t>
            </a:r>
            <a:r>
              <a:rPr lang="ru-RU" dirty="0"/>
              <a:t> </a:t>
            </a:r>
            <a:r>
              <a:rPr lang="ru-RU" dirty="0" err="1"/>
              <a:t>classic</a:t>
            </a:r>
            <a:r>
              <a:rPr lang="ru-RU" dirty="0"/>
              <a:t> </a:t>
            </a:r>
            <a:r>
              <a:rPr lang="ru-RU" dirty="0" err="1"/>
              <a:t>style</a:t>
            </a:r>
            <a:r>
              <a:rPr lang="ru-RU" dirty="0"/>
              <a:t> </a:t>
            </a:r>
            <a:r>
              <a:rPr lang="ru-RU" dirty="0" err="1"/>
              <a:t>of</a:t>
            </a:r>
            <a:r>
              <a:rPr lang="ru-RU" dirty="0"/>
              <a:t> </a:t>
            </a:r>
            <a:r>
              <a:rPr lang="ru-RU" dirty="0" err="1"/>
              <a:t>clothing</a:t>
            </a:r>
            <a:r>
              <a:rPr lang="ru-RU" dirty="0"/>
              <a:t>, </a:t>
            </a:r>
            <a:endParaRPr lang="en-US" dirty="0" smtClean="0"/>
          </a:p>
          <a:p>
            <a:r>
              <a:rPr lang="ru-RU" dirty="0" smtClean="0"/>
              <a:t>60</a:t>
            </a:r>
            <a:r>
              <a:rPr lang="ru-RU" dirty="0"/>
              <a:t>% - </a:t>
            </a:r>
            <a:r>
              <a:rPr lang="ru-RU" dirty="0" err="1"/>
              <a:t>choosing</a:t>
            </a:r>
            <a:r>
              <a:rPr lang="ru-RU" dirty="0"/>
              <a:t> </a:t>
            </a:r>
            <a:r>
              <a:rPr lang="ru-RU" dirty="0" err="1"/>
              <a:t>smart</a:t>
            </a:r>
            <a:r>
              <a:rPr lang="ru-RU" dirty="0"/>
              <a:t> </a:t>
            </a:r>
            <a:r>
              <a:rPr lang="ru-RU" dirty="0" err="1"/>
              <a:t>casual</a:t>
            </a:r>
            <a:r>
              <a:rPr lang="ru-RU" dirty="0"/>
              <a:t> </a:t>
            </a:r>
            <a:r>
              <a:rPr lang="ru-RU" dirty="0" err="1"/>
              <a:t>clothes</a:t>
            </a:r>
            <a:r>
              <a:rPr lang="ru-RU" dirty="0"/>
              <a:t> </a:t>
            </a:r>
            <a:r>
              <a:rPr lang="ru-RU" dirty="0" err="1"/>
              <a:t>based</a:t>
            </a:r>
            <a:r>
              <a:rPr lang="ru-RU" dirty="0"/>
              <a:t> </a:t>
            </a:r>
            <a:r>
              <a:rPr lang="ru-RU" dirty="0" err="1"/>
              <a:t>on</a:t>
            </a:r>
            <a:r>
              <a:rPr lang="ru-RU" dirty="0"/>
              <a:t> </a:t>
            </a:r>
            <a:r>
              <a:rPr lang="ru-RU" dirty="0" err="1"/>
              <a:t>their</a:t>
            </a:r>
            <a:r>
              <a:rPr lang="ru-RU" dirty="0"/>
              <a:t> </a:t>
            </a:r>
            <a:r>
              <a:rPr lang="ru-RU" dirty="0" err="1"/>
              <a:t>financial</a:t>
            </a:r>
            <a:r>
              <a:rPr lang="ru-RU" dirty="0"/>
              <a:t> </a:t>
            </a:r>
            <a:r>
              <a:rPr lang="ru-RU" dirty="0" err="1"/>
              <a:t>capacity</a:t>
            </a:r>
            <a:r>
              <a:rPr lang="ru-RU" dirty="0"/>
              <a:t>, </a:t>
            </a:r>
            <a:endParaRPr lang="en-US" dirty="0" smtClean="0"/>
          </a:p>
          <a:p>
            <a:r>
              <a:rPr lang="ru-RU" dirty="0" err="1" smtClean="0"/>
              <a:t>about</a:t>
            </a:r>
            <a:r>
              <a:rPr lang="ru-RU" dirty="0" smtClean="0"/>
              <a:t> </a:t>
            </a:r>
            <a:r>
              <a:rPr lang="ru-RU" dirty="0"/>
              <a:t>30% </a:t>
            </a:r>
            <a:r>
              <a:rPr lang="ru-RU" dirty="0" err="1"/>
              <a:t>of</a:t>
            </a:r>
            <a:r>
              <a:rPr lang="ru-RU" dirty="0"/>
              <a:t> </a:t>
            </a:r>
            <a:r>
              <a:rPr lang="ru-RU" dirty="0" err="1"/>
              <a:t>respondents</a:t>
            </a:r>
            <a:r>
              <a:rPr lang="ru-RU" dirty="0"/>
              <a:t> </a:t>
            </a:r>
            <a:r>
              <a:rPr lang="ru-RU" dirty="0" err="1"/>
              <a:t>are</a:t>
            </a:r>
            <a:r>
              <a:rPr lang="ru-RU" dirty="0"/>
              <a:t> </a:t>
            </a:r>
            <a:r>
              <a:rPr lang="ru-RU" dirty="0" err="1"/>
              <a:t>trying</a:t>
            </a:r>
            <a:r>
              <a:rPr lang="ru-RU" dirty="0"/>
              <a:t> </a:t>
            </a:r>
            <a:r>
              <a:rPr lang="ru-RU" dirty="0" err="1"/>
              <a:t>to</a:t>
            </a:r>
            <a:r>
              <a:rPr lang="ru-RU" dirty="0"/>
              <a:t> </a:t>
            </a:r>
            <a:r>
              <a:rPr lang="ru-RU" dirty="0" err="1"/>
              <a:t>follow</a:t>
            </a:r>
            <a:r>
              <a:rPr lang="ru-RU" dirty="0"/>
              <a:t> </a:t>
            </a:r>
            <a:r>
              <a:rPr lang="ru-RU" dirty="0" err="1"/>
              <a:t>fashion</a:t>
            </a:r>
            <a:r>
              <a:rPr lang="ru-RU" dirty="0"/>
              <a:t> </a:t>
            </a:r>
            <a:r>
              <a:rPr lang="ru-RU" dirty="0" err="1"/>
              <a:t>trends</a:t>
            </a:r>
            <a:r>
              <a:rPr lang="ru-RU" dirty="0"/>
              <a:t>.</a:t>
            </a:r>
          </a:p>
          <a:p>
            <a:endParaRPr lang="ru-RU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1499" b="99358" l="69800" r="986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362200" y="2438399"/>
            <a:ext cx="3581400" cy="421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1499" b="95075" l="39800" r="674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81800" y="0"/>
            <a:ext cx="3581400" cy="444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750988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b="1" dirty="0" smtClean="0"/>
              <a:t>1890-1900 </a:t>
            </a:r>
            <a:r>
              <a:rPr lang="en-US" sz="4800" b="1" dirty="0"/>
              <a:t/>
            </a:r>
            <a:br>
              <a:rPr lang="en-US" sz="4800" b="1" dirty="0"/>
            </a:br>
            <a:r>
              <a:rPr lang="en-US" sz="4800" b="1" dirty="0"/>
              <a:t>What influenced Fashion?</a:t>
            </a:r>
          </a:p>
        </p:txBody>
      </p:sp>
      <p:sp>
        <p:nvSpPr>
          <p:cNvPr id="9113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09600" y="2286000"/>
            <a:ext cx="3810000" cy="1066800"/>
          </a:xfrm>
        </p:spPr>
        <p:txBody>
          <a:bodyPr/>
          <a:lstStyle/>
          <a:p>
            <a:r>
              <a:rPr lang="en-US" sz="2800" dirty="0" smtClean="0"/>
              <a:t>Victorian Era</a:t>
            </a:r>
          </a:p>
        </p:txBody>
      </p:sp>
      <p:pic>
        <p:nvPicPr>
          <p:cNvPr id="91143" name="Picture 7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304800" y="3505200"/>
            <a:ext cx="4220948" cy="3017978"/>
          </a:xfrm>
          <a:noFill/>
          <a:ln/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5400" y="1981200"/>
            <a:ext cx="3505200" cy="44866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b="1" dirty="0" smtClean="0"/>
              <a:t>1890-1900</a:t>
            </a:r>
            <a:r>
              <a:rPr lang="en-US" sz="5400" b="1" dirty="0"/>
              <a:t/>
            </a:r>
            <a:br>
              <a:rPr lang="en-US" sz="5400" b="1" dirty="0"/>
            </a:br>
            <a:r>
              <a:rPr lang="en-US" sz="5400" b="1" dirty="0"/>
              <a:t>Fashion Trends</a:t>
            </a:r>
          </a:p>
        </p:txBody>
      </p:sp>
      <p:sp>
        <p:nvSpPr>
          <p:cNvPr id="9216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2307021"/>
            <a:ext cx="3505200" cy="4114800"/>
          </a:xfrm>
        </p:spPr>
        <p:txBody>
          <a:bodyPr/>
          <a:lstStyle/>
          <a:p>
            <a:r>
              <a:rPr lang="en-US" sz="2800" dirty="0"/>
              <a:t>Corset</a:t>
            </a:r>
          </a:p>
          <a:p>
            <a:r>
              <a:rPr lang="en-US" sz="2800" dirty="0"/>
              <a:t>Bustle</a:t>
            </a:r>
          </a:p>
          <a:p>
            <a:r>
              <a:rPr lang="en-US" sz="2800" dirty="0"/>
              <a:t>Gibson </a:t>
            </a:r>
            <a:r>
              <a:rPr lang="en-US" sz="2800" dirty="0" smtClean="0"/>
              <a:t>Girl</a:t>
            </a:r>
          </a:p>
          <a:p>
            <a:pPr lvl="1"/>
            <a:r>
              <a:rPr lang="en-US" sz="2400" dirty="0" smtClean="0"/>
              <a:t>From mid 1890’s to the early 1920’s symbolized the Ideal American Woman</a:t>
            </a:r>
          </a:p>
          <a:p>
            <a:pPr lvl="1"/>
            <a:endParaRPr lang="en-US" sz="2400" dirty="0"/>
          </a:p>
        </p:txBody>
      </p:sp>
      <p:pic>
        <p:nvPicPr>
          <p:cNvPr id="92165" name="Picture 5" descr="001-1900.TIF                                                   000867FCMacintosh HD                   C315C5FB: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5410200" y="2133600"/>
            <a:ext cx="1071563" cy="4114800"/>
          </a:xfrm>
          <a:noFill/>
        </p:spPr>
      </p:pic>
      <p:pic>
        <p:nvPicPr>
          <p:cNvPr id="92166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89847" y="2946400"/>
            <a:ext cx="1097463" cy="168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34200" y="2362200"/>
            <a:ext cx="1917700" cy="2857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1600200"/>
          </a:xfrm>
        </p:spPr>
        <p:txBody>
          <a:bodyPr/>
          <a:lstStyle/>
          <a:p>
            <a:r>
              <a:rPr lang="en-US" sz="4800" b="1" dirty="0" smtClean="0"/>
              <a:t>1900-1920</a:t>
            </a:r>
            <a:r>
              <a:rPr lang="en-US" sz="4800" b="1" dirty="0"/>
              <a:t/>
            </a:r>
            <a:br>
              <a:rPr lang="en-US" sz="4800" b="1" dirty="0"/>
            </a:br>
            <a:r>
              <a:rPr lang="en-US" sz="4800" b="1" dirty="0"/>
              <a:t>What Influenced Fashion?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33400" y="2667000"/>
            <a:ext cx="2362200" cy="3886200"/>
          </a:xfrm>
        </p:spPr>
        <p:txBody>
          <a:bodyPr/>
          <a:lstStyle/>
          <a:p>
            <a:r>
              <a:rPr lang="en-US" sz="2800" dirty="0"/>
              <a:t>Industrial </a:t>
            </a:r>
            <a:r>
              <a:rPr lang="en-US" sz="2800" dirty="0" smtClean="0"/>
              <a:t>Revolution Era</a:t>
            </a:r>
          </a:p>
          <a:p>
            <a:pPr lvl="1"/>
            <a:endParaRPr lang="en-US" sz="2400" dirty="0"/>
          </a:p>
        </p:txBody>
      </p:sp>
      <p:pic>
        <p:nvPicPr>
          <p:cNvPr id="3080" name="Picture 8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800600" y="2845621"/>
            <a:ext cx="3810000" cy="2671763"/>
          </a:xfrm>
          <a:noFill/>
          <a:ln/>
        </p:spPr>
      </p:pic>
      <p:pic>
        <p:nvPicPr>
          <p:cNvPr id="3081" name="Picture 9" descr="005-1903.TIF                                                   000867FCMacintosh HD                   C315C5FB: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43200" y="2548758"/>
            <a:ext cx="1752600" cy="37758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 animBg="1" autoUpdateAnimBg="0"/>
      <p:bldP spid="3075" grpId="0" build="p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2405196" y="381000"/>
            <a:ext cx="5867400" cy="1143000"/>
          </a:xfrm>
        </p:spPr>
        <p:txBody>
          <a:bodyPr/>
          <a:lstStyle/>
          <a:p>
            <a:r>
              <a:rPr lang="en-US" sz="4800" b="1" dirty="0" smtClean="0"/>
              <a:t>1900-1920’s</a:t>
            </a:r>
            <a:r>
              <a:rPr lang="en-US" sz="4800" b="1" dirty="0"/>
              <a:t/>
            </a:r>
            <a:br>
              <a:rPr lang="en-US" sz="4800" b="1" dirty="0"/>
            </a:br>
            <a:r>
              <a:rPr lang="en-US" sz="4800" b="1" dirty="0"/>
              <a:t>Fashion Trends</a:t>
            </a: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4038600"/>
            <a:ext cx="3733800" cy="2514600"/>
          </a:xfrm>
        </p:spPr>
        <p:txBody>
          <a:bodyPr/>
          <a:lstStyle/>
          <a:p>
            <a:r>
              <a:rPr lang="en-US" sz="2800" dirty="0"/>
              <a:t>Flapper</a:t>
            </a:r>
          </a:p>
          <a:p>
            <a:pPr lvl="1"/>
            <a:r>
              <a:rPr lang="en-US" sz="2400" dirty="0"/>
              <a:t>Long beads, loose fitting dresses with shorter hemlines</a:t>
            </a:r>
          </a:p>
          <a:p>
            <a:r>
              <a:rPr lang="en-US" sz="2800" dirty="0"/>
              <a:t>Costume </a:t>
            </a:r>
            <a:r>
              <a:rPr lang="en-US" sz="2800" dirty="0" err="1" smtClean="0"/>
              <a:t>Jewlery</a:t>
            </a:r>
            <a:endParaRPr lang="en-US" sz="2800" dirty="0" smtClean="0"/>
          </a:p>
          <a:p>
            <a:r>
              <a:rPr lang="en-US" sz="2800" dirty="0" smtClean="0"/>
              <a:t>Cloche’ Hat</a:t>
            </a:r>
            <a:endParaRPr lang="en-US" sz="2800" dirty="0"/>
          </a:p>
        </p:txBody>
      </p:sp>
      <p:pic>
        <p:nvPicPr>
          <p:cNvPr id="106502" name="Picture 6" descr="041-1925.TIF                                                   00086815Macintosh HD                   C315C5FB: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6858000" y="1981200"/>
            <a:ext cx="1774825" cy="4876800"/>
          </a:xfrm>
        </p:spPr>
      </p:pic>
      <p:pic>
        <p:nvPicPr>
          <p:cNvPr id="106503" name="Picture 7" descr="051-1928.TIF                                                   00086815Macintosh HD                   C315C5FB: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8200" y="1981200"/>
            <a:ext cx="1928813" cy="4876800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2400" y="139262"/>
            <a:ext cx="2431472" cy="3657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b="1" dirty="0"/>
              <a:t>1930’s</a:t>
            </a:r>
            <a:br>
              <a:rPr lang="en-US" sz="4800" b="1" dirty="0"/>
            </a:br>
            <a:r>
              <a:rPr lang="en-US" sz="4800" b="1" dirty="0"/>
              <a:t>What influenced Fashion?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2286000"/>
            <a:ext cx="3810000" cy="3810000"/>
          </a:xfrm>
        </p:spPr>
        <p:txBody>
          <a:bodyPr/>
          <a:lstStyle/>
          <a:p>
            <a:r>
              <a:rPr lang="en-US" sz="2800" dirty="0"/>
              <a:t>Depression </a:t>
            </a:r>
            <a:r>
              <a:rPr lang="en-US" sz="2800" dirty="0" smtClean="0"/>
              <a:t>Era</a:t>
            </a:r>
            <a:endParaRPr lang="en-US" sz="2800" dirty="0"/>
          </a:p>
        </p:txBody>
      </p:sp>
      <p:pic>
        <p:nvPicPr>
          <p:cNvPr id="11269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5410200" y="1981200"/>
            <a:ext cx="2714625" cy="4114800"/>
          </a:xfrm>
          <a:noFill/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0" y="3352800"/>
            <a:ext cx="2393950" cy="311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>
          <a:xfrm>
            <a:off x="4163410" y="304800"/>
            <a:ext cx="4572000" cy="1143000"/>
          </a:xfrm>
        </p:spPr>
        <p:txBody>
          <a:bodyPr/>
          <a:lstStyle/>
          <a:p>
            <a:r>
              <a:rPr lang="en-US" sz="4800" b="1" dirty="0"/>
              <a:t>1930’s</a:t>
            </a:r>
            <a:br>
              <a:rPr lang="en-US" sz="4800" b="1" dirty="0"/>
            </a:br>
            <a:r>
              <a:rPr lang="en-US" sz="4800" b="1" dirty="0"/>
              <a:t>Fashion Trends</a:t>
            </a:r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2743200"/>
            <a:ext cx="3810000" cy="3657600"/>
          </a:xfrm>
        </p:spPr>
        <p:txBody>
          <a:bodyPr/>
          <a:lstStyle/>
          <a:p>
            <a:r>
              <a:rPr lang="en-US" sz="2800" dirty="0"/>
              <a:t>Hand-me Downs</a:t>
            </a:r>
            <a:endParaRPr lang="en-US" sz="2800" dirty="0" smtClean="0"/>
          </a:p>
          <a:p>
            <a:r>
              <a:rPr lang="en-US" sz="2800" dirty="0" smtClean="0"/>
              <a:t>Flour Sack </a:t>
            </a:r>
            <a:r>
              <a:rPr lang="en-US" sz="2800" dirty="0"/>
              <a:t>Clothing</a:t>
            </a:r>
          </a:p>
          <a:p>
            <a:pPr lvl="1"/>
            <a:r>
              <a:rPr lang="en-US" sz="2400" dirty="0"/>
              <a:t>Children wore clothing made from flour and sugar sacks</a:t>
            </a:r>
            <a:endParaRPr lang="en-US" sz="2400" dirty="0" smtClean="0"/>
          </a:p>
          <a:p>
            <a:r>
              <a:rPr lang="en-US" sz="2800" dirty="0" smtClean="0"/>
              <a:t>Bias cut Dresses</a:t>
            </a:r>
          </a:p>
          <a:p>
            <a:r>
              <a:rPr lang="en-US" sz="2800" dirty="0" smtClean="0"/>
              <a:t>Waistline Restored</a:t>
            </a:r>
          </a:p>
          <a:p>
            <a:r>
              <a:rPr lang="en-US" sz="2800" dirty="0" smtClean="0"/>
              <a:t>Hemlines Dropped</a:t>
            </a:r>
            <a:endParaRPr lang="en-US" sz="2800" dirty="0"/>
          </a:p>
        </p:txBody>
      </p:sp>
      <p:pic>
        <p:nvPicPr>
          <p:cNvPr id="110598" name="Picture 6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3810000" cy="2770188"/>
          </a:xfrm>
          <a:noFill/>
          <a:ln/>
        </p:spPr>
      </p:pic>
      <p:pic>
        <p:nvPicPr>
          <p:cNvPr id="110599" name="Picture 7" descr="070-1934.TIF                                                   00086837Macintosh HD                   C315C5FB: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96200" y="1828800"/>
            <a:ext cx="1143000" cy="3472451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53000" y="2971800"/>
            <a:ext cx="2586566" cy="3581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Papyrus"/>
        <a:ea typeface=""/>
        <a:cs typeface=""/>
      </a:majorFont>
      <a:minorFont>
        <a:latin typeface="Papyru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1229</TotalTime>
  <Words>348</Words>
  <Application>Microsoft Office PowerPoint</Application>
  <PresentationFormat>Экран (4:3)</PresentationFormat>
  <Paragraphs>117</Paragraphs>
  <Slides>23</Slides>
  <Notes>14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Blank Presentation</vt:lpstr>
      <vt:lpstr>Слайд 1</vt:lpstr>
      <vt:lpstr>Survey</vt:lpstr>
      <vt:lpstr>Survey</vt:lpstr>
      <vt:lpstr>1890-1900  What influenced Fashion?</vt:lpstr>
      <vt:lpstr>1890-1900 Fashion Trends</vt:lpstr>
      <vt:lpstr>1900-1920 What Influenced Fashion?</vt:lpstr>
      <vt:lpstr>1900-1920’s Fashion Trends</vt:lpstr>
      <vt:lpstr>1930’s What influenced Fashion?</vt:lpstr>
      <vt:lpstr>1930’s Fashion Trends</vt:lpstr>
      <vt:lpstr>1940’s What Influenced Fashion?</vt:lpstr>
      <vt:lpstr>1940’s Fashion Trends</vt:lpstr>
      <vt:lpstr>1950’s What Influenced Fashion?</vt:lpstr>
      <vt:lpstr>1950’s Fashion Trends</vt:lpstr>
      <vt:lpstr>1960’s Fashion Trends</vt:lpstr>
      <vt:lpstr>1970  - 1980’s What Influenced Fashion?</vt:lpstr>
      <vt:lpstr>1970 – 1980’s Fashion Trends</vt:lpstr>
      <vt:lpstr>1990’s What influenced Fashion?</vt:lpstr>
      <vt:lpstr>1990’s Fashion Trends</vt:lpstr>
      <vt:lpstr>2000’s</vt:lpstr>
      <vt:lpstr>2000’s Fashion Trends</vt:lpstr>
      <vt:lpstr>Слайд 21</vt:lpstr>
      <vt:lpstr>Conclusion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Fashion History</dc:title>
  <dc:creator>Crescent View Middle School</dc:creator>
  <cp:lastModifiedBy>Наталья</cp:lastModifiedBy>
  <cp:revision>146</cp:revision>
  <dcterms:created xsi:type="dcterms:W3CDTF">2010-10-06T14:19:21Z</dcterms:created>
  <dcterms:modified xsi:type="dcterms:W3CDTF">2015-02-27T07:59:26Z</dcterms:modified>
</cp:coreProperties>
</file>