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65" r:id="rId4"/>
    <p:sldId id="258" r:id="rId5"/>
    <p:sldId id="259" r:id="rId6"/>
    <p:sldId id="260" r:id="rId7"/>
    <p:sldId id="261" r:id="rId8"/>
    <p:sldId id="264" r:id="rId9"/>
    <p:sldId id="266" r:id="rId10"/>
    <p:sldId id="267" r:id="rId11"/>
    <p:sldId id="269"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3787" y="4243845"/>
            <a:ext cx="2307831" cy="276940"/>
          </a:xfrm>
          <a:prstGeom prst="rect">
            <a:avLst/>
          </a:prstGeom>
        </p:spPr>
      </p:pic>
      <p:sp>
        <p:nvSpPr>
          <p:cNvPr id="9" name="Rectangle 8"/>
          <p:cNvSpPr/>
          <p:nvPr/>
        </p:nvSpPr>
        <p:spPr>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555655" y="5936188"/>
            <a:ext cx="2057400" cy="365125"/>
          </a:xfrm>
        </p:spPr>
        <p:txBody>
          <a:bodyPr/>
          <a:lstStyle/>
          <a:p>
            <a:fld id="{1EC1DA14-1A0F-4AE5-A252-F44226DD65D2}" type="datetimeFigureOut">
              <a:rPr lang="ru-RU" smtClean="0"/>
              <a:t>27.02.2015</a:t>
            </a:fld>
            <a:endParaRPr lang="ru-RU"/>
          </a:p>
        </p:txBody>
      </p:sp>
      <p:sp>
        <p:nvSpPr>
          <p:cNvPr id="5" name="Footer Placeholder 4"/>
          <p:cNvSpPr>
            <a:spLocks noGrp="1"/>
          </p:cNvSpPr>
          <p:nvPr>
            <p:ph type="ftr" sz="quarter" idx="11"/>
          </p:nvPr>
        </p:nvSpPr>
        <p:spPr>
          <a:xfrm>
            <a:off x="533401" y="5936189"/>
            <a:ext cx="4021666" cy="365125"/>
          </a:xfrm>
        </p:spPr>
        <p:txBody>
          <a:bodyPr/>
          <a:lstStyle/>
          <a:p>
            <a:endParaRPr lang="ru-RU"/>
          </a:p>
        </p:txBody>
      </p:sp>
      <p:sp>
        <p:nvSpPr>
          <p:cNvPr id="6" name="Slide Number Placeholder 5"/>
          <p:cNvSpPr>
            <a:spLocks noGrp="1"/>
          </p:cNvSpPr>
          <p:nvPr>
            <p:ph type="sldNum" sz="quarter" idx="12"/>
          </p:nvPr>
        </p:nvSpPr>
        <p:spPr>
          <a:xfrm>
            <a:off x="7010399" y="2750337"/>
            <a:ext cx="1370293" cy="1356442"/>
          </a:xfrm>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1061001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20" name="Group 19"/>
          <p:cNvGrpSpPr/>
          <p:nvPr/>
        </p:nvGrpSpPr>
        <p:grpSpPr>
          <a:xfrm>
            <a:off x="0" y="45720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EC1DA14-1A0F-4AE5-A252-F44226DD65D2}" type="datetimeFigureOut">
              <a:rPr lang="ru-RU" smtClean="0"/>
              <a:t>27.02.2015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7856438" y="4711310"/>
            <a:ext cx="1149836" cy="1090789"/>
          </a:xfrm>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127267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grpSp>
        <p:nvGrpSpPr>
          <p:cNvPr id="21" name="Group 20"/>
          <p:cNvGrpSpPr/>
          <p:nvPr/>
        </p:nvGrpSpPr>
        <p:grpSpPr>
          <a:xfrm>
            <a:off x="0" y="4572000"/>
            <a:ext cx="9161969" cy="1677035"/>
            <a:chOff x="0" y="2895600"/>
            <a:chExt cx="9161969" cy="1677035"/>
          </a:xfrm>
        </p:grpSpPr>
        <p:pic>
          <p:nvPicPr>
            <p:cNvPr id="22" name="Picture 21"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3" name="Picture 22"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4" name="Rectangle 23"/>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EC1DA14-1A0F-4AE5-A252-F44226DD65D2}" type="datetimeFigureOut">
              <a:rPr lang="ru-RU" smtClean="0"/>
              <a:t>27.02.2015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7856438" y="4711616"/>
            <a:ext cx="1149836" cy="1090789"/>
          </a:xfrm>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984677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grpSp>
        <p:nvGrpSpPr>
          <p:cNvPr id="29" name="Group 28"/>
          <p:cNvGrpSpPr/>
          <p:nvPr/>
        </p:nvGrpSpPr>
        <p:grpSpPr>
          <a:xfrm>
            <a:off x="0" y="4572000"/>
            <a:ext cx="9161969" cy="1677035"/>
            <a:chOff x="0" y="2895600"/>
            <a:chExt cx="9161969" cy="1677035"/>
          </a:xfrm>
        </p:grpSpPr>
        <p:pic>
          <p:nvPicPr>
            <p:cNvPr id="30" name="Picture 29"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1" name="Picture 30"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2" name="Rectangle 31"/>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67921" y="616983"/>
            <a:ext cx="6425147" cy="3036061"/>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989438" y="3660763"/>
            <a:ext cx="5987731"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EC1DA14-1A0F-4AE5-A252-F44226DD65D2}" type="datetimeFigureOut">
              <a:rPr lang="ru-RU" smtClean="0"/>
              <a:t>27.02.2015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7856438" y="4709926"/>
            <a:ext cx="1149836" cy="1090789"/>
          </a:xfrm>
        </p:spPr>
        <p:txBody>
          <a:bodyPr/>
          <a:lstStyle/>
          <a:p>
            <a:fld id="{4B91B9EA-C1C6-4EA1-AF7B-C2C739126CC2}" type="slidenum">
              <a:rPr lang="ru-RU" smtClean="0"/>
              <a:t>‹#›</a:t>
            </a:fld>
            <a:endParaRPr lang="ru-RU"/>
          </a:p>
        </p:txBody>
      </p:sp>
      <p:sp>
        <p:nvSpPr>
          <p:cNvPr id="27" name="TextBox 26"/>
          <p:cNvSpPr txBox="1"/>
          <p:nvPr/>
        </p:nvSpPr>
        <p:spPr>
          <a:xfrm>
            <a:off x="270932" y="748116"/>
            <a:ext cx="5334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28" name="TextBox 27"/>
          <p:cNvSpPr txBox="1"/>
          <p:nvPr/>
        </p:nvSpPr>
        <p:spPr>
          <a:xfrm>
            <a:off x="6967191" y="2998573"/>
            <a:ext cx="457200" cy="584777"/>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31906849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grpSp>
        <p:nvGrpSpPr>
          <p:cNvPr id="22" name="Group 21"/>
          <p:cNvGrpSpPr/>
          <p:nvPr/>
        </p:nvGrpSpPr>
        <p:grpSpPr>
          <a:xfrm>
            <a:off x="0" y="4572000"/>
            <a:ext cx="9161969" cy="1677035"/>
            <a:chOff x="0" y="2895600"/>
            <a:chExt cx="9161969" cy="1677035"/>
          </a:xfrm>
        </p:grpSpPr>
        <p:pic>
          <p:nvPicPr>
            <p:cNvPr id="23" name="Picture 22"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4" name="Picture 23"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5" name="Rectangle 24"/>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531639" y="5300150"/>
            <a:ext cx="6896534" cy="51195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EC1DA14-1A0F-4AE5-A252-F44226DD65D2}" type="datetimeFigureOut">
              <a:rPr lang="ru-RU" smtClean="0"/>
              <a:t>27.02.2015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7856438" y="4709926"/>
            <a:ext cx="1149836" cy="1090789"/>
          </a:xfrm>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2676713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grpSp>
        <p:nvGrpSpPr>
          <p:cNvPr id="23" name="Group 22"/>
          <p:cNvGrpSpPr/>
          <p:nvPr/>
        </p:nvGrpSpPr>
        <p:grpSpPr>
          <a:xfrm>
            <a:off x="0" y="6096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539777" y="3015290"/>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2879710" y="3007906"/>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5233520" y="3007905"/>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EC1DA14-1A0F-4AE5-A252-F44226DD65D2}" type="datetimeFigureOut">
              <a:rPr lang="ru-RU" smtClean="0"/>
              <a:t>27.02.2015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1388146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grpSp>
        <p:nvGrpSpPr>
          <p:cNvPr id="34" name="Group 33"/>
          <p:cNvGrpSpPr/>
          <p:nvPr/>
        </p:nvGrpSpPr>
        <p:grpSpPr>
          <a:xfrm>
            <a:off x="0" y="609600"/>
            <a:ext cx="9161969" cy="1677035"/>
            <a:chOff x="0" y="2895600"/>
            <a:chExt cx="9161969" cy="1677035"/>
          </a:xfrm>
        </p:grpSpPr>
        <p:pic>
          <p:nvPicPr>
            <p:cNvPr id="35" name="Picture 34"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6" name="Picture 35"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7" name="Rectangle 36"/>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7"/>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532391" y="4873765"/>
            <a:ext cx="219225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2869483" y="4873764"/>
            <a:ext cx="2218004"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5230934" y="4873762"/>
            <a:ext cx="219723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EC1DA14-1A0F-4AE5-A252-F44226DD65D2}" type="datetimeFigureOut">
              <a:rPr lang="ru-RU" smtClean="0"/>
              <a:t>27.02.2015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28289698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grpSp>
        <p:nvGrpSpPr>
          <p:cNvPr id="16" name="Group 15"/>
          <p:cNvGrpSpPr/>
          <p:nvPr/>
        </p:nvGrpSpPr>
        <p:grpSpPr>
          <a:xfrm>
            <a:off x="0" y="609600"/>
            <a:ext cx="9161969" cy="1677035"/>
            <a:chOff x="0" y="2895600"/>
            <a:chExt cx="9161969" cy="1677035"/>
          </a:xfrm>
        </p:grpSpPr>
        <p:pic>
          <p:nvPicPr>
            <p:cNvPr id="17" name="Picture 16"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8" name="Picture 17"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9" name="Rectangle 18"/>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EC1DA14-1A0F-4AE5-A252-F44226DD65D2}" type="datetimeFigureOut">
              <a:rPr lang="ru-RU" smtClean="0"/>
              <a:t>27.02.2015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11238206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grpSp>
        <p:nvGrpSpPr>
          <p:cNvPr id="14" name="Group 13"/>
          <p:cNvGrpSpPr/>
          <p:nvPr/>
        </p:nvGrpSpPr>
        <p:grpSpPr>
          <a:xfrm rot="5400000">
            <a:off x="4575305" y="2747178"/>
            <a:ext cx="6862555" cy="1368199"/>
            <a:chOff x="2281445" y="609600"/>
            <a:chExt cx="6862555" cy="1368199"/>
          </a:xfrm>
        </p:grpSpPr>
        <p:sp>
          <p:nvSpPr>
            <p:cNvPr id="12" name="Rectangle 11"/>
            <p:cNvSpPr/>
            <p:nvPr/>
          </p:nvSpPr>
          <p:spPr>
            <a:xfrm>
              <a:off x="2281445" y="609601"/>
              <a:ext cx="5285695"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5029144" y="5936188"/>
            <a:ext cx="2057400" cy="365125"/>
          </a:xfrm>
        </p:spPr>
        <p:txBody>
          <a:bodyPr/>
          <a:lstStyle/>
          <a:p>
            <a:fld id="{1EC1DA14-1A0F-4AE5-A252-F44226DD65D2}" type="datetimeFigureOut">
              <a:rPr lang="ru-RU" smtClean="0"/>
              <a:t>27.02.2015</a:t>
            </a:fld>
            <a:endParaRPr lang="ru-RU"/>
          </a:p>
        </p:txBody>
      </p:sp>
      <p:sp>
        <p:nvSpPr>
          <p:cNvPr id="5" name="Footer Placeholder 4"/>
          <p:cNvSpPr>
            <a:spLocks noGrp="1"/>
          </p:cNvSpPr>
          <p:nvPr>
            <p:ph type="ftr" sz="quarter" idx="11"/>
          </p:nvPr>
        </p:nvSpPr>
        <p:spPr>
          <a:xfrm>
            <a:off x="510241" y="5936189"/>
            <a:ext cx="4518959" cy="365125"/>
          </a:xfrm>
        </p:spPr>
        <p:txBody>
          <a:bodyPr/>
          <a:lstStyle/>
          <a:p>
            <a:endParaRPr lang="ru-RU"/>
          </a:p>
        </p:txBody>
      </p:sp>
      <p:sp>
        <p:nvSpPr>
          <p:cNvPr id="6" name="Slide Number Placeholder 5"/>
          <p:cNvSpPr>
            <a:spLocks noGrp="1"/>
          </p:cNvSpPr>
          <p:nvPr>
            <p:ph type="sldNum" sz="quarter" idx="12"/>
          </p:nvPr>
        </p:nvSpPr>
        <p:spPr>
          <a:xfrm>
            <a:off x="7431152" y="5432500"/>
            <a:ext cx="1149636" cy="1273100"/>
          </a:xfrm>
        </p:spPr>
        <p:txBody>
          <a:bodyPr anchor="t"/>
          <a:lstStyle>
            <a:lvl1pPr algn="ctr">
              <a:defRPr/>
            </a:lvl1pPr>
          </a:lstStyle>
          <a:p>
            <a:fld id="{4B91B9EA-C1C6-4EA1-AF7B-C2C739126CC2}" type="slidenum">
              <a:rPr lang="ru-RU" smtClean="0"/>
              <a:t>‹#›</a:t>
            </a:fld>
            <a:endParaRPr lang="ru-RU"/>
          </a:p>
        </p:txBody>
      </p:sp>
    </p:spTree>
    <p:extLst>
      <p:ext uri="{BB962C8B-B14F-4D97-AF65-F5344CB8AC3E}">
        <p14:creationId xmlns:p14="http://schemas.microsoft.com/office/powerpoint/2010/main" val="2803968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grpSp>
        <p:nvGrpSpPr>
          <p:cNvPr id="27" name="Group 26"/>
          <p:cNvGrpSpPr/>
          <p:nvPr/>
        </p:nvGrpSpPr>
        <p:grpSpPr>
          <a:xfrm>
            <a:off x="0" y="609600"/>
            <a:ext cx="9161969" cy="1677035"/>
            <a:chOff x="0" y="2895600"/>
            <a:chExt cx="9161969" cy="1677035"/>
          </a:xfrm>
        </p:grpSpPr>
        <p:pic>
          <p:nvPicPr>
            <p:cNvPr id="28" name="Picture 2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9" name="Picture 2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0" name="Rectangle 2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EC1DA14-1A0F-4AE5-A252-F44226DD65D2}" type="datetimeFigureOut">
              <a:rPr lang="ru-RU" smtClean="0"/>
              <a:t>27.02.2015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4054439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grpSp>
        <p:nvGrpSpPr>
          <p:cNvPr id="18" name="Group 17"/>
          <p:cNvGrpSpPr/>
          <p:nvPr/>
        </p:nvGrpSpPr>
        <p:grpSpPr>
          <a:xfrm>
            <a:off x="0" y="2728432"/>
            <a:ext cx="9161969" cy="1677035"/>
            <a:chOff x="0" y="2895600"/>
            <a:chExt cx="9161969" cy="1677035"/>
          </a:xfrm>
        </p:grpSpPr>
        <p:pic>
          <p:nvPicPr>
            <p:cNvPr id="19" name="Picture 1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0" name="Picture 1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1" name="Rectangle 20"/>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chor="ctr">
            <a:normAutofit/>
          </a:bodyPr>
          <a:lstStyle>
            <a:lvl1pPr algn="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5365810" y="5936188"/>
            <a:ext cx="2057400" cy="365125"/>
          </a:xfrm>
        </p:spPr>
        <p:txBody>
          <a:bodyPr/>
          <a:lstStyle/>
          <a:p>
            <a:fld id="{1EC1DA14-1A0F-4AE5-A252-F44226DD65D2}" type="datetimeFigureOut">
              <a:rPr lang="ru-RU" smtClean="0"/>
              <a:t>27.02.2015</a:t>
            </a:fld>
            <a:endParaRPr lang="ru-RU"/>
          </a:p>
        </p:txBody>
      </p:sp>
      <p:sp>
        <p:nvSpPr>
          <p:cNvPr id="5" name="Footer Placeholder 4"/>
          <p:cNvSpPr>
            <a:spLocks noGrp="1"/>
          </p:cNvSpPr>
          <p:nvPr>
            <p:ph type="ftr" sz="quarter" idx="11"/>
          </p:nvPr>
        </p:nvSpPr>
        <p:spPr>
          <a:xfrm>
            <a:off x="533400" y="5936189"/>
            <a:ext cx="4834673" cy="365125"/>
          </a:xfrm>
        </p:spPr>
        <p:txBody>
          <a:bodyPr/>
          <a:lstStyle/>
          <a:p>
            <a:endParaRPr lang="ru-RU"/>
          </a:p>
        </p:txBody>
      </p:sp>
      <p:sp>
        <p:nvSpPr>
          <p:cNvPr id="6" name="Slide Number Placeholder 5"/>
          <p:cNvSpPr>
            <a:spLocks noGrp="1"/>
          </p:cNvSpPr>
          <p:nvPr>
            <p:ph type="sldNum" sz="quarter" idx="12"/>
          </p:nvPr>
        </p:nvSpPr>
        <p:spPr>
          <a:xfrm>
            <a:off x="7856438" y="2869896"/>
            <a:ext cx="1149836" cy="1090789"/>
          </a:xfrm>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677688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EC1DA14-1A0F-4AE5-A252-F44226DD65D2}" type="datetimeFigureOut">
              <a:rPr lang="ru-RU" smtClean="0"/>
              <a:t>27.02.2015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2424827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grpSp>
        <p:nvGrpSpPr>
          <p:cNvPr id="28" name="Group 27"/>
          <p:cNvGrpSpPr/>
          <p:nvPr/>
        </p:nvGrpSpPr>
        <p:grpSpPr>
          <a:xfrm>
            <a:off x="0" y="609600"/>
            <a:ext cx="9161969" cy="1677035"/>
            <a:chOff x="0" y="2895600"/>
            <a:chExt cx="9161969" cy="1677035"/>
          </a:xfrm>
        </p:grpSpPr>
        <p:pic>
          <p:nvPicPr>
            <p:cNvPr id="29" name="Picture 2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0" name="Picture 2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1" name="Rectangle 30"/>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3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31638" y="3030009"/>
            <a:ext cx="3367045" cy="29061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061129" y="3030009"/>
            <a:ext cx="3367044" cy="29061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EC1DA14-1A0F-4AE5-A252-F44226DD65D2}" type="datetimeFigureOut">
              <a:rPr lang="ru-RU" smtClean="0"/>
              <a:t>27.02.2015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3457415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grpSp>
        <p:nvGrpSpPr>
          <p:cNvPr id="15" name="Group 14"/>
          <p:cNvGrpSpPr/>
          <p:nvPr/>
        </p:nvGrpSpPr>
        <p:grpSpPr>
          <a:xfrm>
            <a:off x="0" y="609600"/>
            <a:ext cx="9161969" cy="1677035"/>
            <a:chOff x="0" y="2895600"/>
            <a:chExt cx="9161969" cy="1677035"/>
          </a:xfrm>
        </p:grpSpPr>
        <p:pic>
          <p:nvPicPr>
            <p:cNvPr id="16" name="Picture 15"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7" name="Picture 16"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8" name="Rectangle 17"/>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EC1DA14-1A0F-4AE5-A252-F44226DD65D2}" type="datetimeFigureOut">
              <a:rPr lang="ru-RU" smtClean="0"/>
              <a:t>27.02.2015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927788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12" name="Picture 11" descr="HD-ShadowShort.png"/>
          <p:cNvPicPr>
            <a:picLocks noChangeAspect="1"/>
          </p:cNvPicPr>
          <p:nvPr/>
        </p:nvPicPr>
        <p:blipFill rotWithShape="1">
          <a:blip r:embed="rId2" cstate="print">
            <a:extLst>
              <a:ext uri="{28A0092B-C50C-407E-A947-70E740481C1C}">
                <a14:useLocalDpi xmlns:a14="http://schemas.microsoft.com/office/drawing/2010/main" val="0"/>
              </a:ext>
            </a:extLst>
          </a:blip>
          <a:srcRect r="9871"/>
          <a:stretch/>
        </p:blipFill>
        <p:spPr>
          <a:xfrm>
            <a:off x="7717217" y="1973262"/>
            <a:ext cx="1444752" cy="144270"/>
          </a:xfrm>
          <a:prstGeom prst="rect">
            <a:avLst/>
          </a:prstGeom>
        </p:spPr>
      </p:pic>
      <p:sp>
        <p:nvSpPr>
          <p:cNvPr id="14" name="Rectangle 13"/>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1EC1DA14-1A0F-4AE5-A252-F44226DD65D2}" type="datetimeFigureOut">
              <a:rPr lang="ru-RU" smtClean="0"/>
              <a:t>27.02.2015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2637675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chor="ct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EC1DA14-1A0F-4AE5-A252-F44226DD65D2}" type="datetimeFigureOut">
              <a:rPr lang="ru-RU" smtClean="0"/>
              <a:t>27.02.2015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2990002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chor="ctr">
            <a:normAutofit/>
          </a:bodyPr>
          <a:lstStyle>
            <a:lvl1pPr>
              <a:defRPr sz="36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EC1DA14-1A0F-4AE5-A252-F44226DD65D2}" type="datetimeFigureOut">
              <a:rPr lang="ru-RU" smtClean="0"/>
              <a:t>27.02.2015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B91B9EA-C1C6-4EA1-AF7B-C2C739126CC2}" type="slidenum">
              <a:rPr lang="ru-RU" smtClean="0"/>
              <a:t>‹#›</a:t>
            </a:fld>
            <a:endParaRPr lang="ru-RU"/>
          </a:p>
        </p:txBody>
      </p:sp>
    </p:spTree>
    <p:extLst>
      <p:ext uri="{BB962C8B-B14F-4D97-AF65-F5344CB8AC3E}">
        <p14:creationId xmlns:p14="http://schemas.microsoft.com/office/powerpoint/2010/main" val="3964227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7" name="Picture 3" descr="C:\Users\James\Desktop\msft\Berlin\build Assets\hashOverlaySD-FullResolve.png"/>
          <p:cNvPicPr>
            <a:picLocks noChangeAspect="1" noChangeArrowheads="1"/>
          </p:cNvPicPr>
          <p:nvPr/>
        </p:nvPicPr>
        <p:blipFill>
          <a:blip r:embed="rId19">
            <a:alphaModFix amt="10000"/>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531639" y="753228"/>
            <a:ext cx="6896534" cy="108093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33400" y="2336873"/>
            <a:ext cx="6887389" cy="359931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367881" y="5936188"/>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1EC1DA14-1A0F-4AE5-A252-F44226DD65D2}" type="datetimeFigureOut">
              <a:rPr lang="ru-RU" smtClean="0"/>
              <a:t>27.02.2015</a:t>
            </a:fld>
            <a:endParaRPr lang="ru-RU"/>
          </a:p>
        </p:txBody>
      </p:sp>
      <p:sp>
        <p:nvSpPr>
          <p:cNvPr id="5" name="Footer Placeholder 4"/>
          <p:cNvSpPr>
            <a:spLocks noGrp="1"/>
          </p:cNvSpPr>
          <p:nvPr>
            <p:ph type="ftr" sz="quarter" idx="3"/>
          </p:nvPr>
        </p:nvSpPr>
        <p:spPr>
          <a:xfrm>
            <a:off x="533400" y="5936189"/>
            <a:ext cx="4834673"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7848600" y="753228"/>
            <a:ext cx="1157674"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4B91B9EA-C1C6-4EA1-AF7B-C2C739126CC2}" type="slidenum">
              <a:rPr lang="ru-RU" smtClean="0"/>
              <a:t>‹#›</a:t>
            </a:fld>
            <a:endParaRPr lang="ru-RU"/>
          </a:p>
        </p:txBody>
      </p:sp>
    </p:spTree>
    <p:extLst>
      <p:ext uri="{BB962C8B-B14F-4D97-AF65-F5344CB8AC3E}">
        <p14:creationId xmlns:p14="http://schemas.microsoft.com/office/powerpoint/2010/main" val="3330158279"/>
      </p:ext>
    </p:extLst>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504" y="2123389"/>
            <a:ext cx="6480048" cy="2301240"/>
          </a:xfrm>
        </p:spPr>
        <p:txBody>
          <a:bodyPr>
            <a:normAutofit/>
          </a:bodyPr>
          <a:lstStyle/>
          <a:p>
            <a:pPr algn="ctr"/>
            <a:r>
              <a:rPr lang="ru-RU"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r>
            <a:br>
              <a:rPr lang="ru-RU"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br>
            <a:r>
              <a:rPr cap="none" dirty="0" smtClean="0">
                <a:ln w="19050">
                  <a:solidFill>
                    <a:schemeClr val="tx2">
                      <a:tint val="1000"/>
                    </a:schemeClr>
                  </a:solidFill>
                  <a:prstDash val="solid"/>
                </a:ln>
                <a:solidFill>
                  <a:schemeClr val="accent1">
                    <a:lumMod val="50000"/>
                  </a:schemeClr>
                </a:solidFill>
                <a:effectLst>
                  <a:outerShdw blurRad="50000" dist="50800" dir="7500000" algn="tl">
                    <a:srgbClr val="000000">
                      <a:shade val="5000"/>
                      <a:alpha val="35000"/>
                    </a:srgbClr>
                  </a:outerShdw>
                </a:effectLst>
                <a:latin typeface="Aharoni" panose="02010803020104030203" pitchFamily="2" charset="-79"/>
                <a:cs typeface="Aharoni" panose="02010803020104030203" pitchFamily="2" charset="-79"/>
              </a:rPr>
              <a:t>Children and war</a:t>
            </a:r>
            <a:r>
              <a:rPr lang="ru-RU" dirty="0" smtClean="0"/>
              <a:t/>
            </a:r>
            <a:br>
              <a:rPr lang="ru-RU" dirty="0" smtClean="0"/>
            </a:br>
            <a:endParaRPr lang="ru-RU" dirty="0"/>
          </a:p>
        </p:txBody>
      </p:sp>
      <p:sp>
        <p:nvSpPr>
          <p:cNvPr id="4" name="Подзаголовок 2"/>
          <p:cNvSpPr txBox="1">
            <a:spLocks/>
          </p:cNvSpPr>
          <p:nvPr/>
        </p:nvSpPr>
        <p:spPr>
          <a:xfrm>
            <a:off x="6156176" y="2924944"/>
            <a:ext cx="3230756" cy="1013755"/>
          </a:xfrm>
          <a:prstGeom prst="rect">
            <a:avLst/>
          </a:prstGeom>
        </p:spPr>
        <p:txBody>
          <a:bodyPr vert="horz" tIns="0" rIns="45720" bIns="0" anchor="b">
            <a:noAutofit/>
          </a:bodyPr>
          <a:lstStyle/>
          <a:p>
            <a:pPr lvl="0" algn="ctr">
              <a:buClr>
                <a:schemeClr val="accent1"/>
              </a:buClr>
              <a:buSzPct val="80000"/>
            </a:pPr>
            <a:r>
              <a:rPr lang="en-US" sz="1200" b="1" dirty="0">
                <a:solidFill>
                  <a:schemeClr val="bg1"/>
                </a:solidFill>
                <a:latin typeface="+mj-lt"/>
                <a:cs typeface="Aharoni" panose="02010803020104030203" pitchFamily="2" charset="-79"/>
              </a:rPr>
              <a:t> Students:</a:t>
            </a:r>
          </a:p>
          <a:p>
            <a:pPr lvl="0" algn="ctr">
              <a:buClr>
                <a:schemeClr val="accent1"/>
              </a:buClr>
              <a:buSzPct val="80000"/>
            </a:pPr>
            <a:r>
              <a:rPr lang="en-US" sz="1200" b="1" dirty="0">
                <a:solidFill>
                  <a:schemeClr val="bg1"/>
                </a:solidFill>
                <a:latin typeface="+mj-lt"/>
                <a:cs typeface="Aharoni" panose="02010803020104030203" pitchFamily="2" charset="-79"/>
              </a:rPr>
              <a:t>       Bezzubtseva Anastasia</a:t>
            </a:r>
          </a:p>
          <a:p>
            <a:pPr lvl="0" algn="ctr">
              <a:buClr>
                <a:schemeClr val="accent1"/>
              </a:buClr>
              <a:buSzPct val="80000"/>
            </a:pPr>
            <a:r>
              <a:rPr lang="en-US" sz="1200" b="1" dirty="0">
                <a:solidFill>
                  <a:schemeClr val="bg1"/>
                </a:solidFill>
                <a:latin typeface="+mj-lt"/>
                <a:cs typeface="Aharoni" panose="02010803020104030203" pitchFamily="2" charset="-79"/>
              </a:rPr>
              <a:t>       Strel’nikov Vyacheslav</a:t>
            </a:r>
          </a:p>
          <a:p>
            <a:pPr lvl="0" algn="ctr">
              <a:buClr>
                <a:schemeClr val="accent1"/>
              </a:buClr>
              <a:buSzPct val="80000"/>
            </a:pPr>
            <a:r>
              <a:rPr lang="en-US" sz="1200" b="1" dirty="0">
                <a:solidFill>
                  <a:schemeClr val="bg1"/>
                </a:solidFill>
                <a:latin typeface="+mj-lt"/>
                <a:cs typeface="Aharoni" panose="02010803020104030203" pitchFamily="2" charset="-79"/>
              </a:rPr>
              <a:t>Class10 </a:t>
            </a:r>
            <a:r>
              <a:rPr lang="ru-RU" sz="1200" b="1" dirty="0">
                <a:solidFill>
                  <a:schemeClr val="bg1"/>
                </a:solidFill>
                <a:latin typeface="+mj-lt"/>
                <a:cs typeface="Aharoni" panose="02010803020104030203" pitchFamily="2" charset="-79"/>
              </a:rPr>
              <a:t>А</a:t>
            </a:r>
          </a:p>
          <a:p>
            <a:pPr lvl="0" algn="ctr">
              <a:buClr>
                <a:schemeClr val="accent1"/>
              </a:buClr>
              <a:buSzPct val="80000"/>
            </a:pPr>
            <a:r>
              <a:rPr lang="en-US" sz="1200" b="1" dirty="0">
                <a:solidFill>
                  <a:schemeClr val="bg1"/>
                </a:solidFill>
                <a:latin typeface="+mj-lt"/>
                <a:cs typeface="Aharoni" panose="02010803020104030203" pitchFamily="2" charset="-79"/>
              </a:rPr>
              <a:t>School 625</a:t>
            </a:r>
            <a:endParaRPr kumimoji="0" lang="en-US" sz="1200" b="1" i="0" u="none" strike="noStrike" kern="1200" cap="none" spc="0" normalizeH="0" baseline="0" noProof="0" dirty="0" smtClean="0">
              <a:ln>
                <a:noFill/>
              </a:ln>
              <a:solidFill>
                <a:schemeClr val="bg1"/>
              </a:solidFill>
              <a:effectLst/>
              <a:uLnTx/>
              <a:uFillTx/>
              <a:latin typeface="+mj-lt"/>
              <a:cs typeface="Aharoni" panose="02010803020104030203" pitchFamily="2"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a:latin typeface="Aharoni" panose="02010803020104030203" pitchFamily="2" charset="-79"/>
                <a:cs typeface="Aharoni" panose="02010803020104030203" pitchFamily="2" charset="-79"/>
              </a:rPr>
              <a:t>They studied, fought, worked: 15 thousand students were awarded the medal "For defense of Leningrad"</a:t>
            </a:r>
            <a:endParaRPr lang="ru-RU" sz="2400" dirty="0">
              <a:cs typeface="Aharoni" panose="02010803020104030203" pitchFamily="2" charset="-79"/>
            </a:endParaRPr>
          </a:p>
        </p:txBody>
      </p:sp>
      <p:pic>
        <p:nvPicPr>
          <p:cNvPr id="4" name="Рисунок 3" descr="F:\дети и война\IMG_1370.JPG"/>
          <p:cNvPicPr/>
          <p:nvPr/>
        </p:nvPicPr>
        <p:blipFill rotWithShape="1">
          <a:blip r:embed="rId2" cstate="print">
            <a:extLst>
              <a:ext uri="{28A0092B-C50C-407E-A947-70E740481C1C}">
                <a14:useLocalDpi xmlns:a14="http://schemas.microsoft.com/office/drawing/2010/main" val="0"/>
              </a:ext>
            </a:extLst>
          </a:blip>
          <a:srcRect l="8339" t="10183" r="25425" b="18638"/>
          <a:stretch/>
        </p:blipFill>
        <p:spPr bwMode="auto">
          <a:xfrm>
            <a:off x="4716016" y="2276872"/>
            <a:ext cx="3096344" cy="4226040"/>
          </a:xfrm>
          <a:prstGeom prst="rect">
            <a:avLst/>
          </a:prstGeom>
          <a:ln>
            <a:noFill/>
          </a:ln>
          <a:effectLst>
            <a:softEdge rad="112500"/>
          </a:effectLst>
          <a:extLst>
            <a:ext uri="{53640926-AAD7-44D8-BBD7-CCE9431645EC}">
              <a14:shadowObscured xmlns:a14="http://schemas.microsoft.com/office/drawing/2010/main"/>
            </a:ext>
          </a:extLst>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2204864"/>
            <a:ext cx="3225552" cy="4298048"/>
          </a:xfrm>
          <a:prstGeom prst="rect">
            <a:avLst/>
          </a:prstGeom>
          <a:ln>
            <a:noFill/>
          </a:ln>
          <a:effectLst>
            <a:softEdge rad="112500"/>
          </a:effectLst>
        </p:spPr>
      </p:pic>
    </p:spTree>
    <p:extLst>
      <p:ext uri="{BB962C8B-B14F-4D97-AF65-F5344CB8AC3E}">
        <p14:creationId xmlns:p14="http://schemas.microsoft.com/office/powerpoint/2010/main" val="4127048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THANK YOU FOR YOUR ATTENTION!</a:t>
            </a:r>
            <a:endParaRPr lang="ru-RU" dirty="0"/>
          </a:p>
        </p:txBody>
      </p:sp>
    </p:spTree>
    <p:extLst>
      <p:ext uri="{BB962C8B-B14F-4D97-AF65-F5344CB8AC3E}">
        <p14:creationId xmlns:p14="http://schemas.microsoft.com/office/powerpoint/2010/main" val="28225276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23675300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a:bodyPr>
          <a:lstStyle/>
          <a:p>
            <a:pPr lvl="0"/>
            <a:r>
              <a:rPr lang="en-US" sz="2800" dirty="0" smtClean="0">
                <a:solidFill>
                  <a:schemeClr val="bg1"/>
                </a:solidFill>
                <a:latin typeface="Aharoni" panose="02010803020104030203" pitchFamily="2" charset="-79"/>
                <a:cs typeface="Aharoni" panose="02010803020104030203" pitchFamily="2" charset="-79"/>
              </a:rPr>
              <a:t>to </a:t>
            </a:r>
            <a:r>
              <a:rPr lang="en-US" sz="2800" dirty="0" smtClean="0">
                <a:solidFill>
                  <a:schemeClr val="bg1"/>
                </a:solidFill>
                <a:latin typeface="Aharoni" panose="02010803020104030203" pitchFamily="2" charset="-79"/>
                <a:cs typeface="Aharoni" panose="02010803020104030203" pitchFamily="2" charset="-79"/>
              </a:rPr>
              <a:t>study historical literature on the topic;</a:t>
            </a:r>
            <a:endParaRPr lang="ru-RU" sz="2800" dirty="0" smtClean="0">
              <a:solidFill>
                <a:schemeClr val="bg1"/>
              </a:solidFill>
              <a:latin typeface="Calibri" pitchFamily="34" charset="0"/>
              <a:cs typeface="Aharoni" panose="02010803020104030203" pitchFamily="2" charset="-79"/>
            </a:endParaRPr>
          </a:p>
          <a:p>
            <a:pPr lvl="0"/>
            <a:r>
              <a:rPr lang="en-US" sz="2800" dirty="0" smtClean="0">
                <a:solidFill>
                  <a:schemeClr val="bg1"/>
                </a:solidFill>
                <a:latin typeface="Aharoni" panose="02010803020104030203" pitchFamily="2" charset="-79"/>
                <a:cs typeface="Aharoni" panose="02010803020104030203" pitchFamily="2" charset="-79"/>
              </a:rPr>
              <a:t>to </a:t>
            </a:r>
            <a:r>
              <a:rPr lang="en-US" sz="2800" dirty="0" smtClean="0">
                <a:solidFill>
                  <a:schemeClr val="bg1"/>
                </a:solidFill>
                <a:latin typeface="Aharoni" panose="02010803020104030203" pitchFamily="2" charset="-79"/>
                <a:cs typeface="Aharoni" panose="02010803020104030203" pitchFamily="2" charset="-79"/>
              </a:rPr>
              <a:t>s</a:t>
            </a:r>
            <a:r>
              <a:rPr lang="en-US" sz="2800" dirty="0" smtClean="0">
                <a:solidFill>
                  <a:schemeClr val="bg1"/>
                </a:solidFill>
                <a:latin typeface="Aharoni" panose="02010803020104030203" pitchFamily="2" charset="-79"/>
                <a:cs typeface="Aharoni" panose="02010803020104030203" pitchFamily="2" charset="-79"/>
              </a:rPr>
              <a:t>how</a:t>
            </a:r>
            <a:r>
              <a:rPr lang="en-US" sz="2800" dirty="0" smtClean="0">
                <a:solidFill>
                  <a:schemeClr val="bg1"/>
                </a:solidFill>
                <a:latin typeface="Aharoni" panose="02010803020104030203" pitchFamily="2" charset="-79"/>
                <a:cs typeface="Aharoni" panose="02010803020104030203" pitchFamily="2" charset="-79"/>
              </a:rPr>
              <a:t> </a:t>
            </a:r>
            <a:r>
              <a:rPr lang="en-US" sz="2800" dirty="0" smtClean="0">
                <a:solidFill>
                  <a:schemeClr val="bg1"/>
                </a:solidFill>
                <a:latin typeface="Aharoni" panose="02010803020104030203" pitchFamily="2" charset="-79"/>
                <a:cs typeface="Aharoni" panose="02010803020104030203" pitchFamily="2" charset="-79"/>
              </a:rPr>
              <a:t>children’s heroism and the moral sources of their heroism;</a:t>
            </a:r>
            <a:endParaRPr lang="ru-RU" sz="2800" dirty="0" smtClean="0">
              <a:solidFill>
                <a:schemeClr val="bg1"/>
              </a:solidFill>
              <a:latin typeface="Calibri" pitchFamily="34" charset="0"/>
              <a:cs typeface="Aharoni" panose="02010803020104030203" pitchFamily="2" charset="-79"/>
            </a:endParaRPr>
          </a:p>
          <a:p>
            <a:pPr lvl="0"/>
            <a:r>
              <a:rPr lang="en-US" sz="2800" dirty="0" smtClean="0">
                <a:solidFill>
                  <a:schemeClr val="bg1"/>
                </a:solidFill>
                <a:latin typeface="Aharoni" panose="02010803020104030203" pitchFamily="2" charset="-79"/>
                <a:cs typeface="Aharoni" panose="02010803020104030203" pitchFamily="2" charset="-79"/>
              </a:rPr>
              <a:t>to show children’s contribution during the war;</a:t>
            </a:r>
            <a:endParaRPr lang="ru-RU" sz="2800" dirty="0" smtClean="0">
              <a:solidFill>
                <a:schemeClr val="bg1"/>
              </a:solidFill>
              <a:latin typeface="Calibri" pitchFamily="34" charset="0"/>
              <a:cs typeface="Aharoni" panose="02010803020104030203" pitchFamily="2" charset="-79"/>
            </a:endParaRPr>
          </a:p>
          <a:p>
            <a:pPr lvl="0"/>
            <a:r>
              <a:rPr lang="en-US" sz="2800" dirty="0" smtClean="0">
                <a:solidFill>
                  <a:schemeClr val="bg1"/>
                </a:solidFill>
                <a:latin typeface="Aharoni" panose="02010803020104030203" pitchFamily="2" charset="-79"/>
                <a:cs typeface="Aharoni" panose="02010803020104030203" pitchFamily="2" charset="-79"/>
              </a:rPr>
              <a:t>to interview veterans (children who lived in Leningrad during the siege);</a:t>
            </a:r>
            <a:endParaRPr lang="ru-RU" sz="2800" dirty="0" smtClean="0">
              <a:solidFill>
                <a:schemeClr val="bg1"/>
              </a:solidFill>
              <a:latin typeface="Calibri" pitchFamily="34" charset="0"/>
              <a:cs typeface="Aharoni" panose="02010803020104030203" pitchFamily="2" charset="-79"/>
            </a:endParaRPr>
          </a:p>
          <a:p>
            <a:pPr lvl="0"/>
            <a:r>
              <a:rPr lang="en-US" sz="2800" dirty="0" smtClean="0">
                <a:solidFill>
                  <a:schemeClr val="bg1"/>
                </a:solidFill>
                <a:latin typeface="Aharoni" panose="02010803020104030203" pitchFamily="2" charset="-79"/>
                <a:cs typeface="Aharoni" panose="02010803020104030203" pitchFamily="2" charset="-79"/>
              </a:rPr>
              <a:t>to make conclusion.</a:t>
            </a:r>
            <a:endParaRPr lang="ru-RU" sz="2800" dirty="0" smtClean="0">
              <a:solidFill>
                <a:schemeClr val="bg1"/>
              </a:solidFill>
              <a:latin typeface="Calibri" pitchFamily="34" charset="0"/>
              <a:cs typeface="Aharoni" panose="02010803020104030203" pitchFamily="2" charset="-79"/>
            </a:endParaRPr>
          </a:p>
          <a:p>
            <a:endParaRPr lang="ru-RU" dirty="0"/>
          </a:p>
        </p:txBody>
      </p:sp>
      <p:sp>
        <p:nvSpPr>
          <p:cNvPr id="2" name="Прямоугольник 1"/>
          <p:cNvSpPr/>
          <p:nvPr/>
        </p:nvSpPr>
        <p:spPr>
          <a:xfrm>
            <a:off x="827584" y="1052736"/>
            <a:ext cx="6048672" cy="523220"/>
          </a:xfrm>
          <a:prstGeom prst="rect">
            <a:avLst/>
          </a:prstGeom>
        </p:spPr>
        <p:txBody>
          <a:bodyPr wrap="square">
            <a:spAutoFit/>
          </a:bodyPr>
          <a:lstStyle/>
          <a:p>
            <a:pPr>
              <a:buNone/>
            </a:pPr>
            <a:r>
              <a:rPr lang="en-US" sz="2800" dirty="0">
                <a:latin typeface="Aharoni" panose="02010803020104030203" pitchFamily="2" charset="-79"/>
                <a:cs typeface="Aharoni" panose="02010803020104030203" pitchFamily="2" charset="-79"/>
              </a:rPr>
              <a:t>The goals of research is </a:t>
            </a:r>
            <a:endParaRPr lang="ru-RU" sz="2800" dirty="0">
              <a:latin typeface="+mj-lt"/>
              <a:cs typeface="Aharoni" panose="02010803020104030203" pitchFamily="2" charset="-79"/>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Aharoni" panose="02010803020104030203" pitchFamily="2" charset="-79"/>
                <a:cs typeface="Aharoni" panose="02010803020104030203" pitchFamily="2" charset="-79"/>
              </a:rPr>
              <a:t>Tragic days…</a:t>
            </a:r>
            <a:endParaRPr lang="ru-RU" dirty="0">
              <a:cs typeface="Aharoni" panose="02010803020104030203" pitchFamily="2" charset="-79"/>
            </a:endParaRPr>
          </a:p>
        </p:txBody>
      </p:sp>
      <p:pic>
        <p:nvPicPr>
          <p:cNvPr id="10" name="Объект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67544" y="2132856"/>
            <a:ext cx="2880320" cy="2880320"/>
          </a:xfrm>
          <a:prstGeom prst="rect">
            <a:avLst/>
          </a:prstGeom>
          <a:ln>
            <a:noFill/>
          </a:ln>
          <a:effectLst>
            <a:softEdge rad="112500"/>
          </a:effectLst>
        </p:spPr>
      </p:pic>
      <p:sp>
        <p:nvSpPr>
          <p:cNvPr id="9" name="Объект 8"/>
          <p:cNvSpPr>
            <a:spLocks noGrp="1"/>
          </p:cNvSpPr>
          <p:nvPr>
            <p:ph sz="half" idx="2"/>
          </p:nvPr>
        </p:nvSpPr>
        <p:spPr>
          <a:xfrm>
            <a:off x="5692262" y="2564904"/>
            <a:ext cx="2887136" cy="3599316"/>
          </a:xfrm>
        </p:spPr>
        <p:txBody>
          <a:bodyPr>
            <a:normAutofit lnSpcReduction="10000"/>
          </a:bodyPr>
          <a:lstStyle/>
          <a:p>
            <a:pPr marL="0" indent="0" algn="ctr">
              <a:spcBef>
                <a:spcPts val="0"/>
              </a:spcBef>
              <a:buNone/>
            </a:pPr>
            <a:r>
              <a:rPr lang="en-US" b="1" dirty="0" smtClean="0">
                <a:solidFill>
                  <a:schemeClr val="bg1"/>
                </a:solidFill>
              </a:rPr>
              <a:t>their </a:t>
            </a:r>
            <a:r>
              <a:rPr lang="en-US" b="1" dirty="0">
                <a:solidFill>
                  <a:schemeClr val="bg1"/>
                </a:solidFill>
              </a:rPr>
              <a:t>fathers had gone, </a:t>
            </a:r>
            <a:endParaRPr lang="en-US" b="1" dirty="0" smtClean="0">
              <a:solidFill>
                <a:schemeClr val="bg1"/>
              </a:solidFill>
            </a:endParaRPr>
          </a:p>
          <a:p>
            <a:pPr marL="0" indent="0" algn="ctr">
              <a:spcBef>
                <a:spcPts val="0"/>
              </a:spcBef>
              <a:buNone/>
            </a:pPr>
            <a:r>
              <a:rPr lang="en-US" b="1" dirty="0" smtClean="0">
                <a:solidFill>
                  <a:schemeClr val="bg1"/>
                </a:solidFill>
              </a:rPr>
              <a:t>their </a:t>
            </a:r>
            <a:r>
              <a:rPr lang="en-US" b="1" dirty="0">
                <a:solidFill>
                  <a:schemeClr val="bg1"/>
                </a:solidFill>
              </a:rPr>
              <a:t>mothers cried , </a:t>
            </a:r>
            <a:endParaRPr lang="en-US" b="1" dirty="0" smtClean="0">
              <a:solidFill>
                <a:schemeClr val="bg1"/>
              </a:solidFill>
            </a:endParaRPr>
          </a:p>
          <a:p>
            <a:pPr marL="0" indent="0" algn="ctr">
              <a:spcBef>
                <a:spcPts val="0"/>
              </a:spcBef>
              <a:buNone/>
            </a:pPr>
            <a:r>
              <a:rPr lang="en-US" b="1" dirty="0" smtClean="0">
                <a:solidFill>
                  <a:schemeClr val="bg1"/>
                </a:solidFill>
              </a:rPr>
              <a:t>there </a:t>
            </a:r>
            <a:r>
              <a:rPr lang="en-US" b="1" dirty="0">
                <a:solidFill>
                  <a:schemeClr val="bg1"/>
                </a:solidFill>
              </a:rPr>
              <a:t>wasn’t anything  to eat, </a:t>
            </a:r>
            <a:endParaRPr lang="en-US" b="1" dirty="0" smtClean="0">
              <a:solidFill>
                <a:schemeClr val="bg1"/>
              </a:solidFill>
            </a:endParaRPr>
          </a:p>
          <a:p>
            <a:pPr marL="0" indent="0" algn="ctr">
              <a:spcBef>
                <a:spcPts val="0"/>
              </a:spcBef>
              <a:buNone/>
            </a:pPr>
            <a:r>
              <a:rPr lang="en-US" b="1" dirty="0" smtClean="0">
                <a:solidFill>
                  <a:schemeClr val="bg1"/>
                </a:solidFill>
              </a:rPr>
              <a:t>shelters </a:t>
            </a:r>
            <a:r>
              <a:rPr lang="en-US" b="1" dirty="0">
                <a:solidFill>
                  <a:schemeClr val="bg1"/>
                </a:solidFill>
              </a:rPr>
              <a:t>became their homes... </a:t>
            </a:r>
            <a:endParaRPr lang="en-US" b="1" dirty="0" smtClean="0">
              <a:solidFill>
                <a:schemeClr val="bg1"/>
              </a:solidFill>
            </a:endParaRPr>
          </a:p>
          <a:p>
            <a:pPr marL="0" indent="0" algn="ctr">
              <a:spcBef>
                <a:spcPts val="0"/>
              </a:spcBef>
              <a:buNone/>
            </a:pPr>
            <a:r>
              <a:rPr lang="en-US" b="1" dirty="0" smtClean="0">
                <a:solidFill>
                  <a:schemeClr val="bg1"/>
                </a:solidFill>
              </a:rPr>
              <a:t>they </a:t>
            </a:r>
            <a:r>
              <a:rPr lang="en-US" b="1" dirty="0">
                <a:solidFill>
                  <a:schemeClr val="bg1"/>
                </a:solidFill>
              </a:rPr>
              <a:t>felt the trouble came into their house</a:t>
            </a:r>
            <a:endParaRPr lang="ru-RU" b="1" dirty="0">
              <a:solidFill>
                <a:schemeClr val="bg1"/>
              </a:solidFill>
            </a:endParaRPr>
          </a:p>
        </p:txBody>
      </p:sp>
      <p:pic>
        <p:nvPicPr>
          <p:cNvPr id="11" name="Рисунок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2" y="3140968"/>
            <a:ext cx="2992470" cy="3356992"/>
          </a:xfrm>
          <a:prstGeom prst="rect">
            <a:avLst/>
          </a:prstGeom>
          <a:ln>
            <a:noFill/>
          </a:ln>
          <a:effectLst>
            <a:softEdge rad="112500"/>
          </a:effectLst>
        </p:spPr>
      </p:pic>
    </p:spTree>
    <p:extLst>
      <p:ext uri="{BB962C8B-B14F-4D97-AF65-F5344CB8AC3E}">
        <p14:creationId xmlns:p14="http://schemas.microsoft.com/office/powerpoint/2010/main" val="18578966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33399" y="908720"/>
            <a:ext cx="6887390" cy="1080938"/>
          </a:xfrm>
        </p:spPr>
        <p:txBody>
          <a:bodyPr>
            <a:normAutofit/>
          </a:bodyPr>
          <a:lstStyle/>
          <a:p>
            <a:r>
              <a:rPr lang="en-US" sz="2000" dirty="0">
                <a:latin typeface="Aharoni" panose="02010803020104030203" pitchFamily="2" charset="-79"/>
                <a:cs typeface="Aharoni" panose="02010803020104030203" pitchFamily="2" charset="-79"/>
              </a:rPr>
              <a:t>Famine is the most terrible page of Leningrad siege…</a:t>
            </a:r>
            <a:r>
              <a:rPr lang="ru-RU" sz="2000" dirty="0">
                <a:cs typeface="Aharoni" panose="02010803020104030203" pitchFamily="2" charset="-79"/>
              </a:rPr>
              <a:t/>
            </a:r>
            <a:br>
              <a:rPr lang="ru-RU" sz="2000" dirty="0">
                <a:cs typeface="Aharoni" panose="02010803020104030203" pitchFamily="2" charset="-79"/>
              </a:rPr>
            </a:br>
            <a:endParaRPr lang="ru-RU" sz="2000" dirty="0">
              <a:cs typeface="Aharoni" panose="02010803020104030203" pitchFamily="2" charset="-79"/>
            </a:endParaRPr>
          </a:p>
        </p:txBody>
      </p:sp>
      <p:sp>
        <p:nvSpPr>
          <p:cNvPr id="3" name="Содержимое 2"/>
          <p:cNvSpPr>
            <a:spLocks noGrp="1"/>
          </p:cNvSpPr>
          <p:nvPr>
            <p:ph sz="half" idx="1"/>
          </p:nvPr>
        </p:nvSpPr>
        <p:spPr>
          <a:xfrm>
            <a:off x="683568" y="5560353"/>
            <a:ext cx="7920880" cy="706234"/>
          </a:xfrm>
        </p:spPr>
        <p:txBody>
          <a:bodyPr>
            <a:noAutofit/>
          </a:bodyPr>
          <a:lstStyle/>
          <a:p>
            <a:pPr marL="0" indent="0" algn="ctr">
              <a:buNone/>
            </a:pPr>
            <a:r>
              <a:rPr lang="en-US" sz="2000" dirty="0">
                <a:solidFill>
                  <a:schemeClr val="bg1"/>
                </a:solidFill>
                <a:latin typeface="Aharoni" panose="02010803020104030203" pitchFamily="2" charset="-79"/>
                <a:cs typeface="Aharoni" panose="02010803020104030203" pitchFamily="2" charset="-79"/>
              </a:rPr>
              <a:t>A 10-year-old boy Valera Sukhov wrote in his diary </a:t>
            </a:r>
            <a:endParaRPr lang="en-US" sz="2000" dirty="0" smtClean="0">
              <a:solidFill>
                <a:schemeClr val="bg1"/>
              </a:solidFill>
              <a:latin typeface="Aharoni" panose="02010803020104030203" pitchFamily="2" charset="-79"/>
              <a:cs typeface="Aharoni" panose="02010803020104030203" pitchFamily="2" charset="-79"/>
            </a:endParaRPr>
          </a:p>
          <a:p>
            <a:pPr marL="0" indent="0" algn="ctr">
              <a:buNone/>
            </a:pPr>
            <a:r>
              <a:rPr lang="en-US" sz="2000" dirty="0" smtClean="0">
                <a:solidFill>
                  <a:schemeClr val="bg1"/>
                </a:solidFill>
                <a:latin typeface="Aharoni" panose="02010803020104030203" pitchFamily="2" charset="-79"/>
                <a:cs typeface="Aharoni" panose="02010803020104030203" pitchFamily="2" charset="-79"/>
              </a:rPr>
              <a:t>about </a:t>
            </a:r>
            <a:r>
              <a:rPr lang="en-US" sz="2000" dirty="0">
                <a:solidFill>
                  <a:schemeClr val="bg1"/>
                </a:solidFill>
                <a:latin typeface="Aharoni" panose="02010803020104030203" pitchFamily="2" charset="-79"/>
                <a:cs typeface="Aharoni" panose="02010803020104030203" pitchFamily="2" charset="-79"/>
              </a:rPr>
              <a:t>the cat that was eaten.</a:t>
            </a:r>
            <a:endParaRPr lang="ru-RU" sz="2000" dirty="0">
              <a:solidFill>
                <a:schemeClr val="bg1"/>
              </a:solidFill>
              <a:cs typeface="Aharoni" panose="02010803020104030203" pitchFamily="2" charset="-79"/>
            </a:endParaRPr>
          </a:p>
        </p:txBody>
      </p:sp>
      <p:pic>
        <p:nvPicPr>
          <p:cNvPr id="4" name="Рисунок 3"/>
          <p:cNvPicPr/>
          <p:nvPr/>
        </p:nvPicPr>
        <p:blipFill>
          <a:blip r:embed="rId2" cstate="print">
            <a:extLst>
              <a:ext uri="{28A0092B-C50C-407E-A947-70E740481C1C}">
                <a14:useLocalDpi xmlns:a14="http://schemas.microsoft.com/office/drawing/2010/main" val="0"/>
              </a:ext>
            </a:extLst>
          </a:blip>
          <a:stretch>
            <a:fillRect/>
          </a:stretch>
        </p:blipFill>
        <p:spPr>
          <a:xfrm>
            <a:off x="1907704" y="2055318"/>
            <a:ext cx="5040560" cy="3480762"/>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F:\дети и война\IMG_1352.JPG"/>
          <p:cNvPicPr/>
          <p:nvPr/>
        </p:nvPicPr>
        <p:blipFill rotWithShape="1">
          <a:blip r:embed="rId2" cstate="print">
            <a:extLst>
              <a:ext uri="{28A0092B-C50C-407E-A947-70E740481C1C}">
                <a14:useLocalDpi xmlns:a14="http://schemas.microsoft.com/office/drawing/2010/main" val="0"/>
              </a:ext>
            </a:extLst>
          </a:blip>
          <a:srcRect l="2687" t="1839" r="13108" b="6305"/>
          <a:stretch/>
        </p:blipFill>
        <p:spPr bwMode="auto">
          <a:xfrm>
            <a:off x="827584" y="654019"/>
            <a:ext cx="3581400" cy="5229225"/>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sp>
        <p:nvSpPr>
          <p:cNvPr id="2" name="Прямоугольник 1"/>
          <p:cNvSpPr/>
          <p:nvPr/>
        </p:nvSpPr>
        <p:spPr>
          <a:xfrm>
            <a:off x="4644008" y="637143"/>
            <a:ext cx="2808312" cy="5262979"/>
          </a:xfrm>
          <a:prstGeom prst="rect">
            <a:avLst/>
          </a:prstGeom>
        </p:spPr>
        <p:txBody>
          <a:bodyPr wrap="square">
            <a:spAutoFit/>
          </a:bodyPr>
          <a:lstStyle/>
          <a:p>
            <a:pPr algn="ctr"/>
            <a:r>
              <a:rPr lang="en-US" sz="2400" dirty="0">
                <a:solidFill>
                  <a:schemeClr val="bg1"/>
                </a:solidFill>
                <a:latin typeface="Aharoni" panose="02010803020104030203" pitchFamily="2" charset="-79"/>
                <a:cs typeface="Aharoni" panose="02010803020104030203" pitchFamily="2" charset="-79"/>
              </a:rPr>
              <a:t>A young girl of sixteen </a:t>
            </a:r>
            <a:endParaRPr lang="en-US" sz="2400" dirty="0" smtClean="0">
              <a:solidFill>
                <a:schemeClr val="bg1"/>
              </a:solidFill>
              <a:latin typeface="Aharoni" panose="02010803020104030203" pitchFamily="2" charset="-79"/>
              <a:cs typeface="Aharoni" panose="02010803020104030203" pitchFamily="2" charset="-79"/>
            </a:endParaRPr>
          </a:p>
          <a:p>
            <a:pPr algn="ctr"/>
            <a:r>
              <a:rPr lang="en-US" sz="2400" dirty="0" smtClean="0">
                <a:solidFill>
                  <a:schemeClr val="bg1"/>
                </a:solidFill>
                <a:latin typeface="Aharoni" panose="02010803020104030203" pitchFamily="2" charset="-79"/>
                <a:cs typeface="Aharoni" panose="02010803020104030203" pitchFamily="2" charset="-79"/>
              </a:rPr>
              <a:t>called </a:t>
            </a:r>
            <a:r>
              <a:rPr lang="en-US" sz="2400" dirty="0">
                <a:solidFill>
                  <a:schemeClr val="bg1"/>
                </a:solidFill>
                <a:latin typeface="Aharoni" panose="02010803020104030203" pitchFamily="2" charset="-79"/>
                <a:cs typeface="Aharoni" panose="02010803020104030203" pitchFamily="2" charset="-79"/>
              </a:rPr>
              <a:t>Valya </a:t>
            </a:r>
            <a:r>
              <a:rPr lang="en-US" sz="2400" dirty="0" smtClean="0">
                <a:solidFill>
                  <a:schemeClr val="bg1"/>
                </a:solidFill>
                <a:latin typeface="Aharoni" panose="02010803020104030203" pitchFamily="2" charset="-79"/>
                <a:cs typeface="Aharoni" panose="02010803020104030203" pitchFamily="2" charset="-79"/>
              </a:rPr>
              <a:t>Chepko</a:t>
            </a:r>
          </a:p>
          <a:p>
            <a:pPr algn="ctr"/>
            <a:r>
              <a:rPr lang="en-US" sz="2400" dirty="0" smtClean="0">
                <a:solidFill>
                  <a:schemeClr val="bg1"/>
                </a:solidFill>
                <a:latin typeface="Aharoni" panose="02010803020104030203" pitchFamily="2" charset="-79"/>
                <a:cs typeface="Aharoni" panose="02010803020104030203" pitchFamily="2" charset="-79"/>
              </a:rPr>
              <a:t> </a:t>
            </a:r>
            <a:r>
              <a:rPr lang="en-US" sz="2400" dirty="0">
                <a:solidFill>
                  <a:schemeClr val="bg1"/>
                </a:solidFill>
                <a:latin typeface="Aharoni" panose="02010803020104030203" pitchFamily="2" charset="-79"/>
                <a:cs typeface="Aharoni" panose="02010803020104030203" pitchFamily="2" charset="-79"/>
              </a:rPr>
              <a:t>had a dream to eat </a:t>
            </a:r>
            <a:endParaRPr lang="en-US" sz="2400" dirty="0" smtClean="0">
              <a:solidFill>
                <a:schemeClr val="bg1"/>
              </a:solidFill>
              <a:latin typeface="Aharoni" panose="02010803020104030203" pitchFamily="2" charset="-79"/>
              <a:cs typeface="Aharoni" panose="02010803020104030203" pitchFamily="2" charset="-79"/>
            </a:endParaRPr>
          </a:p>
          <a:p>
            <a:pPr algn="ctr"/>
            <a:r>
              <a:rPr lang="en-US" sz="2400" dirty="0" smtClean="0">
                <a:solidFill>
                  <a:schemeClr val="bg1"/>
                </a:solidFill>
                <a:latin typeface="Aharoni" panose="02010803020104030203" pitchFamily="2" charset="-79"/>
                <a:cs typeface="Aharoni" panose="02010803020104030203" pitchFamily="2" charset="-79"/>
              </a:rPr>
              <a:t>porridge </a:t>
            </a:r>
            <a:r>
              <a:rPr lang="en-US" sz="2400" dirty="0">
                <a:solidFill>
                  <a:schemeClr val="bg1"/>
                </a:solidFill>
                <a:latin typeface="Aharoni" panose="02010803020104030203" pitchFamily="2" charset="-79"/>
                <a:cs typeface="Aharoni" panose="02010803020104030203" pitchFamily="2" charset="-79"/>
              </a:rPr>
              <a:t>and wrote </a:t>
            </a:r>
            <a:endParaRPr lang="en-US" sz="2400" dirty="0" smtClean="0">
              <a:solidFill>
                <a:schemeClr val="bg1"/>
              </a:solidFill>
              <a:latin typeface="Aharoni" panose="02010803020104030203" pitchFamily="2" charset="-79"/>
              <a:cs typeface="Aharoni" panose="02010803020104030203" pitchFamily="2" charset="-79"/>
            </a:endParaRPr>
          </a:p>
          <a:p>
            <a:pPr algn="ctr"/>
            <a:r>
              <a:rPr lang="en-US" sz="2400" dirty="0" smtClean="0">
                <a:solidFill>
                  <a:schemeClr val="bg1"/>
                </a:solidFill>
                <a:latin typeface="Aharoni" panose="02010803020104030203" pitchFamily="2" charset="-79"/>
                <a:cs typeface="Aharoni" panose="02010803020104030203" pitchFamily="2" charset="-79"/>
              </a:rPr>
              <a:t>the </a:t>
            </a:r>
            <a:r>
              <a:rPr lang="en-US" sz="2400" dirty="0">
                <a:solidFill>
                  <a:schemeClr val="bg1"/>
                </a:solidFill>
                <a:latin typeface="Aharoni" panose="02010803020104030203" pitchFamily="2" charset="-79"/>
                <a:cs typeface="Aharoni" panose="02010803020104030203" pitchFamily="2" charset="-79"/>
              </a:rPr>
              <a:t>menu of her dream </a:t>
            </a:r>
            <a:endParaRPr lang="en-US" sz="2400" dirty="0" smtClean="0">
              <a:solidFill>
                <a:schemeClr val="bg1"/>
              </a:solidFill>
              <a:latin typeface="Aharoni" panose="02010803020104030203" pitchFamily="2" charset="-79"/>
              <a:cs typeface="Aharoni" panose="02010803020104030203" pitchFamily="2" charset="-79"/>
            </a:endParaRPr>
          </a:p>
          <a:p>
            <a:pPr algn="ctr"/>
            <a:r>
              <a:rPr lang="en-US" sz="2400" dirty="0" smtClean="0">
                <a:solidFill>
                  <a:schemeClr val="bg1"/>
                </a:solidFill>
                <a:latin typeface="Aharoni" panose="02010803020104030203" pitchFamily="2" charset="-79"/>
                <a:cs typeface="Aharoni" panose="02010803020104030203" pitchFamily="2" charset="-79"/>
              </a:rPr>
              <a:t>in </a:t>
            </a:r>
            <a:r>
              <a:rPr lang="en-US" sz="2400" dirty="0">
                <a:solidFill>
                  <a:schemeClr val="bg1"/>
                </a:solidFill>
                <a:latin typeface="Aharoni" panose="02010803020104030203" pitchFamily="2" charset="-79"/>
                <a:cs typeface="Aharoni" panose="02010803020104030203" pitchFamily="2" charset="-79"/>
              </a:rPr>
              <a:t>her diary but she </a:t>
            </a:r>
            <a:endParaRPr lang="en-US" sz="2400" dirty="0" smtClean="0">
              <a:solidFill>
                <a:schemeClr val="bg1"/>
              </a:solidFill>
              <a:latin typeface="Aharoni" panose="02010803020104030203" pitchFamily="2" charset="-79"/>
              <a:cs typeface="Aharoni" panose="02010803020104030203" pitchFamily="2" charset="-79"/>
            </a:endParaRPr>
          </a:p>
          <a:p>
            <a:pPr algn="ctr"/>
            <a:r>
              <a:rPr lang="en-US" sz="2400" dirty="0" smtClean="0">
                <a:solidFill>
                  <a:schemeClr val="bg1"/>
                </a:solidFill>
                <a:latin typeface="Aharoni" panose="02010803020104030203" pitchFamily="2" charset="-79"/>
                <a:cs typeface="Aharoni" panose="02010803020104030203" pitchFamily="2" charset="-79"/>
              </a:rPr>
              <a:t>died </a:t>
            </a:r>
            <a:r>
              <a:rPr lang="en-US" sz="2400" dirty="0">
                <a:solidFill>
                  <a:schemeClr val="bg1"/>
                </a:solidFill>
                <a:latin typeface="Aharoni" panose="02010803020104030203" pitchFamily="2" charset="-79"/>
                <a:cs typeface="Aharoni" panose="02010803020104030203" pitchFamily="2" charset="-79"/>
              </a:rPr>
              <a:t>in 1942 when </a:t>
            </a:r>
            <a:endParaRPr lang="en-US" sz="2400" dirty="0" smtClean="0">
              <a:solidFill>
                <a:schemeClr val="bg1"/>
              </a:solidFill>
              <a:latin typeface="Aharoni" panose="02010803020104030203" pitchFamily="2" charset="-79"/>
              <a:cs typeface="Aharoni" panose="02010803020104030203" pitchFamily="2" charset="-79"/>
            </a:endParaRPr>
          </a:p>
          <a:p>
            <a:pPr algn="ctr"/>
            <a:r>
              <a:rPr lang="en-US" sz="2400" dirty="0" smtClean="0">
                <a:solidFill>
                  <a:schemeClr val="bg1"/>
                </a:solidFill>
                <a:latin typeface="Aharoni" panose="02010803020104030203" pitchFamily="2" charset="-79"/>
                <a:cs typeface="Aharoni" panose="02010803020104030203" pitchFamily="2" charset="-79"/>
              </a:rPr>
              <a:t>she </a:t>
            </a:r>
            <a:r>
              <a:rPr lang="en-US" sz="2400" dirty="0">
                <a:solidFill>
                  <a:schemeClr val="bg1"/>
                </a:solidFill>
                <a:latin typeface="Aharoni" panose="02010803020104030203" pitchFamily="2" charset="-79"/>
                <a:cs typeface="Aharoni" panose="02010803020104030203" pitchFamily="2" charset="-79"/>
              </a:rPr>
              <a:t>was only 16</a:t>
            </a:r>
            <a:endParaRPr lang="ru-RU" sz="2400" dirty="0">
              <a:solidFill>
                <a:schemeClr val="bg1"/>
              </a:solidFill>
              <a:cs typeface="Aharoni" panose="02010803020104030203" pitchFamily="2" charset="-79"/>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a:spLocks noGrp="1"/>
          </p:cNvSpPr>
          <p:nvPr>
            <p:ph idx="1"/>
          </p:nvPr>
        </p:nvSpPr>
        <p:spPr>
          <a:xfrm>
            <a:off x="3428992" y="5643578"/>
            <a:ext cx="2328850" cy="328601"/>
          </a:xfrm>
        </p:spPr>
        <p:txBody>
          <a:bodyPr>
            <a:normAutofit/>
          </a:bodyPr>
          <a:lstStyle/>
          <a:p>
            <a:pPr>
              <a:buNone/>
            </a:pPr>
            <a:r>
              <a:rPr lang="en-US" sz="1400" dirty="0" smtClean="0"/>
              <a:t>»</a:t>
            </a:r>
            <a:endParaRPr lang="ru-RU" sz="1400" dirty="0" smtClean="0"/>
          </a:p>
          <a:p>
            <a:pPr>
              <a:buNone/>
            </a:pPr>
            <a:endParaRPr lang="ru-RU" dirty="0"/>
          </a:p>
        </p:txBody>
      </p:sp>
      <p:sp>
        <p:nvSpPr>
          <p:cNvPr id="2" name="Прямоугольник 1"/>
          <p:cNvSpPr/>
          <p:nvPr/>
        </p:nvSpPr>
        <p:spPr>
          <a:xfrm>
            <a:off x="1142992" y="692696"/>
            <a:ext cx="5517240" cy="1200329"/>
          </a:xfrm>
          <a:prstGeom prst="rect">
            <a:avLst/>
          </a:prstGeom>
        </p:spPr>
        <p:txBody>
          <a:bodyPr wrap="square">
            <a:spAutoFit/>
          </a:bodyPr>
          <a:lstStyle/>
          <a:p>
            <a:r>
              <a:rPr lang="en-US" dirty="0">
                <a:latin typeface="Aharoni" panose="02010803020104030203" pitchFamily="2" charset="-79"/>
                <a:ea typeface="Times New Roman" panose="02020603050405020304" pitchFamily="18" charset="0"/>
                <a:cs typeface="Aharoni" panose="02010803020104030203" pitchFamily="2" charset="-79"/>
              </a:rPr>
              <a:t>However, despite famine and other troubles children went to school. It was a great deed.</a:t>
            </a:r>
            <a:r>
              <a:rPr lang="en-US" sz="1200" dirty="0">
                <a:latin typeface="Aharoni" panose="02010803020104030203" pitchFamily="2" charset="-79"/>
                <a:ea typeface="Times New Roman" panose="02020603050405020304" pitchFamily="18" charset="0"/>
                <a:cs typeface="Aharoni" panose="02010803020104030203" pitchFamily="2" charset="-79"/>
              </a:rPr>
              <a:t> </a:t>
            </a:r>
            <a:r>
              <a:rPr lang="en-US" dirty="0">
                <a:latin typeface="Aharoni" panose="02010803020104030203" pitchFamily="2" charset="-79"/>
                <a:ea typeface="Times New Roman" panose="02020603050405020304" pitchFamily="18" charset="0"/>
                <a:cs typeface="Aharoni" panose="02010803020104030203" pitchFamily="2" charset="-79"/>
              </a:rPr>
              <a:t>During the most severe days of the siege of the winter of 1941-1942, 39 schools worked </a:t>
            </a:r>
            <a:endParaRPr lang="ru-RU" dirty="0">
              <a:cs typeface="Aharoni" panose="02010803020104030203" pitchFamily="2" charset="-79"/>
            </a:endParaRPr>
          </a:p>
        </p:txBody>
      </p:sp>
      <p:pic>
        <p:nvPicPr>
          <p:cNvPr id="3" name="Рисунок 2"/>
          <p:cNvPicPr>
            <a:picLocks noChangeAspect="1"/>
          </p:cNvPicPr>
          <p:nvPr/>
        </p:nvPicPr>
        <p:blipFill rotWithShape="1">
          <a:blip r:embed="rId2" cstate="print">
            <a:extLst>
              <a:ext uri="{28A0092B-C50C-407E-A947-70E740481C1C}">
                <a14:useLocalDpi xmlns:a14="http://schemas.microsoft.com/office/drawing/2010/main" val="0"/>
              </a:ext>
            </a:extLst>
          </a:blip>
          <a:srcRect t="14268"/>
          <a:stretch/>
        </p:blipFill>
        <p:spPr>
          <a:xfrm>
            <a:off x="1043608" y="2060848"/>
            <a:ext cx="7081794" cy="453481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descr="F:\дети и война\IMG_1366.JPG"/>
          <p:cNvPicPr>
            <a:picLocks noGrp="1"/>
          </p:cNvPicPr>
          <p:nvPr>
            <p:ph idx="1"/>
          </p:nvPr>
        </p:nvPicPr>
        <p:blipFill rotWithShape="1">
          <a:blip r:embed="rId2" cstate="print">
            <a:extLst>
              <a:ext uri="{28A0092B-C50C-407E-A947-70E740481C1C}">
                <a14:useLocalDpi xmlns:a14="http://schemas.microsoft.com/office/drawing/2010/main" val="0"/>
              </a:ext>
            </a:extLst>
          </a:blip>
          <a:srcRect r="5937" b="12359"/>
          <a:stretch/>
        </p:blipFill>
        <p:spPr bwMode="auto">
          <a:xfrm>
            <a:off x="1043609" y="2276872"/>
            <a:ext cx="2880320" cy="3999388"/>
          </a:xfrm>
          <a:prstGeom prst="rect">
            <a:avLst/>
          </a:prstGeom>
          <a:noFill/>
          <a:ln>
            <a:noFill/>
          </a:ln>
          <a:extLst>
            <a:ext uri="{53640926-AAD7-44D8-BBD7-CCE9431645EC}">
              <a14:shadowObscured xmlns:a14="http://schemas.microsoft.com/office/drawing/2010/main"/>
            </a:ext>
          </a:extLst>
        </p:spPr>
      </p:pic>
      <p:pic>
        <p:nvPicPr>
          <p:cNvPr id="9" name="Рисунок 8" descr="F:\дети и война\IMG_1363.JPG"/>
          <p:cNvPicPr/>
          <p:nvPr/>
        </p:nvPicPr>
        <p:blipFill rotWithShape="1">
          <a:blip r:embed="rId3" cstate="print">
            <a:extLst>
              <a:ext uri="{28A0092B-C50C-407E-A947-70E740481C1C}">
                <a14:useLocalDpi xmlns:a14="http://schemas.microsoft.com/office/drawing/2010/main" val="0"/>
              </a:ext>
            </a:extLst>
          </a:blip>
          <a:srcRect l="5301" t="24126" r="15169" b="3988"/>
          <a:stretch/>
        </p:blipFill>
        <p:spPr bwMode="auto">
          <a:xfrm>
            <a:off x="3923929" y="2276872"/>
            <a:ext cx="3214117" cy="3999388"/>
          </a:xfrm>
          <a:prstGeom prst="rect">
            <a:avLst/>
          </a:prstGeom>
          <a:noFill/>
          <a:ln>
            <a:noFill/>
          </a:ln>
          <a:extLst>
            <a:ext uri="{53640926-AAD7-44D8-BBD7-CCE9431645EC}">
              <a14:shadowObscured xmlns:a14="http://schemas.microsoft.com/office/drawing/2010/main"/>
            </a:ext>
          </a:extLst>
        </p:spPr>
      </p:pic>
      <p:sp>
        <p:nvSpPr>
          <p:cNvPr id="10" name="Прямоугольник 9"/>
          <p:cNvSpPr/>
          <p:nvPr/>
        </p:nvSpPr>
        <p:spPr>
          <a:xfrm>
            <a:off x="699492" y="836712"/>
            <a:ext cx="6608812" cy="923330"/>
          </a:xfrm>
          <a:prstGeom prst="rect">
            <a:avLst/>
          </a:prstGeom>
        </p:spPr>
        <p:txBody>
          <a:bodyPr wrap="square">
            <a:spAutoFit/>
          </a:bodyPr>
          <a:lstStyle/>
          <a:p>
            <a:r>
              <a:rPr lang="en-US" dirty="0">
                <a:latin typeface="Aharoni" panose="02010803020104030203" pitchFamily="2" charset="-79"/>
                <a:ea typeface="Times New Roman" panose="02020603050405020304" pitchFamily="18" charset="0"/>
                <a:cs typeface="Aharoni" panose="02010803020104030203" pitchFamily="2" charset="-79"/>
              </a:rPr>
              <a:t>Lessons were in unusual places</a:t>
            </a:r>
            <a:r>
              <a:rPr lang="en-US" dirty="0" smtClean="0">
                <a:latin typeface="Aharoni" panose="02010803020104030203" pitchFamily="2" charset="-79"/>
                <a:ea typeface="Times New Roman" panose="02020603050405020304" pitchFamily="18" charset="0"/>
                <a:cs typeface="Aharoni" panose="02010803020104030203" pitchFamily="2" charset="-79"/>
              </a:rPr>
              <a:t>. </a:t>
            </a:r>
            <a:r>
              <a:rPr lang="en-US" dirty="0">
                <a:latin typeface="Aharoni" panose="02010803020104030203" pitchFamily="2" charset="-79"/>
                <a:cs typeface="Aharoni" panose="02010803020104030203" pitchFamily="2" charset="-79"/>
              </a:rPr>
              <a:t>Here is a wonderful copybook where you can see the </a:t>
            </a:r>
            <a:r>
              <a:rPr lang="en-US" dirty="0" smtClean="0">
                <a:latin typeface="Aharoni" panose="02010803020104030203" pitchFamily="2" charset="-79"/>
                <a:cs typeface="Aharoni" panose="02010803020104030203" pitchFamily="2" charset="-79"/>
              </a:rPr>
              <a:t>word ‘’shelter’’ </a:t>
            </a:r>
            <a:r>
              <a:rPr lang="en-US" dirty="0">
                <a:latin typeface="Aharoni" panose="02010803020104030203" pitchFamily="2" charset="-79"/>
                <a:cs typeface="Aharoni" panose="02010803020104030203" pitchFamily="2" charset="-79"/>
              </a:rPr>
              <a:t>instead of </a:t>
            </a:r>
            <a:r>
              <a:rPr lang="en-US" dirty="0" smtClean="0">
                <a:latin typeface="Aharoni" panose="02010803020104030203" pitchFamily="2" charset="-79"/>
                <a:cs typeface="Aharoni" panose="02010803020104030203" pitchFamily="2" charset="-79"/>
              </a:rPr>
              <a:t>‘’school’’.</a:t>
            </a:r>
            <a:r>
              <a:rPr lang="en-US" dirty="0" smtClean="0">
                <a:latin typeface="Aharoni" panose="02010803020104030203" pitchFamily="2" charset="-79"/>
                <a:ea typeface="Times New Roman" panose="02020603050405020304" pitchFamily="18" charset="0"/>
                <a:cs typeface="Aharoni" panose="02010803020104030203" pitchFamily="2" charset="-79"/>
              </a:rPr>
              <a:t> </a:t>
            </a:r>
            <a:endParaRPr lang="ru-RU" dirty="0">
              <a:cs typeface="Aharoni" panose="02010803020104030203" pitchFamily="2" charset="-79"/>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836712"/>
            <a:ext cx="5382344" cy="923330"/>
          </a:xfrm>
          <a:prstGeom prst="rect">
            <a:avLst/>
          </a:prstGeom>
        </p:spPr>
        <p:txBody>
          <a:bodyPr wrap="square">
            <a:spAutoFit/>
          </a:bodyPr>
          <a:lstStyle/>
          <a:p>
            <a:r>
              <a:rPr lang="en-US" dirty="0">
                <a:latin typeface="Aharoni" panose="02010803020104030203" pitchFamily="2" charset="-79"/>
                <a:ea typeface="Times New Roman" panose="02020603050405020304" pitchFamily="18" charset="0"/>
                <a:cs typeface="Aharoni" panose="02010803020104030203" pitchFamily="2" charset="-79"/>
              </a:rPr>
              <a:t>One pupil wrote in his diary: "The temperature is 2-3 degrees below zero. We sit in the coat, shoes, gloves or even hats..." </a:t>
            </a:r>
            <a:endParaRPr lang="ru-RU" dirty="0">
              <a:cs typeface="Aharoni" panose="02010803020104030203" pitchFamily="2" charset="-79"/>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67544" y="2276872"/>
            <a:ext cx="5045228" cy="3768349"/>
          </a:xfrm>
          <a:prstGeom prst="rect">
            <a:avLst/>
          </a:prstGeom>
          <a:ln>
            <a:noFill/>
          </a:ln>
          <a:effectLst>
            <a:softEdge rad="112500"/>
          </a:effectLst>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5936" y="2924944"/>
            <a:ext cx="4862413" cy="363180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1800" dirty="0">
                <a:latin typeface="Aharoni" panose="02010803020104030203" pitchFamily="2" charset="-79"/>
                <a:cs typeface="Aharoni" panose="02010803020104030203" pitchFamily="2" charset="-79"/>
              </a:rPr>
              <a:t>The head of the research and exhibition department of the State Memorial Museum of Leningrad Defense and Siege Irina Aleksandrovna Muravyova told us about her friends who lived during the siege of </a:t>
            </a:r>
            <a:r>
              <a:rPr lang="en-US" sz="1800" dirty="0" smtClean="0">
                <a:latin typeface="Aharoni" panose="02010803020104030203" pitchFamily="2" charset="-79"/>
                <a:cs typeface="Aharoni" panose="02010803020104030203" pitchFamily="2" charset="-79"/>
              </a:rPr>
              <a:t>St. Petersburg.</a:t>
            </a:r>
            <a:endParaRPr lang="ru-RU" sz="1800" dirty="0">
              <a:cs typeface="Aharoni" panose="02010803020104030203" pitchFamily="2" charset="-79"/>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2615858"/>
            <a:ext cx="4046277" cy="2976903"/>
          </a:xfrm>
          <a:prstGeom prst="rect">
            <a:avLst/>
          </a:prstGeom>
          <a:ln>
            <a:noFill/>
          </a:ln>
          <a:effectLst>
            <a:softEdge rad="112500"/>
          </a:effectLst>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2615858"/>
            <a:ext cx="3744416" cy="2999110"/>
          </a:xfrm>
          <a:prstGeom prst="rect">
            <a:avLst/>
          </a:prstGeom>
          <a:ln>
            <a:noFill/>
          </a:ln>
          <a:effectLst>
            <a:softEdge rad="112500"/>
          </a:effectLst>
        </p:spPr>
      </p:pic>
    </p:spTree>
    <p:extLst>
      <p:ext uri="{BB962C8B-B14F-4D97-AF65-F5344CB8AC3E}">
        <p14:creationId xmlns:p14="http://schemas.microsoft.com/office/powerpoint/2010/main" val="3190080916"/>
      </p:ext>
    </p:extLst>
  </p:cSld>
  <p:clrMapOvr>
    <a:masterClrMapping/>
  </p:clrMapOvr>
  <p:timing>
    <p:tnLst>
      <p:par>
        <p:cTn id="1" dur="indefinite" restart="never" nodeType="tmRoot"/>
      </p:par>
    </p:tnLst>
  </p:timing>
</p:sld>
</file>

<file path=ppt/theme/theme1.xml><?xml version="1.0" encoding="utf-8"?>
<a:theme xmlns:a="http://schemas.openxmlformats.org/drawingml/2006/main" name="Берлин">
  <a:themeElements>
    <a:clrScheme name="Берлин">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Берлин">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Берлин">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TM04033917[[fn=Берлин]]</Template>
  <TotalTime>108</TotalTime>
  <Words>307</Words>
  <Application>Microsoft Office PowerPoint</Application>
  <PresentationFormat>Экран (4:3)</PresentationFormat>
  <Paragraphs>36</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Aharoni</vt:lpstr>
      <vt:lpstr>Arial</vt:lpstr>
      <vt:lpstr>Calibri</vt:lpstr>
      <vt:lpstr>Times New Roman</vt:lpstr>
      <vt:lpstr>Trebuchet MS</vt:lpstr>
      <vt:lpstr>Берлин</vt:lpstr>
      <vt:lpstr> Children and war </vt:lpstr>
      <vt:lpstr>Презентация PowerPoint</vt:lpstr>
      <vt:lpstr>Tragic days…</vt:lpstr>
      <vt:lpstr>Famine is the most terrible page of Leningrad siege… </vt:lpstr>
      <vt:lpstr>Презентация PowerPoint</vt:lpstr>
      <vt:lpstr>Презентация PowerPoint</vt:lpstr>
      <vt:lpstr>Презентация PowerPoint</vt:lpstr>
      <vt:lpstr>Презентация PowerPoint</vt:lpstr>
      <vt:lpstr>The head of the research and exhibition department of the State Memorial Museum of Leningrad Defense and Siege Irina Aleksandrovna Muravyova told us about her friends who lived during the siege of St. Petersburg.</vt:lpstr>
      <vt:lpstr>They studied, fought, worked: 15 thousand students were awarded the medal "For defense of Leningrad"</vt:lpstr>
      <vt:lpstr>THANK YOU FOR YOUR ATTENTION!</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SLAVA</dc:creator>
  <cp:lastModifiedBy>RePack by Diakov</cp:lastModifiedBy>
  <cp:revision>35</cp:revision>
  <dcterms:created xsi:type="dcterms:W3CDTF">2015-02-26T19:04:09Z</dcterms:created>
  <dcterms:modified xsi:type="dcterms:W3CDTF">2015-02-27T07:18:16Z</dcterms:modified>
</cp:coreProperties>
</file>