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7" r:id="rId2"/>
    <p:sldId id="257" r:id="rId3"/>
    <p:sldId id="258" r:id="rId4"/>
    <p:sldId id="280" r:id="rId5"/>
    <p:sldId id="259" r:id="rId6"/>
    <p:sldId id="260" r:id="rId7"/>
    <p:sldId id="281" r:id="rId8"/>
    <p:sldId id="284" r:id="rId9"/>
    <p:sldId id="285" r:id="rId10"/>
    <p:sldId id="286" r:id="rId11"/>
    <p:sldId id="287" r:id="rId12"/>
    <p:sldId id="268" r:id="rId13"/>
    <p:sldId id="269" r:id="rId14"/>
    <p:sldId id="303" r:id="rId15"/>
    <p:sldId id="291" r:id="rId16"/>
    <p:sldId id="304" r:id="rId17"/>
    <p:sldId id="292" r:id="rId18"/>
    <p:sldId id="305" r:id="rId19"/>
    <p:sldId id="273" r:id="rId20"/>
    <p:sldId id="274" r:id="rId21"/>
    <p:sldId id="298" r:id="rId22"/>
    <p:sldId id="275" r:id="rId23"/>
    <p:sldId id="299" r:id="rId24"/>
    <p:sldId id="278" r:id="rId25"/>
    <p:sldId id="276" r:id="rId26"/>
    <p:sldId id="277" r:id="rId27"/>
    <p:sldId id="295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336699"/>
    <a:srgbClr val="3399FF"/>
    <a:srgbClr val="A50021"/>
    <a:srgbClr val="FF9900"/>
    <a:srgbClr val="1B587C"/>
    <a:srgbClr val="3366CC"/>
    <a:srgbClr val="0033CC"/>
    <a:srgbClr val="0066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74" d="100"/>
          <a:sy n="74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11472-AAFD-4473-A80B-1700D59A5E4F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7DB90-17CC-467D-AEF9-27F5220F54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DB90-17CC-467D-AEF9-27F5220F542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15D46F6-18C2-440D-B837-98C6BB7CEEE8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6925091-7F58-44EB-B2A5-1B16ADA2F4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432048"/>
          </a:xfrm>
          <a:ln>
            <a:noFill/>
          </a:ln>
          <a:effectLst>
            <a:outerShdw blurRad="149987" dist="250190" dir="8460000" sx="128000" sy="128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5400" b="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sz="5400" b="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00808"/>
            <a:ext cx="8416277" cy="212365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lnSpc>
                <a:spcPct val="110000"/>
              </a:lnSpc>
            </a:pPr>
            <a:r>
              <a:rPr lang="en-US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Reflection of the National Mentality </a:t>
            </a:r>
            <a:endParaRPr lang="ru-RU" sz="3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 algn="ctr">
              <a:lnSpc>
                <a:spcPct val="110000"/>
              </a:lnSpc>
            </a:pPr>
            <a:r>
              <a:rPr lang="en-US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in the Idiomatic Expressions </a:t>
            </a:r>
            <a:endParaRPr lang="ru-RU" sz="3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 algn="ctr">
              <a:lnSpc>
                <a:spcPct val="110000"/>
              </a:lnSpc>
            </a:pP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(through the analysis of Russian, English and German idioms).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20688"/>
            <a:ext cx="6624736" cy="4308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200" cap="none" spc="150" dirty="0" smtClean="0">
                <a:ln w="11430"/>
                <a:solidFill>
                  <a:srgbClr val="0066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Scientific Research Project</a:t>
            </a:r>
            <a:endParaRPr lang="ru-RU" sz="2200" cap="none" spc="150" dirty="0">
              <a:ln w="11430"/>
              <a:solidFill>
                <a:srgbClr val="0066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4365104"/>
            <a:ext cx="3869649" cy="193899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Scientific Supervisor: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Oksana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Georgievna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Kupcova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 of English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Student: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Elena </a:t>
            </a:r>
            <a:r>
              <a:rPr lang="en-US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Yanovskaya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 11, School 639</a:t>
            </a:r>
            <a:endParaRPr lang="ru-RU" sz="20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67778" y="6519446"/>
            <a:ext cx="2737031" cy="3077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1400" cap="none" spc="150" dirty="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>SAINT PETERSBURG </a:t>
            </a:r>
            <a:r>
              <a:rPr lang="ru-RU" sz="1400" cap="none" spc="150" dirty="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> 201</a:t>
            </a:r>
            <a:r>
              <a:rPr lang="en-US" sz="1400" cap="none" spc="150" dirty="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>5</a:t>
            </a:r>
            <a:endParaRPr lang="ru-RU" sz="1400" cap="none" spc="150" dirty="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2" name="Picture 4" descr="http://us.123rf.com/450wm/galdzer/galdzer1210/galdzer121000108/15953045-n----n---n--n------n-nf---n-n-n--n--------n---n----nf----------n------n----------n.jpg"/>
          <p:cNvPicPr>
            <a:picLocks noChangeAspect="1" noChangeArrowheads="1"/>
          </p:cNvPicPr>
          <p:nvPr/>
        </p:nvPicPr>
        <p:blipFill>
          <a:blip r:embed="rId3" cstate="print"/>
          <a:srcRect t="8571" b="2857"/>
          <a:stretch>
            <a:fillRect/>
          </a:stretch>
        </p:blipFill>
        <p:spPr bwMode="auto">
          <a:xfrm>
            <a:off x="971600" y="4149080"/>
            <a:ext cx="2520280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280920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Idioms Fully Equal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Meaning and Expressive Means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499992" y="4619281"/>
            <a:ext cx="3744416" cy="141269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p3d extrusionH="57150">
              <a:bevelT w="31750" h="19050"/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Взять быка за рога.</a:t>
            </a:r>
          </a:p>
          <a:p>
            <a:pPr marL="1080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Nehmen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Sie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den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Stier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bei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itchFamily="18" charset="0"/>
            </a:endParaRPr>
          </a:p>
          <a:p>
            <a:pPr marL="1080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 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den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Hörnern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24000"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Seize the bull by horns.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348880"/>
            <a:ext cx="4248472" cy="129266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31750" h="19050"/>
            </a:sp3d>
          </a:bodyPr>
          <a:lstStyle/>
          <a:p>
            <a:pPr>
              <a:lnSpc>
                <a:spcPct val="130000"/>
              </a:lnSpc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Нет дыма без огня.</a:t>
            </a:r>
          </a:p>
          <a:p>
            <a:pPr marL="108000">
              <a:lnSpc>
                <a:spcPct val="13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smoke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fire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216000">
              <a:lnSpc>
                <a:spcPct val="130000"/>
              </a:lnSpc>
              <a:buFont typeface="Wingdings" pitchFamily="2" charset="2"/>
              <a:buChar char="v"/>
            </a:pP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Kein</a:t>
            </a:r>
            <a:r>
              <a:rPr lang="en-US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Rauch </a:t>
            </a:r>
            <a:r>
              <a:rPr lang="en-US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ohne</a:t>
            </a:r>
            <a:r>
              <a:rPr lang="en-US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Feuer</a:t>
            </a: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6084" name="Picture 4" descr="http://festival.1september.ru/articles/559727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221088"/>
            <a:ext cx="338489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6" name="Picture 6" descr="http://www.urya.ru/components/com_virtuemart/shop_image/product/_________________4d9b0310829c4.gif"/>
          <p:cNvPicPr>
            <a:picLocks noChangeAspect="1" noChangeArrowheads="1"/>
          </p:cNvPicPr>
          <p:nvPr/>
        </p:nvPicPr>
        <p:blipFill>
          <a:blip r:embed="rId3" cstate="print"/>
          <a:srcRect l="34070" t="34804" r="23796" b="13703"/>
          <a:stretch>
            <a:fillRect/>
          </a:stretch>
        </p:blipFill>
        <p:spPr bwMode="auto">
          <a:xfrm>
            <a:off x="5940152" y="2204864"/>
            <a:ext cx="2182979" cy="188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3861048"/>
            <a:ext cx="3024336" cy="10618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Играть первую скрипку</a:t>
            </a:r>
            <a:r>
              <a:rPr lang="en-US" sz="1400" b="1" i="1" dirty="0" smtClean="0">
                <a:solidFill>
                  <a:srgbClr val="1B587C"/>
                </a:solidFill>
                <a:cs typeface="Tahoma" pitchFamily="34" charset="0"/>
              </a:rPr>
              <a:t>.</a:t>
            </a: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  </a:t>
            </a:r>
          </a:p>
          <a:p>
            <a:pPr marL="108000" lvl="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400" b="1" i="1" dirty="0" smtClean="0">
                <a:solidFill>
                  <a:srgbClr val="1B587C"/>
                </a:solidFill>
                <a:cs typeface="Tahoma" pitchFamily="34" charset="0"/>
              </a:rPr>
              <a:t>Die </a:t>
            </a:r>
            <a:r>
              <a:rPr lang="en-US" sz="1400" b="1" i="1" dirty="0" err="1" smtClean="0">
                <a:solidFill>
                  <a:srgbClr val="1B587C"/>
                </a:solidFill>
                <a:cs typeface="Tahoma" pitchFamily="34" charset="0"/>
              </a:rPr>
              <a:t>erste</a:t>
            </a:r>
            <a:r>
              <a:rPr lang="en-US" sz="1400" b="1" i="1" dirty="0" smtClean="0">
                <a:solidFill>
                  <a:srgbClr val="1B587C"/>
                </a:solidFill>
                <a:cs typeface="Tahoma" pitchFamily="34" charset="0"/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  <a:cs typeface="Tahoma" pitchFamily="34" charset="0"/>
              </a:rPr>
              <a:t>Geige</a:t>
            </a:r>
            <a:r>
              <a:rPr lang="en-US" sz="1400" b="1" i="1" dirty="0" smtClean="0">
                <a:solidFill>
                  <a:srgbClr val="1B587C"/>
                </a:solidFill>
                <a:cs typeface="Tahoma" pitchFamily="34" charset="0"/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  <a:cs typeface="Tahoma" pitchFamily="34" charset="0"/>
              </a:rPr>
              <a:t>spielen</a:t>
            </a:r>
            <a:r>
              <a:rPr lang="en-US" sz="1400" b="1" i="1" dirty="0" smtClean="0">
                <a:solidFill>
                  <a:srgbClr val="1B587C"/>
                </a:solidFill>
                <a:cs typeface="Tahoma" pitchFamily="34" charset="0"/>
              </a:rPr>
              <a:t>.</a:t>
            </a:r>
            <a:endParaRPr lang="ru-RU" sz="1400" b="1" i="1" dirty="0" smtClean="0">
              <a:solidFill>
                <a:srgbClr val="1B587C"/>
              </a:solidFill>
              <a:cs typeface="Tahoma" pitchFamily="34" charset="0"/>
            </a:endParaRPr>
          </a:p>
          <a:p>
            <a:pPr marL="216000"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b="1" i="1" dirty="0" err="1" smtClean="0">
                <a:solidFill>
                  <a:srgbClr val="1B587C"/>
                </a:solidFill>
                <a:cs typeface="Tahoma" pitchFamily="34" charset="0"/>
              </a:rPr>
              <a:t>To</a:t>
            </a: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  <a:cs typeface="Tahoma" pitchFamily="34" charset="0"/>
              </a:rPr>
              <a:t>play</a:t>
            </a: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  <a:cs typeface="Tahoma" pitchFamily="34" charset="0"/>
              </a:rPr>
              <a:t>first</a:t>
            </a: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  <a:cs typeface="Tahoma" pitchFamily="34" charset="0"/>
              </a:rPr>
              <a:t>fiddle</a:t>
            </a:r>
            <a:r>
              <a:rPr lang="ru-RU" sz="1400" b="1" i="1" dirty="0" smtClean="0">
                <a:solidFill>
                  <a:srgbClr val="1B587C"/>
                </a:solidFill>
                <a:cs typeface="Tahoma" pitchFamily="34" charset="0"/>
              </a:rPr>
              <a:t>.</a:t>
            </a:r>
          </a:p>
        </p:txBody>
      </p:sp>
      <p:pic>
        <p:nvPicPr>
          <p:cNvPr id="10" name="Picture 10" descr="http://www.stihi.ru/pics/2010/12/20/1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2304256" cy="3317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11560" y="5365427"/>
            <a:ext cx="7848872" cy="1281698"/>
          </a:xfrm>
          <a:prstGeom prst="rect">
            <a:avLst/>
          </a:prstGeom>
          <a:solidFill>
            <a:srgbClr val="EAEAEA">
              <a:alpha val="80000"/>
            </a:srgbClr>
          </a:solidFill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p3d extrusionH="57150">
              <a:bevelT w="31750" h="25400"/>
            </a:sp3d>
          </a:bodyPr>
          <a:lstStyle/>
          <a:p>
            <a:pPr lvl="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These idioms are similar as behavior, manners of people or some situations cause the same associations and feelings at different peoples.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3789040"/>
            <a:ext cx="4618252" cy="1018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1B587C"/>
                </a:solidFill>
              </a:rPr>
              <a:t>Искать иголку в стоге сена.</a:t>
            </a:r>
            <a:r>
              <a:rPr lang="en-US" sz="1400" b="1" dirty="0" smtClean="0">
                <a:solidFill>
                  <a:srgbClr val="1B587C"/>
                </a:solidFill>
              </a:rPr>
              <a:t> 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pPr marL="1800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400" b="1" dirty="0" smtClean="0">
                <a:solidFill>
                  <a:srgbClr val="1B587C"/>
                </a:solidFill>
              </a:rPr>
              <a:t>To look for a needle in a haystack.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pPr marL="360000">
              <a:lnSpc>
                <a:spcPct val="150000"/>
              </a:lnSpc>
              <a:buFont typeface="Wingdings" pitchFamily="2" charset="2"/>
              <a:buChar char="v"/>
            </a:pPr>
            <a:r>
              <a:rPr lang="de-DE" sz="1400" b="1" dirty="0" smtClean="0">
                <a:solidFill>
                  <a:srgbClr val="1B587C"/>
                </a:solidFill>
              </a:rPr>
              <a:t>Eine Stecknadel im Heuhaufen suchen.</a:t>
            </a:r>
            <a:endParaRPr lang="ru-RU" sz="1400" dirty="0">
              <a:solidFill>
                <a:srgbClr val="1B587C"/>
              </a:solidFill>
            </a:endParaRPr>
          </a:p>
        </p:txBody>
      </p:sp>
      <p:pic>
        <p:nvPicPr>
          <p:cNvPr id="20482" name="Picture 2" descr="http://i1.ytimg.com/vi/8qVl4o3Yhb0/maxresdefault.jpg"/>
          <p:cNvPicPr>
            <a:picLocks noChangeAspect="1" noChangeArrowheads="1"/>
          </p:cNvPicPr>
          <p:nvPr/>
        </p:nvPicPr>
        <p:blipFill>
          <a:blip r:embed="rId3" cstate="print"/>
          <a:srcRect r="12101"/>
          <a:stretch>
            <a:fillRect/>
          </a:stretch>
        </p:blipFill>
        <p:spPr bwMode="auto">
          <a:xfrm>
            <a:off x="4283968" y="980728"/>
            <a:ext cx="4104456" cy="26238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43608" y="4797152"/>
            <a:ext cx="381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«</a:t>
            </a:r>
            <a:r>
              <a:rPr kumimoji="0" lang="en-US" sz="20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It rains cats and dogs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» </a:t>
            </a:r>
            <a:r>
              <a:rPr kumimoji="0" lang="ru-RU" sz="2000" i="1" u="none" strike="noStrike" cap="none" normalizeH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Дождь льёт кошками и собаками.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429000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«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Es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gießt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wie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aus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Kannen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»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lang="ru-RU" sz="2000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</a:t>
            </a:r>
            <a:r>
              <a:rPr lang="ru-RU" sz="16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Льёт как из кувшинов.</a:t>
            </a:r>
            <a:endParaRPr lang="ru-RU" sz="16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irc_mi" descr="http://ic.pics.livejournal.com/do_you_speak/51167567/14340/14340_original.png"/>
          <p:cNvPicPr/>
          <p:nvPr/>
        </p:nvPicPr>
        <p:blipFill>
          <a:blip r:embed="rId2" cstate="print"/>
          <a:srcRect t="7084" r="4187" b="7469"/>
          <a:stretch>
            <a:fillRect/>
          </a:stretch>
        </p:blipFill>
        <p:spPr bwMode="auto">
          <a:xfrm>
            <a:off x="5004048" y="2348880"/>
            <a:ext cx="3384376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2276872"/>
            <a:ext cx="29354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«Лить</a:t>
            </a:r>
            <a:r>
              <a:rPr lang="en-US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как</a:t>
            </a:r>
            <a:r>
              <a:rPr lang="en-US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из</a:t>
            </a:r>
            <a:r>
              <a:rPr lang="en-US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ведра»</a:t>
            </a:r>
            <a:endParaRPr lang="ru-RU" sz="2000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76672"/>
            <a:ext cx="7632848" cy="954107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Idioms Matching in Meaning but Different 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Expressive Means.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268760"/>
            <a:ext cx="3712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Ждать у моря погоды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4869160"/>
            <a:ext cx="324036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000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«</a:t>
            </a:r>
            <a:r>
              <a:rPr lang="en-US" sz="24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when pigs fly</a:t>
            </a:r>
            <a:r>
              <a:rPr lang="ru-RU" sz="2000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»</a:t>
            </a:r>
            <a:r>
              <a:rPr lang="en-US" sz="2000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– </a:t>
            </a:r>
          </a:p>
          <a:p>
            <a:pPr lvl="0">
              <a:lnSpc>
                <a:spcPct val="120000"/>
              </a:lnSpc>
            </a:pPr>
            <a:r>
              <a:rPr lang="ru-RU" sz="2000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</a:t>
            </a:r>
            <a:r>
              <a:rPr lang="ru-RU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когда свиньи полетят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7809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«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Hoffen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und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Harren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macht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manchen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zum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Narren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»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-</a:t>
            </a:r>
          </a:p>
          <a:p>
            <a:pPr>
              <a:lnSpc>
                <a:spcPct val="120000"/>
              </a:lnSpc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Надежда и ожидание превращают  </a:t>
            </a:r>
          </a:p>
          <a:p>
            <a:pPr>
              <a:lnSpc>
                <a:spcPct val="120000"/>
              </a:lnSpc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иного человека в глупца</a:t>
            </a:r>
            <a:endParaRPr lang="ru-RU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irc_mi" descr="http://idioms.chat.ru/06/pix/137.gif"/>
          <p:cNvPicPr/>
          <p:nvPr/>
        </p:nvPicPr>
        <p:blipFill>
          <a:blip r:embed="rId2" cstate="print"/>
          <a:srcRect l="5998" t="40727" r="14028"/>
          <a:stretch>
            <a:fillRect/>
          </a:stretch>
        </p:blipFill>
        <p:spPr bwMode="auto">
          <a:xfrm>
            <a:off x="5508104" y="908720"/>
            <a:ext cx="2880320" cy="1886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http://thumbs.imagekind.com/190978_650/When-Pigs-Fly.jpg?v=1381951380"/>
          <p:cNvPicPr>
            <a:picLocks noChangeAspect="1" noChangeArrowheads="1"/>
          </p:cNvPicPr>
          <p:nvPr/>
        </p:nvPicPr>
        <p:blipFill>
          <a:blip r:embed="rId3" cstate="print"/>
          <a:srcRect b="22127"/>
          <a:stretch>
            <a:fillRect/>
          </a:stretch>
        </p:blipFill>
        <p:spPr bwMode="auto">
          <a:xfrm>
            <a:off x="5508104" y="3212976"/>
            <a:ext cx="292113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http://www.perunica.ru/uploads/posts/2013-04/1366713176_esche-krasnaya-gorka.jpg"/>
          <p:cNvPicPr>
            <a:picLocks noChangeAspect="1" noChangeArrowheads="1"/>
          </p:cNvPicPr>
          <p:nvPr/>
        </p:nvPicPr>
        <p:blipFill>
          <a:blip r:embed="rId2" cstate="print"/>
          <a:srcRect l="2082" t="24805" r="4361" b="18883"/>
          <a:stretch>
            <a:fillRect/>
          </a:stretch>
        </p:blipFill>
        <p:spPr bwMode="auto">
          <a:xfrm>
            <a:off x="1691680" y="548680"/>
            <a:ext cx="568863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http://images.myshared.ru/258971/slide_15.jpg"/>
          <p:cNvPicPr>
            <a:picLocks noChangeAspect="1" noChangeArrowheads="1"/>
          </p:cNvPicPr>
          <p:nvPr/>
        </p:nvPicPr>
        <p:blipFill>
          <a:blip r:embed="rId3" cstate="print"/>
          <a:srcRect l="3780" t="18900" r="65035" b="47081"/>
          <a:stretch>
            <a:fillRect/>
          </a:stretch>
        </p:blipFill>
        <p:spPr bwMode="auto">
          <a:xfrm>
            <a:off x="5364088" y="3717032"/>
            <a:ext cx="2376265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627784" y="3068960"/>
            <a:ext cx="39604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C00000"/>
                </a:solidFill>
                <a:latin typeface="Monotype Corsiva" pitchFamily="66" charset="0"/>
              </a:rPr>
              <a:t> «Будет и на нашей улице праздник».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6056" y="5805264"/>
            <a:ext cx="36004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1400" b="1" dirty="0" err="1" smtClean="0">
                <a:solidFill>
                  <a:schemeClr val="accent2">
                    <a:lumMod val="75000"/>
                  </a:schemeClr>
                </a:solidFill>
              </a:rPr>
              <a:t>Every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2">
                    <a:lumMod val="75000"/>
                  </a:schemeClr>
                </a:solidFill>
              </a:rPr>
              <a:t>dog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2">
                    <a:lumMod val="75000"/>
                  </a:schemeClr>
                </a:solidFill>
              </a:rPr>
              <a:t>has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his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2">
                    <a:lumMod val="75000"/>
                  </a:schemeClr>
                </a:solidFill>
              </a:rPr>
              <a:t>day</a:t>
            </a:r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</a:rPr>
              <a:t>». 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(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букв.:У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каждой собаки есть свой день.)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5733256"/>
            <a:ext cx="388843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«</a:t>
            </a:r>
            <a:r>
              <a:rPr lang="de-DE" sz="1400" b="1" dirty="0" smtClean="0">
                <a:solidFill>
                  <a:schemeClr val="accent4">
                    <a:lumMod val="75000"/>
                  </a:schemeClr>
                </a:solidFill>
              </a:rPr>
              <a:t>Auch unser Weizen wird einmal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sz="1400" b="1" dirty="0" smtClean="0">
                <a:solidFill>
                  <a:schemeClr val="accent4">
                    <a:lumMod val="75000"/>
                  </a:schemeClr>
                </a:solidFill>
              </a:rPr>
              <a:t>blühen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»</a:t>
            </a:r>
            <a:r>
              <a:rPr lang="de-DE" b="1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(</a:t>
            </a: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букв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.:Наша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пшеница будет цвести снова)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22" name="Picture 2" descr="http://www.kath.ch/upload/pre/12304h480w640.jpg"/>
          <p:cNvPicPr>
            <a:picLocks noChangeAspect="1" noChangeArrowheads="1"/>
          </p:cNvPicPr>
          <p:nvPr/>
        </p:nvPicPr>
        <p:blipFill>
          <a:blip r:embed="rId4" cstate="print"/>
          <a:srcRect r="26531"/>
          <a:stretch>
            <a:fillRect/>
          </a:stretch>
        </p:blipFill>
        <p:spPr bwMode="auto">
          <a:xfrm>
            <a:off x="971600" y="3717032"/>
            <a:ext cx="2592288" cy="19847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404664"/>
            <a:ext cx="7344816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Idioms Having No Equivalents in Other Languages.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221088"/>
            <a:ext cx="3024336" cy="70788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/>
          <a:scene3d>
            <a:camera prst="orthographicFront"/>
            <a:lightRig rig="threePt" dir="t"/>
          </a:scene3d>
          <a:sp3d/>
        </p:spPr>
        <p:txBody>
          <a:bodyPr wrap="square">
            <a:spAutoFit/>
            <a:sp3d extrusionH="50800">
              <a:bevelT w="38100" h="31750"/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1B587C"/>
                </a:solidFill>
              </a:rPr>
              <a:t>(</a:t>
            </a:r>
            <a:r>
              <a:rPr lang="ru-RU" sz="1400" b="1" dirty="0" err="1" smtClean="0">
                <a:solidFill>
                  <a:srgbClr val="1B587C"/>
                </a:solidFill>
              </a:rPr>
              <a:t>Give</a:t>
            </a:r>
            <a:r>
              <a:rPr lang="ru-RU" sz="1400" b="1" dirty="0" smtClean="0">
                <a:solidFill>
                  <a:srgbClr val="1B587C"/>
                </a:solidFill>
              </a:rPr>
              <a:t> / </a:t>
            </a:r>
            <a:r>
              <a:rPr lang="ru-RU" sz="1400" b="1" dirty="0" err="1" smtClean="0">
                <a:solidFill>
                  <a:srgbClr val="1B587C"/>
                </a:solidFill>
              </a:rPr>
              <a:t>get</a:t>
            </a:r>
            <a:r>
              <a:rPr lang="ru-RU" sz="1400" b="1" dirty="0" smtClean="0">
                <a:solidFill>
                  <a:srgbClr val="1B587C"/>
                </a:solidFill>
              </a:rPr>
              <a:t>) </a:t>
            </a:r>
            <a:r>
              <a:rPr lang="ru-RU" sz="1400" b="1" dirty="0" err="1" smtClean="0">
                <a:solidFill>
                  <a:srgbClr val="1B587C"/>
                </a:solidFill>
              </a:rPr>
              <a:t>the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cold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shoulder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r>
              <a:rPr lang="ru-RU" sz="1200" i="1" dirty="0" smtClean="0">
                <a:solidFill>
                  <a:srgbClr val="1B587C"/>
                </a:solidFill>
              </a:rPr>
              <a:t>(Холодно/безразлично отнестись)</a:t>
            </a:r>
            <a:endParaRPr lang="ru-RU" sz="1200" i="1" dirty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5445224"/>
            <a:ext cx="3528392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fontAlgn="base">
              <a:buFont typeface="Wingdings" pitchFamily="2" charset="2"/>
              <a:buChar char="v"/>
            </a:pPr>
            <a:r>
              <a:rPr lang="en-US" sz="1400" b="1" dirty="0" smtClean="0">
                <a:solidFill>
                  <a:srgbClr val="1B587C"/>
                </a:solidFill>
              </a:rPr>
              <a:t>To be in the black</a:t>
            </a:r>
            <a:r>
              <a:rPr lang="en-US" sz="1400" dirty="0" smtClean="0">
                <a:solidFill>
                  <a:srgbClr val="1B587C"/>
                </a:solidFill>
              </a:rPr>
              <a:t> </a:t>
            </a:r>
            <a:endParaRPr lang="ru-RU" sz="1400" dirty="0" smtClean="0">
              <a:solidFill>
                <a:srgbClr val="1B587C"/>
              </a:solidFill>
            </a:endParaRPr>
          </a:p>
          <a:p>
            <a:pPr lvl="0" fontAlgn="base"/>
            <a:r>
              <a:rPr lang="ru-RU" sz="1200" i="1" dirty="0" smtClean="0">
                <a:solidFill>
                  <a:srgbClr val="1B587C"/>
                </a:solidFill>
              </a:rPr>
              <a:t>    (быть в плюсе</a:t>
            </a:r>
            <a:r>
              <a:rPr lang="en-US" sz="1200" i="1" dirty="0" smtClean="0">
                <a:solidFill>
                  <a:srgbClr val="1B587C"/>
                </a:solidFill>
              </a:rPr>
              <a:t>, </a:t>
            </a:r>
            <a:r>
              <a:rPr lang="ru-RU" sz="1200" i="1" dirty="0" smtClean="0">
                <a:solidFill>
                  <a:srgbClr val="1B587C"/>
                </a:solidFill>
              </a:rPr>
              <a:t>не иметь долгов)</a:t>
            </a:r>
          </a:p>
          <a:p>
            <a:pPr lvl="0" fontAlgn="base">
              <a:buFont typeface="Wingdings" pitchFamily="2" charset="2"/>
              <a:buChar char="v"/>
            </a:pPr>
            <a:r>
              <a:rPr lang="en-US" sz="1400" b="1" i="1" dirty="0" smtClean="0">
                <a:solidFill>
                  <a:srgbClr val="1B587C"/>
                </a:solidFill>
              </a:rPr>
              <a:t>To be in the red</a:t>
            </a:r>
            <a:r>
              <a:rPr lang="en-US" sz="1400" dirty="0" smtClean="0">
                <a:solidFill>
                  <a:srgbClr val="1B587C"/>
                </a:solidFill>
              </a:rPr>
              <a:t> </a:t>
            </a:r>
            <a:endParaRPr lang="ru-RU" sz="1400" dirty="0" smtClean="0">
              <a:solidFill>
                <a:srgbClr val="1B587C"/>
              </a:solidFill>
            </a:endParaRPr>
          </a:p>
          <a:p>
            <a:pPr lvl="0" fontAlgn="base"/>
            <a:r>
              <a:rPr lang="ru-RU" sz="1200" i="1" dirty="0" smtClean="0">
                <a:solidFill>
                  <a:srgbClr val="1B587C"/>
                </a:solidFill>
              </a:rPr>
              <a:t>    (нести убытки)</a:t>
            </a:r>
            <a:r>
              <a:rPr lang="en-US" sz="1200" i="1" dirty="0" smtClean="0">
                <a:solidFill>
                  <a:srgbClr val="1B587C"/>
                </a:solidFill>
              </a:rPr>
              <a:t> </a:t>
            </a:r>
            <a:endParaRPr lang="ru-RU" sz="1200" i="1" dirty="0">
              <a:solidFill>
                <a:srgbClr val="1B587C"/>
              </a:solidFill>
            </a:endParaRPr>
          </a:p>
        </p:txBody>
      </p:sp>
      <p:pic>
        <p:nvPicPr>
          <p:cNvPr id="9" name="irc_mi" descr="http://kaplaninternational.com/blog/wp-content/uploads/2013/05/COLD-SHOULDER-AW.jpg"/>
          <p:cNvPicPr/>
          <p:nvPr/>
        </p:nvPicPr>
        <p:blipFill>
          <a:blip r:embed="rId2" cstate="print"/>
          <a:srcRect l="5020" t="16184" r="5254" b="20262"/>
          <a:stretch>
            <a:fillRect/>
          </a:stretch>
        </p:blipFill>
        <p:spPr bwMode="auto">
          <a:xfrm>
            <a:off x="539552" y="1772816"/>
            <a:ext cx="2304256" cy="237626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irc_mi" descr="http://us.123rf.com/400wm/400/400/serezniy/serezniy1203/serezniy120301057/12664424-n-n--n----n--------n--n-------n----n--n------nfn-n----------n------n-n.jpg"/>
          <p:cNvPicPr/>
          <p:nvPr/>
        </p:nvPicPr>
        <p:blipFill>
          <a:blip r:embed="rId3" cstate="print"/>
          <a:srcRect l="4793" t="23325" r="3636" b="7444"/>
          <a:stretch>
            <a:fillRect/>
          </a:stretch>
        </p:blipFill>
        <p:spPr bwMode="auto">
          <a:xfrm>
            <a:off x="2051720" y="5013176"/>
            <a:ext cx="2088232" cy="14401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 descr="http://www.teacher-and-english.ru/1/TIME-IDIOMS-COMPOSITE-AW.jpg"/>
          <p:cNvPicPr/>
          <p:nvPr/>
        </p:nvPicPr>
        <p:blipFill>
          <a:blip r:embed="rId4" cstate="print"/>
          <a:srcRect l="52138" t="73923" b="9279"/>
          <a:stretch>
            <a:fillRect/>
          </a:stretch>
        </p:blipFill>
        <p:spPr bwMode="auto">
          <a:xfrm>
            <a:off x="3491880" y="1772816"/>
            <a:ext cx="23042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635896" y="3933056"/>
            <a:ext cx="1923925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dirty="0" err="1" smtClean="0">
                <a:solidFill>
                  <a:srgbClr val="1B587C"/>
                </a:solidFill>
              </a:rPr>
              <a:t>the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big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time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</a:p>
          <a:p>
            <a:r>
              <a:rPr lang="ru-RU" sz="1200" i="1" dirty="0" smtClean="0">
                <a:solidFill>
                  <a:srgbClr val="1B587C"/>
                </a:solidFill>
              </a:rPr>
              <a:t>(</a:t>
            </a:r>
            <a:r>
              <a:rPr lang="ru-RU" sz="1200" dirty="0" smtClean="0">
                <a:solidFill>
                  <a:srgbClr val="1B587C"/>
                </a:solidFill>
              </a:rPr>
              <a:t>большой успех, </a:t>
            </a:r>
          </a:p>
          <a:p>
            <a:r>
              <a:rPr lang="ru-RU" sz="1200" dirty="0" smtClean="0">
                <a:solidFill>
                  <a:srgbClr val="1B587C"/>
                </a:solidFill>
              </a:rPr>
              <a:t>популярность, слава</a:t>
            </a:r>
            <a:r>
              <a:rPr lang="ru-RU" sz="1200" i="1" dirty="0" smtClean="0">
                <a:solidFill>
                  <a:srgbClr val="1B587C"/>
                </a:solidFill>
              </a:rPr>
              <a:t>)</a:t>
            </a:r>
            <a:endParaRPr lang="ru-RU" sz="1200" i="1" dirty="0">
              <a:solidFill>
                <a:srgbClr val="1B587C"/>
              </a:solidFill>
            </a:endParaRPr>
          </a:p>
        </p:txBody>
      </p:sp>
      <p:pic>
        <p:nvPicPr>
          <p:cNvPr id="13" name="Рисунок 12" descr="http://www.teacher-and-english.ru/1/WEATHER-IDIOMS-COMPOSITE-AW.jpg"/>
          <p:cNvPicPr/>
          <p:nvPr/>
        </p:nvPicPr>
        <p:blipFill>
          <a:blip r:embed="rId5" cstate="print"/>
          <a:srcRect t="74262" r="51976" b="9372"/>
          <a:stretch>
            <a:fillRect/>
          </a:stretch>
        </p:blipFill>
        <p:spPr bwMode="auto">
          <a:xfrm>
            <a:off x="6372200" y="1772816"/>
            <a:ext cx="218179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228184" y="4035842"/>
            <a:ext cx="2771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4400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  <a:cs typeface="Times New Roman" pitchFamily="18" charset="0"/>
              </a:rPr>
              <a:t>snowed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  <a:cs typeface="Times New Roman" pitchFamily="18" charset="0"/>
              </a:rPr>
              <a:t>under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  <a:cs typeface="Times New Roman" pitchFamily="18" charset="0"/>
              </a:rPr>
              <a:t>(быть перегруженным работой)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404664"/>
            <a:ext cx="7344816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English “Marine" Idioms</a:t>
            </a:r>
            <a:endParaRPr lang="ru-RU" sz="3600" cap="none" spc="150" dirty="0" smtClean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12" name="Picture 8" descr="http://thiswomanwrites.files.wordpress.com/2013/10/autumnsail_stevehenderson.jpg?w=300&amp;h=249"/>
          <p:cNvPicPr>
            <a:picLocks noChangeAspect="1" noChangeArrowheads="1"/>
          </p:cNvPicPr>
          <p:nvPr/>
        </p:nvPicPr>
        <p:blipFill>
          <a:blip r:embed="rId2" cstate="print"/>
          <a:srcRect t="6048" r="6761" b="9281"/>
          <a:stretch>
            <a:fillRect/>
          </a:stretch>
        </p:blipFill>
        <p:spPr bwMode="auto">
          <a:xfrm>
            <a:off x="5292080" y="4221088"/>
            <a:ext cx="2569143" cy="194421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64088" y="6165304"/>
            <a:ext cx="31683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sail through something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14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rgbClr val="0070C0"/>
                </a:solidFill>
              </a:rPr>
              <a:t>делать что-то легко и свободно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6237312"/>
            <a:ext cx="23762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  <a:latin typeface="Monotype Corsiva" pitchFamily="66" charset="0"/>
              </a:rPr>
              <a:t>sail close to the wind</a:t>
            </a:r>
            <a:r>
              <a:rPr lang="en-US" dirty="0" smtClean="0">
                <a:solidFill>
                  <a:srgbClr val="0070C0"/>
                </a:solidFill>
                <a:latin typeface="Monotype Corsiva" pitchFamily="66" charset="0"/>
              </a:rPr>
              <a:t> </a:t>
            </a:r>
            <a:endParaRPr lang="ru-RU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ru-RU" sz="1200" dirty="0" smtClean="0">
                <a:solidFill>
                  <a:srgbClr val="0070C0"/>
                </a:solidFill>
              </a:rPr>
              <a:t>    </a:t>
            </a:r>
            <a:r>
              <a:rPr lang="en-US" sz="1200" dirty="0" err="1" smtClean="0">
                <a:solidFill>
                  <a:srgbClr val="0070C0"/>
                </a:solidFill>
              </a:rPr>
              <a:t>взять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err="1" smtClean="0">
                <a:solidFill>
                  <a:srgbClr val="0070C0"/>
                </a:solidFill>
              </a:rPr>
              <a:t>на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err="1" smtClean="0">
                <a:solidFill>
                  <a:srgbClr val="0070C0"/>
                </a:solidFill>
              </a:rPr>
              <a:t>себя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err="1" smtClean="0">
                <a:solidFill>
                  <a:srgbClr val="0070C0"/>
                </a:solidFill>
              </a:rPr>
              <a:t>риск</a:t>
            </a:r>
            <a:endParaRPr lang="ru-RU" sz="1200" dirty="0">
              <a:solidFill>
                <a:srgbClr val="0070C0"/>
              </a:solidFill>
            </a:endParaRPr>
          </a:p>
        </p:txBody>
      </p:sp>
      <p:pic>
        <p:nvPicPr>
          <p:cNvPr id="47114" name="Picture 10" descr="http://www.sail-world.com/photos_2013_1/Med_Sailing%20Close%20to%20the%20Wind1.jpg"/>
          <p:cNvPicPr>
            <a:picLocks noChangeAspect="1" noChangeArrowheads="1"/>
          </p:cNvPicPr>
          <p:nvPr/>
        </p:nvPicPr>
        <p:blipFill>
          <a:blip r:embed="rId3" cstate="print"/>
          <a:srcRect l="2341" t="21168" r="1698" b="12305"/>
          <a:stretch>
            <a:fillRect/>
          </a:stretch>
        </p:blipFill>
        <p:spPr bwMode="auto">
          <a:xfrm>
            <a:off x="1259632" y="3861048"/>
            <a:ext cx="2232248" cy="239558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899592" y="1196752"/>
            <a:ext cx="4572000" cy="23144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to hoist (to make) sail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   </a:t>
            </a:r>
            <a:r>
              <a:rPr lang="ru-RU" sz="1200" dirty="0" smtClean="0">
                <a:solidFill>
                  <a:srgbClr val="0070C0"/>
                </a:solidFill>
              </a:rPr>
              <a:t>(ставить паруса)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    уходить восвояси</a:t>
            </a:r>
          </a:p>
          <a:p>
            <a:endParaRPr lang="ru-RU" sz="800" b="1" dirty="0" smtClean="0">
              <a:solidFill>
                <a:srgbClr val="0070C0"/>
              </a:solidFill>
            </a:endParaRPr>
          </a:p>
          <a:p>
            <a:pPr marL="180000">
              <a:lnSpc>
                <a:spcPct val="110000"/>
              </a:lnSpc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to shorten sail </a:t>
            </a:r>
            <a:endParaRPr lang="ru-RU" sz="1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80000">
              <a:lnSpc>
                <a:spcPct val="110000"/>
              </a:lnSpc>
            </a:pPr>
            <a:r>
              <a:rPr lang="ru-RU" sz="1200" dirty="0" smtClean="0">
                <a:solidFill>
                  <a:srgbClr val="0070C0"/>
                </a:solidFill>
              </a:rPr>
              <a:t>    (убавлять паруса) </a:t>
            </a:r>
          </a:p>
          <a:p>
            <a:pPr marL="180000">
              <a:lnSpc>
                <a:spcPct val="110000"/>
              </a:lnSpc>
            </a:pPr>
            <a:r>
              <a:rPr lang="ru-RU" sz="1200" b="1" dirty="0" smtClean="0">
                <a:solidFill>
                  <a:srgbClr val="0070C0"/>
                </a:solidFill>
              </a:rPr>
              <a:t>    сократить, уменьшить</a:t>
            </a:r>
          </a:p>
          <a:p>
            <a:pPr marL="180000">
              <a:lnSpc>
                <a:spcPct val="110000"/>
              </a:lnSpc>
            </a:pPr>
            <a:endParaRPr lang="vi-VN" sz="800" b="1" dirty="0" smtClean="0">
              <a:solidFill>
                <a:srgbClr val="0070C0"/>
              </a:solidFill>
            </a:endParaRPr>
          </a:p>
          <a:p>
            <a:pPr marL="360000">
              <a:lnSpc>
                <a:spcPct val="110000"/>
              </a:lnSpc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to strike sail </a:t>
            </a:r>
            <a:endParaRPr lang="ru-RU" sz="1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60000">
              <a:lnSpc>
                <a:spcPct val="110000"/>
              </a:lnSpc>
            </a:pPr>
            <a:r>
              <a:rPr lang="ru-RU" sz="1200" dirty="0" smtClean="0">
                <a:solidFill>
                  <a:srgbClr val="0070C0"/>
                </a:solidFill>
              </a:rPr>
              <a:t>    (убрать паруса)</a:t>
            </a:r>
          </a:p>
          <a:p>
            <a:pPr marL="360000">
              <a:lnSpc>
                <a:spcPct val="110000"/>
              </a:lnSpc>
            </a:pPr>
            <a:r>
              <a:rPr lang="ru-RU" sz="1200" b="1" dirty="0" smtClean="0">
                <a:solidFill>
                  <a:srgbClr val="0070C0"/>
                </a:solidFill>
              </a:rPr>
              <a:t>    признать свою неправоту</a:t>
            </a:r>
            <a:endParaRPr lang="vi-VN" sz="12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3429000"/>
            <a:ext cx="34563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to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3">
                    <a:lumMod val="75000"/>
                  </a:schemeClr>
                </a:solidFill>
              </a:rPr>
              <a:t>know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3">
                    <a:lumMod val="75000"/>
                  </a:schemeClr>
                </a:solidFill>
              </a:rPr>
              <a:t>the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accent3">
                    <a:lumMod val="75000"/>
                  </a:schemeClr>
                </a:solidFill>
              </a:rPr>
              <a:t>ropes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r>
              <a:rPr lang="ru-RU" sz="1200" dirty="0" smtClean="0">
                <a:solidFill>
                  <a:srgbClr val="0070C0"/>
                </a:solidFill>
              </a:rPr>
              <a:t>(знать канаты)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быть профессионалом своего дела</a:t>
            </a:r>
            <a:endParaRPr lang="ru-RU" sz="1200" b="1" dirty="0">
              <a:solidFill>
                <a:srgbClr val="0070C0"/>
              </a:solidFill>
            </a:endParaRPr>
          </a:p>
        </p:txBody>
      </p:sp>
      <p:pic>
        <p:nvPicPr>
          <p:cNvPr id="47118" name="Picture 14" descr="http://www.englishcoursemalta.com/learn/wp-content/uploads/2013/01/Know-the-Ropes-IDIOM.jpg"/>
          <p:cNvPicPr>
            <a:picLocks noChangeAspect="1" noChangeArrowheads="1"/>
          </p:cNvPicPr>
          <p:nvPr/>
        </p:nvPicPr>
        <p:blipFill>
          <a:blip r:embed="rId4" cstate="print"/>
          <a:srcRect t="28835"/>
          <a:stretch>
            <a:fillRect/>
          </a:stretch>
        </p:blipFill>
        <p:spPr bwMode="auto">
          <a:xfrm>
            <a:off x="5364088" y="1196752"/>
            <a:ext cx="2351254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23528" y="1772816"/>
            <a:ext cx="3384376" cy="63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Alles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Gute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kommt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von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oben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  <a:t>   (</a:t>
            </a:r>
            <a:r>
              <a:rPr kumimoji="0" lang="ru-RU" sz="12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Всё хорошее приходит сверху)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76672"/>
            <a:ext cx="7344816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German Idioms Having No Equivalent in Russian </a:t>
            </a:r>
            <a:endParaRPr lang="ru-RU" sz="3600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7" name="Picture 9" descr="http://www.impulsmittelschule.ch/deu/agenda/2006/plakate/images/09.jpg"/>
          <p:cNvPicPr>
            <a:picLocks noChangeAspect="1" noChangeArrowheads="1"/>
          </p:cNvPicPr>
          <p:nvPr/>
        </p:nvPicPr>
        <p:blipFill>
          <a:blip r:embed="rId2" cstate="print"/>
          <a:srcRect t="1544" b="35148"/>
          <a:stretch>
            <a:fillRect/>
          </a:stretch>
        </p:blipFill>
        <p:spPr bwMode="auto">
          <a:xfrm>
            <a:off x="683568" y="2564904"/>
            <a:ext cx="242670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635896" y="2420888"/>
            <a:ext cx="21900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ein</a:t>
            </a:r>
            <a:r>
              <a:rPr lang="en-US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heuriger</a:t>
            </a:r>
            <a:r>
              <a:rPr lang="en-US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Hase</a:t>
            </a:r>
            <a:r>
              <a:rPr lang="ru-RU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</a:p>
          <a:p>
            <a:r>
              <a:rPr lang="ru-RU" sz="1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(заяц нынешнего года)</a:t>
            </a:r>
          </a:p>
          <a:p>
            <a:r>
              <a:rPr lang="ru-RU" sz="14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неопытный человек</a:t>
            </a:r>
            <a:endParaRPr lang="ru-RU" sz="1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338" name="Picture 2" descr="http://www.emperorjoker.com/wp-content/uploads/2012/02/zaychon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140968"/>
            <a:ext cx="1739955" cy="2118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084168" y="3645024"/>
            <a:ext cx="2355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In die </a:t>
            </a:r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</a:rPr>
              <a:t>Binsen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</a:rPr>
              <a:t>gehen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  (скрыться в камышах)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  исчезнуть без следа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340" name="Picture 4" descr="http://www.redensarten.net/Bilder/ente.jpg"/>
          <p:cNvPicPr>
            <a:picLocks noChangeAspect="1" noChangeArrowheads="1"/>
          </p:cNvPicPr>
          <p:nvPr/>
        </p:nvPicPr>
        <p:blipFill>
          <a:blip r:embed="rId4" cstate="print"/>
          <a:srcRect l="8915" t="8014" r="17103" b="35887"/>
          <a:stretch>
            <a:fillRect/>
          </a:stretch>
        </p:blipFill>
        <p:spPr bwMode="auto">
          <a:xfrm>
            <a:off x="5724128" y="4365104"/>
            <a:ext cx="29878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7707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de-DE" sz="1400" b="1" dirty="0" smtClean="0">
                <a:solidFill>
                  <a:schemeClr val="accent2">
                    <a:lumMod val="75000"/>
                  </a:schemeClr>
                </a:solidFill>
              </a:rPr>
              <a:t>Das ist mir Wurst  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  (неважно, что это, у меня </a:t>
            </a:r>
          </a:p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    это будет колбаса)</a:t>
            </a:r>
          </a:p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это </a:t>
            </a:r>
            <a:r>
              <a:rPr lang="de-DE" sz="16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мне</a:t>
            </a:r>
            <a:r>
              <a:rPr lang="de-DE" sz="1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безразлично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5589240"/>
            <a:ext cx="31341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de-DE" sz="1400" b="1" dirty="0" smtClean="0">
                <a:solidFill>
                  <a:srgbClr val="1B587C"/>
                </a:solidFill>
              </a:rPr>
              <a:t>sich auf die Socken machen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r>
              <a:rPr lang="ru-RU" sz="1200" b="1" dirty="0" smtClean="0">
                <a:solidFill>
                  <a:srgbClr val="1B587C"/>
                </a:solidFill>
                <a:latin typeface="Monotype Corsiva" pitchFamily="66" charset="0"/>
              </a:rPr>
              <a:t>     </a:t>
            </a:r>
            <a:r>
              <a:rPr lang="ru-RU" sz="1200" dirty="0" smtClean="0">
                <a:solidFill>
                  <a:srgbClr val="1B587C"/>
                </a:solidFill>
              </a:rPr>
              <a:t>(сделать себе носки)</a:t>
            </a:r>
            <a:r>
              <a:rPr lang="ru-RU" sz="1200" b="1" dirty="0" smtClean="0">
                <a:solidFill>
                  <a:srgbClr val="1B587C"/>
                </a:solidFill>
                <a:latin typeface="Monotype Corsiva" pitchFamily="66" charset="0"/>
              </a:rPr>
              <a:t> </a:t>
            </a:r>
            <a:endParaRPr lang="ru-RU" sz="1200" dirty="0" smtClean="0">
              <a:solidFill>
                <a:srgbClr val="1B587C"/>
              </a:solidFill>
            </a:endParaRPr>
          </a:p>
          <a:p>
            <a:r>
              <a:rPr lang="ru-RU" sz="1400" dirty="0" smtClean="0">
                <a:solidFill>
                  <a:srgbClr val="1B587C"/>
                </a:solidFill>
              </a:rPr>
              <a:t>    </a:t>
            </a:r>
            <a:r>
              <a:rPr lang="de-DE" sz="1600" b="1" dirty="0" err="1" smtClean="0">
                <a:solidFill>
                  <a:srgbClr val="1B587C"/>
                </a:solidFill>
                <a:latin typeface="Monotype Corsiva" pitchFamily="66" charset="0"/>
              </a:rPr>
              <a:t>отправляться</a:t>
            </a:r>
            <a:r>
              <a:rPr lang="de-DE" sz="1600" b="1" dirty="0" smtClean="0">
                <a:solidFill>
                  <a:srgbClr val="1B587C"/>
                </a:solidFill>
                <a:latin typeface="Monotype Corsiva" pitchFamily="66" charset="0"/>
              </a:rPr>
              <a:t> в </a:t>
            </a:r>
            <a:r>
              <a:rPr lang="de-DE" sz="1600" b="1" dirty="0" err="1" smtClean="0">
                <a:solidFill>
                  <a:srgbClr val="1B587C"/>
                </a:solidFill>
                <a:latin typeface="Monotype Corsiva" pitchFamily="66" charset="0"/>
              </a:rPr>
              <a:t>путь</a:t>
            </a:r>
            <a:endParaRPr lang="ru-RU" sz="16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48132" name="Picture 4" descr="http://www.herrenausstatter.de/blog/wordpress/wp-content/uploads/130711_OdW_Socken.jpg"/>
          <p:cNvPicPr>
            <a:picLocks noChangeAspect="1" noChangeArrowheads="1"/>
          </p:cNvPicPr>
          <p:nvPr/>
        </p:nvPicPr>
        <p:blipFill>
          <a:blip r:embed="rId2" cstate="print"/>
          <a:srcRect t="31282"/>
          <a:stretch>
            <a:fillRect/>
          </a:stretch>
        </p:blipFill>
        <p:spPr bwMode="auto">
          <a:xfrm>
            <a:off x="6444208" y="4005064"/>
            <a:ext cx="1763287" cy="1505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059832" y="4365104"/>
            <a:ext cx="30187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000">
              <a:buFont typeface="Wingdings" pitchFamily="2" charset="2"/>
              <a:buChar char="v"/>
            </a:pPr>
            <a:r>
              <a:rPr lang="de-DE" sz="1400" b="1" dirty="0" smtClean="0">
                <a:solidFill>
                  <a:schemeClr val="accent4">
                    <a:lumMod val="75000"/>
                  </a:schemeClr>
                </a:solidFill>
              </a:rPr>
              <a:t>Haus fallen</a:t>
            </a:r>
            <a:endParaRPr lang="ru-RU" sz="1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   </a:t>
            </a:r>
            <a: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  <a:t>(попасть в дом вместе с дверью)</a:t>
            </a:r>
            <a:r>
              <a:rPr lang="ru-RU" sz="1200" dirty="0" smtClean="0"/>
              <a:t> </a:t>
            </a:r>
          </a:p>
          <a:p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ошарашить кого-л. сообщением</a:t>
            </a:r>
          </a:p>
          <a:p>
            <a:r>
              <a:rPr lang="ru-RU" sz="1200" dirty="0" smtClean="0"/>
              <a:t>   </a:t>
            </a:r>
            <a:endParaRPr lang="ru-RU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8134" name="Picture 6" descr="http://www.dfh-ufa.org/typo3temp/pics/916cabbb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988840"/>
            <a:ext cx="2476500" cy="2324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444208" y="3212976"/>
            <a:ext cx="19335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err="1" smtClean="0">
                <a:solidFill>
                  <a:schemeClr val="accent1">
                    <a:lumMod val="75000"/>
                  </a:schemeClr>
                </a:solidFill>
              </a:rPr>
              <a:t>Schwein</a:t>
            </a:r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1">
                    <a:lumMod val="75000"/>
                  </a:schemeClr>
                </a:solidFill>
              </a:rPr>
              <a:t>haben</a:t>
            </a:r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быть удачливым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3314" name="Picture 2" descr="http://4.bp.blogspot.com/-z9lPSAoAqxA/URytHpl-8DI/AAAAAAAABYM/yKC5ZEX06Pg/s1600/umJfTzjSRm8.jpg"/>
          <p:cNvPicPr>
            <a:picLocks noChangeAspect="1" noChangeArrowheads="1"/>
          </p:cNvPicPr>
          <p:nvPr/>
        </p:nvPicPr>
        <p:blipFill>
          <a:blip r:embed="rId4" cstate="print"/>
          <a:srcRect l="23625" t="3827" r="18101"/>
          <a:stretch>
            <a:fillRect/>
          </a:stretch>
        </p:blipFill>
        <p:spPr bwMode="auto">
          <a:xfrm>
            <a:off x="6516216" y="1412776"/>
            <a:ext cx="1675137" cy="1707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8" name="Picture 6" descr="https://encrypted-tbn3.gstatic.com/images?q=tbn:ANd9GcTwAaAddNLnXpqg9mgfyW6dqhTLuniOaqemB-xYv0qe5R9vO2y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196752"/>
            <a:ext cx="228025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4392488" cy="216024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Сидеть в четырех стенах.</a:t>
            </a:r>
          </a:p>
          <a:p>
            <a:pPr lvl="0">
              <a:spcBef>
                <a:spcPts val="0"/>
              </a:spcBef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English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: </a:t>
            </a:r>
            <a:r>
              <a:rPr lang="en-US" sz="20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(to be) within one’s one four walls </a:t>
            </a:r>
            <a:endParaRPr lang="ru-RU" sz="2000" i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- has some negative stylistic coloring</a:t>
            </a:r>
          </a:p>
          <a:p>
            <a:pPr>
              <a:spcBef>
                <a:spcPts val="0"/>
              </a:spcBef>
              <a:buNone/>
            </a:pPr>
            <a:endParaRPr lang="ru-RU" sz="10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v"/>
            </a:pPr>
            <a:r>
              <a:rPr lang="en-US" sz="1500" b="1" i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An Englishman’s home is his castle</a:t>
            </a:r>
            <a:r>
              <a:rPr lang="en-US" sz="15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1500" dirty="0" smtClean="0">
              <a:solidFill>
                <a:schemeClr val="accent3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buClr>
                <a:schemeClr val="accent3">
                  <a:lumMod val="50000"/>
                </a:schemeClr>
              </a:buClr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 Дом англичанина</a:t>
            </a:r>
            <a:r>
              <a:rPr lang="en-US" sz="15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его крепость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sz="19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6672"/>
            <a:ext cx="8352928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Difference Between  Idioms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With Equal Content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oboibox.ru/orig/Mrachnyy-dom-s-privedeniyami%28oboibox.ru%29.jpg"/>
          <p:cNvPicPr>
            <a:picLocks noChangeAspect="1" noChangeArrowheads="1"/>
          </p:cNvPicPr>
          <p:nvPr/>
        </p:nvPicPr>
        <p:blipFill>
          <a:blip r:embed="rId3" cstate="print"/>
          <a:srcRect l="20133" b="12956"/>
          <a:stretch>
            <a:fillRect/>
          </a:stretch>
        </p:blipFill>
        <p:spPr bwMode="auto">
          <a:xfrm>
            <a:off x="5292080" y="1700808"/>
            <a:ext cx="327975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http://ruplans.ru/cms_files/98/184/8577_wizualizacje1_kr_piano_z_garazem.jpg"/>
          <p:cNvPicPr>
            <a:picLocks noChangeAspect="1" noChangeArrowheads="1"/>
          </p:cNvPicPr>
          <p:nvPr/>
        </p:nvPicPr>
        <p:blipFill>
          <a:blip r:embed="rId4" cstate="print"/>
          <a:srcRect l="5172" r="3448" b="8779"/>
          <a:stretch>
            <a:fillRect/>
          </a:stretch>
        </p:blipFill>
        <p:spPr bwMode="auto">
          <a:xfrm>
            <a:off x="755576" y="3933056"/>
            <a:ext cx="381642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16016" y="4581128"/>
            <a:ext cx="40324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19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Deutsch: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in den/</a:t>
            </a:r>
            <a:r>
              <a:rPr lang="en-US" sz="19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seinen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19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eigenen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lang="ru-RU" sz="1900" i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spcBef>
                <a:spcPts val="0"/>
              </a:spcBef>
              <a:buClr>
                <a:schemeClr val="accent1"/>
              </a:buClr>
            </a:pPr>
            <a:r>
              <a:rPr lang="ru-RU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</a:t>
            </a:r>
            <a:r>
              <a:rPr lang="en-US" sz="19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vier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19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Wänden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(</a:t>
            </a:r>
            <a:r>
              <a:rPr lang="en-US" sz="19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sein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)  </a:t>
            </a:r>
            <a:endParaRPr lang="ru-RU" sz="1900" i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buClr>
                <a:schemeClr val="accent1"/>
              </a:buClr>
            </a:pPr>
            <a:r>
              <a:rPr lang="ru-RU" sz="19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19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- has a positive meaning of safety and reliability of your own home.</a:t>
            </a:r>
            <a:endParaRPr lang="ru-RU" sz="1900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Font typeface="Arial" pitchFamily="34" charset="0"/>
              <a:buChar char="•"/>
            </a:pPr>
            <a:endParaRPr lang="ru-RU" sz="10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468000">
              <a:buFont typeface="Wingdings" pitchFamily="2" charset="2"/>
              <a:buChar char="v"/>
            </a:pPr>
            <a:r>
              <a:rPr lang="ru-RU" sz="1400" b="1" i="1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en-US" sz="1400" b="1" i="1" dirty="0" err="1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Eigener</a:t>
            </a:r>
            <a:r>
              <a:rPr lang="en-US" sz="1400" b="1" i="1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Herd </a:t>
            </a:r>
            <a:r>
              <a:rPr lang="en-US" sz="1400" b="1" i="1" dirty="0" err="1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ist</a:t>
            </a:r>
            <a:r>
              <a:rPr lang="en-US" sz="1400" b="1" i="1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i="1" dirty="0" err="1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Goldes</a:t>
            </a:r>
            <a:r>
              <a:rPr lang="en-US" sz="1400" b="1" i="1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wert</a:t>
            </a:r>
            <a:r>
              <a:rPr lang="ru-RU" sz="1400" b="1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  <a:p>
            <a:pPr marL="468000"/>
            <a:r>
              <a:rPr lang="ru-RU" sz="1400" dirty="0" smtClean="0">
                <a:solidFill>
                  <a:srgbClr val="CC6600"/>
                </a:solidFill>
                <a:latin typeface="Tahoma" pitchFamily="34" charset="0"/>
                <a:cs typeface="Tahoma" pitchFamily="34" charset="0"/>
              </a:rPr>
              <a:t>      Собственный очаг, что золото</a:t>
            </a:r>
            <a:endParaRPr lang="ru-RU" sz="1400" dirty="0">
              <a:solidFill>
                <a:srgbClr val="CC66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932040" y="476672"/>
            <a:ext cx="3744416" cy="13542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27940" h="19050"/>
            </a:sp3d>
          </a:bodyPr>
          <a:lstStyle/>
          <a:p>
            <a:r>
              <a:rPr lang="en-US" sz="3200" b="1" i="1" dirty="0" smtClean="0">
                <a:solidFill>
                  <a:srgbClr val="1B587C"/>
                </a:solidFill>
                <a:latin typeface="Monotype Corsiva" pitchFamily="66" charset="0"/>
              </a:rPr>
              <a:t>“A good expression is always to the point”</a:t>
            </a:r>
            <a:endParaRPr lang="ru-RU" sz="3200" dirty="0" smtClean="0">
              <a:solidFill>
                <a:srgbClr val="1B587C"/>
              </a:solidFill>
              <a:latin typeface="Monotype Corsiva" pitchFamily="66" charset="0"/>
            </a:endParaRPr>
          </a:p>
          <a:p>
            <a:pPr algn="r"/>
            <a:r>
              <a:rPr lang="ru-RU" i="1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English proverb</a:t>
            </a:r>
            <a:r>
              <a:rPr lang="ru-RU" i="1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1B587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321297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irc_mi" descr="http://big-pig.ucoz.ru/pictures/1/0081_child_fig02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476672"/>
            <a:ext cx="280831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://englishtipsforyou.files.wordpress.com/2012/01/idiom-2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75856" y="2420888"/>
            <a:ext cx="273630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4" descr="http://idblog.hdm-stuttgart.de/blogen/files/2011/06/Daumen-drehen-1024x494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12478" r="17721" b="6023"/>
          <a:stretch>
            <a:fillRect/>
          </a:stretch>
        </p:blipFill>
        <p:spPr bwMode="auto">
          <a:xfrm>
            <a:off x="5940152" y="4437112"/>
            <a:ext cx="2736304" cy="1681458"/>
          </a:xfrm>
          <a:prstGeom prst="rect">
            <a:avLst/>
          </a:prstGeom>
          <a:ln>
            <a:solidFill>
              <a:srgbClr val="1B587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3212976"/>
            <a:ext cx="1656184" cy="3847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9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«бить баклуши»</a:t>
            </a:r>
            <a:endParaRPr lang="ru-RU" sz="19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4941168"/>
            <a:ext cx="1685077" cy="3693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1400" b="1" i="1" dirty="0" err="1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couch-potato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6093296"/>
            <a:ext cx="219002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1400" b="1" i="1" dirty="0" err="1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Däumchen</a:t>
            </a:r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drehen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5589240"/>
            <a:ext cx="3744416" cy="92333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  Idioms enrich the language, reveal its originality and singularity.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352928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Reflection of  National Mentality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Idioms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iris-zschirnt.de/Templates/images/Grafik/Allerlei/Neu/Neu1/allerlei1.jpg"/>
          <p:cNvPicPr>
            <a:picLocks noChangeAspect="1" noChangeArrowheads="1"/>
          </p:cNvPicPr>
          <p:nvPr/>
        </p:nvPicPr>
        <p:blipFill>
          <a:blip r:embed="rId2" cstate="print"/>
          <a:srcRect l="5172" t="7793" r="5172" b="9276"/>
          <a:stretch>
            <a:fillRect/>
          </a:stretch>
        </p:blipFill>
        <p:spPr bwMode="auto">
          <a:xfrm>
            <a:off x="4788024" y="2852936"/>
            <a:ext cx="384561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635896" y="1412776"/>
            <a:ext cx="1532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Deutsch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852936"/>
            <a:ext cx="23471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de-DE" b="1" i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ein alter Hase</a:t>
            </a:r>
            <a:r>
              <a:rPr lang="de-DE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dirty="0" smtClean="0">
                <a:solidFill>
                  <a:srgbClr val="1B587C"/>
                </a:solidFill>
              </a:rPr>
              <a:t>   </a:t>
            </a:r>
            <a:r>
              <a:rPr lang="ru-RU" sz="1600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мастер своего дела</a:t>
            </a:r>
            <a:endParaRPr lang="ru-RU" sz="1600" dirty="0">
              <a:solidFill>
                <a:srgbClr val="1B587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584" y="2060848"/>
            <a:ext cx="7160486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 thrift and practicality are reflected 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lot of idioms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3645024"/>
            <a:ext cx="39524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Arbeit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ist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des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Leben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Wurze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 pitchFamily="18" charset="0"/>
              </a:rPr>
              <a:t>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Работа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соль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</a:rPr>
              <a:t>жизни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4437112"/>
            <a:ext cx="41044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Wissen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wie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der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Hase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läuft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</a:p>
          <a:p>
            <a:pPr lvl="0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     знать толк в деле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95736" y="5805264"/>
            <a:ext cx="25922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Zeit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ist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Geld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  время – деньги 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5157192"/>
            <a:ext cx="280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mit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Dampf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arbeiten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dirty="0" smtClean="0"/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    работать с огоньком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332656"/>
            <a:ext cx="1728192" cy="707886"/>
          </a:xfrm>
          <a:prstGeom prst="rect">
            <a:avLst/>
          </a:prstGeom>
          <a:solidFill>
            <a:srgbClr val="336699"/>
          </a:solidFill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Deutsch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852936"/>
            <a:ext cx="38884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Zeit</a:t>
            </a:r>
            <a:r>
              <a:rPr lang="en-US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ist</a:t>
            </a:r>
            <a:r>
              <a:rPr lang="en-US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der</a:t>
            </a:r>
            <a:r>
              <a:rPr lang="en-US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beste</a:t>
            </a:r>
            <a:r>
              <a:rPr lang="en-US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Ratgeber</a:t>
            </a:r>
            <a:r>
              <a:rPr lang="ru-RU" b="1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dirty="0" smtClean="0">
              <a:solidFill>
                <a:srgbClr val="1B587C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600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   Время - лучший советчик</a:t>
            </a:r>
            <a:r>
              <a:rPr lang="en-US" sz="1600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1600" dirty="0">
              <a:solidFill>
                <a:srgbClr val="1B587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132856"/>
            <a:ext cx="3312368" cy="66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Ordnung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muss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sein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 Должен быть порядок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1124744"/>
            <a:ext cx="7128792" cy="878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Conscientiousness and scrupulousness </a:t>
            </a:r>
          </a:p>
          <a:p>
            <a:pPr algn="ctr">
              <a:lnSpc>
                <a:spcPct val="90000"/>
              </a:lnSpc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are distinctive features of the German nation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5805264"/>
            <a:ext cx="42386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Reden</a:t>
            </a: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ist</a:t>
            </a: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Silber, </a:t>
            </a:r>
            <a:r>
              <a:rPr kumimoji="0" lang="en-US" sz="1600" b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Schweigen</a:t>
            </a: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600" b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ist</a:t>
            </a: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Gold</a:t>
            </a:r>
            <a:r>
              <a:rPr kumimoji="0" lang="en-US" sz="1600" b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Слово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-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серебро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молчание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–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золото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 descr="http://shkolazhizni.ru/img/content/i81/813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348880"/>
            <a:ext cx="3715122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860032" y="5013176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Jeder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ist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seines </a:t>
            </a:r>
            <a:r>
              <a:rPr lang="en-US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Gl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ü</a:t>
            </a:r>
            <a:r>
              <a:rPr lang="en-US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ckes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Schmied</a:t>
            </a:r>
            <a:r>
              <a:rPr lang="en-US" sz="1600" b="1" i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lvl="0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Каждый кузнец своего счастья</a:t>
            </a:r>
            <a:r>
              <a:rPr lang="ru-RU" sz="1400" dirty="0" smtClean="0">
                <a:latin typeface="Tahoma" pitchFamily="34" charset="0"/>
                <a:cs typeface="Tahoma" pitchFamily="34" charset="0"/>
              </a:rPr>
              <a:t> </a:t>
            </a:r>
            <a:endParaRPr lang="ru-RU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3501008"/>
            <a:ext cx="22219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Eile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mit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Weile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600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торопись медленно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4221088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Alles zu seiner Zeit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de-DE" sz="1400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всему</a:t>
            </a:r>
            <a:r>
              <a:rPr lang="de-DE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свое</a:t>
            </a:r>
            <a:r>
              <a:rPr lang="de-DE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время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31640" y="4941168"/>
            <a:ext cx="2427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de-DE" b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alles ist in Butter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de-DE" sz="1400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все</a:t>
            </a:r>
            <a:r>
              <a:rPr lang="de-DE" sz="14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de-DE" sz="1400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порядке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36096" y="5229200"/>
            <a:ext cx="32403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Let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sleeping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dogs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lie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спящих собак не буди  </a:t>
            </a:r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 (не буди лихо, пока тихо)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988840"/>
            <a:ext cx="32403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Save one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'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 breath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</a:t>
            </a:r>
          </a:p>
          <a:p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   не тратить слова попусту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933056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сut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corners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ограничить расходы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404664"/>
            <a:ext cx="2304256" cy="646331"/>
          </a:xfrm>
          <a:prstGeom prst="rect">
            <a:avLst/>
          </a:prstGeom>
          <a:solidFill>
            <a:srgbClr val="336699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English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55576" y="1032280"/>
            <a:ext cx="5256888" cy="76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/>
              <a:t>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English people are more practical </a:t>
            </a:r>
          </a:p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even prudent. 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2636912"/>
            <a:ext cx="30243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Оn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one's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toes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   бдительный, собранный</a:t>
            </a:r>
            <a:endParaRPr lang="ru-RU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5" name="irc_mi" descr="http://kredit-nalichnymi7.ru/img/33ce037ad73632fb95257d5e2af2223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492896"/>
            <a:ext cx="288032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https://encrypted-tbn3.gstatic.com/images?q=tbn:ANd9GcSkBP9A20oYkim898DAqb0jfkvqv9UnFXPy9WL-mQO9qq-Ia5gI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48680"/>
            <a:ext cx="13590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763688" y="3284984"/>
            <a:ext cx="252028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0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balance the books 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 smtClean="0">
                <a:latin typeface="Tahoma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вести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деньгам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5229200"/>
            <a:ext cx="23775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gravy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train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 выгодное предприятие 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691680" y="5877272"/>
            <a:ext cx="32758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bring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home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the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bacon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    </a:t>
            </a: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добиваться успеха</a:t>
            </a:r>
            <a:endParaRPr kumimoji="0" lang="ru-RU" sz="140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755576" y="4581128"/>
            <a:ext cx="23762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nest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Egg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деньги на чёрный день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91880" y="404664"/>
            <a:ext cx="2088232" cy="646331"/>
          </a:xfrm>
          <a:prstGeom prst="rect">
            <a:avLst/>
          </a:prstGeom>
          <a:solidFill>
            <a:srgbClr val="336699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English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043608" y="1075722"/>
            <a:ext cx="5102679" cy="10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  They are also emotionally discreet </a:t>
            </a:r>
          </a:p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and cautious. These features are also </a:t>
            </a:r>
          </a:p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reflected in the English idioms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348880"/>
            <a:ext cx="29877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ru-RU" sz="2000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Вend</a:t>
            </a: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over</a:t>
            </a: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backwards</a:t>
            </a:r>
            <a:endParaRPr lang="ru-RU" sz="2000" i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очень стараться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509120"/>
            <a:ext cx="25202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Duty calls</a:t>
            </a: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sz="1400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   долг обязывает</a:t>
            </a:r>
            <a:endParaRPr lang="ru-RU" sz="1400" dirty="0">
              <a:solidFill>
                <a:srgbClr val="1B587C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" name="Picture 2" descr="http://lib.ru/INPROZ/TEKKEREJ/t75.gif"/>
          <p:cNvPicPr>
            <a:picLocks noChangeAspect="1" noChangeArrowheads="1"/>
          </p:cNvPicPr>
          <p:nvPr/>
        </p:nvPicPr>
        <p:blipFill>
          <a:blip r:embed="rId2" cstate="print"/>
          <a:srcRect l="15547" t="3941" r="20320" b="2031"/>
          <a:stretch>
            <a:fillRect/>
          </a:stretch>
        </p:blipFill>
        <p:spPr bwMode="auto">
          <a:xfrm>
            <a:off x="6660232" y="1124744"/>
            <a:ext cx="1837643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259632" y="3140968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To be worth one</a:t>
            </a:r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’</a:t>
            </a:r>
            <a:r>
              <a:rPr lang="en-US" sz="20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 salt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lang="ru-RU" sz="200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недаром ест хлеб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5301208"/>
            <a:ext cx="2446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К</a:t>
            </a:r>
            <a:r>
              <a:rPr lang="en-US" sz="2000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eep</a:t>
            </a: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one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'</a:t>
            </a: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 word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     держать слово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5589240"/>
            <a:ext cx="224484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i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The cat’s whiskers</a:t>
            </a:r>
            <a:endParaRPr lang="ru-RU" i="1" dirty="0" smtClean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r>
              <a:rPr lang="ru-RU" sz="1200" dirty="0" smtClean="0"/>
              <a:t>     лучший в своем роде</a:t>
            </a:r>
            <a:endParaRPr lang="ru-RU" sz="1200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907704" y="3933056"/>
            <a:ext cx="25557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green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thumb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 садоводческое искусство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124744"/>
            <a:ext cx="239841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Хлебосольный</a:t>
            </a:r>
            <a:endParaRPr lang="ru-RU" sz="2200" dirty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3789040"/>
            <a:ext cx="237597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Чувство локтя</a:t>
            </a:r>
            <a:endParaRPr lang="ru-RU" sz="2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420888"/>
            <a:ext cx="27270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Закадычный друг</a:t>
            </a:r>
            <a:endParaRPr lang="ru-RU" sz="2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835696" y="3033536"/>
            <a:ext cx="32403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200" b="0" i="1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Во всю Ивановскую</a:t>
            </a:r>
            <a:endParaRPr kumimoji="0" lang="ru-RU" sz="2200" b="0" i="0" strike="noStrike" cap="none" normalizeH="0" baseline="0" dirty="0" smtClean="0">
              <a:ln>
                <a:noFill/>
              </a:ln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4581128"/>
            <a:ext cx="27799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Дым коромыслом</a:t>
            </a:r>
            <a:endParaRPr lang="ru-RU" sz="2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7895" name="Picture 7" descr="http://i073.radikal.ru/1003/59/855c713d343b.jpg"/>
          <p:cNvPicPr>
            <a:picLocks noChangeAspect="1" noChangeArrowheads="1"/>
          </p:cNvPicPr>
          <p:nvPr/>
        </p:nvPicPr>
        <p:blipFill>
          <a:blip r:embed="rId3" cstate="print"/>
          <a:srcRect l="4725" r="10226" b="2981"/>
          <a:stretch>
            <a:fillRect/>
          </a:stretch>
        </p:blipFill>
        <p:spPr bwMode="auto">
          <a:xfrm>
            <a:off x="5724128" y="1268760"/>
            <a:ext cx="2736304" cy="292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059832" y="404664"/>
            <a:ext cx="2232248" cy="677108"/>
          </a:xfrm>
          <a:prstGeom prst="rect">
            <a:avLst/>
          </a:prstGeom>
          <a:solidFill>
            <a:srgbClr val="336699"/>
          </a:solidFill>
        </p:spPr>
        <p:txBody>
          <a:bodyPr wrap="square">
            <a:sp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  <a:latin typeface="Monotype Corsiva" pitchFamily="66" charset="0"/>
              </a:rPr>
              <a:t>  </a:t>
            </a:r>
            <a:r>
              <a:rPr lang="en-US" sz="3800" b="1" dirty="0" smtClean="0">
                <a:solidFill>
                  <a:schemeClr val="bg1"/>
                </a:solidFill>
                <a:latin typeface="Monotype Corsiva" pitchFamily="66" charset="0"/>
              </a:rPr>
              <a:t>Russian</a:t>
            </a:r>
            <a:endParaRPr lang="ru-RU" sz="3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860032" y="5229200"/>
            <a:ext cx="33843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6600"/>
              </a:buClr>
              <a:buSzTx/>
              <a:buFont typeface="Wingdings" pitchFamily="2" charset="2"/>
              <a:buChar char="v"/>
              <a:tabLst/>
            </a:pPr>
            <a:r>
              <a:rPr kumimoji="0" lang="ru-RU" sz="2000" b="0" i="1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200" b="0" i="1" strike="noStrike" cap="none" normalizeH="0" baseline="0" dirty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Закидать шапками</a:t>
            </a:r>
            <a:endParaRPr kumimoji="0" lang="ru-RU" sz="2200" b="0" i="0" strike="noStrike" cap="none" normalizeH="0" baseline="0" dirty="0" smtClean="0">
              <a:ln>
                <a:noFill/>
              </a:ln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1772816"/>
            <a:ext cx="41745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Отдать последнюю рубашку</a:t>
            </a:r>
            <a:endParaRPr lang="ru-RU" sz="2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4128" y="5877272"/>
            <a:ext cx="25154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Закусить удила</a:t>
            </a:r>
            <a:endParaRPr lang="ru-RU" sz="2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24" name="Picture 4" descr="http://img0.liveinternet.ru/images/attach/c/0/40/429/40429516_lub11b.jpg"/>
          <p:cNvPicPr>
            <a:picLocks noChangeAspect="1" noChangeArrowheads="1"/>
          </p:cNvPicPr>
          <p:nvPr/>
        </p:nvPicPr>
        <p:blipFill>
          <a:blip r:embed="rId4" cstate="print"/>
          <a:srcRect l="7560" t="8042" r="8021" b="8852"/>
          <a:stretch>
            <a:fillRect/>
          </a:stretch>
        </p:blipFill>
        <p:spPr bwMode="auto">
          <a:xfrm>
            <a:off x="467544" y="3861048"/>
            <a:ext cx="2736304" cy="2532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352928" cy="482453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                 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*Излить душу. 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                      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*Бальзам на душу. 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                    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*Болеть душой. 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</a:t>
            </a: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                             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*Душевно рады.</a:t>
            </a:r>
            <a:endParaRPr lang="ru-RU" sz="8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sz="800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sz="800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en-US" sz="800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sz="800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*</a:t>
            </a:r>
            <a:r>
              <a:rPr lang="ru-RU" sz="20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pen-hearted 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с открытым сердцем)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ahoma" pitchFamily="34" charset="0"/>
            </a:endParaRPr>
          </a:p>
          <a:p>
            <a:pPr>
              <a:buNone/>
            </a:pPr>
            <a:r>
              <a:rPr lang="ru-RU" sz="2000" i="1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* 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peace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of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mind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rgbClr val="1B587C"/>
                </a:solidFill>
                <a:latin typeface="Tahoma" pitchFamily="34" charset="0"/>
                <a:cs typeface="Tahoma" pitchFamily="34" charset="0"/>
              </a:rPr>
              <a:t>       (душевное спокойствие) 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*  </a:t>
            </a:r>
            <a:r>
              <a:rPr lang="de-DE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 trägt sein Herz in der Hand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       (всем сердцем)</a:t>
            </a:r>
            <a:endParaRPr lang="ru-RU" sz="1600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6672"/>
            <a:ext cx="8352928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Emotional Aspect of Phraseology in Different Languages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uchitel-slovesnosti.ru/996/65.gif"/>
          <p:cNvPicPr/>
          <p:nvPr/>
        </p:nvPicPr>
        <p:blipFill>
          <a:blip r:embed="rId3" cstate="print"/>
          <a:srcRect r="64286"/>
          <a:stretch>
            <a:fillRect/>
          </a:stretch>
        </p:blipFill>
        <p:spPr bwMode="auto">
          <a:xfrm>
            <a:off x="1835696" y="1628800"/>
            <a:ext cx="158417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31640" y="6200379"/>
            <a:ext cx="74888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hedge between keeps </a:t>
            </a:r>
            <a:r>
              <a:rPr kumimoji="0" lang="en-GB" sz="16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riendship</a:t>
            </a:r>
            <a:r>
              <a:rPr kumimoji="0" lang="en-GB" sz="16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green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</a:rPr>
              <a:t>(Забор между соседями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</a:rPr>
              <a:t>способствует дружбе)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5122" name="Picture 2" descr="http://im9.asset.yvimg.kz/userimages/papilio/2vWd833O9bsHEmH1KvZyIVHhrOM1VK.jpg"/>
          <p:cNvPicPr>
            <a:picLocks noChangeAspect="1" noChangeArrowheads="1"/>
          </p:cNvPicPr>
          <p:nvPr/>
        </p:nvPicPr>
        <p:blipFill>
          <a:blip r:embed="rId4" cstate="print"/>
          <a:srcRect l="17939" r="17994"/>
          <a:stretch>
            <a:fillRect/>
          </a:stretch>
        </p:blipFill>
        <p:spPr bwMode="auto">
          <a:xfrm>
            <a:off x="5580112" y="3861048"/>
            <a:ext cx="2167529" cy="202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115616" y="930786"/>
            <a:ext cx="6912768" cy="47459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latin typeface="Monotype Corsiva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latin typeface="Monotype Corsiva" pitchFamily="66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So, comparing and analyzing idiomatic expressions in different languages we can conclude that the western world is more practical and rational, while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Russian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people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are  more sincere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and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sociable.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5816" y="476672"/>
            <a:ext cx="3240360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Conclusion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268760"/>
            <a:ext cx="7632848" cy="4477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1750" h="19050"/>
            </a:sp3d>
          </a:bodyPr>
          <a:lstStyle/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   </a:t>
            </a:r>
            <a: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Comparing idiomatic constructions of different peoples we come to the conclusion that all nations have the same basic values.</a:t>
            </a:r>
            <a:endParaRPr lang="ru-RU" sz="2400" dirty="0" smtClean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At the same time Idioms as an inseparable part of any language reflect national and cultural peculiarities of the speakers of this language.</a:t>
            </a:r>
            <a:endParaRPr lang="ru-RU" sz="2400" dirty="0" smtClean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The correct and appropriate usage of the idiomatic phrases makes our speech vivid, emotional and expressive.</a:t>
            </a:r>
            <a:endParaRPr lang="ru-RU" sz="2400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8352928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eferences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aterials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95536" y="1196752"/>
            <a:ext cx="8424936" cy="516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1500" dirty="0" smtClean="0">
                <a:solidFill>
                  <a:schemeClr val="accent3">
                    <a:lumMod val="75000"/>
                  </a:schemeClr>
                </a:solidFill>
                <a:sym typeface="Symbol"/>
              </a:rPr>
              <a:t>.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sym typeface="Symbol"/>
              </a:rPr>
              <a:t>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ИДИОМА ГРЕЧ - Словари и энциклопедии на Академик</a:t>
            </a:r>
            <a:r>
              <a:rPr lang="ru-RU" sz="1500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                       </a:t>
            </a:r>
            <a:endParaRPr lang="ru-RU" sz="1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500" i="1" dirty="0" smtClean="0">
                <a:solidFill>
                  <a:schemeClr val="accent3">
                    <a:lumMod val="75000"/>
                  </a:schemeClr>
                </a:solidFill>
              </a:rPr>
              <a:t>     </a:t>
            </a:r>
            <a:r>
              <a:rPr lang="en-US" sz="1500" dirty="0" smtClean="0">
                <a:solidFill>
                  <a:schemeClr val="accent3">
                    <a:lumMod val="75000"/>
                  </a:schemeClr>
                </a:solidFill>
              </a:rPr>
              <a:t>dic.academic.ru/dic.nsf/</a:t>
            </a:r>
            <a:r>
              <a:rPr lang="en-US" sz="1500" dirty="0" err="1" smtClean="0">
                <a:solidFill>
                  <a:schemeClr val="accent3">
                    <a:lumMod val="75000"/>
                  </a:schemeClr>
                </a:solidFill>
              </a:rPr>
              <a:t>dic_fwords</a:t>
            </a:r>
            <a:r>
              <a:rPr lang="en-US" sz="1500" dirty="0" smtClean="0">
                <a:solidFill>
                  <a:schemeClr val="accent3">
                    <a:lumMod val="75000"/>
                  </a:schemeClr>
                </a:solidFill>
              </a:rPr>
              <a:t>/16751/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ИДИОМА</a:t>
            </a:r>
            <a:r>
              <a:rPr lang="en-US" sz="1500" dirty="0" smtClean="0">
                <a:solidFill>
                  <a:schemeClr val="accent3">
                    <a:lumMod val="75000"/>
                  </a:schemeClr>
                </a:solidFill>
              </a:rPr>
              <a:t>‎</a:t>
            </a:r>
            <a:endParaRPr lang="ru-RU" sz="1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ru.wikipedia.org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wiki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/Фразеологизм‎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3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А.Григорьева: 1500 русских и 1500 английских идиом, фразеологизмов и устойчивых      словосочетаний. - Издательство: АСТ, ВКТ, Сова. 2009 г.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4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М.Дубровин: Русские и английские фразеологизмы в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картинках.-Издательство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 АСТ, 2009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5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Н.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Вашкевич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 Избранные идиомы. Этимологический словарь. </a:t>
            </a:r>
            <a:r>
              <a:rPr lang="ru-RU" sz="1500" b="1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-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http://www.e-reading.co.uk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6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В.С.Кожемяко: Русские пословицы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и поговорки и их немецкие аналоги. - СПб; Каро,2006.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lv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7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И.Е.Митина: Русские пословицы и поговорки и их английские аналоги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. - СПб; Каро,2009.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8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Интересные факты из истории происхождения идиоматических оборотов.</a:t>
            </a:r>
            <a:r>
              <a:rPr lang="ru-RU" sz="1500" b="1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  - 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school3prk.ucoz.ru/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idiomy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9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Идиомы на пяти языках с переводом и толкованием.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 -  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polyidioms.narod.ru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index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10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 Устная речь, немецкий язык. Фразеологические обороты.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  -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online-teacher.ru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11.  (идиомы) в немецком языке и их соответствия в русском.  -   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moi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-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wiesbaden.blogspot.com/2010/01/blog-post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12.  Приложение: Список фразеологизмов русского языка.  -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ru.wiktionary.org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13.  Идиомы, пословицы и поговорки /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Idioms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proverbs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and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sayings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-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en.ria.ru/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lr_idioms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/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14.  [PDF]  Альфа и омега: идиомы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с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одинаковой внутренней формой</a:t>
            </a:r>
            <a:r>
              <a:rPr kumimoji="0" lang="ru-RU" sz="15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в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русском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английском и немецком языках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-   https://www.journals.uio.no/index.php/osla/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4581128"/>
            <a:ext cx="4320480" cy="1368152"/>
          </a:xfr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 extrusionH="63500">
              <a:bevelT w="31750" h="19050"/>
              <a:contourClr>
                <a:srgbClr val="DDDDDD"/>
              </a:contourClr>
            </a:sp3d>
          </a:bodyPr>
          <a:lstStyle/>
          <a:p>
            <a:pPr algn="l">
              <a:lnSpc>
                <a:spcPct val="120000"/>
              </a:lnSpc>
            </a:pPr>
            <a:r>
              <a:rPr lang="en-US" sz="1800" b="0" dirty="0" smtClean="0">
                <a:solidFill>
                  <a:srgbClr val="1B587C"/>
                </a:solidFill>
                <a:effectLst/>
                <a:latin typeface="+mn-lt"/>
              </a:rPr>
              <a:t>  </a:t>
            </a:r>
            <a:r>
              <a:rPr lang="en-US" sz="2000" b="0" dirty="0" smtClean="0">
                <a:solidFill>
                  <a:srgbClr val="1B587C"/>
                </a:solidFill>
                <a:effectLst/>
                <a:latin typeface="+mn-lt"/>
              </a:rPr>
              <a:t>The knowledge of the idiomatic constructions helps to better understanding of the character and mentality of the people.</a:t>
            </a:r>
            <a:endParaRPr lang="ru-RU" sz="2000" b="0" spc="150" dirty="0">
              <a:ln w="11430"/>
              <a:solidFill>
                <a:srgbClr val="1B587C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04664"/>
            <a:ext cx="7992888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Relevance of the Subject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268760"/>
            <a:ext cx="4464496" cy="212365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31750" h="25400"/>
            </a:sp3d>
          </a:bodyPr>
          <a:lstStyle/>
          <a:p>
            <a:pPr>
              <a:lnSpc>
                <a:spcPct val="120000"/>
              </a:lnSpc>
            </a:pPr>
            <a:r>
              <a:rPr lang="ru-RU" sz="2000" dirty="0" smtClean="0">
                <a:solidFill>
                  <a:srgbClr val="1B587C"/>
                </a:solidFill>
                <a:cs typeface="Tahoma" pitchFamily="34" charset="0"/>
              </a:rPr>
              <a:t>   </a:t>
            </a:r>
            <a:r>
              <a:rPr lang="en-US" dirty="0" smtClean="0">
                <a:solidFill>
                  <a:srgbClr val="1B587C"/>
                </a:solidFill>
              </a:rPr>
              <a:t>The comparison of the idiomatic constructions in different languages shows that the peoples who speak these languages have some common and at the same time some specific national features.</a:t>
            </a:r>
            <a:endParaRPr lang="ru-RU" dirty="0">
              <a:solidFill>
                <a:srgbClr val="1B587C"/>
              </a:solidFill>
              <a:cs typeface="Tahoma" pitchFamily="34" charset="0"/>
            </a:endParaRPr>
          </a:p>
        </p:txBody>
      </p:sp>
      <p:pic>
        <p:nvPicPr>
          <p:cNvPr id="3" name="Picture 2" descr="http://www.tunnel.ru/userfiles/ck/images/2672/2_167.jpg"/>
          <p:cNvPicPr>
            <a:picLocks noChangeAspect="1" noChangeArrowheads="1"/>
          </p:cNvPicPr>
          <p:nvPr/>
        </p:nvPicPr>
        <p:blipFill>
          <a:blip r:embed="rId2" cstate="print"/>
          <a:srcRect l="23210" t="4383" r="9370" b="10158"/>
          <a:stretch>
            <a:fillRect/>
          </a:stretch>
        </p:blipFill>
        <p:spPr bwMode="auto">
          <a:xfrm>
            <a:off x="5220072" y="1340768"/>
            <a:ext cx="337883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292080" y="3501008"/>
            <a:ext cx="32512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1B587C"/>
                </a:solidFill>
                <a:latin typeface="Monotype Corsiva" pitchFamily="66" charset="0"/>
              </a:rPr>
              <a:t>Откладывать в долгий ящик.</a:t>
            </a:r>
            <a:endParaRPr lang="ru-RU" sz="20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28676" name="Picture 4" descr="http://www.redensarten.net/Bilder/kerbhoelzer.jpg"/>
          <p:cNvPicPr>
            <a:picLocks noChangeAspect="1" noChangeArrowheads="1"/>
          </p:cNvPicPr>
          <p:nvPr/>
        </p:nvPicPr>
        <p:blipFill>
          <a:blip r:embed="rId3" cstate="print"/>
          <a:srcRect l="2277" t="2759" r="4363" b="22746"/>
          <a:stretch>
            <a:fillRect/>
          </a:stretch>
        </p:blipFill>
        <p:spPr bwMode="auto">
          <a:xfrm>
            <a:off x="683568" y="3645024"/>
            <a:ext cx="317101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39552" y="5733256"/>
            <a:ext cx="3308665" cy="809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Viel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auf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dem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Kerbholz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haben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sz="2000" i="1" dirty="0" smtClean="0"/>
              <a:t>  </a:t>
            </a:r>
            <a:r>
              <a:rPr lang="ru-RU" b="1" i="1" dirty="0" smtClean="0">
                <a:solidFill>
                  <a:srgbClr val="1B587C"/>
                </a:solidFill>
                <a:latin typeface="Monotype Corsiva" pitchFamily="66" charset="0"/>
              </a:rPr>
              <a:t>иметь немало грехов на совести</a:t>
            </a:r>
            <a:endParaRPr lang="ru-RU" b="1" dirty="0" smtClean="0">
              <a:solidFill>
                <a:srgbClr val="1B587C"/>
              </a:solidFill>
              <a:latin typeface="Monotype Corsiva" pitchFamily="66" charset="0"/>
            </a:endParaRPr>
          </a:p>
          <a:p>
            <a:r>
              <a:rPr lang="ru-RU" sz="1600" b="1" i="1" dirty="0" smtClean="0">
                <a:solidFill>
                  <a:srgbClr val="1B587C"/>
                </a:solidFill>
                <a:latin typeface="Monotype Corsiva" pitchFamily="66" charset="0"/>
              </a:rPr>
              <a:t>(</a:t>
            </a:r>
            <a:r>
              <a:rPr lang="ru-RU" sz="1600" b="1" i="1" dirty="0" err="1" smtClean="0">
                <a:solidFill>
                  <a:srgbClr val="1B587C"/>
                </a:solidFill>
                <a:latin typeface="Monotype Corsiva" pitchFamily="66" charset="0"/>
              </a:rPr>
              <a:t>букв.:иметь</a:t>
            </a:r>
            <a:r>
              <a:rPr lang="ru-RU" sz="1600" b="1" i="1" dirty="0" smtClean="0">
                <a:solidFill>
                  <a:srgbClr val="1B587C"/>
                </a:solidFill>
                <a:latin typeface="Monotype Corsiva" pitchFamily="66" charset="0"/>
              </a:rPr>
              <a:t> много отметок на бирке)</a:t>
            </a:r>
            <a:endParaRPr lang="ru-RU" sz="16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04664"/>
            <a:ext cx="7560840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Target of the Project</a:t>
            </a:r>
            <a:endParaRPr lang="ru-RU" sz="3600" spc="150" dirty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5544616" cy="2448272"/>
          </a:xfrm>
          <a:solidFill>
            <a:schemeClr val="tx2">
              <a:lumMod val="25000"/>
              <a:lumOff val="7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  <a:sp3d extrusionH="57150">
              <a:bevelT w="38100" h="38100"/>
            </a:sp3d>
          </a:bodyPr>
          <a:lstStyle/>
          <a:p>
            <a:pPr lvl="0">
              <a:lnSpc>
                <a:spcPct val="120000"/>
              </a:lnSpc>
            </a:pPr>
            <a: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The target of my work is:</a:t>
            </a:r>
            <a:b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1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1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  <a:sym typeface="Symbol"/>
              </a:rPr>
              <a:t></a:t>
            </a:r>
            <a:r>
              <a:rPr lang="ru-RU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Detection of the connection between the national mentality and the idiomatic constructions of the language of the particular nation. </a:t>
            </a:r>
            <a:r>
              <a:rPr lang="ru-RU" sz="24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sz="700" dirty="0">
              <a:solidFill>
                <a:schemeClr val="accent6">
                  <a:lumMod val="75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5" name="irc_mi" descr="http://valoshka.ru/wp-content/uploads/2012/04/IMG_65601.jpg"/>
          <p:cNvPicPr/>
          <p:nvPr/>
        </p:nvPicPr>
        <p:blipFill>
          <a:blip r:embed="rId2" cstate="print"/>
          <a:srcRect l="14954" t="3761" r="13601" b="2210"/>
          <a:stretch>
            <a:fillRect/>
          </a:stretch>
        </p:blipFill>
        <p:spPr bwMode="auto">
          <a:xfrm>
            <a:off x="6660232" y="1412776"/>
            <a:ext cx="180020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516216" y="4653136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</a:rPr>
              <a:t>Толочь воду в ступе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7" name="Рисунок 16" descr="http://www.wein8terl.at/maria/strohballen2.jpg"/>
          <p:cNvPicPr/>
          <p:nvPr/>
        </p:nvPicPr>
        <p:blipFill>
          <a:blip r:embed="rId3" cstate="print"/>
          <a:srcRect l="16490" t="14101" r="20511" b="33106"/>
          <a:stretch>
            <a:fillRect/>
          </a:stretch>
        </p:blipFill>
        <p:spPr bwMode="auto">
          <a:xfrm>
            <a:off x="395536" y="4365104"/>
            <a:ext cx="3384376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11560" y="6165304"/>
            <a:ext cx="31806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i="1" dirty="0" err="1" smtClean="0">
                <a:solidFill>
                  <a:schemeClr val="accent4">
                    <a:lumMod val="75000"/>
                  </a:schemeClr>
                </a:solidFill>
              </a:rPr>
              <a:t>leeres</a:t>
            </a:r>
            <a:r>
              <a:rPr lang="ru-RU" sz="14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b="1" i="1" dirty="0" err="1" smtClean="0">
                <a:solidFill>
                  <a:schemeClr val="accent4">
                    <a:lumMod val="75000"/>
                  </a:schemeClr>
                </a:solidFill>
              </a:rPr>
              <a:t>Stroh</a:t>
            </a:r>
            <a:r>
              <a:rPr lang="ru-RU" sz="14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b="1" i="1" dirty="0" err="1" smtClean="0">
                <a:solidFill>
                  <a:schemeClr val="accent4">
                    <a:lumMod val="75000"/>
                  </a:schemeClr>
                </a:solidFill>
              </a:rPr>
              <a:t>dreschen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1600" b="1" dirty="0" err="1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букв.:перемолачивать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пустую солому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5949280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То 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beat the air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1B587C"/>
                </a:solidFill>
                <a:latin typeface="Monotype Corsiva" pitchFamily="66" charset="0"/>
              </a:rPr>
              <a:t>  </a:t>
            </a:r>
            <a:r>
              <a:rPr lang="ru-RU" sz="1600" b="1" dirty="0" err="1" smtClean="0">
                <a:solidFill>
                  <a:srgbClr val="1B587C"/>
                </a:solidFill>
                <a:latin typeface="Monotype Corsiva" pitchFamily="66" charset="0"/>
              </a:rPr>
              <a:t>букв.:молотить</a:t>
            </a:r>
            <a:r>
              <a:rPr lang="ru-RU" sz="1600" b="1" dirty="0" smtClean="0">
                <a:solidFill>
                  <a:srgbClr val="1B587C"/>
                </a:solidFill>
                <a:latin typeface="Monotype Corsiva" pitchFamily="66" charset="0"/>
              </a:rPr>
              <a:t> воздух</a:t>
            </a:r>
            <a:endParaRPr lang="ru-RU" sz="16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30732" name="Picture 12" descr="http://idioms.chat.ru/12/pix/324.gif"/>
          <p:cNvPicPr>
            <a:picLocks noChangeAspect="1" noChangeArrowheads="1"/>
          </p:cNvPicPr>
          <p:nvPr/>
        </p:nvPicPr>
        <p:blipFill>
          <a:blip r:embed="rId4" cstate="print"/>
          <a:srcRect l="2060" t="4154" r="58802" b="4463"/>
          <a:stretch>
            <a:fillRect/>
          </a:stretch>
        </p:blipFill>
        <p:spPr bwMode="auto">
          <a:xfrm>
            <a:off x="4355976" y="4365104"/>
            <a:ext cx="1872208" cy="2167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87624" y="332656"/>
            <a:ext cx="6912768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Tasks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7544" y="1196752"/>
            <a:ext cx="5688632" cy="288032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bIns="0" anchor="b">
            <a:noAutofit/>
            <a:sp3d extrusionH="57150">
              <a:bevelT w="38100" h="38100"/>
            </a:sp3d>
          </a:bodyPr>
          <a:lstStyle/>
          <a:p>
            <a:pPr lvl="0">
              <a:lnSpc>
                <a:spcPct val="110000"/>
              </a:lnSpc>
            </a:pPr>
            <a:r>
              <a:rPr kumimoji="0" lang="ru-RU" sz="100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  <a:t/>
            </a:r>
            <a:br>
              <a:rPr kumimoji="0" lang="ru-RU" sz="100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  <a:sym typeface="Symbol"/>
              </a:rPr>
              <a:t>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define what can be referred to the   </a:t>
            </a:r>
          </a:p>
          <a:p>
            <a:pPr lvl="0">
              <a:lnSpc>
                <a:spcPct val="110000"/>
              </a:lnSpc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idiomatic expressions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  <a:t>;</a:t>
            </a:r>
          </a:p>
          <a:p>
            <a:pPr lvl="0">
              <a:lnSpc>
                <a:spcPct val="110000"/>
              </a:lnSpc>
              <a:buClr>
                <a:srgbClr val="C00000"/>
              </a:buClr>
              <a:buFont typeface="Symbol"/>
              <a:buChar char="Ñ"/>
            </a:pPr>
            <a:r>
              <a:rPr lang="ru-RU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analyze and compare idioms in</a:t>
            </a:r>
          </a:p>
          <a:p>
            <a:pPr lvl="0">
              <a:lnSpc>
                <a:spcPct val="110000"/>
              </a:lnSpc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  <a:r>
              <a:rPr lang="ru-RU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Russian, English and German languages</a:t>
            </a: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  <a:t>;</a:t>
            </a:r>
          </a:p>
          <a:p>
            <a:pPr lvl="0">
              <a:lnSpc>
                <a:spcPct val="110000"/>
              </a:lnSpc>
            </a:pPr>
            <a:r>
              <a:rPr lang="ru-RU" sz="2000" dirty="0" smtClean="0">
                <a:ln>
                  <a:solidFill>
                    <a:srgbClr val="FF0000"/>
                  </a:solidFill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  <a:sym typeface="Symbol"/>
              </a:rPr>
              <a:t></a:t>
            </a:r>
            <a:r>
              <a:rPr lang="ru-RU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reveal the connection between the </a:t>
            </a:r>
          </a:p>
          <a:p>
            <a:pPr lvl="0">
              <a:lnSpc>
                <a:spcPct val="110000"/>
              </a:lnSpc>
            </a:pP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mentality of the people and the </a:t>
            </a:r>
            <a:r>
              <a:rPr lang="ru-RU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</a:p>
          <a:p>
            <a:pPr lvl="0">
              <a:lnSpc>
                <a:spcPct val="110000"/>
              </a:lnSpc>
            </a:pPr>
            <a:r>
              <a:rPr lang="ru-RU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en-US" sz="2000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idiomatic   expressions.</a:t>
            </a:r>
            <a:endParaRPr kumimoji="0" lang="ru-RU" sz="2000" i="0" u="none" strike="noStrike" kern="1200" cap="none" spc="0" normalizeH="0" noProof="0" dirty="0" smtClean="0">
              <a:ln>
                <a:noFill/>
              </a:ln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Tahoma" pitchFamily="34" charset="0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</a:pPr>
            <a:endParaRPr kumimoji="0" lang="ru-RU" sz="50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Tahoma" pitchFamily="34" charset="0"/>
            </a:endParaRPr>
          </a:p>
        </p:txBody>
      </p:sp>
      <p:pic>
        <p:nvPicPr>
          <p:cNvPr id="2" name="Picture 2" descr="http://fashion-blog.narod.ru/image083.jpg"/>
          <p:cNvPicPr>
            <a:picLocks noChangeAspect="1" noChangeArrowheads="1"/>
          </p:cNvPicPr>
          <p:nvPr/>
        </p:nvPicPr>
        <p:blipFill>
          <a:blip r:embed="rId2" cstate="print"/>
          <a:srcRect l="3279" t="6988" r="1633"/>
          <a:stretch>
            <a:fillRect/>
          </a:stretch>
        </p:blipFill>
        <p:spPr bwMode="auto">
          <a:xfrm>
            <a:off x="6516216" y="1628800"/>
            <a:ext cx="1882724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156176" y="3429000"/>
            <a:ext cx="264207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1400" b="1" dirty="0" smtClean="0">
                <a:solidFill>
                  <a:srgbClr val="1B587C"/>
                </a:solidFill>
              </a:rPr>
              <a:t>That's where the shoe 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rgbClr val="1B587C"/>
                </a:solidFill>
              </a:rPr>
              <a:t>    </a:t>
            </a:r>
            <a:r>
              <a:rPr lang="en-US" sz="1400" b="1" dirty="0" smtClean="0">
                <a:solidFill>
                  <a:srgbClr val="1B587C"/>
                </a:solidFill>
              </a:rPr>
              <a:t>pinches!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rgbClr val="1B587C"/>
                </a:solidFill>
                <a:latin typeface="Monotype Corsiva" pitchFamily="66" charset="0"/>
              </a:rPr>
              <a:t>     (вот где жмет башмак)</a:t>
            </a:r>
            <a:endParaRPr lang="ru-RU" sz="1600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10" name="irc_mi" descr="http://i.min.us/jjfIL4.png"/>
          <p:cNvPicPr/>
          <p:nvPr/>
        </p:nvPicPr>
        <p:blipFill>
          <a:blip r:embed="rId3" cstate="print"/>
          <a:srcRect l="16384" t="22426" r="14265" b="16728"/>
          <a:stretch>
            <a:fillRect/>
          </a:stretch>
        </p:blipFill>
        <p:spPr bwMode="auto">
          <a:xfrm>
            <a:off x="5652120" y="4293096"/>
            <a:ext cx="2736344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436096" y="6165304"/>
            <a:ext cx="320384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1400" b="1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Da</a:t>
            </a:r>
            <a:r>
              <a:rPr kumimoji="0" lang="en-US" sz="1400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 </a:t>
            </a:r>
            <a:r>
              <a:rPr kumimoji="0" lang="en-US" sz="1400" b="1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liegt</a:t>
            </a:r>
            <a:r>
              <a:rPr kumimoji="0" lang="en-US" sz="1400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 </a:t>
            </a:r>
            <a:r>
              <a:rPr kumimoji="0" lang="en-US" sz="1400" b="1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der</a:t>
            </a:r>
            <a:r>
              <a:rPr kumimoji="0" lang="en-US" sz="1400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 </a:t>
            </a:r>
            <a:r>
              <a:rPr kumimoji="0" lang="en-US" sz="1400" b="1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Hund</a:t>
            </a:r>
            <a:r>
              <a:rPr kumimoji="0" lang="en-US" sz="1400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 </a:t>
            </a:r>
            <a:r>
              <a:rPr kumimoji="0" lang="en-US" sz="1400" b="1" u="none" strike="noStrike" cap="none" normalizeH="0" baseline="0" dirty="0" err="1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begraben</a:t>
            </a:r>
            <a:r>
              <a:rPr kumimoji="0" lang="en-US" sz="1400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ea typeface="Times New Roman" pitchFamily="18" charset="0"/>
              </a:rPr>
              <a:t>!</a:t>
            </a: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b="1" dirty="0" smtClean="0">
                <a:solidFill>
                  <a:srgbClr val="1B587C"/>
                </a:solidFill>
                <a:latin typeface="Monotype Corsiva" pitchFamily="66" charset="0"/>
              </a:rPr>
              <a:t>     </a:t>
            </a:r>
            <a:r>
              <a:rPr lang="ru-RU" sz="1600" b="1" dirty="0" smtClean="0">
                <a:solidFill>
                  <a:srgbClr val="1B587C"/>
                </a:solidFill>
                <a:latin typeface="Monotype Corsiva" pitchFamily="66" charset="0"/>
              </a:rPr>
              <a:t>(вот где собака зарыта)</a:t>
            </a:r>
            <a:endParaRPr kumimoji="0" lang="en-US" sz="1600" b="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6631" name="Picture 7" descr="http://dic.academic.ru/pictures/wiki/files/77/M.Zagvozdka.jpg"/>
          <p:cNvPicPr>
            <a:picLocks noChangeAspect="1" noChangeArrowheads="1"/>
          </p:cNvPicPr>
          <p:nvPr/>
        </p:nvPicPr>
        <p:blipFill>
          <a:blip r:embed="rId4" cstate="print"/>
          <a:srcRect l="9341" r="9890"/>
          <a:stretch>
            <a:fillRect/>
          </a:stretch>
        </p:blipFill>
        <p:spPr bwMode="auto">
          <a:xfrm>
            <a:off x="1259632" y="4293096"/>
            <a:ext cx="352839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763688" y="6165304"/>
            <a:ext cx="2428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1B587C"/>
                </a:solidFill>
                <a:latin typeface="Monotype Corsiva" pitchFamily="66" charset="0"/>
              </a:rPr>
              <a:t>Вот в чем загвоздка!</a:t>
            </a:r>
            <a:endParaRPr lang="ru-RU" sz="20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sp>
        <p:nvSpPr>
          <p:cNvPr id="27652" name="AutoShape 4" descr="http://www.school.dialrequest.com/wp-content/themes/liomagazine/scripts/timthumb.php?src=http://www.school.dialrequest.com/wp-content/uploads/2014/01/191.jpg&amp;w=468&amp;h=290&amp;z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www.school.dialrequest.com/wp-content/themes/liomagazine/scripts/timthumb.php?src=http://www.school.dialrequest.com/wp-content/uploads/2014/01/191.jpg&amp;w=468&amp;h=290&amp;zc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844824"/>
            <a:ext cx="4320480" cy="131112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2100000"/>
            </a:lightRig>
          </a:scene3d>
          <a:sp3d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9050"/>
              <a:contourClr>
                <a:srgbClr val="DDDDDD"/>
              </a:contourClr>
            </a:sp3d>
          </a:bodyPr>
          <a:lstStyle/>
          <a:p>
            <a:pPr>
              <a:lnSpc>
                <a:spcPct val="110000"/>
              </a:lnSpc>
            </a:pPr>
            <a:r>
              <a:rPr lang="ru-RU" spc="150" dirty="0" smtClean="0">
                <a:ln w="11430"/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Idiom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a group of words in which individual parts (if taken separately) do not suggest the meaning of the whole phrase.  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4664"/>
            <a:ext cx="8064896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is an Idiom?  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5229200"/>
            <a:ext cx="3600400" cy="67338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  <a:sp3d extrusionH="57150">
              <a:bevelT w="31750" h="254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an allegory, a figurative expression.</a:t>
            </a:r>
            <a:endParaRPr lang="ru-RU" dirty="0" smtClean="0">
              <a:solidFill>
                <a:srgbClr val="1B58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5805264"/>
            <a:ext cx="2989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i="1" dirty="0" smtClean="0">
                <a:solidFill>
                  <a:srgbClr val="1B587C"/>
                </a:solidFill>
              </a:rPr>
              <a:t>that cock won’t fight</a:t>
            </a:r>
            <a:r>
              <a:rPr lang="ru-RU" sz="1400" b="1" i="1" dirty="0" smtClean="0">
                <a:solidFill>
                  <a:srgbClr val="1B587C"/>
                </a:solidFill>
              </a:rPr>
              <a:t> </a:t>
            </a:r>
          </a:p>
          <a:p>
            <a:r>
              <a:rPr lang="ru-RU" b="1" i="1" dirty="0" smtClean="0">
                <a:solidFill>
                  <a:srgbClr val="1B587C"/>
                </a:solidFill>
                <a:latin typeface="Monotype Corsiva" pitchFamily="66" charset="0"/>
              </a:rPr>
              <a:t>  (этот петух не будет драться)</a:t>
            </a:r>
            <a:endParaRPr lang="ru-RU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25602" name="Picture 2" descr="http://upload.wikimedia.org/wikipedia/commons/f/f2/Cock-fighting.jpg"/>
          <p:cNvPicPr>
            <a:picLocks noChangeAspect="1" noChangeArrowheads="1"/>
          </p:cNvPicPr>
          <p:nvPr/>
        </p:nvPicPr>
        <p:blipFill>
          <a:blip r:embed="rId2" cstate="print"/>
          <a:srcRect l="11073" t="55689" r="31548" b="10458"/>
          <a:stretch>
            <a:fillRect/>
          </a:stretch>
        </p:blipFill>
        <p:spPr bwMode="auto">
          <a:xfrm>
            <a:off x="683568" y="3933056"/>
            <a:ext cx="403244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084168" y="3861048"/>
            <a:ext cx="2160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Monotype Corsiva" pitchFamily="66" charset="0"/>
                <a:ea typeface="Times New Roman" pitchFamily="18" charset="0"/>
              </a:rPr>
              <a:t>Попасть впросак</a:t>
            </a:r>
            <a:endParaRPr kumimoji="0" lang="ru-RU" sz="2000" b="1" i="0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5607" name="Picture 7" descr="&amp;vcy;&amp;ycy;&amp;rcy;&amp;acy;&amp;zhcy;&amp;iecy;&amp;ncy;&amp;icy;&amp;iecy;, &amp;kcy;&amp;rcy;&amp;ycy;&amp;lcy;&amp;acy;&amp;tcy;&amp;ycy;&amp;iecy; &amp;fcy;&amp;rcy;&amp;acy;&amp;zcy;&amp;ycy;, &amp;icy;&amp;ncy;&amp;tcy;&amp;iecy;&amp;rcy;&amp;iecy;&amp;scy;&amp;ncy;&amp;ocy;,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580112" y="1628800"/>
            <a:ext cx="3024336" cy="2172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084168" y="4149080"/>
            <a:ext cx="2520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i="1" dirty="0" err="1" smtClean="0">
                <a:solidFill>
                  <a:srgbClr val="1B587C"/>
                </a:solidFill>
              </a:rPr>
              <a:t>in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</a:rPr>
              <a:t>die</a:t>
            </a:r>
            <a:r>
              <a:rPr lang="ru-RU" sz="1400" b="1" i="1" dirty="0" smtClean="0">
                <a:solidFill>
                  <a:srgbClr val="1B587C"/>
                </a:solidFill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</a:rPr>
              <a:t>Tinte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i="1" dirty="0" err="1" smtClean="0">
                <a:solidFill>
                  <a:srgbClr val="1B587C"/>
                </a:solidFill>
              </a:rPr>
              <a:t>geraten</a:t>
            </a:r>
            <a:r>
              <a:rPr lang="ru-RU" sz="1400" dirty="0" smtClean="0">
                <a:solidFill>
                  <a:srgbClr val="1B587C"/>
                </a:solidFill>
              </a:rPr>
              <a:t> 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620688"/>
            <a:ext cx="7200800" cy="646331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Emotional Character of Idioms</a:t>
            </a:r>
            <a:endParaRPr lang="ru-RU" sz="3600" cap="none" spc="150" dirty="0" smtClean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irc_mi" descr="http://kk.convdocs.org/pars_docs/refs/150/149567/149567_html_528199f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132856"/>
            <a:ext cx="2295525" cy="2322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27584" y="1700808"/>
            <a:ext cx="19797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Стреляный воробей.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1B587C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rgbClr val="1B587C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437112"/>
            <a:ext cx="20794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A knowing old bird</a:t>
            </a:r>
            <a:endParaRPr lang="ru-RU" sz="1400" dirty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22531" name="Picture 3" descr="http://f5.ru/files/images/compiled/8c7/8c775b52d246cb3f0ad02d2bd03ca5af.jpg"/>
          <p:cNvPicPr>
            <a:picLocks noChangeAspect="1" noChangeArrowheads="1"/>
          </p:cNvPicPr>
          <p:nvPr/>
        </p:nvPicPr>
        <p:blipFill>
          <a:blip r:embed="rId3" cstate="print"/>
          <a:srcRect l="51488" t="11734" r="3304" b="4454"/>
          <a:stretch>
            <a:fillRect/>
          </a:stretch>
        </p:blipFill>
        <p:spPr bwMode="auto">
          <a:xfrm>
            <a:off x="3419872" y="2060848"/>
            <a:ext cx="2540442" cy="352839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Рисунок 16" descr="https://encrypted-tbn0.gstatic.com/images?q=tbn:ANd9GcSee48YCr_nksjvd5X7Xzs6BaJIby_uZlsxAx7Us2rluDMmwBvkMg"/>
          <p:cNvPicPr/>
          <p:nvPr/>
        </p:nvPicPr>
        <p:blipFill>
          <a:blip r:embed="rId4" cstate="print"/>
          <a:srcRect l="3226" t="3391" r="3226" b="5062"/>
          <a:stretch>
            <a:fillRect/>
          </a:stretch>
        </p:blipFill>
        <p:spPr bwMode="auto">
          <a:xfrm>
            <a:off x="6444208" y="1916832"/>
            <a:ext cx="208823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3275856" y="1700808"/>
            <a:ext cx="28280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rgbClr val="1B587C"/>
                </a:solidFill>
                <a:cs typeface="Times New Roman" pitchFamily="18" charset="0"/>
              </a:rPr>
              <a:t>Im</a:t>
            </a:r>
            <a:r>
              <a:rPr lang="en-US" sz="1400" b="1" dirty="0" smtClean="0">
                <a:solidFill>
                  <a:srgbClr val="1B587C"/>
                </a:solidFill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1B587C"/>
                </a:solidFill>
                <a:cs typeface="Times New Roman" pitchFamily="18" charset="0"/>
              </a:rPr>
              <a:t>siebenten</a:t>
            </a:r>
            <a:r>
              <a:rPr lang="en-US" sz="1400" b="1" dirty="0" smtClean="0">
                <a:solidFill>
                  <a:srgbClr val="1B587C"/>
                </a:solidFill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1B587C"/>
                </a:solidFill>
                <a:cs typeface="Times New Roman" pitchFamily="18" charset="0"/>
              </a:rPr>
              <a:t>Himmel</a:t>
            </a:r>
            <a:r>
              <a:rPr lang="en-US" sz="1400" b="1" dirty="0" smtClean="0">
                <a:solidFill>
                  <a:srgbClr val="1B587C"/>
                </a:solidFill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1B587C"/>
                </a:solidFill>
                <a:cs typeface="Times New Roman" pitchFamily="18" charset="0"/>
              </a:rPr>
              <a:t>sein</a:t>
            </a:r>
            <a:endParaRPr lang="ru-RU" sz="1400" dirty="0">
              <a:solidFill>
                <a:srgbClr val="1B587C"/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3928" y="5661248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To tread on air.</a:t>
            </a:r>
            <a:endParaRPr lang="ru-RU" sz="1400" dirty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3573016"/>
            <a:ext cx="21034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/>
              <a:t>eine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ganze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Stunde</a:t>
            </a:r>
            <a:r>
              <a:rPr lang="en-US" sz="1400" b="1" dirty="0" smtClean="0"/>
              <a:t> </a:t>
            </a:r>
            <a:endParaRPr lang="ru-RU" sz="1400" b="1" dirty="0"/>
          </a:p>
        </p:txBody>
      </p:sp>
      <p:pic>
        <p:nvPicPr>
          <p:cNvPr id="25602" name="Picture 2" descr="http://dimaspb.ucoz.ru/_fr/0/s8541763.jpg"/>
          <p:cNvPicPr>
            <a:picLocks noChangeAspect="1" noChangeArrowheads="1"/>
          </p:cNvPicPr>
          <p:nvPr/>
        </p:nvPicPr>
        <p:blipFill>
          <a:blip r:embed="rId5" cstate="print"/>
          <a:srcRect l="25199" t="5693" r="25122" b="48228"/>
          <a:stretch>
            <a:fillRect/>
          </a:stretch>
        </p:blipFill>
        <p:spPr bwMode="auto">
          <a:xfrm>
            <a:off x="827584" y="4941168"/>
            <a:ext cx="1966719" cy="136815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99592" y="6237312"/>
            <a:ext cx="1649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Ein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alter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Hase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1" name="Рисунок 20" descr="http://www.teacher-and-english.ru/1/TIME-IDIOMS-COMPOSITE-AW.jpg"/>
          <p:cNvPicPr/>
          <p:nvPr/>
        </p:nvPicPr>
        <p:blipFill>
          <a:blip r:embed="rId6" cstate="print"/>
          <a:srcRect l="2138" t="4821" r="50825" b="76702"/>
          <a:stretch>
            <a:fillRect/>
          </a:stretch>
        </p:blipFill>
        <p:spPr bwMode="auto">
          <a:xfrm>
            <a:off x="6444208" y="4149080"/>
            <a:ext cx="20882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6228184" y="6237312"/>
            <a:ext cx="2664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1B587C"/>
                </a:solidFill>
                <a:latin typeface="Monotype Corsiva" pitchFamily="66" charset="0"/>
              </a:rPr>
              <a:t>(</a:t>
            </a:r>
            <a:r>
              <a:rPr lang="ru-RU" sz="1600" b="1" dirty="0" smtClean="0">
                <a:solidFill>
                  <a:srgbClr val="1B587C"/>
                </a:solidFill>
                <a:latin typeface="Monotype Corsiva" pitchFamily="66" charset="0"/>
              </a:rPr>
              <a:t>успеть до назначенного срока)</a:t>
            </a:r>
            <a:endParaRPr lang="ru-RU" sz="16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55576" y="1868130"/>
            <a:ext cx="5040560" cy="104028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p3d extrusionH="57150">
              <a:bevelT w="38100" h="25400"/>
            </a:sp3d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1B58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They reveal specific features of everyday life, customs and traditions, superstitions and beliefs of the particular people.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32656"/>
            <a:ext cx="7632848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An Important Part of the National Cultural Heredity.</a:t>
            </a:r>
            <a:endParaRPr lang="ru-RU" sz="3600" cap="none" spc="150" dirty="0" smtClean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AutoShape 6" descr="data:image/jpeg;base64,/9j/4AAQSkZJRgABAQAAAQABAAD/2wCEAAkGBg0NEBAUDw8PEA8VEBEUFRAQDxUVEBAVFhUVFRQQFRYXGyYeGBojGRQVHy8iIykrLC4tFR4xNzAqQSYrLCkBCQoKDgwOGg8PGSokHyQpLCwsNTUsKS0qKSkvNTQtKSkuMCwsMC0yKS4pLCwsLCwsLCwsLCwsLCwqKTUsKSwsLP/AABEIAMABBgMBIgACEQEDEQH/xAAcAAEAAgMBAQEAAAAAAAAAAAAABQYBBAcDAgj/xABIEAACAQMBBAcEBwQHBwUBAAABAgMABBEFBhIhMQcTQVFhcYEiMkKRFFJicpKhsSMzQ4IVJDRTorLRCBdjc4PB4TVEs8LDFv/EABsBAQACAwEBAAAAAAAAAAAAAAAEBQECAwYH/8QANBEAAgEDAgQDBwMDBQAAAAAAAAECAwQRITEFEkFRYXHREyKBkaHh8AYysRQzUhYjJELB/9oADAMBAAIRAxEAPwDuNKUoBSlKAUpSgFKUoBSlKAUpSgFKUoBSlKAUpSgFYr5mmWNWZ2CqqlmYnAUAZJJ7gK4Jtp0u3epS/R9OY29uziMS725LPvHdyW/hoc8hxxzPZWG0lljc61tJ0haVpmRcXK9aP4Mf7Sb1Vfd/mxVDuum+8umK6Xpjyd0ku83qVj4D1atXQOjKztgGuB9Km5kv+6B7cJ8Xm2fSrfHEqAKoCqOSqAFHkBwry91+oqcHy0Y58dl6/wAFjTsW9ZPBTZLvbG99+5is1PwpuKR+AM3514NsFqc39p1m6bwDysP8Ug/Sr5SqWpx67ns0vJeuSXGypIoY6KU+LULsnvyP9a9U6O7iL+z6vfRn77Y/wuKu9KjrjN6nn2n0Xob/ANLS7FRjudq9P4xXcWoRj+HMo6wjzbDfJqmdD6b7Vn6rUreWwmHAlgzRZ8eAdPUEeNStR2saDa3yblxErjsbk6eKsOIq1tf1FUi8V1ld1v8AnyI9Sxi/2M6HaXkU6K8UiSRsMq6MGVh3gjga9q/PE9rquzEhmspmksyw3kYZT7sycgewOuPTlXWthOka01lCF/ZXKjMlux4j7aH408eY7QO319C4p3EFOm8oq5wlB4kW2lKV3NBSlKAUpSgFKUoBSlKAUpSgFKVigM0pSgFKUoBSlc4296YbfTi0FoFubzO6eOYYW7mI4u32R6kcqxnAL/fahBbIZJ5Y4oxzeRwqj1Nc61/p4023JW1jlvHHxD9nD+JhvH0WqENlta1xxNqM7xpzUS81B7I4RgIPPHrVr0no6021wTF17j45zvfJPdHyqmuuNW1vpnmfh67EunaVJ67FW1fpT1zWI5IIbdFhkRkZIIXkcq3Aguc44doAqAtejfVpf/biMf8AEkRfyyTXbY4woAUBVHIKMAegrNUNX9R1X/bgl56+hMjYRX7mc70fZjaO0AEd3Buj+FLI0ieWChx6EVddInu2Ui7hjjkGPaik3opPEZ9pT4Hv51IViqW4vZXH74xz3Sw/zzJdOkobNis1ilQTsZpWKzQCsVmlAfEkauCrAMpBBUjIYHmCO0VyDa3Z+fRLqO4s3eOMvmN1PGF+2I94IzjPMZBzjj2KtDXNIjvbeSGTk68D9RhxVx4g4NWnDL+VpVT/AOr39fgRriiqsfEnOjvbmPWbUPhUuI8LNEOSt2Ov2GwSO7iOyrXX5b2J2hl0PUlaTKoHMNwvZub2GOPskBh5eNfqNWBAIIII5jkfGvpUZKSyihawZpSlbGBSlKAUpSgFKVg0BmonafaODS7WS4nzuIBhV952JwqL4k/61ILLxHjkeRHZ+vyqq9K2zsmo6ZOkQJljKzIo+Mx5JTHaSpbHjisMHN9U2m2h1JOve7i0qyY+wOtMZYHl7QHWNkeWewVGWWzWqTAvaa2JyOZS8nyPPBOPWtXbvUP6QtbK4h/cqrRyIP4Ep3eDDsBA4Hu86p1hqE1tIskLtHIpyGX9D3jwNVFN3Vem5qajLL0xosdH1/NiVL2cJYayu50+02x2p0g5ukN7bjmXxJgd4lT2l/mBrpexvSTp+rgCJ+quMcbaUgSeJQ8nHiPUCq3srr66jbJKAFfirqPhccwPA5BHgaitb2MsNQLPbukN0jfvYCODj66qeee0YPjVdQ45KE3TuoYw8NrZeZ3nZprmps7Lmlca0fpM1LRpFg1mNp4OSXkY3nx3k8OsHnhx41Z9u+kSKLT0fT5UmuLpuqtzGckE4DPjmGXIGD8TLXpYVYTjzxeUQHFp4ZEdIe3lzcznTtJJMxyJ7hTgQj4o1b4cfE3ZyHHlr7K7C2unAMQJbnHGZh7p7RGPhHjz/StjZLZhNNgC8GnfDSycy7d2e4ZP5ntr1udaL3H0a2w0oAaaQ8Utk7M/WkPYvqeWK8TxDiVW8m6VF4gt33Xd+Hh1LahbxpJSnuTFK+VGAOJPieZ86zXmmWBmlYpWAZpWKUBmlYpQGaVilAZpSlAKUpQHHelbTBDeiQD2Zowx++vsN+W4fWu1dE+tG80m1Zjl41MDE88xHdU/g3D61zfpgtd63t5McVmK58HQn9UFT3+zzdk2t7Hngtwjj+dMH/46+k8HrOraQb6afL7FBdR5arOs1mlKtyMKUpQClKUApVd2+2gfTtPuJo8dduhIs/3kjBEPjgnPpXPrTbfVrRo45LtJnIAAu4FCTEAbypLFukN4MCfOuNSvCm0pPc7U6M6ibj0Op30vVHePLg3qnvD1TP4TW/VK0/bWLUY5IniNveohk6h2DCVV99oXHBxulgeRG9xFWaz1KMW0cskiInVITI7BUHAZJY8OddIyUllbHKUXF4ZwrauyXRNakj3Q1hd7rPCfcMcrEMMd6SBiO4YqmbVaQtjeTwoSURhuk891lDAE9uM49KvXSjrljqWq2fUyia3ijUSywK0g/eM7Iu6PaOABw+tVO2reS9vppEilCySAR78bLkAKinBHl86gv3bnK2cde2dMfHGTsk3T+OhIbI6jNbWlySStsXXO6SJJXxuiFD8IbK5PPAwO2ribR9xN1hFOijckjGAjY90DtTPAqeBFVnay1+iWtosYzHHMpb7TAEgnzO986tlrdJMiuhyjAEHz7POqS6fMvaxW7f001L21pqOaUuiX1JTTZ4dXsx18SkNvJLEeSSId1gDzGDxB54Iqs6B0fNZamHJL2yI8kTHmHJChG+0ASc9uAfCtzYpZZE1AQyiLF/JhjGHAyq54EgdlemqXmvWIMn9WvYB7wWIxSgeQP6Z8qrF7SlUqUKM0lLo21v20xnpuRpKMkpSW3UmNr9d/o+0klGOs4JGD9duAPoMt/LWn0f6X1FkjtkzT/tpHPvMW4rk/dx6k1RNv9r4tRitBFvKP2jyRtzR+ChSe3hvHPjXSNkr5JrG1ZSMdSikdzIArL8xXO4tZ21ik1hyl73w2X/ohUVSs/BaEzWK0dV1y2s1DTyBc8FXiZJD3Io4sfKvG1a6ufakVraE8os/1hx3yMP3f3V4/aHKqmNCXLzy0Xfv5d/zJKc1nC3JSlYSMKMKMDur6rgzcUpWKwBSlKyBSs0rAFKUoBSlKApvSsudPPhPEf8w/716f7OvLUe7Nt+kteHSzJiwUfWuI/wAg5/7VJf7PNsRbXsnY1xGv4I8//pXv/wBPr/ifFlJff3fgdbpSlehIQpXyxPYM+teLs390T/Mv+tAbFKjZC3H9hcfyTIP1kFQe0O0qadCZZ2v4VyFUGOGTfc+7GOfE47xQET02zbtpZj4TqVvveQDmqJtpHvWrKFLSGSMRhR7W/vfD47u9WxtTtPdatbrFdmG3USiRVMEyyqVyF3pSCgOCc4XFfMWuqcZQSEfFBLHKfE7uQ4/DVFez5qkJ09eUurOny05Qnpk2oLaQxwFm3bmMI6yjiUlUD2h3gnII5EEjtrVs7AXMcZume4KF1VJt7qYgrsAI4m4AeJBJ7zXzPrDynctDCJO36QxQr5RY3yfkPOvuLUZbeNjfdUu7jEkRJWT7IU8Q3h2+hqvUq0YOKeMvbOvyJ7jRlNSazhb9CTRAowoCjuUYHyFeNwr9ZGw3N0b4csxBCkDl2Hio51C2m3FtM+4sVwe4iMN64Uk49K2NobRbhE6x3S2HtOqA9ZK3wRgYz3n5eY5qjOM0qmmTo60JQbp64JM9TOrLmOVCMEZDKfPFaVtHbWm8lurFz7XUozPg95BOIx4kiqqvUBh1MUcC8gesIZvvSjLufsxD+apPO4qqYZpix9iHAt4W72Eed9h3s9SXbcumXjt+PBHVxza4We/4j30S9vrGFo4TbSTNM8sgUu8hLY9nKqVTlzNTWl7XEzpDc24tZ292WaQypIfqo3DB8MgdlfFtDNuqCY4Rj93FGDu+GSd35CtfWtFW5gdGZ2bdJQsfdcDgQAAPD1qNUVGrJqaWvVb+jXhqYdvJRzDOn55lV6Rra0W63reaOR3BMqxgbqOO3K8MntHPIyedQema9eWgYW88kQY8Qh5nlkAjn5V1LZfZXS7uyt5Ws4t54hvH2s7wyrHnw4gn1qj7Q6fBpOqJuoXgR4ZhGTk7vMpk88EHnVhZ3lKonatOTinulrgqatKUf9zOE+xfNitjzBi5vC0t64zmQljCDyXJ+PvPZyHbm31r6dqMN1GskLh42GQw/MEdhHaK2K8Vd1qlaq3U37dvAtqcIxjiIrNYrNRToYpWaxWQZrFZpQClKVgClKUApSlAc56Y7vCWsfaXkkI+6Ao/zGuidC+ndRpEBIwZXlmPkzFVP4UWuO9JFy15qQhi9ooI4FA7ZGOSPxOB6V+kNI05bS3ghT3Yoo4x4hFC5/KvpfCKPsrSCfbPz1PP3MuaqzcpSlWpHMGvh9/s3R55NelKA12SY8nQf9Mn/wC9cu6T+uk1DToXlyqxTzjEYA3xuqDgk5I4/Ous1zPpgtjFLpt18KTPbyHuWZRuk+qn51wuE3Sly74Z2oNKrHO2UV4283ZcEf8ASSovUtDuJctv28rAELHLbAI2ccSwOQ3DganqV5GFeUHlY+SPVzoxmsP+WUKS0ZiI2McEnZDK7qp8U6zrEP8AKRVt0W3lWICYHfBOMsHGOzdOSceZraurOKZd2VFde5hkf+Kh32Ot/gluYl+ok53Pkc1KncRrR5ZPHwyRo0JUpZis/HAtzp9rdzYmVJpQCyFgI145wDjgSeOCa29T1KzMbLJcRqrDB3XUtjtAHH9K802SsAu79HVvtMWLnxLZzWYNlNPjORboT9osw+TEitHOi2pNyyvLobKFZJxSjh+ZF2F6JCV022AHJrucHdHkT7Tnwz6VO6dpiwZJZpJmxvzP7zeA+qo7FFbiqAAAAAOQAwBWa41a/NotF82/NnWnR5dXq/kl8BXzKwVWJ5BSfkM19VEbVX4gtJTn2mXq1834fkMn0rnSi5zUV1Z0qSUIOT6I3OjDaCCa1S3GVmhUkqT76lid9fAFsEdnDvqK6VdFaS4s5BwEmIC2OCtvZQn0dvw1WtmLSe0Ed8DupHKns/3kTHclPlhv17q7LqOnRXUe5IMrvKwI5qykMrr4gis3TjYXyrweU858H1/lMpYRlVo8klr08uhx23utT2enKspCk8UbJgnA+JT3+I4jt7q6bs1trZ6iAEbq5scYHPt+O6eTjy+QqUvVt5j1Myo++pYRyKCGAOGIz2jI5cRkVUtT6KLRzvW0sls2cge+gPeMkMPnXCrdWt7Ff1CcJ/5JaPzX55iNOpSfuPK7F4pVc0S11i2ISeSC8h5CTfZJ1HjlcP6nPjVkqkrUlTlhSTXdEyEuZbYMUpSuJuZrFKVgCs1ilAZpSlAK1NW1JLSCWaT3Y0LY7z2KPEnA9a260NY0S3voxHcKzRhg26HZQSORO6Rnn211o8nOvabZ18jWWce7ucs6NOqudYimu5Yo1V5LhmlkVFaTPsKCx4nfYHH2a/S8cisAVIKkZBByCO8GuK3XRNpr53DPEfCQMPkwP61r2GyOs6S2/pl+GXOTBKMRv4FSSh8+B8RXv6HGrOfuqWPNY+xSTtKq1xk7rSqdsj0gpeF4byP6HfRqGeGRsI65A62JjzXJHDsz286VdRkpLKehFaxoy40pStjBGa3tHaWCqbmUJvHCIFZpJCOYRFBZvQcKou322en39nJaxxXNxNMp3UELRGEqQVncygAKGxyzniKqGpbURT6vftcMwdHkhhBGUjhh3t4L3FipY99emnX91cqJBHFFC3FBIWaVl7GIXAXNVVzezpSaUdF1ZZW1nCrFNy17IbO6k08W7JwniPVyqeYYcA3kQM/OpWoPW7F43FzblFmUYdGIVJ0+oSfi7jW5pWtw3Q9glZB78T8JEPaCO0eNUNWHMvaQWnXwfp2LynPlfs57/wAr1JClKVGJApWGYAEkgADJJ5Ad5qIh1C5u+NuEigyQJpVLPJjmUTIwviT6V0hTctehpKajp1JisMQOfDzqIuNPuX3VlvcRZy25GIpW7kDBuXkM16ps3ZjnCHPfIzOf8RNb8kFvL5L1wa883svm/TJ93Ov2sRwZVZ+yOP8AaSHwCrmou40iXUZEe4VobZPdhJ/ayE82fHu92OdT8FrHEMRxog+woX9BXrWY1VT1prXv6GsqTqaVNuxGbQW4NncKoAAgbAA4DdGQAPSrdoF2J7S2cHO9BGfXdAP5g1AyxhgVbiGBBHeCMEfKo3Y3VG02X6Fcn9kzE20x905PGInsOfzJ7xUa4ouvbtR3i8+a6nCv7s1LpjHoSnSMJI7aO4hO7Nbzo6t4N7DA94ORkVNbP61Hf28c0fDeGGXtRx7yHyP5YrW20hD6feA/3DH8OG/7Vy3YPa3+jpishP0aQgP27h5CUDw5Hw8hWltZu8sXyr3oN48Vvj0IVSr7Kss7NHbaV8RSq6hlYMpAIZTkMDyIPaK+qoGmtGTRSlKAUpSgM15XV1HCjPIyoiglmY4CgdprR1zaG1sE37iQL9VBxkfwVe3z5eNcf2t21uNTbH7u3BysIPPuZz8TfkPzq14fwurdyztHv6EavcRpLxOu7N68NQieVVKx9c6R595lXA3yOwk54VLVy7YvpBsrGzSGZZt9Wk4xoGVgzFgeLDjxx6VKXPTBZL7lvcP97cQf5jXS44Tce2kqVN8udPI1hcw5E5S1L7SucQ7eazf8LDTWP2gjy48d7CoPWpO26NtpdS/t94trEecatvNj/lxYX5tUij+nrmf72o/V/T1NJ31Nbak5q21lhZ5664jDD+Gp35Pwrkj1xUDb7WanqrFNIsWK5wbqcYjTx+qD4ZY+FXDZ7oX0ezw0iNdyDjvXBBTPeIxhfnmr3FCqKFRVVQMBVACgdwA5Vf23ALalrP3n47fIhVL2pLbQoGzXRPFGzTanJ9Pu3XdO9nqYxkHdQcCeXPh4AUroVKvYxUVhLQhN51YpSlbA5xtv0QQajPLcxSvBK0D5jjUYmmwQrsTyyPZOOfPvzz7RNqOtnW36kruxAZz7SsiDfRlxwwQR6V+iKqurdGmmXdw1w6SxzsAHeCZ4t/vLbhGSeGT24FRLm1jXjh79CTbXEqEsrbqcte6Rr/ccjEduXQZ4B8+2fvBN3yBPfWnf/QL6GS4jcrJErETJlJFIGVDd4PD58K7JedHmly26QG3CRozOjxuyzI7e9IJc7xY9pJOcDOcVW9nehHT7Yf1l5Lo9azCNnK25AY9Vvxj3mC4zk4yTwxURcO5WmparH3+ZLfEOZNOO+ft8ipWOzu0S2sE8ccN9FLCkm5vblwgZQd05wDz58c1pXO0l1b8LrTL2E+KHd+ZUCv0AqAAAAAAYAA4Dwr6qROwoT1cSPC+rw0Uj8z6xttDPBLGkU6u6FQSFwM9+DUlo21NvJE6xqwMEG9ggYcIoBxjlx/Wv0JuDuHyqi3nQ9p0txcTdbcxde2XigdY48EDfT3ScFst61ynw6nycse+TrDiFRT5pdsHPNB05JYknnVZppRvlnXeCA8kQHgoA7q372/6poY0UGSQsFBOFUKMsxx2Adg557KhNR2P1nSryBTHcXFvGCEe1RpBJCGyQyL7re2AQfDGcVOw7E6xqANyITatAAba3nwJLhiR1m/8A3YKDAz2/OoM7CpKrrqtfJdkTIX9ONPTR6fHuz3ll3ELEFt1SSFHE454BP5Vpf0/bYX2pMsoZV6mXfcEZBUbvtZHdUVYavqjXVzC1jcSSIcLAkOXhY+4sjDgFI47x59ldo2B0Sew061guCDMiNvAHIQszP1YP2QwHpShwxyyqunkZr8SUcOlr5nJV0Z9VluYpxNavDGjRQuCkm9ICUuXHdwxu9mT21z7ULy8j34Lh3O42Ckh3ijL2qTxHmDyNd+6RtMmgkh1C2iaVoUaK5iT35bdjvbwHaUb2vInuqgaxf7N6mUmmnaOQAZ3VdHcD4HwpBx3jj41tJzs6/K4OVNpYwsuL+5Bc3XjnmxLr4mz/AE5JLs/JJOcyGJ4t485Pb6tW8yP0NUmHYe5eCylGB9LM6whuAaSM+xESeRkAbdz2gd+auMdo+0bw2lhG8OlwsvW3BXdXC8AqZ5nGcDnk5OMV1rXNj7W7sfoeOqjVEELJ70DRj9lIviMevHvqTwy2dKEpOPLzSbx2XRHC4mpNJPOFg/POze2V9pZZGRpIEYh4ZAwMRzxAOMxnPYeHhXQNN6T9MnA35HgbulQ4/EuR+lbE0MU06Q6o7aZraDdi1KHCw36jgGJPsSZ7Ubj2cPdrYvNImtf/AFTQrPUYhzvdPt0E2PrSQYDZ+6cVrd8It7l80lh90ZpXVSnotj2TazTW5Xtt6zKP1NfMu2OmJzvbf0kDf5c176Ds5sfqf9mgt2k+KEvLHMneDGWB4eAxVgg6L9CTlp9ufvhn/wAxNV3+mqP+b+h3/r59kUK96UdLj4I0szdixxkZ9XxWg20G0OpDGn6bLDGf4zpx8w8m6g9Aa7NYbP2Vt+4tbeH/AJUKKfmBW/ip9DglpReeXmfjr9jjO7qS64OE2XQVqt23WX13FGzcWOWnl8jyX8zVr07oD0mMDrpLqdu3MgjQ+iDP510ylXCiksIi5yU+Hoj0BMf1FG+/LK36vUrYbE6VbYMNhaoR8QgQt+IgmpulbGDCoAMAYHcOQrNKUApSlAKUpQClKUApSlAKUpQClKUApSq9tJtvZ6cyxt1k90/7u0t06y4fx3R7o8Tj1oCwYpVIWfae+4qlnpcR5dbm5usd5UYjHlXxcbFTqjPf6/qG4BlzHJHaxAeg4D1rALrHaxozsqKruVLsFwz7o3VLHtwOFe1cWlg0WZitomvau4OC8VzOYR4GViq+ozQdH93L+70NYR33WuTs3mREaA7RURPshpcrl5LCzdycl2toyxPeTu8a5gOiTUzyh02Pyv8AUSf81Y/3SayPdksx93UNQX/WgOyQwJGoVFVEAwFVQFA7gBwFelcX/wB22vpydWH2NZvF9PaWn/8AE64vv211IPsbRSAf4loDqW09pp81tINQEJtsEsZiAq/aDHk3cRxqF6KHmbSrYzM7cZerMmd/qRIwizn7OMeGKp1pstcRMGk2Za5cEENcays4z37sns/lVsTanXMAJs+64wBnUbcKB2DgKAlNpdhrDUhmWPcuBxS6i9i4iYcmDjicdx4Vq9G+sXN1aSLdOJJ7e6ntWlAx13VEASHxIIz5VpyPtReAqI7HTEPAyda1zcKO9AAEz51YtmdnYdMtkgiLMAWZpHOXldjl5GPeTQErSlKyBSlKAUpSgFKUoBSlKAUpSgFKUoBSlKAUpSgFKUoCsbb7TTWaRQ2irJqFy5jt0b3V4Zed/soOPy8a9dktjYdOVmLGe8k4z3cnGWZjz4n3UzyUVE6RH9K1/UJH4/RLa2t48/CZgZZGHieVXisA09W1SGzglnmbdijQux8B2DvJ5Ad5ql6Ps1NrbJeaup6k4a203J6mJDxWWcfxJCOODwH5DZ6XT/UIg37lr+yWbu6syjOfDO7V2UY5UB8QwJGoVFVVAwFUAKB3ADgK9KUrIFKUoBSlKAUpSgFKUoBSlKAUpSgFKUoBSlKAUpSgFKUoBSlKAUpSgFKUoBSlKApOkt9G1/UY24fSrS1uE8eqzC4H5GrtVL6RrOWEW2oW6lprJy7ovOW2cYnj9F9r0NWzT7+K5ijlhYPFIiujDkVYZBrANTaXQ49RtJ7eTgssZXe7UbmjjyYA+lQ+wW0clxE9td+xqNriKeM83A4JcL3q4wc958RVrqrbXbIvcvHdWUgt9ShBEcpHsSp228w+JD+WayC00qr7L7bx3bm3uYzaaig/aWsh97/iQtykQ8xjj+ptFAKUpQClKUApSlAKUpQClKUApSlAKUpQClKUApSlAKUpQClKUApSlAKUpQClKUB8soIIIBB7DyPhVA0uU7PXYtZSRpdzITaSn3bWZjlrRz2KTxU/+cdBrQ1vRLe/gkguEDxOMEdo7mU9jA8QaA3gazVJ2X1K80+4XTr/AKyYEMbS+CkieNBkxTEe7KqjmeY9M3agIXaTZGz1NFFwh31OY5423J4W+tG44jy5eFV9JdodK9lo11i1HKRGEV+g+2p9mXzHE1eqUBr6ddmeKOQxSQl0VjFKAJI8j3WAJwRWxSlAKUpQClKUApSlAKUpQClKUApSlAKUpQClKUApSlAf/9k="/>
          <p:cNvSpPr>
            <a:spLocks noChangeAspect="1" noChangeArrowheads="1"/>
          </p:cNvSpPr>
          <p:nvPr/>
        </p:nvSpPr>
        <p:spPr bwMode="auto">
          <a:xfrm>
            <a:off x="155575" y="-2011363"/>
            <a:ext cx="5715000" cy="4191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data:image/jpeg;base64,/9j/4AAQSkZJRgABAQAAAQABAAD/2wCEAAkGBg0NEBAUDw8PEA8VEBEUFRAQDxUVEBAVFhUVFRQQFRYXGyYeGBojGRQVHy8iIykrLC4tFR4xNzAqQSYrLCkBCQoKDgwOGg8PGSokHyQpLCwsNTUsKS0qKSkvNTQtKSkuMCwsMC0yKS4pLCwsLCwsLCwsLCwsLCwqKTUsKSwsLP/AABEIAMABBgMBIgACEQEDEQH/xAAcAAEAAgMBAQEAAAAAAAAAAAAABQYBBAcDAgj/xABIEAACAQMBBAcEBwQHBwUBAAABAgMABBEFBhIhMQcTQVFhcYEiMkKRFFJicpKhsSMzQ4IVJDRTorLRCBdjc4PB4TVEs8LDFv/EABsBAQACAwEBAAAAAAAAAAAAAAAEBQECAwYH/8QANBEAAgEDAgQDBwMDBQAAAAAAAAECAwQRITEFEkFRYXHREyKBkaHh8AYysRQzUhYjJELB/9oADAMBAAIRAxEAPwDuNKUoBSlKAUpSgFKUoBSlKAUpSgFKUoBSlKAUpSgFYr5mmWNWZ2CqqlmYnAUAZJJ7gK4Jtp0u3epS/R9OY29uziMS725LPvHdyW/hoc8hxxzPZWG0lljc61tJ0haVpmRcXK9aP4Mf7Sb1Vfd/mxVDuum+8umK6Xpjyd0ku83qVj4D1atXQOjKztgGuB9Km5kv+6B7cJ8Xm2fSrfHEqAKoCqOSqAFHkBwry91+oqcHy0Y58dl6/wAFjTsW9ZPBTZLvbG99+5is1PwpuKR+AM3514NsFqc39p1m6bwDysP8Ug/Sr5SqWpx67ns0vJeuSXGypIoY6KU+LULsnvyP9a9U6O7iL+z6vfRn77Y/wuKu9KjrjN6nn2n0Xob/ANLS7FRjudq9P4xXcWoRj+HMo6wjzbDfJqmdD6b7Vn6rUreWwmHAlgzRZ8eAdPUEeNStR2saDa3yblxErjsbk6eKsOIq1tf1FUi8V1ld1v8AnyI9Sxi/2M6HaXkU6K8UiSRsMq6MGVh3gjga9q/PE9rquzEhmspmksyw3kYZT7sycgewOuPTlXWthOka01lCF/ZXKjMlux4j7aH408eY7QO319C4p3EFOm8oq5wlB4kW2lKV3NBSlKAUpSgFKUoBSlKAUpSgFKVigM0pSgFKUoBSlc4296YbfTi0FoFubzO6eOYYW7mI4u32R6kcqxnAL/fahBbIZJ5Y4oxzeRwqj1Nc61/p4023JW1jlvHHxD9nD+JhvH0WqENlta1xxNqM7xpzUS81B7I4RgIPPHrVr0no6021wTF17j45zvfJPdHyqmuuNW1vpnmfh67EunaVJ67FW1fpT1zWI5IIbdFhkRkZIIXkcq3Aguc44doAqAtejfVpf/biMf8AEkRfyyTXbY4woAUBVHIKMAegrNUNX9R1X/bgl56+hMjYRX7mc70fZjaO0AEd3Buj+FLI0ieWChx6EVddInu2Ui7hjjkGPaik3opPEZ9pT4Hv51IViqW4vZXH74xz3Sw/zzJdOkobNis1ilQTsZpWKzQCsVmlAfEkauCrAMpBBUjIYHmCO0VyDa3Z+fRLqO4s3eOMvmN1PGF+2I94IzjPMZBzjj2KtDXNIjvbeSGTk68D9RhxVx4g4NWnDL+VpVT/AOr39fgRriiqsfEnOjvbmPWbUPhUuI8LNEOSt2Ov2GwSO7iOyrXX5b2J2hl0PUlaTKoHMNwvZub2GOPskBh5eNfqNWBAIIII5jkfGvpUZKSyihawZpSlbGBSlKAUpSgFKVg0BmonafaODS7WS4nzuIBhV952JwqL4k/61ILLxHjkeRHZ+vyqq9K2zsmo6ZOkQJljKzIo+Mx5JTHaSpbHjisMHN9U2m2h1JOve7i0qyY+wOtMZYHl7QHWNkeWewVGWWzWqTAvaa2JyOZS8nyPPBOPWtXbvUP6QtbK4h/cqrRyIP4Ep3eDDsBA4Hu86p1hqE1tIskLtHIpyGX9D3jwNVFN3Vem5qajLL0xosdH1/NiVL2cJYayu50+02x2p0g5ukN7bjmXxJgd4lT2l/mBrpexvSTp+rgCJ+quMcbaUgSeJQ8nHiPUCq3srr66jbJKAFfirqPhccwPA5BHgaitb2MsNQLPbukN0jfvYCODj66qeee0YPjVdQ45KE3TuoYw8NrZeZ3nZprmps7Lmlca0fpM1LRpFg1mNp4OSXkY3nx3k8OsHnhx41Z9u+kSKLT0fT5UmuLpuqtzGckE4DPjmGXIGD8TLXpYVYTjzxeUQHFp4ZEdIe3lzcznTtJJMxyJ7hTgQj4o1b4cfE3ZyHHlr7K7C2unAMQJbnHGZh7p7RGPhHjz/StjZLZhNNgC8GnfDSycy7d2e4ZP5ntr1udaL3H0a2w0oAaaQ8Utk7M/WkPYvqeWK8TxDiVW8m6VF4gt33Xd+Hh1LahbxpJSnuTFK+VGAOJPieZ86zXmmWBmlYpWAZpWKUBmlYpQGaVilAZpSlAKUpQHHelbTBDeiQD2Zowx++vsN+W4fWu1dE+tG80m1Zjl41MDE88xHdU/g3D61zfpgtd63t5McVmK58HQn9UFT3+zzdk2t7Hngtwjj+dMH/46+k8HrOraQb6afL7FBdR5arOs1mlKtyMKUpQClKUApVd2+2gfTtPuJo8dduhIs/3kjBEPjgnPpXPrTbfVrRo45LtJnIAAu4FCTEAbypLFukN4MCfOuNSvCm0pPc7U6M6ibj0Op30vVHePLg3qnvD1TP4TW/VK0/bWLUY5IniNveohk6h2DCVV99oXHBxulgeRG9xFWaz1KMW0cskiInVITI7BUHAZJY8OddIyUllbHKUXF4ZwrauyXRNakj3Q1hd7rPCfcMcrEMMd6SBiO4YqmbVaQtjeTwoSURhuk891lDAE9uM49KvXSjrljqWq2fUyia3ijUSywK0g/eM7Iu6PaOABw+tVO2reS9vppEilCySAR78bLkAKinBHl86gv3bnK2cde2dMfHGTsk3T+OhIbI6jNbWlySStsXXO6SJJXxuiFD8IbK5PPAwO2ribR9xN1hFOijckjGAjY90DtTPAqeBFVnay1+iWtosYzHHMpb7TAEgnzO986tlrdJMiuhyjAEHz7POqS6fMvaxW7f001L21pqOaUuiX1JTTZ4dXsx18SkNvJLEeSSId1gDzGDxB54Iqs6B0fNZamHJL2yI8kTHmHJChG+0ASc9uAfCtzYpZZE1AQyiLF/JhjGHAyq54EgdlemqXmvWIMn9WvYB7wWIxSgeQP6Z8qrF7SlUqUKM0lLo21v20xnpuRpKMkpSW3UmNr9d/o+0klGOs4JGD9duAPoMt/LWn0f6X1FkjtkzT/tpHPvMW4rk/dx6k1RNv9r4tRitBFvKP2jyRtzR+ChSe3hvHPjXSNkr5JrG1ZSMdSikdzIArL8xXO4tZ21ik1hyl73w2X/ohUVSs/BaEzWK0dV1y2s1DTyBc8FXiZJD3Io4sfKvG1a6ufakVraE8os/1hx3yMP3f3V4/aHKqmNCXLzy0Xfv5d/zJKc1nC3JSlYSMKMKMDur6rgzcUpWKwBSlKyBSs0rAFKUoBSlKApvSsudPPhPEf8w/716f7OvLUe7Nt+kteHSzJiwUfWuI/wAg5/7VJf7PNsRbXsnY1xGv4I8//pXv/wBPr/ifFlJff3fgdbpSlehIQpXyxPYM+teLs390T/Mv+tAbFKjZC3H9hcfyTIP1kFQe0O0qadCZZ2v4VyFUGOGTfc+7GOfE47xQET02zbtpZj4TqVvveQDmqJtpHvWrKFLSGSMRhR7W/vfD47u9WxtTtPdatbrFdmG3USiRVMEyyqVyF3pSCgOCc4XFfMWuqcZQSEfFBLHKfE7uQ4/DVFez5qkJ09eUurOny05Qnpk2oLaQxwFm3bmMI6yjiUlUD2h3gnII5EEjtrVs7AXMcZume4KF1VJt7qYgrsAI4m4AeJBJ7zXzPrDynctDCJO36QxQr5RY3yfkPOvuLUZbeNjfdUu7jEkRJWT7IU8Q3h2+hqvUq0YOKeMvbOvyJ7jRlNSazhb9CTRAowoCjuUYHyFeNwr9ZGw3N0b4csxBCkDl2Hio51C2m3FtM+4sVwe4iMN64Uk49K2NobRbhE6x3S2HtOqA9ZK3wRgYz3n5eY5qjOM0qmmTo60JQbp64JM9TOrLmOVCMEZDKfPFaVtHbWm8lurFz7XUozPg95BOIx4kiqqvUBh1MUcC8gesIZvvSjLufsxD+apPO4qqYZpix9iHAt4W72Eed9h3s9SXbcumXjt+PBHVxza4We/4j30S9vrGFo4TbSTNM8sgUu8hLY9nKqVTlzNTWl7XEzpDc24tZ292WaQypIfqo3DB8MgdlfFtDNuqCY4Rj93FGDu+GSd35CtfWtFW5gdGZ2bdJQsfdcDgQAAPD1qNUVGrJqaWvVb+jXhqYdvJRzDOn55lV6Rra0W63reaOR3BMqxgbqOO3K8MntHPIyedQema9eWgYW88kQY8Qh5nlkAjn5V1LZfZXS7uyt5Ws4t54hvH2s7wyrHnw4gn1qj7Q6fBpOqJuoXgR4ZhGTk7vMpk88EHnVhZ3lKonatOTinulrgqatKUf9zOE+xfNitjzBi5vC0t64zmQljCDyXJ+PvPZyHbm31r6dqMN1GskLh42GQw/MEdhHaK2K8Vd1qlaq3U37dvAtqcIxjiIrNYrNRToYpWaxWQZrFZpQClKVgClKUApSlAc56Y7vCWsfaXkkI+6Ao/zGuidC+ndRpEBIwZXlmPkzFVP4UWuO9JFy15qQhi9ooI4FA7ZGOSPxOB6V+kNI05bS3ghT3Yoo4x4hFC5/KvpfCKPsrSCfbPz1PP3MuaqzcpSlWpHMGvh9/s3R55NelKA12SY8nQf9Mn/wC9cu6T+uk1DToXlyqxTzjEYA3xuqDgk5I4/Ous1zPpgtjFLpt18KTPbyHuWZRuk+qn51wuE3Sly74Z2oNKrHO2UV4283ZcEf8ASSovUtDuJctv28rAELHLbAI2ccSwOQ3DganqV5GFeUHlY+SPVzoxmsP+WUKS0ZiI2McEnZDK7qp8U6zrEP8AKRVt0W3lWICYHfBOMsHGOzdOSceZraurOKZd2VFde5hkf+Kh32Ot/gluYl+ok53Pkc1KncRrR5ZPHwyRo0JUpZis/HAtzp9rdzYmVJpQCyFgI145wDjgSeOCa29T1KzMbLJcRqrDB3XUtjtAHH9K802SsAu79HVvtMWLnxLZzWYNlNPjORboT9osw+TEitHOi2pNyyvLobKFZJxSjh+ZF2F6JCV022AHJrucHdHkT7Tnwz6VO6dpiwZJZpJmxvzP7zeA+qo7FFbiqAAAAAOQAwBWa41a/NotF82/NnWnR5dXq/kl8BXzKwVWJ5BSfkM19VEbVX4gtJTn2mXq1834fkMn0rnSi5zUV1Z0qSUIOT6I3OjDaCCa1S3GVmhUkqT76lid9fAFsEdnDvqK6VdFaS4s5BwEmIC2OCtvZQn0dvw1WtmLSe0Ed8DupHKns/3kTHclPlhv17q7LqOnRXUe5IMrvKwI5qykMrr4gis3TjYXyrweU858H1/lMpYRlVo8klr08uhx23utT2enKspCk8UbJgnA+JT3+I4jt7q6bs1trZ6iAEbq5scYHPt+O6eTjy+QqUvVt5j1Myo++pYRyKCGAOGIz2jI5cRkVUtT6KLRzvW0sls2cge+gPeMkMPnXCrdWt7Ff1CcJ/5JaPzX55iNOpSfuPK7F4pVc0S11i2ISeSC8h5CTfZJ1HjlcP6nPjVkqkrUlTlhSTXdEyEuZbYMUpSuJuZrFKVgCs1ilAZpSlAK1NW1JLSCWaT3Y0LY7z2KPEnA9a260NY0S3voxHcKzRhg26HZQSORO6Rnn211o8nOvabZ18jWWce7ucs6NOqudYimu5Yo1V5LhmlkVFaTPsKCx4nfYHH2a/S8cisAVIKkZBByCO8GuK3XRNpr53DPEfCQMPkwP61r2GyOs6S2/pl+GXOTBKMRv4FSSh8+B8RXv6HGrOfuqWPNY+xSTtKq1xk7rSqdsj0gpeF4byP6HfRqGeGRsI65A62JjzXJHDsz286VdRkpLKehFaxoy40pStjBGa3tHaWCqbmUJvHCIFZpJCOYRFBZvQcKou322en39nJaxxXNxNMp3UELRGEqQVncygAKGxyzniKqGpbURT6vftcMwdHkhhBGUjhh3t4L3FipY99emnX91cqJBHFFC3FBIWaVl7GIXAXNVVzezpSaUdF1ZZW1nCrFNy17IbO6k08W7JwniPVyqeYYcA3kQM/OpWoPW7F43FzblFmUYdGIVJ0+oSfi7jW5pWtw3Q9glZB78T8JEPaCO0eNUNWHMvaQWnXwfp2LynPlfs57/wAr1JClKVGJApWGYAEkgADJJ5Ad5qIh1C5u+NuEigyQJpVLPJjmUTIwviT6V0hTctehpKajp1JisMQOfDzqIuNPuX3VlvcRZy25GIpW7kDBuXkM16ps3ZjnCHPfIzOf8RNb8kFvL5L1wa883svm/TJ93Ov2sRwZVZ+yOP8AaSHwCrmou40iXUZEe4VobZPdhJ/ayE82fHu92OdT8FrHEMRxog+woX9BXrWY1VT1prXv6GsqTqaVNuxGbQW4NncKoAAgbAA4DdGQAPSrdoF2J7S2cHO9BGfXdAP5g1AyxhgVbiGBBHeCMEfKo3Y3VG02X6Fcn9kzE20x905PGInsOfzJ7xUa4ouvbtR3i8+a6nCv7s1LpjHoSnSMJI7aO4hO7Nbzo6t4N7DA94ORkVNbP61Hf28c0fDeGGXtRx7yHyP5YrW20hD6feA/3DH8OG/7Vy3YPa3+jpishP0aQgP27h5CUDw5Hw8hWltZu8sXyr3oN48Vvj0IVSr7Kss7NHbaV8RSq6hlYMpAIZTkMDyIPaK+qoGmtGTRSlKAUpSgM15XV1HCjPIyoiglmY4CgdprR1zaG1sE37iQL9VBxkfwVe3z5eNcf2t21uNTbH7u3BysIPPuZz8TfkPzq14fwurdyztHv6EavcRpLxOu7N68NQieVVKx9c6R595lXA3yOwk54VLVy7YvpBsrGzSGZZt9Wk4xoGVgzFgeLDjxx6VKXPTBZL7lvcP97cQf5jXS44Tce2kqVN8udPI1hcw5E5S1L7SucQ7eazf8LDTWP2gjy48d7CoPWpO26NtpdS/t94trEecatvNj/lxYX5tUij+nrmf72o/V/T1NJ31Nbak5q21lhZ5664jDD+Gp35Pwrkj1xUDb7WanqrFNIsWK5wbqcYjTx+qD4ZY+FXDZ7oX0ezw0iNdyDjvXBBTPeIxhfnmr3FCqKFRVVQMBVACgdwA5Vf23ALalrP3n47fIhVL2pLbQoGzXRPFGzTanJ9Pu3XdO9nqYxkHdQcCeXPh4AUroVKvYxUVhLQhN51YpSlbA5xtv0QQajPLcxSvBK0D5jjUYmmwQrsTyyPZOOfPvzz7RNqOtnW36kruxAZz7SsiDfRlxwwQR6V+iKqurdGmmXdw1w6SxzsAHeCZ4t/vLbhGSeGT24FRLm1jXjh79CTbXEqEsrbqcte6Rr/ccjEduXQZ4B8+2fvBN3yBPfWnf/QL6GS4jcrJErETJlJFIGVDd4PD58K7JedHmly26QG3CRozOjxuyzI7e9IJc7xY9pJOcDOcVW9nehHT7Yf1l5Lo9azCNnK25AY9Vvxj3mC4zk4yTwxURcO5WmparH3+ZLfEOZNOO+ft8ipWOzu0S2sE8ccN9FLCkm5vblwgZQd05wDz58c1pXO0l1b8LrTL2E+KHd+ZUCv0AqAAAAAAYAA4Dwr6qROwoT1cSPC+rw0Uj8z6xttDPBLGkU6u6FQSFwM9+DUlo21NvJE6xqwMEG9ggYcIoBxjlx/Wv0JuDuHyqi3nQ9p0txcTdbcxde2XigdY48EDfT3ScFst61ynw6nycse+TrDiFRT5pdsHPNB05JYknnVZppRvlnXeCA8kQHgoA7q372/6poY0UGSQsFBOFUKMsxx2Adg557KhNR2P1nSryBTHcXFvGCEe1RpBJCGyQyL7re2AQfDGcVOw7E6xqANyITatAAba3nwJLhiR1m/8A3YKDAz2/OoM7CpKrrqtfJdkTIX9ONPTR6fHuz3ll3ELEFt1SSFHE454BP5Vpf0/bYX2pMsoZV6mXfcEZBUbvtZHdUVYavqjXVzC1jcSSIcLAkOXhY+4sjDgFI47x59ldo2B0Sew061guCDMiNvAHIQszP1YP2QwHpShwxyyqunkZr8SUcOlr5nJV0Z9VluYpxNavDGjRQuCkm9ICUuXHdwxu9mT21z7ULy8j34Lh3O42Ckh3ijL2qTxHmDyNd+6RtMmgkh1C2iaVoUaK5iT35bdjvbwHaUb2vInuqgaxf7N6mUmmnaOQAZ3VdHcD4HwpBx3jj41tJzs6/K4OVNpYwsuL+5Bc3XjnmxLr4mz/AE5JLs/JJOcyGJ4t485Pb6tW8yP0NUmHYe5eCylGB9LM6whuAaSM+xESeRkAbdz2gd+auMdo+0bw2lhG8OlwsvW3BXdXC8AqZ5nGcDnk5OMV1rXNj7W7sfoeOqjVEELJ70DRj9lIviMevHvqTwy2dKEpOPLzSbx2XRHC4mpNJPOFg/POze2V9pZZGRpIEYh4ZAwMRzxAOMxnPYeHhXQNN6T9MnA35HgbulQ4/EuR+lbE0MU06Q6o7aZraDdi1KHCw36jgGJPsSZ7Ubj2cPdrYvNImtf/AFTQrPUYhzvdPt0E2PrSQYDZ+6cVrd8It7l80lh90ZpXVSnotj2TazTW5Xtt6zKP1NfMu2OmJzvbf0kDf5c176Ds5sfqf9mgt2k+KEvLHMneDGWB4eAxVgg6L9CTlp9ufvhn/wAxNV3+mqP+b+h3/r59kUK96UdLj4I0szdixxkZ9XxWg20G0OpDGn6bLDGf4zpx8w8m6g9Aa7NYbP2Vt+4tbeH/AJUKKfmBW/ip9DglpReeXmfjr9jjO7qS64OE2XQVqt23WX13FGzcWOWnl8jyX8zVr07oD0mMDrpLqdu3MgjQ+iDP510ylXCiksIi5yU+Hoj0BMf1FG+/LK36vUrYbE6VbYMNhaoR8QgQt+IgmpulbGDCoAMAYHcOQrNKUApSlAKUpQClKUApSlAKUpQClKUApSq9tJtvZ6cyxt1k90/7u0t06y4fx3R7o8Tj1oCwYpVIWfae+4qlnpcR5dbm5usd5UYjHlXxcbFTqjPf6/qG4BlzHJHaxAeg4D1rALrHaxozsqKruVLsFwz7o3VLHtwOFe1cWlg0WZitomvau4OC8VzOYR4GViq+ozQdH93L+70NYR33WuTs3mREaA7RURPshpcrl5LCzdycl2toyxPeTu8a5gOiTUzyh02Pyv8AUSf81Y/3SayPdksx93UNQX/WgOyQwJGoVFVEAwFVQFA7gBwFelcX/wB22vpydWH2NZvF9PaWn/8AE64vv211IPsbRSAf4loDqW09pp81tINQEJtsEsZiAq/aDHk3cRxqF6KHmbSrYzM7cZerMmd/qRIwizn7OMeGKp1pstcRMGk2Za5cEENcays4z37sns/lVsTanXMAJs+64wBnUbcKB2DgKAlNpdhrDUhmWPcuBxS6i9i4iYcmDjicdx4Vq9G+sXN1aSLdOJJ7e6ntWlAx13VEASHxIIz5VpyPtReAqI7HTEPAyda1zcKO9AAEz51YtmdnYdMtkgiLMAWZpHOXldjl5GPeTQErSlKyBSlKAUpSgFKUoBSlKAUpSgFKUoBSlKAUpSgFKUoCsbb7TTWaRQ2irJqFy5jt0b3V4Zed/soOPy8a9dktjYdOVmLGe8k4z3cnGWZjz4n3UzyUVE6RH9K1/UJH4/RLa2t48/CZgZZGHieVXisA09W1SGzglnmbdijQux8B2DvJ5Ad5ql6Ps1NrbJeaup6k4a203J6mJDxWWcfxJCOODwH5DZ6XT/UIg37lr+yWbu6syjOfDO7V2UY5UB8QwJGoVFVVAwFUAKB3ADgK9KUrIFKUoBSlKAUpSgFKUoBSlKAUpSgFKUoBSlKAUpSgFKUoBSlKAUpSgFKUoBSlKApOkt9G1/UY24fSrS1uE8eqzC4H5GrtVL6RrOWEW2oW6lprJy7ovOW2cYnj9F9r0NWzT7+K5ijlhYPFIiujDkVYZBrANTaXQ49RtJ7eTgssZXe7UbmjjyYA+lQ+wW0clxE9td+xqNriKeM83A4JcL3q4wc958RVrqrbXbIvcvHdWUgt9ShBEcpHsSp228w+JD+WayC00qr7L7bx3bm3uYzaaig/aWsh97/iQtykQ8xjj+ptFAKUpQClKUApSlAKUpQClKUApSlAKUpQClKUApSlAKUpQClKUApSlAKUpQClKUB8soIIIBB7DyPhVA0uU7PXYtZSRpdzITaSn3bWZjlrRz2KTxU/+cdBrQ1vRLe/gkguEDxOMEdo7mU9jA8QaA3gazVJ2X1K80+4XTr/AKyYEMbS+CkieNBkxTEe7KqjmeY9M3agIXaTZGz1NFFwh31OY5423J4W+tG44jy5eFV9JdodK9lo11i1HKRGEV+g+2p9mXzHE1eqUBr6ddmeKOQxSQl0VjFKAJI8j3WAJwRWxSlAKUpQClKUApSlAKUpQClKUApSlAKUpQClKUApSlAf/9k="/>
          <p:cNvSpPr>
            <a:spLocks noChangeAspect="1" noChangeArrowheads="1"/>
          </p:cNvSpPr>
          <p:nvPr/>
        </p:nvSpPr>
        <p:spPr bwMode="auto">
          <a:xfrm>
            <a:off x="155575" y="-2011363"/>
            <a:ext cx="5715000" cy="4191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thumbs.dreamstime.com/z/none-44307.jpg"/>
          <p:cNvPicPr>
            <a:picLocks noChangeAspect="1" noChangeArrowheads="1"/>
          </p:cNvPicPr>
          <p:nvPr/>
        </p:nvPicPr>
        <p:blipFill>
          <a:blip r:embed="rId2" cstate="print"/>
          <a:srcRect b="8699"/>
          <a:stretch>
            <a:fillRect/>
          </a:stretch>
        </p:blipFill>
        <p:spPr bwMode="auto">
          <a:xfrm>
            <a:off x="3131840" y="3212976"/>
            <a:ext cx="2594092" cy="2242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203848" y="5661248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1B587C"/>
                </a:solidFill>
                <a:latin typeface="Monotype Corsiva" pitchFamily="66" charset="0"/>
              </a:rPr>
              <a:t>ломовая лошадь;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1B587C"/>
                </a:solidFill>
                <a:latin typeface="Monotype Corsiva" pitchFamily="66" charset="0"/>
              </a:rPr>
              <a:t>работать как лошадь  </a:t>
            </a:r>
            <a:endParaRPr lang="ru-RU" sz="2000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5949280"/>
            <a:ext cx="2515432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1400" b="1" dirty="0" err="1" smtClean="0">
                <a:solidFill>
                  <a:srgbClr val="1B587C"/>
                </a:solidFill>
              </a:rPr>
              <a:t>to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be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on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high</a:t>
            </a:r>
            <a:r>
              <a:rPr lang="ru-RU" sz="1400" b="1" dirty="0" smtClean="0">
                <a:solidFill>
                  <a:srgbClr val="1B587C"/>
                </a:solidFill>
              </a:rPr>
              <a:t> </a:t>
            </a:r>
            <a:r>
              <a:rPr lang="ru-RU" sz="1400" b="1" dirty="0" err="1" smtClean="0">
                <a:solidFill>
                  <a:srgbClr val="1B587C"/>
                </a:solidFill>
              </a:rPr>
              <a:t>horse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1B587C"/>
                </a:solidFill>
                <a:latin typeface="Monotype Corsiva" pitchFamily="66" charset="0"/>
              </a:rPr>
              <a:t>  </a:t>
            </a:r>
            <a:r>
              <a:rPr lang="ru-RU" b="1" dirty="0" smtClean="0">
                <a:solidFill>
                  <a:srgbClr val="1B587C"/>
                </a:solidFill>
                <a:latin typeface="Monotype Corsiva" pitchFamily="66" charset="0"/>
              </a:rPr>
              <a:t>(высокомерно держаться)</a:t>
            </a:r>
            <a:endParaRPr lang="ru-RU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23556" name="Picture 4" descr="http://racingbitch.files.wordpress.com/2013/09/the-wake-up-call-issue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772816"/>
            <a:ext cx="2544217" cy="4191703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5536" y="5733256"/>
            <a:ext cx="246734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dirty="0" err="1" smtClean="0">
                <a:solidFill>
                  <a:srgbClr val="1B587C"/>
                </a:solidFill>
              </a:rPr>
              <a:t>grinsen</a:t>
            </a:r>
            <a:r>
              <a:rPr lang="en-US" sz="1400" b="1" dirty="0" smtClean="0">
                <a:solidFill>
                  <a:srgbClr val="1B587C"/>
                </a:solidFill>
              </a:rPr>
              <a:t> </a:t>
            </a:r>
            <a:r>
              <a:rPr lang="en-US" sz="1400" b="1" dirty="0" err="1" smtClean="0">
                <a:solidFill>
                  <a:srgbClr val="1B587C"/>
                </a:solidFill>
              </a:rPr>
              <a:t>wie</a:t>
            </a:r>
            <a:r>
              <a:rPr lang="en-US" sz="1400" b="1" dirty="0" smtClean="0">
                <a:solidFill>
                  <a:srgbClr val="1B587C"/>
                </a:solidFill>
              </a:rPr>
              <a:t> </a:t>
            </a:r>
            <a:r>
              <a:rPr lang="en-US" sz="1400" b="1" dirty="0" err="1" smtClean="0">
                <a:solidFill>
                  <a:srgbClr val="1B587C"/>
                </a:solidFill>
              </a:rPr>
              <a:t>ein</a:t>
            </a:r>
            <a:r>
              <a:rPr lang="en-US" sz="1400" b="1" dirty="0" smtClean="0">
                <a:solidFill>
                  <a:srgbClr val="1B587C"/>
                </a:solidFill>
              </a:rPr>
              <a:t> 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r>
              <a:rPr lang="ru-RU" sz="1400" b="1" dirty="0" smtClean="0">
                <a:solidFill>
                  <a:srgbClr val="1B587C"/>
                </a:solidFill>
              </a:rPr>
              <a:t>  </a:t>
            </a:r>
            <a:r>
              <a:rPr lang="en-US" sz="1400" b="1" dirty="0" err="1" smtClean="0">
                <a:solidFill>
                  <a:srgbClr val="1B587C"/>
                </a:solidFill>
              </a:rPr>
              <a:t>Honigkuchendpherd</a:t>
            </a:r>
            <a:endParaRPr lang="ru-RU" sz="1400" b="1" dirty="0" smtClean="0">
              <a:solidFill>
                <a:srgbClr val="1B587C"/>
              </a:solidFill>
            </a:endParaRPr>
          </a:p>
          <a:p>
            <a:r>
              <a:rPr lang="ru-RU" sz="1600" b="1" dirty="0" smtClean="0">
                <a:solidFill>
                  <a:srgbClr val="1B587C"/>
                </a:solidFill>
                <a:latin typeface="Monotype Corsiva" pitchFamily="66" charset="0"/>
              </a:rPr>
              <a:t>  (</a:t>
            </a:r>
            <a:r>
              <a:rPr lang="ru-RU" b="1" dirty="0" smtClean="0">
                <a:solidFill>
                  <a:srgbClr val="1B587C"/>
                </a:solidFill>
                <a:latin typeface="Monotype Corsiva" pitchFamily="66" charset="0"/>
              </a:rPr>
              <a:t>улыбаться во весь рот)</a:t>
            </a:r>
            <a:r>
              <a:rPr lang="en-US" b="1" dirty="0" smtClean="0">
                <a:solidFill>
                  <a:srgbClr val="1B587C"/>
                </a:solidFill>
                <a:latin typeface="Monotype Corsiva" pitchFamily="66" charset="0"/>
              </a:rPr>
              <a:t> </a:t>
            </a:r>
            <a:endParaRPr lang="ru-RU" b="1" dirty="0">
              <a:solidFill>
                <a:srgbClr val="1B587C"/>
              </a:solidFill>
              <a:latin typeface="Monotype Corsiva" pitchFamily="66" charset="0"/>
            </a:endParaRPr>
          </a:p>
        </p:txBody>
      </p:sp>
      <p:pic>
        <p:nvPicPr>
          <p:cNvPr id="23562" name="Picture 10" descr="http://3.bp.blogspot.com/-LNXvnKEfYZ8/TslNpqqcfMI/AAAAAAAAAHg/JOZ09r7QwhY/s1600/honigkuchenpfer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12976"/>
            <a:ext cx="2311634" cy="2234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 txBox="1">
            <a:spLocks/>
          </p:cNvSpPr>
          <p:nvPr/>
        </p:nvSpPr>
        <p:spPr>
          <a:xfrm>
            <a:off x="539552" y="1772816"/>
            <a:ext cx="4680520" cy="22322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146304" tIns="91440" anchor="ctr">
            <a:noAutofit/>
            <a:sp3d extrusionH="57150">
              <a:bevelT w="38100" h="38100"/>
            </a:sp3d>
          </a:bodyPr>
          <a:lstStyle/>
          <a:p>
            <a:pPr lvl="0" algn="ctr">
              <a:lnSpc>
                <a:spcPct val="11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1B587C"/>
                </a:solidFill>
                <a:uLnTx/>
                <a:uFillTx/>
                <a:ea typeface="+mn-ea"/>
                <a:cs typeface="Tahoma" pitchFamily="34" charset="0"/>
              </a:rPr>
              <a:t>  </a:t>
            </a:r>
            <a:r>
              <a:rPr lang="en-US" dirty="0" smtClean="0">
                <a:solidFill>
                  <a:srgbClr val="1B587C"/>
                </a:solidFill>
              </a:rPr>
              <a:t> </a:t>
            </a:r>
            <a:r>
              <a:rPr lang="en-US" sz="2800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The comparison of the idioms of different </a:t>
            </a:r>
            <a:r>
              <a:rPr lang="en-US" sz="2800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nations shows </a:t>
            </a:r>
            <a:r>
              <a:rPr lang="en-US" sz="2800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how much in common they have as they are based on the same values of life.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1B587C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76672"/>
            <a:ext cx="7560840" cy="1200329"/>
          </a:xfrm>
          <a:prstGeom prst="rect">
            <a:avLst/>
          </a:prstGeom>
          <a:solidFill>
            <a:srgbClr val="3366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08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Comparison of English, Russian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German Idioms</a:t>
            </a:r>
            <a:endParaRPr lang="ru-RU" sz="3600" cap="none" spc="150" dirty="0">
              <a:ln w="1143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437112"/>
            <a:ext cx="3960440" cy="100591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  <a:sp3d extrusionH="57150">
              <a:bevelT w="38100" h="254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2800" dirty="0" smtClean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Idioms reflect the way of life of this people.</a:t>
            </a:r>
            <a:endParaRPr lang="ru-RU" sz="2800" dirty="0">
              <a:solidFill>
                <a:srgbClr val="1B587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inthegoldilockszone.files.wordpress.com/2010/09/ist2_2606183-busy-bee.jpg"/>
          <p:cNvPicPr/>
          <p:nvPr/>
        </p:nvPicPr>
        <p:blipFill>
          <a:blip r:embed="rId3" cstate="print"/>
          <a:srcRect l="5968" t="3979" r="8485" b="2518"/>
          <a:stretch>
            <a:fillRect/>
          </a:stretch>
        </p:blipFill>
        <p:spPr bwMode="auto">
          <a:xfrm>
            <a:off x="5796136" y="2060848"/>
            <a:ext cx="237626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292080" y="4941168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 b="1" i="1" dirty="0" smtClean="0">
                <a:solidFill>
                  <a:srgbClr val="1B587C"/>
                </a:solidFill>
              </a:rPr>
              <a:t>To be busy as a bee</a:t>
            </a:r>
            <a:r>
              <a:rPr lang="ru-RU" sz="1400" b="1" i="1" dirty="0" smtClean="0">
                <a:solidFill>
                  <a:srgbClr val="1B587C"/>
                </a:solidFill>
              </a:rPr>
              <a:t>.</a:t>
            </a:r>
            <a:r>
              <a:rPr lang="ru-RU" sz="1400" dirty="0" smtClean="0">
                <a:solidFill>
                  <a:srgbClr val="1B587C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1400" b="1" i="1" dirty="0" smtClean="0">
                <a:solidFill>
                  <a:srgbClr val="1B587C"/>
                </a:solidFill>
              </a:rPr>
              <a:t>  </a:t>
            </a:r>
            <a:r>
              <a:rPr lang="en-US" sz="1400" b="1" i="1" dirty="0" err="1" smtClean="0">
                <a:solidFill>
                  <a:srgbClr val="1B587C"/>
                </a:solidFill>
              </a:rPr>
              <a:t>Weder</a:t>
            </a:r>
            <a:r>
              <a:rPr lang="en-US" sz="1400" b="1" i="1" dirty="0" smtClean="0">
                <a:solidFill>
                  <a:srgbClr val="1B587C"/>
                </a:solidFill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</a:rPr>
              <a:t>Rast</a:t>
            </a:r>
            <a:r>
              <a:rPr lang="en-US" sz="1400" i="1" dirty="0" smtClean="0">
                <a:solidFill>
                  <a:srgbClr val="1B587C"/>
                </a:solidFill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</a:rPr>
              <a:t>noch</a:t>
            </a:r>
            <a:r>
              <a:rPr lang="en-US" sz="1400" b="1" i="1" dirty="0" smtClean="0">
                <a:solidFill>
                  <a:srgbClr val="1B587C"/>
                </a:solidFill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</a:rPr>
              <a:t>Ruh</a:t>
            </a:r>
            <a:r>
              <a:rPr lang="en-US" sz="1400" b="1" i="1" dirty="0" smtClean="0">
                <a:solidFill>
                  <a:srgbClr val="1B587C"/>
                </a:solidFill>
              </a:rPr>
              <a:t> </a:t>
            </a:r>
            <a:r>
              <a:rPr lang="en-US" sz="1400" b="1" i="1" dirty="0" err="1" smtClean="0">
                <a:solidFill>
                  <a:srgbClr val="1B587C"/>
                </a:solidFill>
              </a:rPr>
              <a:t>kennen</a:t>
            </a:r>
            <a:r>
              <a:rPr lang="ru-RU" sz="1400" i="1" dirty="0" smtClean="0">
                <a:solidFill>
                  <a:srgbClr val="1B587C"/>
                </a:solidFill>
              </a:rPr>
              <a:t>.</a:t>
            </a:r>
            <a:r>
              <a:rPr lang="ru-RU" sz="1400" dirty="0" smtClean="0">
                <a:solidFill>
                  <a:srgbClr val="1B587C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1B587C"/>
                </a:solidFill>
                <a:latin typeface="Monotype Corsiva" pitchFamily="66" charset="0"/>
              </a:rPr>
              <a:t>    </a:t>
            </a:r>
            <a:r>
              <a:rPr lang="ru-RU" sz="2000" b="1" i="1" dirty="0" smtClean="0">
                <a:solidFill>
                  <a:srgbClr val="1B587C"/>
                </a:solidFill>
                <a:latin typeface="Monotype Corsiva" pitchFamily="66" charset="0"/>
              </a:rPr>
              <a:t>Вертеться как белка в колесе. </a:t>
            </a:r>
            <a:endParaRPr lang="ru-RU" sz="2000" dirty="0">
              <a:solidFill>
                <a:srgbClr val="1B587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8782</TotalTime>
  <Words>1642</Words>
  <Application>Microsoft Office PowerPoint</Application>
  <PresentationFormat>Экран (4:3)</PresentationFormat>
  <Paragraphs>299</Paragraphs>
  <Slides>28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Аспект</vt:lpstr>
      <vt:lpstr>               </vt:lpstr>
      <vt:lpstr>Слайд 2</vt:lpstr>
      <vt:lpstr>  The knowledge of the idiomatic constructions helps to better understanding of the character and mentality of the people.</vt:lpstr>
      <vt:lpstr>The target of my work is:    Detection of the connection between the national mentality and the idiomatic constructions of the language of the particular nation.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</dc:title>
  <dc:creator>Admin</dc:creator>
  <cp:lastModifiedBy>Купцова Оксана</cp:lastModifiedBy>
  <cp:revision>635</cp:revision>
  <dcterms:created xsi:type="dcterms:W3CDTF">2013-11-09T08:59:10Z</dcterms:created>
  <dcterms:modified xsi:type="dcterms:W3CDTF">2015-02-27T07:30:11Z</dcterms:modified>
</cp:coreProperties>
</file>