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1" r:id="rId14"/>
    <p:sldId id="263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E6D129-CC0C-4A21-8561-F7AA960D511A}" type="datetimeFigureOut">
              <a:rPr lang="ru-RU" smtClean="0"/>
              <a:pPr/>
              <a:t>25.02.2015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C20E75-F320-4840-8A46-7BE6BF00D03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851648" cy="1828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How to </a:t>
            </a:r>
            <a:r>
              <a:rPr lang="en-US" dirty="0" smtClean="0">
                <a:solidFill>
                  <a:srgbClr val="FFFF00"/>
                </a:solidFill>
              </a:rPr>
              <a:t>use a </a:t>
            </a:r>
            <a:r>
              <a:rPr lang="en-US" dirty="0" smtClean="0">
                <a:solidFill>
                  <a:srgbClr val="FFFF00"/>
                </a:solidFill>
              </a:rPr>
              <a:t>dictionary  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415174"/>
          </a:xfrm>
        </p:spPr>
        <p:txBody>
          <a:bodyPr>
            <a:normAutofit fontScale="55000" lnSpcReduction="20000"/>
          </a:bodyPr>
          <a:lstStyle/>
          <a:p>
            <a:pPr algn="ctr"/>
            <a:endParaRPr lang="en-US" dirty="0" smtClean="0"/>
          </a:p>
          <a:p>
            <a:pPr algn="ctr"/>
            <a:endParaRPr lang="en-US" sz="5100" dirty="0" smtClean="0">
              <a:solidFill>
                <a:srgbClr val="FFFF00"/>
              </a:solidFill>
            </a:endParaRPr>
          </a:p>
          <a:p>
            <a:pPr algn="ctr"/>
            <a:r>
              <a:rPr lang="en-US" sz="5100" dirty="0" smtClean="0">
                <a:solidFill>
                  <a:srgbClr val="FFFF00"/>
                </a:solidFill>
              </a:rPr>
              <a:t>Project    </a:t>
            </a:r>
            <a:r>
              <a:rPr lang="en-US" sz="5100" dirty="0" smtClean="0">
                <a:solidFill>
                  <a:srgbClr val="FFFF00"/>
                </a:solidFill>
              </a:rPr>
              <a:t>by  </a:t>
            </a:r>
            <a:r>
              <a:rPr lang="en-US" sz="5100" dirty="0" err="1" smtClean="0">
                <a:solidFill>
                  <a:srgbClr val="FFFF00"/>
                </a:solidFill>
              </a:rPr>
              <a:t>Georgiy</a:t>
            </a:r>
            <a:r>
              <a:rPr lang="en-US" sz="5100" dirty="0" smtClean="0">
                <a:solidFill>
                  <a:srgbClr val="FFFF00"/>
                </a:solidFill>
              </a:rPr>
              <a:t> </a:t>
            </a:r>
            <a:r>
              <a:rPr lang="en-US" sz="5100" dirty="0" err="1" smtClean="0">
                <a:solidFill>
                  <a:srgbClr val="FFFF00"/>
                </a:solidFill>
              </a:rPr>
              <a:t>Mishko</a:t>
            </a:r>
            <a:r>
              <a:rPr lang="en-US" sz="5100" dirty="0" smtClean="0">
                <a:solidFill>
                  <a:srgbClr val="FFFF00"/>
                </a:solidFill>
              </a:rPr>
              <a:t>, </a:t>
            </a:r>
            <a:r>
              <a:rPr lang="en-US" sz="5100" dirty="0" err="1" smtClean="0">
                <a:solidFill>
                  <a:srgbClr val="FFFF00"/>
                </a:solidFill>
              </a:rPr>
              <a:t>Artyom</a:t>
            </a:r>
            <a:r>
              <a:rPr lang="en-US" sz="5100" dirty="0" smtClean="0">
                <a:solidFill>
                  <a:srgbClr val="FFFF00"/>
                </a:solidFill>
              </a:rPr>
              <a:t>  </a:t>
            </a:r>
            <a:r>
              <a:rPr lang="en-US" sz="5100" dirty="0" err="1" smtClean="0">
                <a:solidFill>
                  <a:srgbClr val="FFFF00"/>
                </a:solidFill>
              </a:rPr>
              <a:t>Tarasov</a:t>
            </a:r>
            <a:r>
              <a:rPr lang="en-US" sz="5100" dirty="0" smtClean="0">
                <a:solidFill>
                  <a:srgbClr val="FFFF00"/>
                </a:solidFill>
              </a:rPr>
              <a:t>, </a:t>
            </a:r>
            <a:r>
              <a:rPr lang="en-US" sz="5100" dirty="0" err="1" smtClean="0">
                <a:solidFill>
                  <a:srgbClr val="FFFF00"/>
                </a:solidFill>
              </a:rPr>
              <a:t>VasiliyFedotov</a:t>
            </a:r>
            <a:endParaRPr lang="en-US" sz="5100" dirty="0" smtClean="0">
              <a:solidFill>
                <a:srgbClr val="FFFF00"/>
              </a:solidFill>
            </a:endParaRPr>
          </a:p>
          <a:p>
            <a:pPr algn="ctr"/>
            <a:endParaRPr lang="en-US" sz="5100" dirty="0" smtClean="0">
              <a:solidFill>
                <a:srgbClr val="FFFF00"/>
              </a:solidFill>
            </a:endParaRPr>
          </a:p>
          <a:p>
            <a:pPr algn="ctr"/>
            <a:endParaRPr lang="en-US" sz="5100" dirty="0" smtClean="0">
              <a:solidFill>
                <a:srgbClr val="FFFF00"/>
              </a:solidFill>
            </a:endParaRPr>
          </a:p>
          <a:p>
            <a:pPr algn="ctr"/>
            <a:endParaRPr lang="en-US" sz="5100" dirty="0" smtClean="0">
              <a:solidFill>
                <a:srgbClr val="FFFF00"/>
              </a:solidFill>
            </a:endParaRPr>
          </a:p>
          <a:p>
            <a:pPr algn="ctr"/>
            <a:r>
              <a:rPr lang="en-US" sz="5100" dirty="0" smtClean="0">
                <a:solidFill>
                  <a:srgbClr val="FFFF00"/>
                </a:solidFill>
              </a:rPr>
              <a:t>The start was on 4 December 2014</a:t>
            </a:r>
          </a:p>
          <a:p>
            <a:pPr algn="ctr"/>
            <a:endParaRPr lang="en-US" dirty="0" smtClean="0"/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03701"/>
            <a:ext cx="3316511" cy="2085013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7956452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Longman Word Wise Dictionary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071678"/>
            <a:ext cx="7854696" cy="435771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/>
              <a:t>-</a:t>
            </a:r>
            <a:r>
              <a:rPr lang="en-US" sz="5100" dirty="0" smtClean="0"/>
              <a:t>British </a:t>
            </a:r>
            <a:r>
              <a:rPr lang="en-US" sz="5100" dirty="0" smtClean="0"/>
              <a:t>and American English-English Dictionary;</a:t>
            </a:r>
          </a:p>
          <a:p>
            <a:pPr algn="l"/>
            <a:r>
              <a:rPr lang="en-US" sz="5100" dirty="0" smtClean="0"/>
              <a:t>-It has  got 2000 key words which help to understand 90% of English;</a:t>
            </a:r>
          </a:p>
          <a:p>
            <a:pPr algn="l"/>
            <a:r>
              <a:rPr lang="en-US" sz="5100" dirty="0" smtClean="0"/>
              <a:t>-Longman </a:t>
            </a:r>
            <a:r>
              <a:rPr lang="en-US" sz="5100" dirty="0" smtClean="0"/>
              <a:t>CD-ROM with  games, photo dictionary,</a:t>
            </a:r>
          </a:p>
          <a:p>
            <a:pPr algn="l"/>
            <a:r>
              <a:rPr lang="en-US" sz="5100" dirty="0" smtClean="0"/>
              <a:t>-Picture </a:t>
            </a:r>
            <a:r>
              <a:rPr lang="en-US" sz="5100" dirty="0" smtClean="0"/>
              <a:t>dictionary;</a:t>
            </a:r>
          </a:p>
          <a:p>
            <a:pPr algn="l"/>
            <a:r>
              <a:rPr lang="en-US" sz="5100" dirty="0"/>
              <a:t>-</a:t>
            </a:r>
            <a:r>
              <a:rPr lang="en-US" sz="5100" dirty="0" smtClean="0"/>
              <a:t>Study </a:t>
            </a:r>
            <a:r>
              <a:rPr lang="en-US" sz="5100" dirty="0" smtClean="0"/>
              <a:t>pages with exercises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3136"/>
            <a:ext cx="1584176" cy="208823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7851648" cy="936104"/>
          </a:xfrm>
        </p:spPr>
        <p:txBody>
          <a:bodyPr/>
          <a:lstStyle/>
          <a:p>
            <a:pPr algn="ctr"/>
            <a:r>
              <a:rPr lang="en-US" dirty="0" smtClean="0"/>
              <a:t>Dictionary games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84784"/>
            <a:ext cx="7854696" cy="4944612"/>
          </a:xfrm>
        </p:spPr>
        <p:txBody>
          <a:bodyPr/>
          <a:lstStyle/>
          <a:p>
            <a:pPr algn="l"/>
            <a:r>
              <a:rPr lang="en-US" sz="3200" dirty="0" smtClean="0"/>
              <a:t>Listen </a:t>
            </a:r>
            <a:r>
              <a:rPr lang="en-US" sz="3200" dirty="0" smtClean="0"/>
              <a:t>to the  definition and say the word)))</a:t>
            </a:r>
          </a:p>
          <a:p>
            <a:pPr marL="514350" indent="-514350" algn="l"/>
            <a:r>
              <a:rPr lang="en-US" dirty="0" smtClean="0"/>
              <a:t>1.Large area of land in the countryside with a house on it. A person or company   is an owner of it.                    (  </a:t>
            </a:r>
            <a:r>
              <a:rPr lang="ru-RU" dirty="0" smtClean="0"/>
              <a:t>ответ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b="1" u="sng" dirty="0" smtClean="0"/>
              <a:t> E-----</a:t>
            </a:r>
            <a:r>
              <a:rPr lang="en-US" dirty="0" smtClean="0"/>
              <a:t>)</a:t>
            </a:r>
            <a:endParaRPr lang="en-US" dirty="0" smtClean="0"/>
          </a:p>
          <a:p>
            <a:pPr algn="l"/>
            <a:r>
              <a:rPr lang="en-US" dirty="0" smtClean="0"/>
              <a:t>2.It is a green thing and grows on the trees and other plants.   ( </a:t>
            </a:r>
            <a:r>
              <a:rPr lang="ru-RU" dirty="0" smtClean="0"/>
              <a:t>Ответ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b="1" u="sng" dirty="0" smtClean="0"/>
              <a:t>L---   or: l-----</a:t>
            </a:r>
            <a:r>
              <a:rPr lang="en-US" dirty="0" smtClean="0"/>
              <a:t>)</a:t>
            </a:r>
            <a:endParaRPr lang="en-US" dirty="0" smtClean="0"/>
          </a:p>
          <a:p>
            <a:pPr algn="l"/>
            <a:r>
              <a:rPr lang="en-US" dirty="0" smtClean="0"/>
              <a:t>3. What  you wear on </a:t>
            </a:r>
            <a:r>
              <a:rPr lang="en-US" dirty="0" smtClean="0"/>
              <a:t>your </a:t>
            </a:r>
            <a:r>
              <a:rPr lang="en-US" dirty="0" smtClean="0"/>
              <a:t>feet.  They are made of leather or other strong materials.                                                                             ( </a:t>
            </a:r>
            <a:r>
              <a:rPr lang="ru-RU" dirty="0" smtClean="0"/>
              <a:t>Ответ</a:t>
            </a:r>
            <a:r>
              <a:rPr lang="en-US" dirty="0" smtClean="0"/>
              <a:t>:</a:t>
            </a:r>
            <a:r>
              <a:rPr lang="en-US" b="1" u="sng" dirty="0" smtClean="0"/>
              <a:t>  </a:t>
            </a:r>
            <a:r>
              <a:rPr lang="en-US" b="1" u="sng" dirty="0" smtClean="0"/>
              <a:t>S--- or </a:t>
            </a:r>
            <a:r>
              <a:rPr lang="en-US" b="1" u="sng" dirty="0" smtClean="0"/>
              <a:t>–</a:t>
            </a:r>
            <a:r>
              <a:rPr lang="en-US" b="1" u="sng" dirty="0" smtClean="0"/>
              <a:t>s----)</a:t>
            </a:r>
            <a:endParaRPr lang="ru-RU" dirty="0" smtClean="0"/>
          </a:p>
          <a:p>
            <a:pPr algn="l"/>
            <a:endParaRPr lang="ru-RU" dirty="0" smtClean="0"/>
          </a:p>
          <a:p>
            <a:pPr marL="514350" indent="-514350" algn="l"/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4725144"/>
            <a:ext cx="3041302" cy="198884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00042"/>
            <a:ext cx="7854696" cy="5929354"/>
          </a:xfrm>
        </p:spPr>
        <p:txBody>
          <a:bodyPr/>
          <a:lstStyle/>
          <a:p>
            <a:endParaRPr lang="en-US" sz="3200" dirty="0" smtClean="0"/>
          </a:p>
          <a:p>
            <a:r>
              <a:rPr lang="en-US" sz="3200" dirty="0" smtClean="0"/>
              <a:t>4.To finish doing or making something.           (</a:t>
            </a:r>
            <a:r>
              <a:rPr lang="ru-RU" sz="3200" dirty="0" smtClean="0"/>
              <a:t>Ответ</a:t>
            </a:r>
            <a:r>
              <a:rPr lang="en-US" sz="3200" dirty="0" smtClean="0"/>
              <a:t>:  </a:t>
            </a:r>
            <a:r>
              <a:rPr lang="en-US" sz="3200" b="1" dirty="0" smtClean="0"/>
              <a:t>To </a:t>
            </a:r>
            <a:r>
              <a:rPr lang="en-US" sz="3200" b="1" dirty="0" smtClean="0"/>
              <a:t>c-------</a:t>
            </a:r>
            <a:r>
              <a:rPr lang="en-US" sz="3200" dirty="0" smtClean="0"/>
              <a:t>)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 5. A large animal with a long body, short legs, a big mouth and very </a:t>
            </a:r>
            <a:r>
              <a:rPr lang="en-US" sz="3200" dirty="0" err="1" smtClean="0"/>
              <a:t>very</a:t>
            </a:r>
            <a:r>
              <a:rPr lang="en-US" sz="3200" dirty="0" smtClean="0"/>
              <a:t> sharp teeth that lives in the water.                              (  </a:t>
            </a:r>
            <a:r>
              <a:rPr lang="en-US" sz="3200" dirty="0" smtClean="0"/>
              <a:t>(</a:t>
            </a:r>
            <a:r>
              <a:rPr lang="ru-RU" sz="3200" dirty="0" smtClean="0"/>
              <a:t>Ответ</a:t>
            </a:r>
            <a:r>
              <a:rPr lang="en-US" sz="3200" dirty="0" smtClean="0"/>
              <a:t>:</a:t>
            </a:r>
            <a:r>
              <a:rPr lang="en-US" sz="3200" b="1" dirty="0" smtClean="0"/>
              <a:t> </a:t>
            </a:r>
            <a:r>
              <a:rPr lang="en-US" sz="3200" b="1" dirty="0" smtClean="0"/>
              <a:t>---------</a:t>
            </a:r>
            <a:r>
              <a:rPr lang="en-US" b="1" dirty="0" smtClean="0"/>
              <a:t>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153" y="4509120"/>
            <a:ext cx="3036767" cy="2232248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64704"/>
            <a:ext cx="7772400" cy="1224136"/>
          </a:xfrm>
        </p:spPr>
        <p:txBody>
          <a:bodyPr/>
          <a:lstStyle/>
          <a:p>
            <a:pPr algn="ctr"/>
            <a:r>
              <a:rPr lang="en-US" dirty="0" smtClean="0"/>
              <a:t>ANSWERS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820680"/>
          </a:xfrm>
        </p:spPr>
        <p:txBody>
          <a:bodyPr>
            <a:normAutofit lnSpcReduction="10000"/>
          </a:bodyPr>
          <a:lstStyle/>
          <a:p>
            <a:r>
              <a:rPr lang="en-US" sz="4300" dirty="0" smtClean="0"/>
              <a:t>1.</a:t>
            </a:r>
            <a:r>
              <a:rPr lang="en-US" sz="4300" b="1" dirty="0" smtClean="0"/>
              <a:t> Estate</a:t>
            </a:r>
            <a:r>
              <a:rPr lang="en-US" sz="4300" dirty="0" smtClean="0"/>
              <a:t> </a:t>
            </a:r>
          </a:p>
          <a:p>
            <a:r>
              <a:rPr lang="en-US" sz="4300" dirty="0" smtClean="0"/>
              <a:t>2.</a:t>
            </a:r>
            <a:r>
              <a:rPr lang="en-US" sz="4300" b="1" dirty="0" smtClean="0"/>
              <a:t>Leaf-leaves</a:t>
            </a:r>
            <a:r>
              <a:rPr lang="en-US" sz="4300" dirty="0" smtClean="0"/>
              <a:t> </a:t>
            </a:r>
          </a:p>
          <a:p>
            <a:r>
              <a:rPr lang="en-US" sz="4300" dirty="0" smtClean="0"/>
              <a:t>3.</a:t>
            </a:r>
            <a:r>
              <a:rPr lang="en-US" sz="4300" b="1" dirty="0" smtClean="0"/>
              <a:t>Shoe </a:t>
            </a:r>
            <a:r>
              <a:rPr lang="en-US" sz="4300" b="1" dirty="0"/>
              <a:t>–</a:t>
            </a:r>
            <a:r>
              <a:rPr lang="en-US" sz="4300" b="1" dirty="0" smtClean="0"/>
              <a:t>shoes</a:t>
            </a:r>
          </a:p>
          <a:p>
            <a:r>
              <a:rPr lang="en-US" sz="4300" b="1" dirty="0" smtClean="0"/>
              <a:t>4.To complete</a:t>
            </a:r>
            <a:endParaRPr lang="en-US" sz="4300" dirty="0" smtClean="0"/>
          </a:p>
          <a:p>
            <a:r>
              <a:rPr lang="en-US" sz="4300" dirty="0" smtClean="0"/>
              <a:t>5.</a:t>
            </a:r>
            <a:r>
              <a:rPr lang="en-US" sz="4300" b="1" dirty="0" smtClean="0"/>
              <a:t> Crocodile</a:t>
            </a:r>
            <a:endParaRPr lang="ru-RU" sz="4300" dirty="0"/>
          </a:p>
          <a:p>
            <a:endParaRPr lang="en-US" sz="2400" dirty="0"/>
          </a:p>
          <a:p>
            <a:endParaRPr lang="ru-RU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440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71802" y="714356"/>
            <a:ext cx="1479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Game</a:t>
            </a:r>
            <a:endParaRPr lang="ru-RU" sz="4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035013"/>
              </p:ext>
            </p:extLst>
          </p:nvPr>
        </p:nvGraphicFramePr>
        <p:xfrm>
          <a:off x="971598" y="1357295"/>
          <a:ext cx="7560840" cy="5024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  <a:gridCol w="1080120"/>
                <a:gridCol w="1080120"/>
                <a:gridCol w="1080120"/>
                <a:gridCol w="1080120"/>
                <a:gridCol w="1080120"/>
              </a:tblGrid>
              <a:tr h="1004807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s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a 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l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e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u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d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g</a:t>
                      </a:r>
                      <a:endParaRPr lang="ru-RU" sz="5400" dirty="0"/>
                    </a:p>
                  </a:txBody>
                  <a:tcPr/>
                </a:tc>
              </a:tr>
              <a:tr h="1004807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n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err="1" smtClean="0"/>
                        <a:t>i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g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d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l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q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y</a:t>
                      </a:r>
                      <a:endParaRPr lang="ru-RU" sz="5400" dirty="0"/>
                    </a:p>
                  </a:txBody>
                  <a:tcPr/>
                </a:tc>
              </a:tr>
              <a:tr h="1004807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o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r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aseline="0" dirty="0" smtClean="0"/>
                        <a:t>  p       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h    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a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n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k</a:t>
                      </a:r>
                      <a:endParaRPr lang="ru-RU" sz="5400" dirty="0"/>
                    </a:p>
                  </a:txBody>
                  <a:tcPr/>
                </a:tc>
              </a:tr>
              <a:tr h="1004807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w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err="1" smtClean="0"/>
                        <a:t>i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n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d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o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w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p</a:t>
                      </a:r>
                      <a:endParaRPr lang="ru-RU" sz="5400" dirty="0"/>
                    </a:p>
                  </a:txBody>
                  <a:tcPr/>
                </a:tc>
              </a:tr>
              <a:tr h="1004807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n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b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k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err="1" smtClean="0"/>
                        <a:t>i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n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g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j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4824536" cy="864096"/>
          </a:xfrm>
        </p:spPr>
        <p:txBody>
          <a:bodyPr/>
          <a:lstStyle/>
          <a:p>
            <a:pPr algn="ctr"/>
            <a:r>
              <a:rPr dirty="0" smtClean="0"/>
              <a:t>CONCLUSION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24744"/>
            <a:ext cx="7772400" cy="5256584"/>
          </a:xfrm>
        </p:spPr>
        <p:txBody>
          <a:bodyPr>
            <a:normAutofit fontScale="55000" lnSpcReduction="2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Dictionaries help to learn English.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We need to know types of dictionaries.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It is good to read “Introduction”.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Understanding transcription helps correct phonetics.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Dictionaries follow alphabetical order.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There are a lot of fun and games with dictionaries.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Students can make up own English- English mini-dictionary. It helps to know English better.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Longman </a:t>
            </a:r>
            <a:r>
              <a:rPr lang="en-US" sz="4400" dirty="0" smtClean="0"/>
              <a:t>Word Wise </a:t>
            </a:r>
            <a:r>
              <a:rPr lang="en-US" sz="4400" dirty="0"/>
              <a:t>Dictionary is very useful. We like using it.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Not everyone needs to know 60,000 English words. </a:t>
            </a:r>
            <a:endParaRPr lang="en-US" sz="44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/>
              <a:t>On </a:t>
            </a:r>
            <a:r>
              <a:rPr lang="en-US" sz="4400" dirty="0"/>
              <a:t>the first level, </a:t>
            </a:r>
            <a:r>
              <a:rPr lang="en-US" sz="4400" b="1" u="sng" dirty="0"/>
              <a:t>we can learn 2000 key words</a:t>
            </a:r>
            <a:r>
              <a:rPr lang="en-US" sz="4400" dirty="0"/>
              <a:t>, </a:t>
            </a:r>
            <a:r>
              <a:rPr lang="en-US" sz="4400" b="1" u="sng" dirty="0"/>
              <a:t>understand 90 % of English </a:t>
            </a:r>
            <a:r>
              <a:rPr lang="en-US" sz="4400" dirty="0" smtClean="0"/>
              <a:t>,  </a:t>
            </a:r>
            <a:r>
              <a:rPr lang="en-US" sz="4400" dirty="0"/>
              <a:t>travel and talk to Native speakers.</a:t>
            </a:r>
          </a:p>
          <a:p>
            <a:r>
              <a:rPr lang="en-US" sz="1400" dirty="0"/>
              <a:t/>
            </a:r>
            <a:br>
              <a:rPr lang="en-US" sz="1400" dirty="0"/>
            </a:br>
            <a:endParaRPr lang="ru-RU" sz="1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 FOR YOUR ATTENTION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6912" y="1290408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2987824" y="3429000"/>
            <a:ext cx="2263488" cy="24482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4572000" y="3955312"/>
            <a:ext cx="45719" cy="49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3259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7851648" cy="109152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Introduction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571744"/>
            <a:ext cx="7854696" cy="3929090"/>
          </a:xfrm>
        </p:spPr>
        <p:txBody>
          <a:bodyPr/>
          <a:lstStyle/>
          <a:p>
            <a:pPr algn="ctr"/>
            <a:r>
              <a:rPr lang="en-US" dirty="0" smtClean="0"/>
              <a:t>We  are  presenting  the  project  </a:t>
            </a:r>
            <a:r>
              <a:rPr lang="ru-RU" dirty="0" smtClean="0"/>
              <a:t>«</a:t>
            </a:r>
            <a:r>
              <a:rPr lang="en-US" dirty="0" smtClean="0"/>
              <a:t>How to use dictionary</a:t>
            </a:r>
            <a:r>
              <a:rPr lang="ru-RU" dirty="0" smtClean="0"/>
              <a:t>»</a:t>
            </a:r>
            <a:endParaRPr lang="en-US" dirty="0" smtClean="0"/>
          </a:p>
          <a:p>
            <a:pPr algn="l"/>
            <a:r>
              <a:rPr lang="en-US" dirty="0" smtClean="0"/>
              <a:t>How to speak English successfully </a:t>
            </a:r>
            <a:r>
              <a:rPr lang="ru-RU" dirty="0" smtClean="0"/>
              <a:t>?</a:t>
            </a:r>
            <a:endParaRPr lang="en-US" dirty="0" smtClean="0"/>
          </a:p>
          <a:p>
            <a:pPr algn="l"/>
            <a:r>
              <a:rPr lang="en-US" dirty="0" smtClean="0"/>
              <a:t>-to know Grammar</a:t>
            </a:r>
          </a:p>
          <a:p>
            <a:pPr algn="l"/>
            <a:r>
              <a:rPr lang="en-US" dirty="0" smtClean="0"/>
              <a:t>-to understand  what  people  tell  you</a:t>
            </a:r>
          </a:p>
          <a:p>
            <a:pPr algn="l"/>
            <a:r>
              <a:rPr lang="en-US" dirty="0" smtClean="0"/>
              <a:t>-to </a:t>
            </a:r>
            <a:r>
              <a:rPr lang="en-US" dirty="0" smtClean="0"/>
              <a:t>know  </a:t>
            </a:r>
            <a:r>
              <a:rPr lang="en-US" dirty="0" smtClean="0"/>
              <a:t>not  less than 60000 words !!!!!!!</a:t>
            </a:r>
          </a:p>
          <a:p>
            <a:pPr algn="ctr"/>
            <a:r>
              <a:rPr lang="en-US" dirty="0" smtClean="0"/>
              <a:t>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5013176"/>
            <a:ext cx="1935857" cy="165618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7851648" cy="1440160"/>
          </a:xfrm>
        </p:spPr>
        <p:txBody>
          <a:bodyPr/>
          <a:lstStyle/>
          <a:p>
            <a:pPr algn="ctr"/>
            <a:r>
              <a:rPr lang="en-US" dirty="0" smtClean="0"/>
              <a:t>Types of dictionaries 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492896"/>
            <a:ext cx="7854696" cy="3994088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There  </a:t>
            </a:r>
            <a:r>
              <a:rPr lang="en-US" sz="4000" dirty="0" smtClean="0"/>
              <a:t>are many types of dictionaries . </a:t>
            </a:r>
            <a:endParaRPr lang="en-US" sz="4000" dirty="0" smtClean="0"/>
          </a:p>
          <a:p>
            <a:pPr algn="l"/>
            <a:r>
              <a:rPr lang="en-US" sz="4000" dirty="0" smtClean="0"/>
              <a:t>There </a:t>
            </a:r>
            <a:r>
              <a:rPr lang="en-US" sz="4000" dirty="0" smtClean="0"/>
              <a:t>are language dictionaries ,  technical dictionaries , rhymes</a:t>
            </a:r>
            <a:r>
              <a:rPr lang="ru-RU" sz="4000" dirty="0" smtClean="0"/>
              <a:t> </a:t>
            </a:r>
            <a:r>
              <a:rPr lang="en-US" sz="4000" dirty="0" smtClean="0"/>
              <a:t>crossword , subject  dictionaries etc.</a:t>
            </a:r>
          </a:p>
          <a:p>
            <a:pPr algn="l"/>
            <a:endParaRPr lang="ru-RU" sz="4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851648" cy="1828800"/>
          </a:xfrm>
        </p:spPr>
        <p:txBody>
          <a:bodyPr/>
          <a:lstStyle/>
          <a:p>
            <a:pPr algn="ctr"/>
            <a:r>
              <a:rPr lang="en-US" dirty="0" smtClean="0"/>
              <a:t>Read the introduction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071678"/>
            <a:ext cx="7854696" cy="4429156"/>
          </a:xfrm>
        </p:spPr>
        <p:txBody>
          <a:bodyPr>
            <a:normAutofit/>
          </a:bodyPr>
          <a:lstStyle/>
          <a:p>
            <a:pPr algn="l">
              <a:buFont typeface="Courier New" pitchFamily="49" charset="0"/>
              <a:buChar char="o"/>
            </a:pPr>
            <a:r>
              <a:rPr lang="ru-RU" sz="3200" dirty="0" smtClean="0"/>
              <a:t> </a:t>
            </a:r>
            <a:r>
              <a:rPr lang="en-US" sz="3200" dirty="0" smtClean="0"/>
              <a:t>It has got: </a:t>
            </a:r>
          </a:p>
          <a:p>
            <a:pPr algn="l">
              <a:buFont typeface="Courier New" pitchFamily="49" charset="0"/>
              <a:buChar char="o"/>
            </a:pPr>
            <a:r>
              <a:rPr lang="en-US" sz="3200" dirty="0" smtClean="0"/>
              <a:t> abbreviations </a:t>
            </a:r>
            <a:r>
              <a:rPr lang="en-US" sz="3200" dirty="0" smtClean="0"/>
              <a:t>(</a:t>
            </a:r>
            <a:r>
              <a:rPr lang="ru-RU" sz="3200" dirty="0" smtClean="0"/>
              <a:t>«</a:t>
            </a:r>
            <a:r>
              <a:rPr lang="en-US" sz="3200" dirty="0" smtClean="0"/>
              <a:t>adj.</a:t>
            </a:r>
            <a:r>
              <a:rPr lang="ru-RU" sz="3200" dirty="0" smtClean="0"/>
              <a:t>»</a:t>
            </a:r>
            <a:r>
              <a:rPr lang="en-US" sz="3200" dirty="0" smtClean="0"/>
              <a:t>stands for </a:t>
            </a:r>
            <a:r>
              <a:rPr lang="ru-RU" sz="3200" dirty="0" smtClean="0"/>
              <a:t>«</a:t>
            </a:r>
            <a:r>
              <a:rPr lang="en-US" sz="3200" dirty="0" smtClean="0"/>
              <a:t>adjective</a:t>
            </a:r>
            <a:r>
              <a:rPr lang="ru-RU" sz="3200" dirty="0" smtClean="0"/>
              <a:t>»</a:t>
            </a:r>
            <a:r>
              <a:rPr lang="en-US" sz="3200" dirty="0" smtClean="0"/>
              <a:t> etc.</a:t>
            </a:r>
            <a:r>
              <a:rPr lang="ru-RU" sz="3200" dirty="0" smtClean="0"/>
              <a:t>)</a:t>
            </a:r>
            <a:endParaRPr lang="ru-RU" sz="3200" dirty="0" smtClean="0"/>
          </a:p>
          <a:p>
            <a:pPr algn="l">
              <a:buFont typeface="Courier New" pitchFamily="49" charset="0"/>
              <a:buChar char="o"/>
            </a:pPr>
            <a:r>
              <a:rPr lang="en-US" sz="3200" dirty="0" smtClean="0"/>
              <a:t> pronunciation </a:t>
            </a:r>
            <a:r>
              <a:rPr lang="en-US" sz="3200" dirty="0" smtClean="0"/>
              <a:t>symbols.</a:t>
            </a:r>
          </a:p>
          <a:p>
            <a:pPr algn="l">
              <a:buFont typeface="Courier New" pitchFamily="49" charset="0"/>
              <a:buChar char="o"/>
            </a:pPr>
            <a:r>
              <a:rPr lang="en-US" sz="3200" dirty="0" smtClean="0"/>
              <a:t> how </a:t>
            </a:r>
            <a:r>
              <a:rPr lang="en-US" sz="3200" dirty="0" smtClean="0"/>
              <a:t>to find </a:t>
            </a:r>
            <a:r>
              <a:rPr lang="en-US" sz="3200" dirty="0" smtClean="0"/>
              <a:t>words.</a:t>
            </a:r>
            <a:endParaRPr lang="en-US" sz="3200" dirty="0" smtClean="0"/>
          </a:p>
          <a:p>
            <a:pPr algn="l">
              <a:buFont typeface="Courier New" pitchFamily="49" charset="0"/>
              <a:buChar char="o"/>
            </a:pPr>
            <a:r>
              <a:rPr lang="en-US" sz="3200" dirty="0"/>
              <a:t> </a:t>
            </a:r>
            <a:r>
              <a:rPr lang="en-US" sz="3200" dirty="0" smtClean="0"/>
              <a:t>how </a:t>
            </a:r>
            <a:r>
              <a:rPr lang="en-US" sz="3200" dirty="0" smtClean="0"/>
              <a:t>to use the information </a:t>
            </a:r>
            <a:r>
              <a:rPr lang="ru-RU" sz="3200" dirty="0" smtClean="0"/>
              <a:t> </a:t>
            </a:r>
            <a:r>
              <a:rPr lang="en-US" sz="3200" dirty="0" smtClean="0"/>
              <a:t>that you do find</a:t>
            </a:r>
          </a:p>
          <a:p>
            <a:pPr algn="l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dirty="0"/>
          </a:p>
        </p:txBody>
      </p:sp>
      <p:sp>
        <p:nvSpPr>
          <p:cNvPr id="4" name="Молния 3"/>
          <p:cNvSpPr/>
          <p:nvPr/>
        </p:nvSpPr>
        <p:spPr>
          <a:xfrm>
            <a:off x="571472" y="214290"/>
            <a:ext cx="914400" cy="9144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305800" cy="212407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Learn the guide to pronunciation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3400" y="2214554"/>
            <a:ext cx="7854696" cy="276658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4700" dirty="0" smtClean="0"/>
              <a:t>- Read pronunciation.</a:t>
            </a:r>
          </a:p>
          <a:p>
            <a:pPr algn="l"/>
            <a:r>
              <a:rPr lang="en-US" sz="4700" dirty="0" smtClean="0"/>
              <a:t>- </a:t>
            </a:r>
            <a:r>
              <a:rPr lang="en-US" sz="4700" dirty="0" smtClean="0"/>
              <a:t>Learn </a:t>
            </a:r>
            <a:r>
              <a:rPr lang="en-US" sz="4700" dirty="0" smtClean="0"/>
              <a:t>the symbols of </a:t>
            </a:r>
            <a:r>
              <a:rPr lang="en-US" sz="4700" dirty="0" smtClean="0"/>
              <a:t>pronunciation</a:t>
            </a:r>
            <a:endParaRPr lang="en-US" sz="4700" dirty="0" smtClean="0"/>
          </a:p>
          <a:p>
            <a:pPr algn="l"/>
            <a:r>
              <a:rPr lang="en-US" sz="4700" dirty="0" smtClean="0"/>
              <a:t>- It </a:t>
            </a:r>
            <a:r>
              <a:rPr lang="en-US" sz="4700" dirty="0" smtClean="0"/>
              <a:t>will be placed between two reversed </a:t>
            </a:r>
            <a:r>
              <a:rPr lang="en-US" sz="4700" dirty="0" smtClean="0"/>
              <a:t> virgules </a:t>
            </a:r>
            <a:r>
              <a:rPr lang="en-US" sz="4700" dirty="0" smtClean="0"/>
              <a:t>(//)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7138" y="3933056"/>
            <a:ext cx="4341862" cy="273630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7851648" cy="5072098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/>
              <a:t>-</a:t>
            </a:r>
            <a:r>
              <a:rPr lang="en-US" sz="4000" dirty="0" smtClean="0">
                <a:solidFill>
                  <a:schemeClr val="tx1"/>
                </a:solidFill>
              </a:rPr>
              <a:t>Find the section of the dictionary with first letter of your word . 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-Dictionaries follow alphabetical order . 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-For example ,</a:t>
            </a:r>
            <a:r>
              <a:rPr lang="ru-RU" sz="4000" dirty="0" smtClean="0">
                <a:solidFill>
                  <a:schemeClr val="tx1"/>
                </a:solidFill>
              </a:rPr>
              <a:t> «</a:t>
            </a:r>
            <a:r>
              <a:rPr lang="en-US" sz="4000" dirty="0" smtClean="0">
                <a:solidFill>
                  <a:schemeClr val="tx1"/>
                </a:solidFill>
              </a:rPr>
              <a:t>dog</a:t>
            </a:r>
            <a:r>
              <a:rPr lang="ru-RU" sz="4000" dirty="0" smtClean="0">
                <a:solidFill>
                  <a:schemeClr val="tx1"/>
                </a:solidFill>
              </a:rPr>
              <a:t>» </a:t>
            </a:r>
            <a:r>
              <a:rPr lang="en-US" sz="4000" dirty="0" smtClean="0">
                <a:solidFill>
                  <a:schemeClr val="tx1"/>
                </a:solidFill>
              </a:rPr>
              <a:t> begins with </a:t>
            </a:r>
            <a:r>
              <a:rPr lang="ru-RU" sz="4000" dirty="0" smtClean="0">
                <a:solidFill>
                  <a:schemeClr val="tx1"/>
                </a:solidFill>
              </a:rPr>
              <a:t>«</a:t>
            </a:r>
            <a:r>
              <a:rPr lang="en-US" sz="4000" dirty="0" smtClean="0">
                <a:solidFill>
                  <a:schemeClr val="tx1"/>
                </a:solidFill>
              </a:rPr>
              <a:t>d</a:t>
            </a:r>
            <a:r>
              <a:rPr lang="ru-RU" sz="4000" dirty="0" smtClean="0">
                <a:solidFill>
                  <a:schemeClr val="tx1"/>
                </a:solidFill>
              </a:rPr>
              <a:t>» </a:t>
            </a:r>
            <a:r>
              <a:rPr lang="en-US" sz="4000" dirty="0" smtClean="0">
                <a:solidFill>
                  <a:schemeClr val="tx1"/>
                </a:solidFill>
              </a:rPr>
              <a:t>which means  that it will be in the section after </a:t>
            </a:r>
            <a:r>
              <a:rPr lang="ru-RU" sz="4000" dirty="0" smtClean="0">
                <a:solidFill>
                  <a:schemeClr val="tx1"/>
                </a:solidFill>
              </a:rPr>
              <a:t>«с» </a:t>
            </a:r>
            <a:r>
              <a:rPr lang="en-US" sz="4000" dirty="0" smtClean="0">
                <a:solidFill>
                  <a:schemeClr val="tx1"/>
                </a:solidFill>
              </a:rPr>
              <a:t>and before </a:t>
            </a:r>
            <a:r>
              <a:rPr lang="ru-RU" sz="4000" dirty="0" smtClean="0">
                <a:solidFill>
                  <a:schemeClr val="tx1"/>
                </a:solidFill>
              </a:rPr>
              <a:t>«</a:t>
            </a:r>
            <a:r>
              <a:rPr lang="en-US" sz="4000" dirty="0" smtClean="0">
                <a:solidFill>
                  <a:schemeClr val="tx1"/>
                </a:solidFill>
              </a:rPr>
              <a:t>e</a:t>
            </a:r>
            <a:r>
              <a:rPr lang="ru-RU" sz="4000" dirty="0" smtClean="0">
                <a:solidFill>
                  <a:schemeClr val="tx1"/>
                </a:solidFill>
              </a:rPr>
              <a:t>»</a:t>
            </a:r>
            <a:r>
              <a:rPr lang="en-US" sz="4000" dirty="0" smtClean="0">
                <a:solidFill>
                  <a:schemeClr val="tx1"/>
                </a:solidFill>
              </a:rPr>
              <a:t>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7166"/>
            <a:ext cx="7854696" cy="1143008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Looking up the word</a:t>
            </a:r>
            <a:endParaRPr lang="ru-RU" sz="4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320" y="2852936"/>
            <a:ext cx="1368152" cy="122413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28604"/>
            <a:ext cx="7772400" cy="1071570"/>
          </a:xfrm>
        </p:spPr>
        <p:txBody>
          <a:bodyPr/>
          <a:lstStyle/>
          <a:p>
            <a:r>
              <a:rPr lang="en-US" dirty="0" smtClean="0"/>
              <a:t>R</a:t>
            </a:r>
            <a:r>
              <a:rPr smtClean="0"/>
              <a:t>ead the guide words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500174"/>
            <a:ext cx="7772400" cy="500066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The words on the top of   the page are </a:t>
            </a:r>
            <a:r>
              <a:rPr lang="en-US" sz="4000" i="1" dirty="0" smtClean="0"/>
              <a:t>GUIDE WORDS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  To  find the word  </a:t>
            </a:r>
            <a:r>
              <a:rPr lang="en-US" sz="4000" i="1" dirty="0" smtClean="0"/>
              <a:t>“BUILD”,  </a:t>
            </a:r>
            <a:r>
              <a:rPr lang="en-US" sz="4000" dirty="0" smtClean="0"/>
              <a:t>you   go   in the section  “B”   after </a:t>
            </a:r>
            <a:r>
              <a:rPr lang="en-US" sz="4000" i="1" u="sng" dirty="0" smtClean="0"/>
              <a:t>BRUSSEL  SPROUT  </a:t>
            </a:r>
            <a:r>
              <a:rPr lang="en-US" sz="4000" i="1" dirty="0" smtClean="0"/>
              <a:t>but before </a:t>
            </a:r>
            <a:r>
              <a:rPr lang="en-US" sz="4000" i="1" u="sng" dirty="0" smtClean="0"/>
              <a:t>BUN.</a:t>
            </a:r>
            <a:endParaRPr lang="ru-RU" sz="4000" i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4797152"/>
            <a:ext cx="3010672" cy="191683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851648" cy="112932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5400" dirty="0" smtClean="0"/>
              <a:t>SCAN DOWN THE PAGE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0352" y="1571612"/>
            <a:ext cx="7854696" cy="2865500"/>
          </a:xfrm>
        </p:spPr>
        <p:txBody>
          <a:bodyPr/>
          <a:lstStyle/>
          <a:p>
            <a:pPr algn="l"/>
            <a:r>
              <a:rPr lang="en-US" dirty="0" smtClean="0"/>
              <a:t>  </a:t>
            </a:r>
            <a:r>
              <a:rPr lang="en-US" sz="4000" dirty="0" smtClean="0"/>
              <a:t>If you are looking for a word “FUTILE” you must past </a:t>
            </a:r>
          </a:p>
          <a:p>
            <a:pPr algn="l"/>
            <a:r>
              <a:rPr lang="en-US" sz="4000" dirty="0" smtClean="0"/>
              <a:t>“ F-U-R” and “F-U-S” and this   where you will find “ futile”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596" y="4285116"/>
            <a:ext cx="1872208" cy="230425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928694"/>
          </a:xfrm>
        </p:spPr>
        <p:txBody>
          <a:bodyPr/>
          <a:lstStyle/>
          <a:p>
            <a:r>
              <a:rPr lang="en-US" dirty="0" smtClean="0"/>
              <a:t>Read the definition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14488"/>
            <a:ext cx="7854696" cy="407196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You will learn about:</a:t>
            </a:r>
          </a:p>
          <a:p>
            <a:pPr algn="l"/>
            <a:r>
              <a:rPr lang="en-US" sz="3600" dirty="0" smtClean="0"/>
              <a:t>-Meanings;</a:t>
            </a:r>
          </a:p>
          <a:p>
            <a:pPr algn="l"/>
            <a:r>
              <a:rPr lang="en-US" sz="3600" dirty="0" smtClean="0"/>
              <a:t>-Example </a:t>
            </a:r>
            <a:r>
              <a:rPr lang="en-US" sz="3600" dirty="0" smtClean="0"/>
              <a:t>sentences ;</a:t>
            </a:r>
          </a:p>
          <a:p>
            <a:pPr algn="l"/>
            <a:r>
              <a:rPr lang="en-US" sz="3600" dirty="0" smtClean="0"/>
              <a:t>-Synonyms </a:t>
            </a:r>
            <a:r>
              <a:rPr lang="en-US" sz="3600" dirty="0" smtClean="0"/>
              <a:t>and antonyms;</a:t>
            </a:r>
          </a:p>
          <a:p>
            <a:pPr algn="l"/>
            <a:r>
              <a:rPr lang="en-US" sz="3600" dirty="0" smtClean="0"/>
              <a:t>-History of the word;</a:t>
            </a:r>
          </a:p>
          <a:p>
            <a:pPr algn="l"/>
            <a:r>
              <a:rPr lang="en-US" sz="3600" dirty="0" smtClean="0"/>
              <a:t>-Spelling</a:t>
            </a:r>
            <a:endParaRPr lang="en-US" sz="3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3789040"/>
            <a:ext cx="2016224" cy="273630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260</TotalTime>
  <Words>616</Words>
  <Application>Microsoft Office PowerPoint</Application>
  <PresentationFormat>Экран (4:3)</PresentationFormat>
  <Paragraphs>118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Constantia</vt:lpstr>
      <vt:lpstr>Courier New</vt:lpstr>
      <vt:lpstr>Wingdings</vt:lpstr>
      <vt:lpstr>Wingdings 2</vt:lpstr>
      <vt:lpstr>Поток</vt:lpstr>
      <vt:lpstr>How to use a dictionary   </vt:lpstr>
      <vt:lpstr>Introduction</vt:lpstr>
      <vt:lpstr>Types of dictionaries </vt:lpstr>
      <vt:lpstr>Read the introduction </vt:lpstr>
      <vt:lpstr>Learn the guide to pronunciation  </vt:lpstr>
      <vt:lpstr>-Find the section of the dictionary with first letter of your word .  -Dictionaries follow alphabetical order .  -For example , «dog»  begins with «d» which means  that it will be in the section after «с» and before «e».</vt:lpstr>
      <vt:lpstr>Read the guide words</vt:lpstr>
      <vt:lpstr> SCAN DOWN THE PAGE</vt:lpstr>
      <vt:lpstr>Read the definition</vt:lpstr>
      <vt:lpstr>        Longman Word Wise Dictionary</vt:lpstr>
      <vt:lpstr>Dictionary games</vt:lpstr>
      <vt:lpstr>Презентация PowerPoint</vt:lpstr>
      <vt:lpstr>ANSWERS</vt:lpstr>
      <vt:lpstr>Презентация PowerPoint</vt:lpstr>
      <vt:lpstr>CONCLUSION</vt:lpstr>
      <vt:lpstr>THANKS FOR YOUR ATTENTION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you dictionary   </dc:title>
  <dc:creator>Ученик</dc:creator>
  <cp:lastModifiedBy>Elena</cp:lastModifiedBy>
  <cp:revision>65</cp:revision>
  <dcterms:created xsi:type="dcterms:W3CDTF">2015-02-10T06:55:19Z</dcterms:created>
  <dcterms:modified xsi:type="dcterms:W3CDTF">2015-02-25T20:15:38Z</dcterms:modified>
</cp:coreProperties>
</file>