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rts/chart1.xml" ContentType="application/vnd.openxmlformats-officedocument.drawingml.chart+xml"/>
  <Override PartName="/ppt/notesSlides/notesSlide14.xml" ContentType="application/vnd.openxmlformats-officedocument.presentationml.notesSlide+xml"/>
  <Override PartName="/ppt/charts/chart2.xml" ContentType="application/vnd.openxmlformats-officedocument.drawingml.char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9" r:id="rId2"/>
    <p:sldId id="305" r:id="rId3"/>
    <p:sldId id="302" r:id="rId4"/>
    <p:sldId id="301" r:id="rId5"/>
    <p:sldId id="303" r:id="rId6"/>
    <p:sldId id="306" r:id="rId7"/>
    <p:sldId id="271" r:id="rId8"/>
    <p:sldId id="307" r:id="rId9"/>
    <p:sldId id="309" r:id="rId10"/>
    <p:sldId id="310" r:id="rId11"/>
    <p:sldId id="272" r:id="rId12"/>
    <p:sldId id="273" r:id="rId13"/>
    <p:sldId id="274" r:id="rId14"/>
    <p:sldId id="275" r:id="rId15"/>
    <p:sldId id="276" r:id="rId16"/>
    <p:sldId id="277" r:id="rId17"/>
    <p:sldId id="278" r:id="rId18"/>
    <p:sldId id="279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9966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944" y="-32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title>
      <c:tx>
        <c:rich>
          <a:bodyPr/>
          <a:lstStyle/>
          <a:p>
            <a:pPr>
              <a:defRPr sz="2400">
                <a:solidFill>
                  <a:schemeClr val="accent2">
                    <a:lumMod val="50000"/>
                  </a:schemeClr>
                </a:solidFill>
              </a:defRPr>
            </a:pPr>
            <a:r>
              <a:rPr lang="en-US" sz="2400" dirty="0">
                <a:solidFill>
                  <a:schemeClr val="accent2">
                    <a:lumMod val="50000"/>
                  </a:schemeClr>
                </a:solidFill>
              </a:rPr>
              <a:t>The results of the survey</a:t>
            </a:r>
            <a:endParaRPr lang="ru-RU" sz="2400" dirty="0">
              <a:solidFill>
                <a:schemeClr val="accent2">
                  <a:lumMod val="50000"/>
                </a:schemeClr>
              </a:solidFill>
            </a:endParaRPr>
          </a:p>
        </c:rich>
      </c:tx>
      <c:layout>
        <c:manualLayout>
          <c:xMode val="edge"/>
          <c:yMode val="edge"/>
          <c:x val="0.26955456615434659"/>
          <c:y val="2.0449325625118375E-2"/>
        </c:manualLayout>
      </c:layout>
      <c:overlay val="0"/>
    </c:title>
    <c:autoTitleDeleted val="0"/>
    <c:view3D>
      <c:rotX val="75"/>
      <c:rotY val="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3.6524279295763191E-2"/>
          <c:y val="0.17354936086800138"/>
          <c:w val="0.52707482007806783"/>
          <c:h val="0.71818575032218746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5"/>
          <c:dPt>
            <c:idx val="0"/>
            <c:bubble3D val="0"/>
          </c:dPt>
          <c:dPt>
            <c:idx val="1"/>
            <c:bubble3D val="0"/>
          </c:dPt>
          <c:dPt>
            <c:idx val="2"/>
            <c:bubble3D val="0"/>
          </c:dPt>
          <c:dPt>
            <c:idx val="3"/>
            <c:bubble3D val="0"/>
            <c:explosion val="31"/>
          </c:dPt>
          <c:dLbls>
            <c:dLbl>
              <c:idx val="0"/>
              <c:layout>
                <c:manualLayout>
                  <c:x val="4.1310123678217148E-3"/>
                  <c:y val="-1.0380246756537696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1.8851050998320368E-2"/>
                  <c:y val="9.5127606005902532E-3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1.9351112664971356E-2"/>
                  <c:y val="6.1448613320360624E-3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-1.8057223516525091E-2"/>
                  <c:y val="-1.814756885495249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46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</c:dLbl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Лист1!$A$2:$A$5</c:f>
              <c:strCache>
                <c:ptCount val="4"/>
                <c:pt idx="0">
                  <c:v>Are not interested in the history</c:v>
                </c:pt>
                <c:pt idx="1">
                  <c:v>Know half of  the hero-cities</c:v>
                </c:pt>
                <c:pt idx="2">
                  <c:v>Could mention one hero-city</c:v>
                </c:pt>
                <c:pt idx="3">
                  <c:v>Their relatives took part in the war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22</c:v>
                </c:pt>
                <c:pt idx="1">
                  <c:v>38</c:v>
                </c:pt>
                <c:pt idx="2">
                  <c:v>80</c:v>
                </c:pt>
                <c:pt idx="3">
                  <c:v>99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2307968915182566"/>
          <c:y val="0.29238590695275057"/>
          <c:w val="0.3669647831162981"/>
          <c:h val="0.52141110813003599"/>
        </c:manualLayout>
      </c:layout>
      <c:overlay val="0"/>
      <c:txPr>
        <a:bodyPr rot="0" vert="horz"/>
        <a:lstStyle/>
        <a:p>
          <a:pPr>
            <a:defRPr sz="20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>
          <a:latin typeface="Georgia" panose="02040502050405020303" pitchFamily="18" charset="0"/>
        </a:defRPr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2"/>
    </mc:Choice>
    <mc:Fallback>
      <c:style val="3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8297924162272561E-2"/>
          <c:y val="3.5313181551869986E-2"/>
          <c:w val="0.90304763145975231"/>
          <c:h val="0.73203463504055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*</c:v>
                </c:pt>
              </c:strCache>
            </c:strRef>
          </c:tx>
          <c:invertIfNegative val="0"/>
          <c:cat>
            <c:strRef>
              <c:f>Лист1!$A$2:$A$6</c:f>
              <c:strCache>
                <c:ptCount val="5"/>
                <c:pt idx="0">
                  <c:v>Internet</c:v>
                </c:pt>
                <c:pt idx="1">
                  <c:v>Mass Media</c:v>
                </c:pt>
                <c:pt idx="2">
                  <c:v>History lessons</c:v>
                </c:pt>
                <c:pt idx="3">
                  <c:v>Museums</c:v>
                </c:pt>
                <c:pt idx="4">
                  <c:v>Parents</c:v>
                </c:pt>
              </c:strCache>
            </c:strRef>
          </c:cat>
          <c:val>
            <c:numRef>
              <c:f>Лист1!$B$2:$B$6</c:f>
              <c:numCache>
                <c:formatCode>0%</c:formatCode>
                <c:ptCount val="5"/>
                <c:pt idx="0">
                  <c:v>0.46</c:v>
                </c:pt>
                <c:pt idx="1">
                  <c:v>0.27</c:v>
                </c:pt>
                <c:pt idx="2">
                  <c:v>0.14000000000000001</c:v>
                </c:pt>
                <c:pt idx="3">
                  <c:v>0.1</c:v>
                </c:pt>
                <c:pt idx="4">
                  <c:v>0.03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9332096"/>
        <c:axId val="39342848"/>
      </c:barChart>
      <c:catAx>
        <c:axId val="393320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 rot="-60000000" vert="horz"/>
          <a:lstStyle/>
          <a:p>
            <a:pPr>
              <a:defRPr/>
            </a:pPr>
            <a:endParaRPr lang="ru-RU"/>
          </a:p>
        </c:txPr>
        <c:crossAx val="39342848"/>
        <c:crosses val="autoZero"/>
        <c:auto val="1"/>
        <c:lblAlgn val="ctr"/>
        <c:lblOffset val="100"/>
        <c:noMultiLvlLbl val="0"/>
      </c:catAx>
      <c:valAx>
        <c:axId val="39342848"/>
        <c:scaling>
          <c:orientation val="minMax"/>
        </c:scaling>
        <c:delete val="0"/>
        <c:axPos val="l"/>
        <c:majorGridlines/>
        <c:numFmt formatCode="0%" sourceLinked="1"/>
        <c:majorTickMark val="none"/>
        <c:minorTickMark val="none"/>
        <c:tickLblPos val="nextTo"/>
        <c:txPr>
          <a:bodyPr rot="-60000000" vert="horz"/>
          <a:lstStyle/>
          <a:p>
            <a:pPr>
              <a:defRPr/>
            </a:pPr>
            <a:endParaRPr lang="ru-RU"/>
          </a:p>
        </c:txPr>
        <c:crossAx val="39332096"/>
        <c:crosses val="autoZero"/>
        <c:crossBetween val="between"/>
      </c:valAx>
      <c:dTable>
        <c:showHorzBorder val="1"/>
        <c:showVertBorder val="1"/>
        <c:showOutline val="1"/>
        <c:showKeys val="1"/>
        <c:txPr>
          <a:bodyPr/>
          <a:lstStyle/>
          <a:p>
            <a:pPr rtl="0">
              <a:defRPr sz="1800"/>
            </a:pPr>
            <a:endParaRPr lang="ru-RU"/>
          </a:p>
        </c:txPr>
      </c:dTable>
    </c:plotArea>
    <c:plotVisOnly val="1"/>
    <c:dispBlanksAs val="gap"/>
    <c:showDLblsOverMax val="0"/>
  </c:chart>
  <c:txPr>
    <a:bodyPr/>
    <a:lstStyle/>
    <a:p>
      <a:pPr>
        <a:defRPr sz="1400">
          <a:latin typeface="Georgia" panose="02040502050405020303" pitchFamily="18" charset="0"/>
        </a:defRPr>
      </a:pPr>
      <a:endParaRPr lang="ru-RU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8D46A0-97F5-4CCC-8621-F2984921B173}" type="datetimeFigureOut">
              <a:rPr lang="ru-RU" smtClean="0"/>
              <a:t>27.02.2015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2D4954-C375-469C-85D3-CBB13E15EF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81314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2D4954-C375-469C-85D3-CBB13E15EFAD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061504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2D4954-C375-469C-85D3-CBB13E15EFAD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857439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73E89B-EA6B-49FE-B309-90CC5229A428}" type="slidenum">
              <a:rPr lang="ru-RU" altLang="ru-RU" smtClean="0"/>
              <a:pPr/>
              <a:t>11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5507198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73E89B-EA6B-49FE-B309-90CC5229A428}" type="slidenum">
              <a:rPr lang="ru-RU" altLang="ru-RU" smtClean="0"/>
              <a:pPr/>
              <a:t>12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1368960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73E89B-EA6B-49FE-B309-90CC5229A428}" type="slidenum">
              <a:rPr lang="ru-RU" altLang="ru-RU" smtClean="0"/>
              <a:pPr/>
              <a:t>13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5359262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73E89B-EA6B-49FE-B309-90CC5229A428}" type="slidenum">
              <a:rPr lang="ru-RU" altLang="ru-RU" smtClean="0"/>
              <a:pPr/>
              <a:t>14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6887977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73E89B-EA6B-49FE-B309-90CC5229A428}" type="slidenum">
              <a:rPr lang="ru-RU" altLang="ru-RU" smtClean="0"/>
              <a:pPr/>
              <a:t>15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2864443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73E89B-EA6B-49FE-B309-90CC5229A428}" type="slidenum">
              <a:rPr lang="ru-RU" altLang="ru-RU" smtClean="0"/>
              <a:pPr/>
              <a:t>16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6855803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73E89B-EA6B-49FE-B309-90CC5229A428}" type="slidenum">
              <a:rPr lang="ru-RU" altLang="ru-RU" smtClean="0"/>
              <a:pPr/>
              <a:t>17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6849566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73E89B-EA6B-49FE-B309-90CC5229A428}" type="slidenum">
              <a:rPr lang="ru-RU" altLang="ru-RU" smtClean="0"/>
              <a:pPr/>
              <a:t>18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165232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2D4954-C375-469C-85D3-CBB13E15EFAD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48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2D4954-C375-469C-85D3-CBB13E15EFAD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48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2D4954-C375-469C-85D3-CBB13E15EFAD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48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2D4954-C375-469C-85D3-CBB13E15EFAD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48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2D4954-C375-469C-85D3-CBB13E15EFAD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48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73E89B-EA6B-49FE-B309-90CC5229A428}" type="slidenum">
              <a:rPr lang="ru-RU" altLang="ru-RU" smtClean="0"/>
              <a:pPr/>
              <a:t>7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094833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2D4954-C375-469C-85D3-CBB13E15EFAD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334967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2D4954-C375-469C-85D3-CBB13E15EFAD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75029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1B319-630A-4BA0-9835-773A2F4F2F98}" type="datetimeFigureOut">
              <a:rPr lang="ru-RU" smtClean="0"/>
              <a:t>27.02.2015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D9E3BF-D0E1-40EF-B09F-DEFC6D4EC3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24341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1B319-630A-4BA0-9835-773A2F4F2F98}" type="datetimeFigureOut">
              <a:rPr lang="ru-RU" smtClean="0"/>
              <a:t>27.02.2015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D9E3BF-D0E1-40EF-B09F-DEFC6D4EC3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8304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1B319-630A-4BA0-9835-773A2F4F2F98}" type="datetimeFigureOut">
              <a:rPr lang="ru-RU" smtClean="0"/>
              <a:t>27.02.2015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D9E3BF-D0E1-40EF-B09F-DEFC6D4EC3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06250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1B319-630A-4BA0-9835-773A2F4F2F98}" type="datetimeFigureOut">
              <a:rPr lang="ru-RU" smtClean="0"/>
              <a:t>27.02.2015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D9E3BF-D0E1-40EF-B09F-DEFC6D4EC3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58047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1B319-630A-4BA0-9835-773A2F4F2F98}" type="datetimeFigureOut">
              <a:rPr lang="ru-RU" smtClean="0"/>
              <a:t>27.02.2015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D9E3BF-D0E1-40EF-B09F-DEFC6D4EC3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61677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1B319-630A-4BA0-9835-773A2F4F2F98}" type="datetimeFigureOut">
              <a:rPr lang="ru-RU" smtClean="0"/>
              <a:t>27.02.2015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D9E3BF-D0E1-40EF-B09F-DEFC6D4EC3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74152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1B319-630A-4BA0-9835-773A2F4F2F98}" type="datetimeFigureOut">
              <a:rPr lang="ru-RU" smtClean="0"/>
              <a:t>27.02.2015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D9E3BF-D0E1-40EF-B09F-DEFC6D4EC3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8174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1B319-630A-4BA0-9835-773A2F4F2F98}" type="datetimeFigureOut">
              <a:rPr lang="ru-RU" smtClean="0"/>
              <a:t>27.02.2015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D9E3BF-D0E1-40EF-B09F-DEFC6D4EC3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46630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1B319-630A-4BA0-9835-773A2F4F2F98}" type="datetimeFigureOut">
              <a:rPr lang="ru-RU" smtClean="0"/>
              <a:t>27.02.2015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D9E3BF-D0E1-40EF-B09F-DEFC6D4EC3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23028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1B319-630A-4BA0-9835-773A2F4F2F98}" type="datetimeFigureOut">
              <a:rPr lang="ru-RU" smtClean="0"/>
              <a:t>27.02.2015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D9E3BF-D0E1-40EF-B09F-DEFC6D4EC3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95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1B319-630A-4BA0-9835-773A2F4F2F98}" type="datetimeFigureOut">
              <a:rPr lang="ru-RU" smtClean="0"/>
              <a:t>27.02.2015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D9E3BF-D0E1-40EF-B09F-DEFC6D4EC3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41935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F1B319-630A-4BA0-9835-773A2F4F2F98}" type="datetimeFigureOut">
              <a:rPr lang="ru-RU" smtClean="0"/>
              <a:t>27.02.2015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D9E3BF-D0E1-40EF-B09F-DEFC6D4EC3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86926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pautina.3dn.ru/forum/63-467-1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yandex.ru/images" TargetMode="External"/><Relationship Id="rId5" Type="http://schemas.openxmlformats.org/officeDocument/2006/relationships/hyperlink" Target="https://ru.wikipedia.org/" TargetMode="External"/><Relationship Id="rId4" Type="http://schemas.openxmlformats.org/officeDocument/2006/relationships/hyperlink" Target="http://kykyryzo.ru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Праздник, День Победы!, ВОВ, великая отечественная война, фон, дерево, текстура, лента, обои, фото, картинки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85" r="6491"/>
          <a:stretch/>
        </p:blipFill>
        <p:spPr bwMode="auto">
          <a:xfrm>
            <a:off x="-10988" y="-26243"/>
            <a:ext cx="9144000" cy="641260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Праздник, День Победы!, ВОВ, великая отечественная война, фон, дерево, текстура, лента, обои, фото, картинки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985" t="83759" r="6491"/>
          <a:stretch/>
        </p:blipFill>
        <p:spPr bwMode="auto">
          <a:xfrm>
            <a:off x="0" y="4925806"/>
            <a:ext cx="9144000" cy="20195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0" y="5013177"/>
            <a:ext cx="9144000" cy="1844823"/>
          </a:xfrm>
          <a:prstGeom prst="rect">
            <a:avLst/>
          </a:prstGeo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altLang="ru-RU" sz="4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eorgia" panose="02040502050405020303" pitchFamily="18" charset="0"/>
              </a:rPr>
              <a:t>«</a:t>
            </a:r>
            <a:r>
              <a:rPr lang="en-US" altLang="ru-RU" sz="4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eorgia" panose="02040502050405020303" pitchFamily="18" charset="0"/>
              </a:rPr>
              <a:t>War Through </a:t>
            </a:r>
            <a:br>
              <a:rPr lang="en-US" altLang="ru-RU" sz="4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eorgia" panose="02040502050405020303" pitchFamily="18" charset="0"/>
              </a:rPr>
            </a:br>
            <a:r>
              <a:rPr lang="en-US" altLang="ru-RU" sz="4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eorgia" panose="02040502050405020303" pitchFamily="18" charset="0"/>
              </a:rPr>
              <a:t>The Eyes of Children</a:t>
            </a:r>
            <a:r>
              <a:rPr lang="ru-RU" altLang="ru-RU" sz="4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eorgia" panose="02040502050405020303" pitchFamily="18" charset="0"/>
              </a:rPr>
              <a:t>»</a:t>
            </a:r>
            <a:endParaRPr lang="ru-RU" altLang="ru-RU" sz="48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3489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J:\ИССЛЕДОВАТЕЛЬСКИЕ РАБОТЫ\Дети 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999" y="764704"/>
            <a:ext cx="8094393" cy="5400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203719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444500" y="620688"/>
            <a:ext cx="8229600" cy="864096"/>
          </a:xfrm>
        </p:spPr>
        <p:txBody>
          <a:bodyPr>
            <a:normAutofit/>
          </a:bodyPr>
          <a:lstStyle/>
          <a:p>
            <a:r>
              <a:rPr lang="en-US" altLang="ru-RU" sz="36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anose="02040502050405020303" pitchFamily="18" charset="0"/>
                <a:ea typeface="+mn-ea"/>
                <a:cs typeface="+mn-cs"/>
              </a:rPr>
              <a:t>Post-war children</a:t>
            </a:r>
            <a:endParaRPr lang="ru-RU" altLang="ru-RU" sz="36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Georgia" panose="02040502050405020303" pitchFamily="18" charset="0"/>
              <a:ea typeface="+mn-ea"/>
              <a:cs typeface="+mn-cs"/>
            </a:endParaRPr>
          </a:p>
        </p:txBody>
      </p:sp>
      <p:pic>
        <p:nvPicPr>
          <p:cNvPr id="10243" name="Объект 3" descr="J:\дедушка.jpeg"/>
          <p:cNvPicPr>
            <a:picLocks noGrp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6" r="59128" b="54976"/>
          <a:stretch/>
        </p:blipFill>
        <p:spPr>
          <a:xfrm>
            <a:off x="755576" y="1772816"/>
            <a:ext cx="2309813" cy="36766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244" name="TextBox 4"/>
          <p:cNvSpPr txBox="1">
            <a:spLocks noChangeArrowheads="1"/>
          </p:cNvSpPr>
          <p:nvPr/>
        </p:nvSpPr>
        <p:spPr bwMode="auto">
          <a:xfrm>
            <a:off x="467544" y="5568255"/>
            <a:ext cx="18722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ctr" eaLnBrk="1" hangingPunct="1"/>
            <a:r>
              <a:rPr lang="en-US" altLang="ru-RU" sz="2400" dirty="0"/>
              <a:t>V</a:t>
            </a:r>
            <a:r>
              <a:rPr lang="en-US" altLang="ru-RU" sz="2400" dirty="0" smtClean="0"/>
              <a:t>. </a:t>
            </a:r>
            <a:r>
              <a:rPr lang="en-US" altLang="ru-RU" sz="2400" dirty="0" err="1" smtClean="0"/>
              <a:t>Klaving</a:t>
            </a:r>
            <a:endParaRPr lang="ru-RU" altLang="ru-RU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3275857" y="2060848"/>
            <a:ext cx="5248920" cy="29323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>
              <a:spcBef>
                <a:spcPct val="20000"/>
              </a:spcBef>
              <a:buFont typeface="Wingdings" panose="05000000000000000000" pitchFamily="2" charset="2"/>
              <a:buChar char="§"/>
              <a:defRPr sz="2800">
                <a:latin typeface="Georgia" panose="02040502050405020303" pitchFamily="18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en-US" dirty="0"/>
              <a:t>Childhood full of memories about the Great Patriotic War</a:t>
            </a:r>
          </a:p>
          <a:p>
            <a:r>
              <a:rPr lang="en-US" dirty="0"/>
              <a:t>Learnt about the war from parents, relatives, neighbors.</a:t>
            </a:r>
          </a:p>
          <a:p>
            <a:r>
              <a:rPr lang="en-US" dirty="0"/>
              <a:t>Saw the consequences of that war.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32897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>
          <a:xfrm>
            <a:off x="539552" y="620688"/>
            <a:ext cx="8229600" cy="936104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ru-RU" sz="36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anose="02040502050405020303" pitchFamily="18" charset="0"/>
                <a:ea typeface="+mn-ea"/>
                <a:cs typeface="+mn-cs"/>
              </a:rPr>
              <a:t>Current generation of children</a:t>
            </a:r>
            <a:endParaRPr lang="ru-RU" altLang="ru-RU" sz="36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Georgia" panose="02040502050405020303" pitchFamily="18" charset="0"/>
              <a:ea typeface="+mn-ea"/>
              <a:cs typeface="+mn-cs"/>
            </a:endParaRPr>
          </a:p>
        </p:txBody>
      </p:sp>
      <p:sp>
        <p:nvSpPr>
          <p:cNvPr id="11267" name="Объект 2"/>
          <p:cNvSpPr>
            <a:spLocks noGrp="1"/>
          </p:cNvSpPr>
          <p:nvPr>
            <p:ph idx="1"/>
          </p:nvPr>
        </p:nvSpPr>
        <p:spPr>
          <a:xfrm>
            <a:off x="539552" y="5517232"/>
            <a:ext cx="8136904" cy="577924"/>
          </a:xfrm>
        </p:spPr>
        <p:txBody>
          <a:bodyPr>
            <a:normAutofit lnSpcReduction="10000"/>
          </a:bodyPr>
          <a:lstStyle/>
          <a:p>
            <a:pPr marL="0" indent="0">
              <a:buFontTx/>
              <a:buNone/>
            </a:pPr>
            <a:r>
              <a:rPr lang="en-US" altLang="ru-RU" dirty="0" smtClean="0">
                <a:latin typeface="Georgia" panose="02040502050405020303" pitchFamily="18" charset="0"/>
              </a:rPr>
              <a:t>                 Pupils from school #293</a:t>
            </a:r>
            <a:endParaRPr lang="ru-RU" altLang="ru-RU" dirty="0" smtClean="0">
              <a:latin typeface="Georgia" panose="02040502050405020303" pitchFamily="18" charset="0"/>
            </a:endParaRPr>
          </a:p>
        </p:txBody>
      </p:sp>
      <p:pic>
        <p:nvPicPr>
          <p:cNvPr id="11268" name="Рисунок 3" descr="C:\Users\STAS\Downloads\IMG_141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85" t="26700" r="3754" b="-307"/>
          <a:stretch>
            <a:fillRect/>
          </a:stretch>
        </p:blipFill>
        <p:spPr bwMode="auto">
          <a:xfrm>
            <a:off x="1763688" y="1542678"/>
            <a:ext cx="6024161" cy="38164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4047322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53275004"/>
              </p:ext>
            </p:extLst>
          </p:nvPr>
        </p:nvGraphicFramePr>
        <p:xfrm>
          <a:off x="755576" y="908720"/>
          <a:ext cx="7870080" cy="49683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235067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397421" y="836712"/>
            <a:ext cx="7993261" cy="998537"/>
          </a:xfrm>
        </p:spPr>
        <p:txBody>
          <a:bodyPr>
            <a:noAutofit/>
          </a:bodyPr>
          <a:lstStyle/>
          <a:p>
            <a:pPr eaLnBrk="1" hangingPunct="1">
              <a:defRPr sz="2400" b="1" i="0" u="none" strike="noStrike" kern="1200" baseline="0">
                <a:solidFill>
                  <a:srgbClr val="C0504D">
                    <a:lumMod val="50000"/>
                  </a:srgbClr>
                </a:solidFill>
                <a:latin typeface="Georgia" panose="02040502050405020303" pitchFamily="18" charset="0"/>
                <a:ea typeface="+mn-ea"/>
                <a:cs typeface="+mn-cs"/>
              </a:defRPr>
            </a:pPr>
            <a:r>
              <a:rPr lang="en-US" altLang="ru-RU" sz="2400" b="1" dirty="0">
                <a:solidFill>
                  <a:schemeClr val="accent2">
                    <a:lumMod val="50000"/>
                  </a:schemeClr>
                </a:solidFill>
                <a:latin typeface="Georgia" panose="02040502050405020303" pitchFamily="18" charset="0"/>
                <a:ea typeface="+mn-ea"/>
                <a:cs typeface="+mn-cs"/>
              </a:rPr>
              <a:t>What resources are used by students for searching information about </a:t>
            </a:r>
            <a:r>
              <a:rPr lang="en-US" altLang="ru-RU" sz="2400" b="1" dirty="0" smtClean="0">
                <a:solidFill>
                  <a:schemeClr val="accent2">
                    <a:lumMod val="50000"/>
                  </a:schemeClr>
                </a:solidFill>
                <a:latin typeface="Georgia" panose="02040502050405020303" pitchFamily="18" charset="0"/>
                <a:ea typeface="+mn-ea"/>
                <a:cs typeface="+mn-cs"/>
              </a:rPr>
              <a:t/>
            </a:r>
            <a:br>
              <a:rPr lang="en-US" altLang="ru-RU" sz="2400" b="1" dirty="0" smtClean="0">
                <a:solidFill>
                  <a:schemeClr val="accent2">
                    <a:lumMod val="50000"/>
                  </a:schemeClr>
                </a:solidFill>
                <a:latin typeface="Georgia" panose="02040502050405020303" pitchFamily="18" charset="0"/>
                <a:ea typeface="+mn-ea"/>
                <a:cs typeface="+mn-cs"/>
              </a:rPr>
            </a:br>
            <a:r>
              <a:rPr lang="en-US" altLang="ru-RU" sz="2400" b="1" dirty="0" smtClean="0">
                <a:solidFill>
                  <a:schemeClr val="accent2">
                    <a:lumMod val="50000"/>
                  </a:schemeClr>
                </a:solidFill>
                <a:latin typeface="Georgia" panose="02040502050405020303" pitchFamily="18" charset="0"/>
                <a:ea typeface="+mn-ea"/>
                <a:cs typeface="+mn-cs"/>
              </a:rPr>
              <a:t>the </a:t>
            </a:r>
            <a:r>
              <a:rPr lang="en-US" altLang="ru-RU" sz="2400" b="1" dirty="0">
                <a:solidFill>
                  <a:schemeClr val="accent2">
                    <a:lumMod val="50000"/>
                  </a:schemeClr>
                </a:solidFill>
                <a:latin typeface="Georgia" panose="02040502050405020303" pitchFamily="18" charset="0"/>
                <a:ea typeface="+mn-ea"/>
                <a:cs typeface="+mn-cs"/>
              </a:rPr>
              <a:t>Great Patriotic War</a:t>
            </a:r>
            <a:r>
              <a:rPr lang="ru-RU" altLang="ru-RU" sz="2400" b="1" dirty="0">
                <a:solidFill>
                  <a:schemeClr val="accent2">
                    <a:lumMod val="50000"/>
                  </a:schemeClr>
                </a:solidFill>
                <a:latin typeface="Georgia" panose="02040502050405020303" pitchFamily="18" charset="0"/>
                <a:ea typeface="+mn-ea"/>
                <a:cs typeface="+mn-cs"/>
              </a:rPr>
              <a:t>?</a:t>
            </a:r>
          </a:p>
        </p:txBody>
      </p:sp>
      <p:graphicFrame>
        <p:nvGraphicFramePr>
          <p:cNvPr id="2" name="Диаграмма 2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83999262"/>
              </p:ext>
            </p:extLst>
          </p:nvPr>
        </p:nvGraphicFramePr>
        <p:xfrm>
          <a:off x="539552" y="1916832"/>
          <a:ext cx="7851130" cy="43204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4211960" y="2439591"/>
            <a:ext cx="3960813" cy="1296293"/>
          </a:xfrm>
          <a:prstGeom prst="rect">
            <a:avLst/>
          </a:prstGeom>
          <a:solidFill>
            <a:srgbClr val="FFFFFF">
              <a:alpha val="63000"/>
            </a:srgb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Tx/>
              <a:buNone/>
            </a:pPr>
            <a:r>
              <a:rPr lang="en-US" altLang="ru-RU" sz="2400" dirty="0" smtClean="0">
                <a:latin typeface="Georgia" panose="02040502050405020303" pitchFamily="18" charset="0"/>
              </a:rPr>
              <a:t>95%- keep traditions to maintain the memory </a:t>
            </a:r>
          </a:p>
          <a:p>
            <a:pPr algn="ctr">
              <a:buFontTx/>
              <a:buNone/>
            </a:pPr>
            <a:r>
              <a:rPr lang="en-US" altLang="ru-RU" sz="2400" dirty="0" smtClean="0">
                <a:latin typeface="Georgia" panose="02040502050405020303" pitchFamily="18" charset="0"/>
              </a:rPr>
              <a:t>of the Great Patriotic War</a:t>
            </a:r>
            <a:endParaRPr lang="ru-RU" altLang="ru-RU" sz="2400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3341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467544" y="1412776"/>
            <a:ext cx="8229600" cy="648072"/>
          </a:xfrm>
        </p:spPr>
        <p:txBody>
          <a:bodyPr>
            <a:normAutofit/>
          </a:bodyPr>
          <a:lstStyle/>
          <a:p>
            <a:r>
              <a:rPr lang="en-US" altLang="ru-RU" sz="36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anose="02040502050405020303" pitchFamily="18" charset="0"/>
                <a:ea typeface="+mn-ea"/>
                <a:cs typeface="+mn-cs"/>
              </a:rPr>
              <a:t>The relevance of the research</a:t>
            </a:r>
            <a:endParaRPr lang="ru-RU" altLang="ru-RU" sz="36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Georgia" panose="02040502050405020303" pitchFamily="18" charset="0"/>
              <a:ea typeface="+mn-ea"/>
              <a:cs typeface="+mn-cs"/>
            </a:endParaRPr>
          </a:p>
        </p:txBody>
      </p:sp>
      <p:sp>
        <p:nvSpPr>
          <p:cNvPr id="14339" name="Объект 2"/>
          <p:cNvSpPr>
            <a:spLocks noGrp="1"/>
          </p:cNvSpPr>
          <p:nvPr>
            <p:ph idx="1"/>
          </p:nvPr>
        </p:nvSpPr>
        <p:spPr>
          <a:xfrm>
            <a:off x="1835696" y="2564904"/>
            <a:ext cx="5770984" cy="1656184"/>
          </a:xfrm>
        </p:spPr>
        <p:txBody>
          <a:bodyPr vert="horz" lIns="91440" tIns="45720" rIns="91440" bIns="45720" rtlCol="0">
            <a:normAutofit/>
          </a:bodyPr>
          <a:lstStyle/>
          <a:p>
            <a:pPr marL="542925" indent="-542925">
              <a:buFont typeface="Wingdings" panose="05000000000000000000" pitchFamily="2" charset="2"/>
              <a:buChar char="ü"/>
            </a:pPr>
            <a:r>
              <a:rPr lang="en-US" alt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To </a:t>
            </a:r>
            <a:r>
              <a:rPr lang="en-US" alt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point out the problem</a:t>
            </a:r>
          </a:p>
          <a:p>
            <a:pPr marL="542925" indent="-542925">
              <a:buFont typeface="Wingdings" panose="05000000000000000000" pitchFamily="2" charset="2"/>
              <a:buChar char="ü"/>
            </a:pPr>
            <a:endParaRPr lang="en-US" alt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  <a:p>
            <a:pPr marL="542925" indent="-542925">
              <a:buFont typeface="Wingdings" panose="05000000000000000000" pitchFamily="2" charset="2"/>
              <a:buChar char="ü"/>
            </a:pPr>
            <a:r>
              <a:rPr lang="en-US" alt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To find possible solution to </a:t>
            </a:r>
            <a:r>
              <a:rPr lang="en-US" alt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it</a:t>
            </a:r>
            <a:endParaRPr lang="ru-RU" alt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3861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922337"/>
          </a:xfrm>
        </p:spPr>
        <p:txBody>
          <a:bodyPr>
            <a:normAutofit/>
          </a:bodyPr>
          <a:lstStyle/>
          <a:p>
            <a:r>
              <a:rPr lang="en-US" altLang="ru-RU" sz="36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anose="02040502050405020303" pitchFamily="18" charset="0"/>
                <a:ea typeface="+mn-ea"/>
                <a:cs typeface="+mn-cs"/>
              </a:rPr>
              <a:t>Solutions</a:t>
            </a:r>
            <a:endParaRPr lang="ru-RU" altLang="ru-RU" sz="36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Georgia" panose="02040502050405020303" pitchFamily="18" charset="0"/>
              <a:ea typeface="+mn-ea"/>
              <a:cs typeface="+mn-cs"/>
            </a:endParaRPr>
          </a:p>
        </p:txBody>
      </p:sp>
      <p:sp>
        <p:nvSpPr>
          <p:cNvPr id="15363" name="Объект 2"/>
          <p:cNvSpPr>
            <a:spLocks noGrp="1"/>
          </p:cNvSpPr>
          <p:nvPr>
            <p:ph idx="1"/>
          </p:nvPr>
        </p:nvSpPr>
        <p:spPr>
          <a:xfrm>
            <a:off x="467544" y="1484784"/>
            <a:ext cx="8229600" cy="4709517"/>
          </a:xfrm>
        </p:spPr>
        <p:txBody>
          <a:bodyPr vert="horz" lIns="91440" tIns="45720" rIns="91440" bIns="45720" rtlCol="0">
            <a:normAutofit fontScale="92500"/>
          </a:bodyPr>
          <a:lstStyle/>
          <a:p>
            <a:pPr marL="542925" indent="-542925">
              <a:buFont typeface="Wingdings" panose="05000000000000000000" pitchFamily="2" charset="2"/>
              <a:buChar char="ü"/>
            </a:pPr>
            <a:r>
              <a:rPr lang="en-US" alt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Education starts at home. The events of the World War II should be discussed in a family </a:t>
            </a:r>
            <a:r>
              <a:rPr lang="en-US" alt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circle.</a:t>
            </a:r>
            <a:endParaRPr lang="en-US" alt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  <a:p>
            <a:pPr marL="542925" indent="-542925">
              <a:buFont typeface="Wingdings" panose="05000000000000000000" pitchFamily="2" charset="2"/>
              <a:buChar char="ü"/>
            </a:pPr>
            <a:endParaRPr lang="en-US" alt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  <a:p>
            <a:pPr marL="542925" indent="-542925">
              <a:buFont typeface="Wingdings" panose="05000000000000000000" pitchFamily="2" charset="2"/>
              <a:buChar char="ü"/>
            </a:pPr>
            <a:r>
              <a:rPr lang="en-US" alt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Children’s interest in history need to be encouraged and supported in every possible way.</a:t>
            </a:r>
          </a:p>
          <a:p>
            <a:pPr marL="542925" indent="-542925">
              <a:buFont typeface="Wingdings" panose="05000000000000000000" pitchFamily="2" charset="2"/>
              <a:buChar char="ü"/>
            </a:pPr>
            <a:endParaRPr lang="en-US" alt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  <a:p>
            <a:pPr marL="542925" indent="-542925">
              <a:buFont typeface="Wingdings" panose="05000000000000000000" pitchFamily="2" charset="2"/>
              <a:buChar char="ü"/>
            </a:pPr>
            <a:r>
              <a:rPr lang="en-US" alt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Children should be given recommendation what books to read, films to watch, museums to visit.</a:t>
            </a:r>
          </a:p>
          <a:p>
            <a:pPr marL="542925" indent="-542925">
              <a:buFont typeface="Wingdings" panose="05000000000000000000" pitchFamily="2" charset="2"/>
              <a:buChar char="ü"/>
            </a:pPr>
            <a:endParaRPr lang="en-US" alt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  <a:p>
            <a:pPr marL="542925" indent="-542925">
              <a:buFont typeface="Wingdings" panose="05000000000000000000" pitchFamily="2" charset="2"/>
              <a:buChar char="ü"/>
            </a:pPr>
            <a:r>
              <a:rPr lang="en-US" alt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Provide children with the necessary information.</a:t>
            </a:r>
            <a:endParaRPr lang="ru-RU" alt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081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>
          <a:xfrm>
            <a:off x="4283968" y="3573016"/>
            <a:ext cx="4392488" cy="638944"/>
          </a:xfrm>
        </p:spPr>
        <p:txBody>
          <a:bodyPr>
            <a:normAutofit/>
          </a:bodyPr>
          <a:lstStyle/>
          <a:p>
            <a:pPr algn="r"/>
            <a:r>
              <a:rPr lang="en-US" alt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Sir Winston Churchill</a:t>
            </a:r>
            <a:endParaRPr lang="ru-RU" altLang="ru-RU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pic>
        <p:nvPicPr>
          <p:cNvPr id="16387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3568" y="1268760"/>
            <a:ext cx="3055938" cy="38147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6388" name="TextBox 4"/>
          <p:cNvSpPr txBox="1">
            <a:spLocks noChangeArrowheads="1"/>
          </p:cNvSpPr>
          <p:nvPr/>
        </p:nvSpPr>
        <p:spPr bwMode="auto">
          <a:xfrm>
            <a:off x="3923928" y="1628800"/>
            <a:ext cx="4752528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ctr" eaLnBrk="1" hangingPunct="1"/>
            <a:r>
              <a:rPr lang="ru-RU" altLang="ru-RU" sz="3600" dirty="0"/>
              <a:t>«</a:t>
            </a:r>
            <a:r>
              <a:rPr lang="en-US" altLang="ru-RU" sz="3600" dirty="0">
                <a:latin typeface="Script MT Bold" panose="03040602040607080904" pitchFamily="66" charset="0"/>
              </a:rPr>
              <a:t>People who do not remember their past, </a:t>
            </a:r>
            <a:endParaRPr lang="en-US" altLang="ru-RU" sz="3600" dirty="0" smtClean="0">
              <a:latin typeface="Script MT Bold" panose="03040602040607080904" pitchFamily="66" charset="0"/>
            </a:endParaRPr>
          </a:p>
          <a:p>
            <a:pPr algn="ctr" eaLnBrk="1" hangingPunct="1"/>
            <a:r>
              <a:rPr lang="en-US" altLang="ru-RU" sz="3600" dirty="0" smtClean="0">
                <a:latin typeface="Script MT Bold" panose="03040602040607080904" pitchFamily="66" charset="0"/>
              </a:rPr>
              <a:t>have </a:t>
            </a:r>
            <a:r>
              <a:rPr lang="en-US" altLang="ru-RU" sz="3600" dirty="0">
                <a:latin typeface="Script MT Bold" panose="03040602040607080904" pitchFamily="66" charset="0"/>
              </a:rPr>
              <a:t>no future</a:t>
            </a:r>
            <a:r>
              <a:rPr lang="ru-RU" altLang="ru-RU" sz="3600" dirty="0"/>
              <a:t>».</a:t>
            </a:r>
          </a:p>
        </p:txBody>
      </p:sp>
    </p:spTree>
    <p:extLst>
      <p:ext uri="{BB962C8B-B14F-4D97-AF65-F5344CB8AC3E}">
        <p14:creationId xmlns:p14="http://schemas.microsoft.com/office/powerpoint/2010/main" val="3812912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5"/>
          <p:cNvSpPr>
            <a:spLocks noChangeArrowheads="1"/>
          </p:cNvSpPr>
          <p:nvPr/>
        </p:nvSpPr>
        <p:spPr bwMode="auto">
          <a:xfrm>
            <a:off x="900113" y="908050"/>
            <a:ext cx="7343775" cy="55399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ru-RU" sz="2400" dirty="0">
                <a:latin typeface="Georgia" pitchFamily="18" charset="0"/>
              </a:rPr>
              <a:t>Resources:</a:t>
            </a:r>
          </a:p>
          <a:p>
            <a:pPr>
              <a:spcBef>
                <a:spcPct val="0"/>
              </a:spcBef>
              <a:buNone/>
            </a:pPr>
            <a:endParaRPr lang="ru-RU" altLang="ru-RU" sz="2400" dirty="0" smtClean="0">
              <a:hlinkClick r:id="rId3"/>
            </a:endParaRPr>
          </a:p>
          <a:p>
            <a:pPr>
              <a:spcBef>
                <a:spcPct val="0"/>
              </a:spcBef>
              <a:buNone/>
            </a:pPr>
            <a:endParaRPr lang="ru-RU" altLang="ru-RU" sz="2400" dirty="0" smtClean="0">
              <a:hlinkClick r:id="rId3"/>
            </a:endParaRPr>
          </a:p>
          <a:p>
            <a:pPr marL="457200" indent="-457200">
              <a:spcBef>
                <a:spcPct val="0"/>
              </a:spcBef>
              <a:buAutoNum type="arabicPeriod"/>
            </a:pPr>
            <a:r>
              <a:rPr lang="en-US" altLang="ru-RU" sz="2400" dirty="0" smtClean="0">
                <a:latin typeface="Georgia" pitchFamily="18" charset="0"/>
                <a:hlinkClick r:id="rId3"/>
              </a:rPr>
              <a:t>http://nnm.me/blogs/z7z2929/blokada-deti-leningrada/</a:t>
            </a:r>
            <a:endParaRPr lang="ru-RU" altLang="ru-RU" sz="2400" dirty="0" smtClean="0">
              <a:latin typeface="Georgia" pitchFamily="18" charset="0"/>
              <a:hlinkClick r:id="rId3"/>
            </a:endParaRPr>
          </a:p>
          <a:p>
            <a:pPr marL="457200" indent="-457200">
              <a:spcBef>
                <a:spcPct val="0"/>
              </a:spcBef>
              <a:buAutoNum type="arabicPeriod"/>
            </a:pPr>
            <a:r>
              <a:rPr lang="en-US" altLang="ru-RU" sz="2400" dirty="0" smtClean="0">
                <a:latin typeface="Georgia" pitchFamily="18" charset="0"/>
                <a:hlinkClick r:id="rId3"/>
              </a:rPr>
              <a:t>http://pautina.3dn.ru/forum/63-467-1</a:t>
            </a:r>
            <a:endParaRPr lang="ru-RU" altLang="ru-RU" sz="2400" dirty="0" smtClean="0">
              <a:latin typeface="Georgia" pitchFamily="18" charset="0"/>
            </a:endParaRPr>
          </a:p>
          <a:p>
            <a:pPr marL="457200" indent="-457200">
              <a:spcBef>
                <a:spcPct val="0"/>
              </a:spcBef>
              <a:buAutoNum type="arabicPeriod"/>
            </a:pPr>
            <a:r>
              <a:rPr lang="en-US" altLang="ru-RU" sz="2400" dirty="0" smtClean="0">
                <a:latin typeface="Georgia" pitchFamily="18" charset="0"/>
                <a:hlinkClick r:id="rId4"/>
              </a:rPr>
              <a:t>http://kykyryzo.ru</a:t>
            </a:r>
            <a:endParaRPr lang="ru-RU" altLang="ru-RU" sz="2400" dirty="0" smtClean="0">
              <a:latin typeface="Georgia" pitchFamily="18" charset="0"/>
            </a:endParaRPr>
          </a:p>
          <a:p>
            <a:pPr marL="457200" indent="-457200">
              <a:spcBef>
                <a:spcPct val="0"/>
              </a:spcBef>
              <a:buAutoNum type="arabicPeriod"/>
            </a:pPr>
            <a:r>
              <a:rPr lang="en-US" altLang="ru-RU" sz="2400" dirty="0" smtClean="0">
                <a:latin typeface="Georgia" pitchFamily="18" charset="0"/>
                <a:hlinkClick r:id="rId5"/>
              </a:rPr>
              <a:t>https://ru.wikipedia.org</a:t>
            </a:r>
            <a:endParaRPr lang="ru-RU" altLang="ru-RU" sz="2400" dirty="0" smtClean="0">
              <a:latin typeface="Georgia" pitchFamily="18" charset="0"/>
            </a:endParaRPr>
          </a:p>
          <a:p>
            <a:pPr marL="457200" indent="-457200">
              <a:spcBef>
                <a:spcPct val="0"/>
              </a:spcBef>
              <a:buAutoNum type="arabicPeriod"/>
            </a:pPr>
            <a:r>
              <a:rPr lang="en-US" altLang="ru-RU" sz="2400" dirty="0" smtClean="0">
                <a:latin typeface="Georgia" pitchFamily="18" charset="0"/>
                <a:hlinkClick r:id="rId6"/>
              </a:rPr>
              <a:t>http</a:t>
            </a:r>
            <a:r>
              <a:rPr lang="en-US" altLang="ru-RU" sz="2400" dirty="0">
                <a:latin typeface="Georgia" pitchFamily="18" charset="0"/>
                <a:hlinkClick r:id="rId6"/>
              </a:rPr>
              <a:t>://</a:t>
            </a:r>
            <a:r>
              <a:rPr lang="en-US" altLang="ru-RU" sz="2400" dirty="0" smtClean="0">
                <a:latin typeface="Georgia" pitchFamily="18" charset="0"/>
                <a:hlinkClick r:id="rId6"/>
              </a:rPr>
              <a:t>yandex.ru/images</a:t>
            </a:r>
            <a:endParaRPr lang="ru-RU" altLang="ru-RU" sz="2400" dirty="0" smtClean="0">
              <a:latin typeface="Georgia" pitchFamily="18" charset="0"/>
            </a:endParaRPr>
          </a:p>
          <a:p>
            <a:pPr>
              <a:spcBef>
                <a:spcPct val="0"/>
              </a:spcBef>
              <a:buNone/>
            </a:pPr>
            <a:endParaRPr lang="ru-RU" altLang="ru-RU" sz="2400" dirty="0" smtClean="0"/>
          </a:p>
          <a:p>
            <a:pPr>
              <a:spcBef>
                <a:spcPct val="0"/>
              </a:spcBef>
              <a:buNone/>
            </a:pPr>
            <a:endParaRPr lang="ru-RU" altLang="ru-RU" sz="2400" dirty="0"/>
          </a:p>
          <a:p>
            <a:pPr marL="457200" indent="-457200">
              <a:spcBef>
                <a:spcPct val="0"/>
              </a:spcBef>
              <a:buAutoNum type="arabicPeriod"/>
            </a:pPr>
            <a:endParaRPr lang="ru-RU" altLang="ru-RU" sz="2400" dirty="0" smtClean="0"/>
          </a:p>
          <a:p>
            <a:pPr marL="457200" indent="-457200">
              <a:spcBef>
                <a:spcPct val="0"/>
              </a:spcBef>
              <a:buAutoNum type="arabicPeriod"/>
            </a:pPr>
            <a:endParaRPr lang="ru-RU" altLang="ru-RU" sz="2400" dirty="0" smtClean="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400" b="1" i="1" dirty="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 i="1" dirty="0"/>
          </a:p>
        </p:txBody>
      </p:sp>
    </p:spTree>
    <p:extLst>
      <p:ext uri="{BB962C8B-B14F-4D97-AF65-F5344CB8AC3E}">
        <p14:creationId xmlns:p14="http://schemas.microsoft.com/office/powerpoint/2010/main" val="2851509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  <a:alpha val="4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://lenagold.narod.ru/fon/clipart/b/bum/bumag227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0" t="6058" r="3863" b="16111"/>
          <a:stretch/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27585" y="116632"/>
            <a:ext cx="8136904" cy="6552728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971600" y="260648"/>
            <a:ext cx="7884456" cy="6336704"/>
          </a:xfrm>
          <a:prstGeom prst="rect">
            <a:avLst/>
          </a:prstGeom>
          <a:solidFill>
            <a:schemeClr val="bg1">
              <a:alpha val="67000"/>
            </a:schemeClr>
          </a:solidFill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Tx/>
              <a:buNone/>
              <a:defRPr/>
            </a:pPr>
            <a:r>
              <a:rPr lang="en-US" dirty="0" smtClean="0">
                <a:latin typeface="Georgia" panose="02040502050405020303" pitchFamily="18" charset="0"/>
              </a:rPr>
              <a:t>made by </a:t>
            </a:r>
            <a:endParaRPr lang="ru-RU" dirty="0" smtClean="0">
              <a:latin typeface="Georgia" panose="02040502050405020303" pitchFamily="18" charset="0"/>
            </a:endParaRPr>
          </a:p>
          <a:p>
            <a:pPr algn="ctr">
              <a:buFontTx/>
              <a:buNone/>
              <a:defRPr/>
            </a:pPr>
            <a:endParaRPr lang="en-US" sz="2800" dirty="0" smtClean="0">
              <a:latin typeface="Georgia" panose="02040502050405020303" pitchFamily="18" charset="0"/>
            </a:endParaRPr>
          </a:p>
          <a:p>
            <a:pPr marL="180975" indent="0">
              <a:buFontTx/>
              <a:buNone/>
              <a:defRPr/>
            </a:pPr>
            <a:r>
              <a:rPr lang="en-US" sz="2800" dirty="0" smtClean="0">
                <a:latin typeface="Georgia" panose="02040502050405020303" pitchFamily="18" charset="0"/>
              </a:rPr>
              <a:t>English Language Teacher: Natalia </a:t>
            </a:r>
            <a:r>
              <a:rPr lang="en-US" sz="2800" dirty="0" err="1" smtClean="0">
                <a:latin typeface="Georgia" panose="02040502050405020303" pitchFamily="18" charset="0"/>
              </a:rPr>
              <a:t>Undrul</a:t>
            </a:r>
            <a:r>
              <a:rPr lang="en-US" sz="2800" dirty="0" smtClean="0">
                <a:latin typeface="Georgia" panose="02040502050405020303" pitchFamily="18" charset="0"/>
              </a:rPr>
              <a:t> </a:t>
            </a:r>
          </a:p>
          <a:p>
            <a:pPr marL="180975" indent="0">
              <a:buFontTx/>
              <a:buNone/>
              <a:defRPr/>
            </a:pPr>
            <a:endParaRPr lang="en-US" sz="2800" dirty="0" smtClean="0">
              <a:latin typeface="Georgia" panose="02040502050405020303" pitchFamily="18" charset="0"/>
            </a:endParaRPr>
          </a:p>
          <a:p>
            <a:pPr marL="180975" indent="0">
              <a:buFontTx/>
              <a:buNone/>
              <a:defRPr/>
            </a:pPr>
            <a:endParaRPr lang="en-US" sz="2800" dirty="0">
              <a:latin typeface="Georgia" panose="02040502050405020303" pitchFamily="18" charset="0"/>
            </a:endParaRPr>
          </a:p>
          <a:p>
            <a:pPr marL="180975" indent="0">
              <a:buFontTx/>
              <a:buNone/>
              <a:defRPr/>
            </a:pPr>
            <a:r>
              <a:rPr lang="en-US" sz="2800" dirty="0" smtClean="0">
                <a:latin typeface="Georgia" panose="02040502050405020303" pitchFamily="18" charset="0"/>
              </a:rPr>
              <a:t>Students:</a:t>
            </a:r>
          </a:p>
          <a:p>
            <a:pPr marL="0" indent="0">
              <a:buFontTx/>
              <a:buNone/>
              <a:defRPr/>
            </a:pPr>
            <a:endParaRPr lang="en-US" sz="2800" dirty="0" smtClean="0">
              <a:latin typeface="Georgia" panose="02040502050405020303" pitchFamily="18" charset="0"/>
            </a:endParaRPr>
          </a:p>
          <a:p>
            <a:pPr marL="0" indent="0">
              <a:buFontTx/>
              <a:buNone/>
              <a:defRPr/>
            </a:pPr>
            <a:r>
              <a:rPr lang="en-US" sz="2800" dirty="0" smtClean="0">
                <a:latin typeface="Georgia" panose="02040502050405020303" pitchFamily="18" charset="0"/>
              </a:rPr>
              <a:t>                                   </a:t>
            </a:r>
            <a:endParaRPr lang="en-US" sz="2800" dirty="0">
              <a:latin typeface="Georgia" panose="02040502050405020303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987824" y="2852936"/>
            <a:ext cx="336835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800" dirty="0" err="1" smtClean="0">
                <a:latin typeface="Georgia" panose="02040502050405020303" pitchFamily="18" charset="0"/>
              </a:rPr>
              <a:t>Arina</a:t>
            </a:r>
            <a:r>
              <a:rPr lang="en-US" sz="2800" dirty="0" smtClean="0">
                <a:latin typeface="Georgia" panose="02040502050405020303" pitchFamily="18" charset="0"/>
              </a:rPr>
              <a:t> </a:t>
            </a:r>
            <a:r>
              <a:rPr lang="en-US" sz="2800" dirty="0" err="1">
                <a:latin typeface="Georgia" panose="02040502050405020303" pitchFamily="18" charset="0"/>
              </a:rPr>
              <a:t>Deryugina</a:t>
            </a:r>
            <a:endParaRPr lang="en-US" sz="2800" dirty="0">
              <a:latin typeface="Georgia" panose="02040502050405020303" pitchFamily="18" charset="0"/>
            </a:endParaRPr>
          </a:p>
          <a:p>
            <a:pPr>
              <a:defRPr/>
            </a:pPr>
            <a:r>
              <a:rPr lang="en-US" sz="2800" dirty="0">
                <a:latin typeface="Georgia" panose="02040502050405020303" pitchFamily="18" charset="0"/>
              </a:rPr>
              <a:t>Olga </a:t>
            </a:r>
            <a:r>
              <a:rPr lang="en-US" sz="2800" dirty="0" err="1">
                <a:latin typeface="Georgia" panose="02040502050405020303" pitchFamily="18" charset="0"/>
              </a:rPr>
              <a:t>Drozdova</a:t>
            </a:r>
            <a:endParaRPr lang="en-US" sz="2800" dirty="0">
              <a:latin typeface="Georgia" panose="02040502050405020303" pitchFamily="18" charset="0"/>
            </a:endParaRPr>
          </a:p>
          <a:p>
            <a:r>
              <a:rPr lang="en-US" altLang="ru-RU" sz="2800" dirty="0" smtClean="0">
                <a:latin typeface="Georgia" panose="02040502050405020303" pitchFamily="18" charset="0"/>
              </a:rPr>
              <a:t>Svetlana </a:t>
            </a:r>
            <a:r>
              <a:rPr lang="en-US" altLang="ru-RU" sz="2800" dirty="0" err="1" smtClean="0">
                <a:latin typeface="Georgia" panose="02040502050405020303" pitchFamily="18" charset="0"/>
              </a:rPr>
              <a:t>Grigorieva</a:t>
            </a:r>
            <a:endParaRPr lang="en-US" altLang="ru-RU" sz="2800" dirty="0" smtClean="0">
              <a:latin typeface="Georgia" panose="02040502050405020303" pitchFamily="18" charset="0"/>
            </a:endParaRPr>
          </a:p>
          <a:p>
            <a:r>
              <a:rPr lang="en-US" altLang="ru-RU" sz="2800" dirty="0" smtClean="0">
                <a:latin typeface="Georgia" panose="02040502050405020303" pitchFamily="18" charset="0"/>
              </a:rPr>
              <a:t>Anastasia </a:t>
            </a:r>
            <a:r>
              <a:rPr lang="en-US" altLang="ru-RU" sz="2800" dirty="0" err="1" smtClean="0">
                <a:latin typeface="Georgia" panose="02040502050405020303" pitchFamily="18" charset="0"/>
              </a:rPr>
              <a:t>Klaving</a:t>
            </a:r>
            <a:endParaRPr lang="en-US" altLang="ru-RU" sz="2800" dirty="0">
              <a:latin typeface="Georgia" panose="02040502050405020303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609440" y="5229200"/>
            <a:ext cx="684165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2400" dirty="0">
                <a:latin typeface="Georgia" panose="02040502050405020303" pitchFamily="18" charset="0"/>
              </a:rPr>
              <a:t>Class 9B</a:t>
            </a:r>
          </a:p>
          <a:p>
            <a:pPr algn="ctr">
              <a:buFontTx/>
              <a:buNone/>
              <a:defRPr/>
            </a:pPr>
            <a:r>
              <a:rPr lang="en-US" sz="2400" dirty="0" smtClean="0">
                <a:latin typeface="Georgia" panose="02040502050405020303" pitchFamily="18" charset="0"/>
              </a:rPr>
              <a:t>School </a:t>
            </a:r>
            <a:r>
              <a:rPr lang="en-US" sz="2400" dirty="0">
                <a:latin typeface="Georgia" panose="02040502050405020303" pitchFamily="18" charset="0"/>
              </a:rPr>
              <a:t># 293</a:t>
            </a:r>
          </a:p>
          <a:p>
            <a:pPr algn="ctr">
              <a:buFontTx/>
              <a:buNone/>
              <a:defRPr/>
            </a:pPr>
            <a:r>
              <a:rPr lang="en-US" sz="2400" dirty="0" smtClean="0">
                <a:latin typeface="Georgia" panose="02040502050405020303" pitchFamily="18" charset="0"/>
              </a:rPr>
              <a:t>Saint-Petersburg</a:t>
            </a:r>
            <a:endParaRPr lang="en-US" sz="2400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9001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  <a:alpha val="4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://lenagold.narod.ru/fon/clipart/b/bum/bumag227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0" t="6058" r="3863" b="16111"/>
          <a:stretch/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956234" y="332656"/>
            <a:ext cx="7776864" cy="1872208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anose="02040502050405020303" pitchFamily="18" charset="0"/>
              </a:rPr>
              <a:t>Project T</a:t>
            </a:r>
            <a:r>
              <a:rPr lang="en-US" alt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anose="02040502050405020303" pitchFamily="18" charset="0"/>
              </a:rPr>
              <a:t>heme</a:t>
            </a:r>
            <a:r>
              <a:rPr lang="en-US" alt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anose="02040502050405020303" pitchFamily="18" charset="0"/>
              </a:rPr>
              <a:t/>
            </a:r>
            <a:br>
              <a:rPr lang="en-US" alt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anose="02040502050405020303" pitchFamily="18" charset="0"/>
              </a:rPr>
            </a:br>
            <a:r>
              <a:rPr lang="ru-RU" alt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anose="02040502050405020303" pitchFamily="18" charset="0"/>
              </a:rPr>
              <a:t>«</a:t>
            </a:r>
            <a:r>
              <a:rPr lang="en-US" alt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anose="02040502050405020303" pitchFamily="18" charset="0"/>
              </a:rPr>
              <a:t>War </a:t>
            </a:r>
            <a:r>
              <a:rPr lang="en-US" alt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anose="02040502050405020303" pitchFamily="18" charset="0"/>
              </a:rPr>
              <a:t>Through The Eyes </a:t>
            </a:r>
            <a:r>
              <a:rPr lang="en-US" alt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anose="02040502050405020303" pitchFamily="18" charset="0"/>
              </a:rPr>
              <a:t>of </a:t>
            </a:r>
            <a:r>
              <a:rPr lang="en-US" alt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anose="02040502050405020303" pitchFamily="18" charset="0"/>
              </a:rPr>
              <a:t>Children</a:t>
            </a:r>
            <a:r>
              <a:rPr lang="ru-RU" alt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anose="02040502050405020303" pitchFamily="18" charset="0"/>
              </a:rPr>
              <a:t>»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475656" y="2420888"/>
            <a:ext cx="206498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The goal</a:t>
            </a:r>
            <a:r>
              <a:rPr 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:</a:t>
            </a:r>
            <a:endParaRPr lang="en-US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76957" y="3392996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542925" indent="-542925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t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o </a:t>
            </a:r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explore</a:t>
            </a:r>
          </a:p>
          <a:p>
            <a:pPr marL="542925" indent="-542925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t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o </a:t>
            </a:r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point out</a:t>
            </a:r>
          </a:p>
          <a:p>
            <a:pPr marL="542925" indent="-542925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t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o </a:t>
            </a:r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solve</a:t>
            </a:r>
          </a:p>
        </p:txBody>
      </p:sp>
      <p:sp>
        <p:nvSpPr>
          <p:cNvPr id="6" name="Стрелка вправо 5"/>
          <p:cNvSpPr/>
          <p:nvPr/>
        </p:nvSpPr>
        <p:spPr>
          <a:xfrm>
            <a:off x="4052503" y="4156245"/>
            <a:ext cx="792163" cy="504825"/>
          </a:xfrm>
          <a:prstGeom prst="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grpSp>
        <p:nvGrpSpPr>
          <p:cNvPr id="9" name="Группа 8"/>
          <p:cNvGrpSpPr/>
          <p:nvPr/>
        </p:nvGrpSpPr>
        <p:grpSpPr>
          <a:xfrm>
            <a:off x="5060690" y="2739246"/>
            <a:ext cx="3672408" cy="3338821"/>
            <a:chOff x="5148064" y="2852936"/>
            <a:chExt cx="3672408" cy="3338821"/>
          </a:xfrm>
        </p:grpSpPr>
        <p:sp>
          <p:nvSpPr>
            <p:cNvPr id="7" name="Блок-схема: альтернативный процесс 6"/>
            <p:cNvSpPr/>
            <p:nvPr/>
          </p:nvSpPr>
          <p:spPr>
            <a:xfrm>
              <a:off x="5148064" y="2852936"/>
              <a:ext cx="3672408" cy="3338821"/>
            </a:xfrm>
            <a:prstGeom prst="flowChartAlternateProcess">
              <a:avLst/>
            </a:prstGeom>
            <a:ln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ru-RU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5292080" y="2968074"/>
              <a:ext cx="3441018" cy="31085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US" sz="2800" dirty="0">
                  <a:latin typeface="Georgia" panose="02040502050405020303" pitchFamily="18" charset="0"/>
                </a:rPr>
                <a:t>the main problem connected with loss of teenagers’ </a:t>
              </a:r>
              <a:r>
                <a:rPr lang="en-US" sz="2800" dirty="0" smtClean="0">
                  <a:latin typeface="Georgia" panose="02040502050405020303" pitchFamily="18" charset="0"/>
                </a:rPr>
                <a:t>interest</a:t>
              </a:r>
            </a:p>
            <a:p>
              <a:pPr algn="ctr">
                <a:defRPr/>
              </a:pPr>
              <a:r>
                <a:rPr lang="en-US" sz="2800" dirty="0">
                  <a:latin typeface="Georgia" panose="02040502050405020303" pitchFamily="18" charset="0"/>
                </a:rPr>
                <a:t>in the history of our country in </a:t>
              </a:r>
              <a:r>
                <a:rPr lang="en-US" sz="2800" dirty="0" smtClean="0">
                  <a:latin typeface="Georgia" panose="02040502050405020303" pitchFamily="18" charset="0"/>
                </a:rPr>
                <a:t>period 1941-1945</a:t>
              </a:r>
              <a:endParaRPr lang="ru-RU" sz="2800" dirty="0">
                <a:latin typeface="Georgia" panose="02040502050405020303" pitchFamily="18" charset="0"/>
              </a:endParaRPr>
            </a:p>
          </p:txBody>
        </p:sp>
      </p:grpSp>
      <p:sp>
        <p:nvSpPr>
          <p:cNvPr id="2" name="Прямоугольник 1"/>
          <p:cNvSpPr/>
          <p:nvPr/>
        </p:nvSpPr>
        <p:spPr>
          <a:xfrm>
            <a:off x="827585" y="116632"/>
            <a:ext cx="8136904" cy="6552728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1862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  <a:alpha val="4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://lenagold.narod.ru/fon/clipart/b/bum/bumag227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0" t="6058" r="3863" b="16111"/>
          <a:stretch/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1691680" y="260648"/>
            <a:ext cx="633670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921605" y="260648"/>
            <a:ext cx="7895839" cy="432048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ru-RU" sz="18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anose="02040502050405020303" pitchFamily="18" charset="0"/>
              </a:rPr>
              <a:t>Project </a:t>
            </a:r>
            <a:r>
              <a:rPr lang="en-US" altLang="ru-RU" sz="18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anose="02040502050405020303" pitchFamily="18" charset="0"/>
              </a:rPr>
              <a:t>Theme </a:t>
            </a:r>
            <a:r>
              <a:rPr lang="ru-RU" altLang="ru-RU" sz="18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anose="02040502050405020303" pitchFamily="18" charset="0"/>
              </a:rPr>
              <a:t>«</a:t>
            </a:r>
            <a:r>
              <a:rPr lang="en-US" altLang="ru-RU" sz="18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anose="02040502050405020303" pitchFamily="18" charset="0"/>
              </a:rPr>
              <a:t>War </a:t>
            </a:r>
            <a:r>
              <a:rPr lang="en-US" altLang="ru-RU" sz="18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anose="02040502050405020303" pitchFamily="18" charset="0"/>
              </a:rPr>
              <a:t>Through The Eyes </a:t>
            </a:r>
            <a:r>
              <a:rPr lang="en-US" altLang="ru-RU" sz="18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anose="02040502050405020303" pitchFamily="18" charset="0"/>
              </a:rPr>
              <a:t>of </a:t>
            </a:r>
            <a:r>
              <a:rPr lang="en-US" altLang="ru-RU" sz="18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anose="02040502050405020303" pitchFamily="18" charset="0"/>
              </a:rPr>
              <a:t>Children</a:t>
            </a:r>
            <a:r>
              <a:rPr lang="ru-RU" altLang="ru-RU" sz="18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anose="02040502050405020303" pitchFamily="18" charset="0"/>
              </a:rPr>
              <a:t>»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827585" y="116632"/>
            <a:ext cx="8136904" cy="6552728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1403648" y="1268760"/>
            <a:ext cx="691276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anose="02040502050405020303" pitchFamily="18" charset="0"/>
              </a:rPr>
              <a:t>The </a:t>
            </a:r>
            <a:r>
              <a:rPr lang="en-US" alt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anose="02040502050405020303" pitchFamily="18" charset="0"/>
              </a:rPr>
              <a:t>objectives</a:t>
            </a:r>
          </a:p>
          <a:p>
            <a:endParaRPr lang="en-US" alt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  <a:p>
            <a:pPr>
              <a:buFont typeface="Wingdings" pitchFamily="2" charset="2"/>
              <a:buChar char="q"/>
            </a:pPr>
            <a:endParaRPr lang="en-US" altLang="ru-RU" dirty="0" smtClean="0">
              <a:latin typeface="Georgia" panose="02040502050405020303" pitchFamily="18" charset="0"/>
            </a:endParaRPr>
          </a:p>
          <a:p>
            <a:pPr marL="542925" indent="-542925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r>
              <a:rPr lang="en-US" alt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Detailed study of books and articles on the topic</a:t>
            </a:r>
          </a:p>
          <a:p>
            <a:pPr marL="542925" indent="-542925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r>
              <a:rPr lang="en-US" alt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Conduct the survey among teenagers</a:t>
            </a:r>
          </a:p>
          <a:p>
            <a:pPr marL="542925" indent="-542925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r>
              <a:rPr lang="en-US" alt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Analysis of the obtained results</a:t>
            </a:r>
          </a:p>
          <a:p>
            <a:pPr marL="542925" indent="-542925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r>
              <a:rPr lang="en-US" alt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Find possible solution to the problem</a:t>
            </a:r>
            <a:endParaRPr lang="ru-RU" alt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6454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  <a:alpha val="4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://lenagold.narod.ru/fon/clipart/b/bum/bumag227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0" t="6058" r="3863" b="16111"/>
          <a:stretch/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1691680" y="260648"/>
            <a:ext cx="633670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921605" y="260648"/>
            <a:ext cx="7895839" cy="432048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ru-RU" sz="18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anose="02040502050405020303" pitchFamily="18" charset="0"/>
              </a:rPr>
              <a:t>Project </a:t>
            </a:r>
            <a:r>
              <a:rPr lang="en-US" altLang="ru-RU" sz="18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anose="02040502050405020303" pitchFamily="18" charset="0"/>
              </a:rPr>
              <a:t>Theme </a:t>
            </a:r>
            <a:r>
              <a:rPr lang="ru-RU" altLang="ru-RU" sz="18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anose="02040502050405020303" pitchFamily="18" charset="0"/>
              </a:rPr>
              <a:t>«</a:t>
            </a:r>
            <a:r>
              <a:rPr lang="en-US" altLang="ru-RU" sz="18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anose="02040502050405020303" pitchFamily="18" charset="0"/>
              </a:rPr>
              <a:t>War </a:t>
            </a:r>
            <a:r>
              <a:rPr lang="en-US" altLang="ru-RU" sz="18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anose="02040502050405020303" pitchFamily="18" charset="0"/>
              </a:rPr>
              <a:t>Through The Eyes </a:t>
            </a:r>
            <a:r>
              <a:rPr lang="en-US" altLang="ru-RU" sz="18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anose="02040502050405020303" pitchFamily="18" charset="0"/>
              </a:rPr>
              <a:t>of </a:t>
            </a:r>
            <a:r>
              <a:rPr lang="en-US" altLang="ru-RU" sz="18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anose="02040502050405020303" pitchFamily="18" charset="0"/>
              </a:rPr>
              <a:t>Children</a:t>
            </a:r>
            <a:r>
              <a:rPr lang="ru-RU" altLang="ru-RU" sz="18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anose="02040502050405020303" pitchFamily="18" charset="0"/>
              </a:rPr>
              <a:t>»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827585" y="116632"/>
            <a:ext cx="8136904" cy="6552728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1115617" y="1268760"/>
            <a:ext cx="7560840" cy="1143000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anose="02040502050405020303" pitchFamily="18" charset="0"/>
                <a:ea typeface="+mn-ea"/>
                <a:cs typeface="+mn-cs"/>
              </a:rPr>
              <a:t>The main research methods</a:t>
            </a:r>
            <a:endParaRPr lang="ru-RU" altLang="ru-RU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Georgia" panose="02040502050405020303" pitchFamily="18" charset="0"/>
              <a:ea typeface="+mn-ea"/>
              <a:cs typeface="+mn-cs"/>
            </a:endParaRPr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1139628" y="2422401"/>
            <a:ext cx="7560840" cy="2808312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42925" indent="-542925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r>
              <a:rPr lang="en-US" alt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Social survey</a:t>
            </a:r>
          </a:p>
          <a:p>
            <a:pPr marL="542925" indent="-542925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r>
              <a:rPr lang="en-US" alt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Personal interviews</a:t>
            </a:r>
          </a:p>
          <a:p>
            <a:pPr marL="542925" indent="-542925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r>
              <a:rPr lang="en-US" alt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Theoretical analysis of the findings and information</a:t>
            </a:r>
            <a:endParaRPr lang="ru-RU" alt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377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  <a:alpha val="4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://lenagold.narod.ru/fon/clipart/b/bum/bumag227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0" t="6058" r="3863" b="16111"/>
          <a:stretch/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1691680" y="260648"/>
            <a:ext cx="633670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921605" y="260648"/>
            <a:ext cx="7895839" cy="432048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ru-RU" sz="18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anose="02040502050405020303" pitchFamily="18" charset="0"/>
              </a:rPr>
              <a:t>Project </a:t>
            </a:r>
            <a:r>
              <a:rPr lang="en-US" altLang="ru-RU" sz="18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anose="02040502050405020303" pitchFamily="18" charset="0"/>
              </a:rPr>
              <a:t>Theme </a:t>
            </a:r>
            <a:r>
              <a:rPr lang="ru-RU" altLang="ru-RU" sz="18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anose="02040502050405020303" pitchFamily="18" charset="0"/>
              </a:rPr>
              <a:t>«</a:t>
            </a:r>
            <a:r>
              <a:rPr lang="en-US" altLang="ru-RU" sz="18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anose="02040502050405020303" pitchFamily="18" charset="0"/>
              </a:rPr>
              <a:t>War </a:t>
            </a:r>
            <a:r>
              <a:rPr lang="en-US" altLang="ru-RU" sz="18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anose="02040502050405020303" pitchFamily="18" charset="0"/>
              </a:rPr>
              <a:t>Through The Eyes </a:t>
            </a:r>
            <a:r>
              <a:rPr lang="en-US" altLang="ru-RU" sz="18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anose="02040502050405020303" pitchFamily="18" charset="0"/>
              </a:rPr>
              <a:t>of </a:t>
            </a:r>
            <a:r>
              <a:rPr lang="en-US" altLang="ru-RU" sz="18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anose="02040502050405020303" pitchFamily="18" charset="0"/>
              </a:rPr>
              <a:t>Children</a:t>
            </a:r>
            <a:r>
              <a:rPr lang="ru-RU" altLang="ru-RU" sz="18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anose="02040502050405020303" pitchFamily="18" charset="0"/>
              </a:rPr>
              <a:t>»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827585" y="116632"/>
            <a:ext cx="8136904" cy="6552728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1408820" y="1268759"/>
            <a:ext cx="6347048" cy="1143000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anose="02040502050405020303" pitchFamily="18" charset="0"/>
                <a:ea typeface="+mn-ea"/>
                <a:cs typeface="+mn-cs"/>
              </a:rPr>
              <a:t>The body</a:t>
            </a:r>
            <a:endParaRPr lang="ru-RU" altLang="ru-RU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Georgia" panose="02040502050405020303" pitchFamily="18" charset="0"/>
              <a:ea typeface="+mn-ea"/>
              <a:cs typeface="+mn-cs"/>
            </a:endParaRPr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1398476" y="2564904"/>
            <a:ext cx="6347048" cy="29523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42925" indent="-542925">
              <a:buFont typeface="Wingdings" panose="05000000000000000000" pitchFamily="2" charset="2"/>
              <a:buChar char="ü"/>
            </a:pPr>
            <a:r>
              <a:rPr lang="en-US" alt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Children lived in time of War</a:t>
            </a:r>
          </a:p>
          <a:p>
            <a:pPr marL="542925" indent="-542925">
              <a:buFont typeface="Wingdings" panose="05000000000000000000" pitchFamily="2" charset="2"/>
              <a:buChar char="ü"/>
            </a:pPr>
            <a:endParaRPr lang="en-US" altLang="ru-RU" sz="2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  <a:p>
            <a:pPr marL="542925" indent="-542925">
              <a:buFont typeface="Wingdings" panose="05000000000000000000" pitchFamily="2" charset="2"/>
              <a:buChar char="ü"/>
            </a:pPr>
            <a:r>
              <a:rPr lang="en-US" alt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Post-war children</a:t>
            </a:r>
          </a:p>
          <a:p>
            <a:pPr marL="542925" indent="-542925">
              <a:buFont typeface="Wingdings" panose="05000000000000000000" pitchFamily="2" charset="2"/>
              <a:buChar char="ü"/>
            </a:pPr>
            <a:endParaRPr lang="en-US" altLang="ru-RU" sz="2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  <a:p>
            <a:pPr marL="542925" indent="-542925">
              <a:buFont typeface="Wingdings" panose="05000000000000000000" pitchFamily="2" charset="2"/>
              <a:buChar char="ü"/>
            </a:pPr>
            <a:r>
              <a:rPr lang="en-US" alt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Current generation of children</a:t>
            </a:r>
            <a:endParaRPr lang="ru-RU" alt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3674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>
          <a:xfrm>
            <a:off x="395536" y="760626"/>
            <a:ext cx="8229600" cy="724942"/>
          </a:xfrm>
        </p:spPr>
        <p:txBody>
          <a:bodyPr>
            <a:normAutofit/>
          </a:bodyPr>
          <a:lstStyle/>
          <a:p>
            <a:r>
              <a:rPr lang="en-US" altLang="ru-RU" sz="36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anose="02040502050405020303" pitchFamily="18" charset="0"/>
                <a:ea typeface="+mn-ea"/>
                <a:cs typeface="+mn-cs"/>
              </a:rPr>
              <a:t>Children lived in time of </a:t>
            </a:r>
            <a:r>
              <a:rPr lang="en-US" altLang="ru-RU" sz="36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anose="02040502050405020303" pitchFamily="18" charset="0"/>
                <a:ea typeface="+mn-ea"/>
                <a:cs typeface="+mn-cs"/>
              </a:rPr>
              <a:t>war</a:t>
            </a:r>
            <a:endParaRPr lang="ru-RU" altLang="ru-RU" sz="36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Georgia" panose="02040502050405020303" pitchFamily="18" charset="0"/>
              <a:ea typeface="+mn-ea"/>
              <a:cs typeface="+mn-cs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539552" y="2132164"/>
            <a:ext cx="4392488" cy="3456384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  <a:defRPr/>
            </a:pPr>
            <a:r>
              <a:rPr lang="en-US" sz="2800" dirty="0" smtClean="0">
                <a:latin typeface="Georgia" panose="02040502050405020303" pitchFamily="18" charset="0"/>
              </a:rPr>
              <a:t>Life full of suffering and horror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  <a:defRPr/>
            </a:pPr>
            <a:r>
              <a:rPr lang="en-US" sz="2800" dirty="0" smtClean="0">
                <a:latin typeface="Georgia" panose="02040502050405020303" pitchFamily="18" charset="0"/>
              </a:rPr>
              <a:t> Difficulties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  <a:defRPr/>
            </a:pPr>
            <a:r>
              <a:rPr lang="en-US" sz="2800" dirty="0" smtClean="0">
                <a:latin typeface="Georgia" panose="02040502050405020303" pitchFamily="18" charset="0"/>
              </a:rPr>
              <a:t>Did not understand what the war was</a:t>
            </a:r>
            <a:endParaRPr lang="ru-RU" sz="2800" dirty="0">
              <a:latin typeface="Georgia" panose="02040502050405020303" pitchFamily="18" charset="0"/>
            </a:endParaRPr>
          </a:p>
        </p:txBody>
      </p:sp>
      <p:pic>
        <p:nvPicPr>
          <p:cNvPr id="9220" name="Рисунок 6" descr="D:\ИССЛЕДОВАТЕЛЬСКИЕ РАБОТЫ\REMEMBER THE GREAT PATRIOTIC WAR\Дети 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3" y="1568085"/>
            <a:ext cx="3339083" cy="458454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495541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I:\УРОК\Дети 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115" y="764704"/>
            <a:ext cx="8060597" cy="5400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444394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I:\УРОК\Дети 5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25" r="13334"/>
          <a:stretch/>
        </p:blipFill>
        <p:spPr bwMode="auto">
          <a:xfrm>
            <a:off x="1174701" y="764704"/>
            <a:ext cx="6912768" cy="528738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667193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</TotalTime>
  <Words>373</Words>
  <Application>Microsoft Office PowerPoint</Application>
  <PresentationFormat>Экран (4:3)</PresentationFormat>
  <Paragraphs>107</Paragraphs>
  <Slides>18</Slides>
  <Notes>18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Children lived in time of war</vt:lpstr>
      <vt:lpstr>Презентация PowerPoint</vt:lpstr>
      <vt:lpstr>Презентация PowerPoint</vt:lpstr>
      <vt:lpstr>Презентация PowerPoint</vt:lpstr>
      <vt:lpstr>Post-war children</vt:lpstr>
      <vt:lpstr>Current generation of children</vt:lpstr>
      <vt:lpstr>Презентация PowerPoint</vt:lpstr>
      <vt:lpstr>What resources are used by students for searching information about  the Great Patriotic War?</vt:lpstr>
      <vt:lpstr>The relevance of the research</vt:lpstr>
      <vt:lpstr>Solutions</vt:lpstr>
      <vt:lpstr>Sir Winston Churchill</vt:lpstr>
      <vt:lpstr>Презентация PowerPoint</vt:lpstr>
    </vt:vector>
  </TitlesOfParts>
  <Company>*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Ulia</dc:creator>
  <cp:lastModifiedBy>STAS</cp:lastModifiedBy>
  <cp:revision>21</cp:revision>
  <dcterms:created xsi:type="dcterms:W3CDTF">2015-02-25T15:09:16Z</dcterms:created>
  <dcterms:modified xsi:type="dcterms:W3CDTF">2015-02-26T21:53:20Z</dcterms:modified>
</cp:coreProperties>
</file>