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9" r:id="rId2"/>
    <p:sldId id="256" r:id="rId3"/>
    <p:sldId id="259" r:id="rId4"/>
    <p:sldId id="258" r:id="rId5"/>
    <p:sldId id="260" r:id="rId6"/>
    <p:sldId id="257" r:id="rId7"/>
    <p:sldId id="261" r:id="rId8"/>
    <p:sldId id="262"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90" autoAdjust="0"/>
  </p:normalViewPr>
  <p:slideViewPr>
    <p:cSldViewPr>
      <p:cViewPr varScale="1">
        <p:scale>
          <a:sx n="104" d="100"/>
          <a:sy n="104" d="100"/>
        </p:scale>
        <p:origin x="-18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20" name="Нижний колонтитул 19"/>
          <p:cNvSpPr>
            <a:spLocks noGrp="1"/>
          </p:cNvSpPr>
          <p:nvPr>
            <p:ph type="ftr" sz="quarter" idx="11"/>
          </p:nvPr>
        </p:nvSpPr>
        <p:spPr/>
        <p:txBody>
          <a:bodyPr/>
          <a:lstStyle>
            <a:extLst/>
          </a:lstStyle>
          <a:p>
            <a:endParaRPr lang="en-US"/>
          </a:p>
        </p:txBody>
      </p:sp>
      <p:sp>
        <p:nvSpPr>
          <p:cNvPr id="10" name="Номер слайда 9"/>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9" name="Номер слайда 8"/>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4" name="Нижний колонтитул 3"/>
          <p:cNvSpPr>
            <a:spLocks noGrp="1"/>
          </p:cNvSpPr>
          <p:nvPr>
            <p:ph type="ftr" sz="quarter" idx="11"/>
          </p:nvPr>
        </p:nvSpPr>
        <p:spPr/>
        <p:txBody>
          <a:bodyPr/>
          <a:lstStyle>
            <a:extLst/>
          </a:lstStyle>
          <a:p>
            <a:endParaRPr lang="en-US"/>
          </a:p>
        </p:txBody>
      </p:sp>
      <p:sp>
        <p:nvSpPr>
          <p:cNvPr id="5" name="Номер слайда 4"/>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3" name="Нижний колонтитул 2"/>
          <p:cNvSpPr>
            <a:spLocks noGrp="1"/>
          </p:cNvSpPr>
          <p:nvPr>
            <p:ph type="ftr" sz="quarter" idx="11"/>
          </p:nvPr>
        </p:nvSpPr>
        <p:spPr/>
        <p:txBody>
          <a:bodyPr/>
          <a:lstStyle>
            <a:extLst/>
          </a:lstStyle>
          <a:p>
            <a:endParaRPr lang="en-US"/>
          </a:p>
        </p:txBody>
      </p:sp>
      <p:sp>
        <p:nvSpPr>
          <p:cNvPr id="4" name="Номер слайда 3"/>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2/28/2015</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EAF463A-BC7C-46EE-9F1E-7F377CCA4891}" type="datetimeFigureOut">
              <a:rPr lang="en-US" smtClean="0"/>
              <a:pPr/>
              <a:t>2/28/2015</a:t>
            </a:fld>
            <a:endParaRPr lang="en-US"/>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A483448D-3A78-4528-A469-B745A65DA480}" type="slidenum">
              <a:rPr lang="en-US" smtClean="0"/>
              <a:pPr/>
              <a:t>‹#›</a:t>
            </a:fld>
            <a:endParaRPr lang="en-US"/>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554480"/>
          </a:xfrm>
        </p:spPr>
        <p:txBody>
          <a:bodyPr>
            <a:normAutofit fontScale="90000"/>
          </a:bodyPr>
          <a:lstStyle/>
          <a:p>
            <a:pPr algn="ctr"/>
            <a:r>
              <a:rPr lang="ru-RU" dirty="0" smtClean="0"/>
              <a:t>  </a:t>
            </a:r>
            <a:r>
              <a:rPr lang="en-US" dirty="0" smtClean="0"/>
              <a:t/>
            </a:r>
            <a:br>
              <a:rPr lang="en-US" dirty="0" smtClean="0"/>
            </a:br>
            <a:r>
              <a:rPr lang="en-US" sz="6000" dirty="0" smtClean="0">
                <a:solidFill>
                  <a:schemeClr val="tx2">
                    <a:lumMod val="60000"/>
                    <a:lumOff val="40000"/>
                  </a:schemeClr>
                </a:solidFill>
              </a:rPr>
              <a:t>Teddy Bears in English Children’s Literature</a:t>
            </a:r>
            <a:r>
              <a:rPr lang="ru-RU" sz="6000" dirty="0" smtClean="0">
                <a:solidFill>
                  <a:schemeClr val="tx2">
                    <a:lumMod val="60000"/>
                    <a:lumOff val="40000"/>
                  </a:schemeClr>
                </a:solidFill>
              </a:rPr>
              <a:t>   </a:t>
            </a:r>
            <a:r>
              <a:rPr lang="ru-RU" dirty="0" smtClean="0">
                <a:solidFill>
                  <a:schemeClr val="tx2">
                    <a:lumMod val="60000"/>
                    <a:lumOff val="40000"/>
                  </a:schemeClr>
                </a:solidFill>
              </a:rPr>
              <a:t/>
            </a:r>
            <a:br>
              <a:rPr lang="ru-RU" dirty="0" smtClean="0">
                <a:solidFill>
                  <a:schemeClr val="tx2">
                    <a:lumMod val="60000"/>
                    <a:lumOff val="40000"/>
                  </a:schemeClr>
                </a:solidFill>
              </a:rPr>
            </a:br>
            <a:endParaRPr lang="ru-RU" dirty="0">
              <a:solidFill>
                <a:schemeClr val="tx2">
                  <a:lumMod val="60000"/>
                  <a:lumOff val="40000"/>
                </a:schemeClr>
              </a:solidFill>
            </a:endParaRPr>
          </a:p>
        </p:txBody>
      </p:sp>
      <p:pic>
        <p:nvPicPr>
          <p:cNvPr id="1026" name="Picture 2" descr="C:\Users\Галина\Desktop\винни и Робин.gif"/>
          <p:cNvPicPr>
            <a:picLocks noGrp="1" noChangeAspect="1" noChangeArrowheads="1"/>
          </p:cNvPicPr>
          <p:nvPr>
            <p:ph sz="half" idx="1"/>
          </p:nvPr>
        </p:nvPicPr>
        <p:blipFill>
          <a:blip r:embed="rId2" cstate="print"/>
          <a:stretch>
            <a:fillRect/>
          </a:stretch>
        </p:blipFill>
        <p:spPr bwMode="auto">
          <a:xfrm>
            <a:off x="1295400" y="2209800"/>
            <a:ext cx="3657600" cy="3733800"/>
          </a:xfrm>
          <a:prstGeom prst="rect">
            <a:avLst/>
          </a:prstGeom>
          <a:noFill/>
        </p:spPr>
      </p:pic>
      <p:sp>
        <p:nvSpPr>
          <p:cNvPr id="6" name="Содержимое 5"/>
          <p:cNvSpPr>
            <a:spLocks noGrp="1"/>
          </p:cNvSpPr>
          <p:nvPr>
            <p:ph sz="half" idx="2"/>
          </p:nvPr>
        </p:nvSpPr>
        <p:spPr>
          <a:xfrm>
            <a:off x="5029200" y="1981200"/>
            <a:ext cx="3904488" cy="4495800"/>
          </a:xfrm>
        </p:spPr>
        <p:txBody>
          <a:bodyPr>
            <a:normAutofit/>
          </a:bodyPr>
          <a:lstStyle/>
          <a:p>
            <a:pPr>
              <a:buNone/>
            </a:pPr>
            <a:r>
              <a:rPr lang="en-US" sz="3200" dirty="0" smtClean="0">
                <a:solidFill>
                  <a:schemeClr val="tx2">
                    <a:lumMod val="60000"/>
                    <a:lumOff val="40000"/>
                  </a:schemeClr>
                </a:solidFill>
                <a:latin typeface="Times New Roman" pitchFamily="18" charset="0"/>
                <a:cs typeface="Times New Roman" pitchFamily="18" charset="0"/>
              </a:rPr>
              <a:t>Authors</a:t>
            </a:r>
            <a:r>
              <a:rPr lang="ru-RU" sz="3200" dirty="0" smtClean="0">
                <a:solidFill>
                  <a:schemeClr val="tx2">
                    <a:lumMod val="60000"/>
                    <a:lumOff val="40000"/>
                  </a:schemeClr>
                </a:solidFill>
                <a:latin typeface="Times New Roman" pitchFamily="18" charset="0"/>
                <a:ea typeface="Times New Roman" pitchFamily="18" charset="0"/>
                <a:cs typeface="Times New Roman" pitchFamily="18" charset="0"/>
              </a:rPr>
              <a:t>: А</a:t>
            </a:r>
            <a:r>
              <a:rPr lang="en-US" sz="3200" dirty="0" err="1" smtClean="0">
                <a:solidFill>
                  <a:schemeClr val="tx2">
                    <a:lumMod val="60000"/>
                    <a:lumOff val="40000"/>
                  </a:schemeClr>
                </a:solidFill>
                <a:latin typeface="Times New Roman" pitchFamily="18" charset="0"/>
                <a:ea typeface="Times New Roman" pitchFamily="18" charset="0"/>
                <a:cs typeface="Times New Roman" pitchFamily="18" charset="0"/>
              </a:rPr>
              <a:t>bieva</a:t>
            </a:r>
            <a:r>
              <a:rPr lang="ru-RU" sz="3200" dirty="0" smtClean="0">
                <a:solidFill>
                  <a:schemeClr val="tx2">
                    <a:lumMod val="60000"/>
                    <a:lumOff val="40000"/>
                  </a:schemeClr>
                </a:solidFill>
                <a:latin typeface="Times New Roman" pitchFamily="18" charset="0"/>
                <a:ea typeface="Times New Roman" pitchFamily="18" charset="0"/>
                <a:cs typeface="Times New Roman" pitchFamily="18" charset="0"/>
              </a:rPr>
              <a:t> М., </a:t>
            </a:r>
            <a:endParaRPr lang="en-US" sz="3200" dirty="0" smtClean="0">
              <a:solidFill>
                <a:schemeClr val="tx2">
                  <a:lumMod val="60000"/>
                  <a:lumOff val="40000"/>
                </a:schemeClr>
              </a:solidFill>
              <a:latin typeface="Times New Roman" pitchFamily="18" charset="0"/>
              <a:ea typeface="Times New Roman" pitchFamily="18" charset="0"/>
              <a:cs typeface="Times New Roman" pitchFamily="18" charset="0"/>
            </a:endParaRPr>
          </a:p>
          <a:p>
            <a:pPr>
              <a:buNone/>
            </a:pPr>
            <a:r>
              <a:rPr lang="en-US" sz="3200" dirty="0" err="1" smtClean="0">
                <a:solidFill>
                  <a:schemeClr val="tx2">
                    <a:lumMod val="60000"/>
                    <a:lumOff val="40000"/>
                  </a:schemeClr>
                </a:solidFill>
                <a:latin typeface="Times New Roman" pitchFamily="18" charset="0"/>
                <a:ea typeface="Times New Roman" pitchFamily="18" charset="0"/>
                <a:cs typeface="Times New Roman" pitchFamily="18" charset="0"/>
              </a:rPr>
              <a:t>Ivanova</a:t>
            </a:r>
            <a:r>
              <a:rPr lang="en-US" sz="3200" dirty="0" smtClean="0">
                <a:solidFill>
                  <a:schemeClr val="tx2">
                    <a:lumMod val="60000"/>
                    <a:lumOff val="40000"/>
                  </a:schemeClr>
                </a:solidFill>
                <a:latin typeface="Times New Roman" pitchFamily="18" charset="0"/>
                <a:ea typeface="Times New Roman" pitchFamily="18" charset="0"/>
                <a:cs typeface="Times New Roman" pitchFamily="18" charset="0"/>
              </a:rPr>
              <a:t> D., </a:t>
            </a:r>
            <a:r>
              <a:rPr lang="en-US" sz="3200" dirty="0" err="1" smtClean="0">
                <a:solidFill>
                  <a:schemeClr val="tx2">
                    <a:lumMod val="60000"/>
                    <a:lumOff val="40000"/>
                  </a:schemeClr>
                </a:solidFill>
                <a:latin typeface="Times New Roman" pitchFamily="18" charset="0"/>
                <a:ea typeface="Times New Roman" pitchFamily="18" charset="0"/>
                <a:cs typeface="Times New Roman" pitchFamily="18" charset="0"/>
              </a:rPr>
              <a:t>Shram</a:t>
            </a:r>
            <a:r>
              <a:rPr lang="en-US" sz="3200" dirty="0" smtClean="0">
                <a:solidFill>
                  <a:schemeClr val="tx2">
                    <a:lumMod val="60000"/>
                    <a:lumOff val="40000"/>
                  </a:schemeClr>
                </a:solidFill>
                <a:latin typeface="Times New Roman" pitchFamily="18" charset="0"/>
                <a:ea typeface="Times New Roman" pitchFamily="18" charset="0"/>
                <a:cs typeface="Times New Roman" pitchFamily="18" charset="0"/>
              </a:rPr>
              <a:t> A.</a:t>
            </a:r>
            <a:r>
              <a:rPr lang="ru-RU" sz="3200" dirty="0" smtClean="0">
                <a:solidFill>
                  <a:schemeClr val="tx2">
                    <a:lumMod val="60000"/>
                    <a:lumOff val="40000"/>
                  </a:schemeClr>
                </a:solidFill>
                <a:latin typeface="Times New Roman" pitchFamily="18" charset="0"/>
                <a:ea typeface="Times New Roman" pitchFamily="18" charset="0"/>
                <a:cs typeface="Times New Roman" pitchFamily="18" charset="0"/>
              </a:rPr>
              <a:t> </a:t>
            </a:r>
            <a:endParaRPr lang="ru-RU" sz="3200" dirty="0">
              <a:solidFill>
                <a:schemeClr val="tx2">
                  <a:lumMod val="60000"/>
                  <a:lumOff val="40000"/>
                </a:schemeClr>
              </a:solidFill>
            </a:endParaRPr>
          </a:p>
        </p:txBody>
      </p:sp>
      <p:pic>
        <p:nvPicPr>
          <p:cNvPr id="2050" name="Picture 2" descr="C:\Users\Галина\Desktop\винни5.jpg"/>
          <p:cNvPicPr>
            <a:picLocks noChangeAspect="1" noChangeArrowheads="1"/>
          </p:cNvPicPr>
          <p:nvPr/>
        </p:nvPicPr>
        <p:blipFill>
          <a:blip r:embed="rId3" cstate="print"/>
          <a:srcRect/>
          <a:stretch>
            <a:fillRect/>
          </a:stretch>
        </p:blipFill>
        <p:spPr bwMode="auto">
          <a:xfrm>
            <a:off x="6096000" y="3352800"/>
            <a:ext cx="2381250" cy="2571750"/>
          </a:xfrm>
          <a:prstGeom prst="rect">
            <a:avLst/>
          </a:prstGeom>
          <a:noFill/>
        </p:spPr>
      </p:pic>
      <p:sp>
        <p:nvSpPr>
          <p:cNvPr id="25601" name="Rectangle 1"/>
          <p:cNvSpPr>
            <a:spLocks noChangeArrowheads="1"/>
          </p:cNvSpPr>
          <p:nvPr/>
        </p:nvSpPr>
        <p:spPr bwMode="auto">
          <a:xfrm>
            <a:off x="4454820" y="74711"/>
            <a:ext cx="234360"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82880"/>
          </a:xfrm>
        </p:spPr>
        <p:txBody>
          <a:bodyPr>
            <a:normAutofit fontScale="90000"/>
          </a:bodyPr>
          <a:lstStyle/>
          <a:p>
            <a:endParaRPr lang="ru-RU" dirty="0"/>
          </a:p>
        </p:txBody>
      </p:sp>
      <p:sp>
        <p:nvSpPr>
          <p:cNvPr id="3" name="Содержимое 2"/>
          <p:cNvSpPr>
            <a:spLocks noGrp="1"/>
          </p:cNvSpPr>
          <p:nvPr>
            <p:ph sz="half" idx="1"/>
          </p:nvPr>
        </p:nvSpPr>
        <p:spPr>
          <a:xfrm>
            <a:off x="1435608" y="762000"/>
            <a:ext cx="3657600" cy="5425440"/>
          </a:xfrm>
        </p:spPr>
        <p:txBody>
          <a:bodyPr>
            <a:normAutofit/>
          </a:bodyPr>
          <a:lstStyle/>
          <a:p>
            <a:pPr algn="ctr">
              <a:buNone/>
            </a:pPr>
            <a:r>
              <a:rPr lang="en-US" sz="3600" dirty="0" smtClean="0">
                <a:solidFill>
                  <a:schemeClr val="tx2">
                    <a:lumMod val="60000"/>
                    <a:lumOff val="40000"/>
                  </a:schemeClr>
                </a:solidFill>
                <a:latin typeface="Times New Roman" pitchFamily="18" charset="0"/>
                <a:cs typeface="Times New Roman" pitchFamily="18" charset="0"/>
              </a:rPr>
              <a:t>Pooh is very fond of "</a:t>
            </a:r>
            <a:r>
              <a:rPr lang="en-US" sz="3600" dirty="0" err="1" smtClean="0">
                <a:solidFill>
                  <a:schemeClr val="tx2">
                    <a:lumMod val="60000"/>
                    <a:lumOff val="40000"/>
                  </a:schemeClr>
                </a:solidFill>
                <a:latin typeface="Times New Roman" pitchFamily="18" charset="0"/>
                <a:cs typeface="Times New Roman" pitchFamily="18" charset="0"/>
              </a:rPr>
              <a:t>hunny</a:t>
            </a:r>
            <a:r>
              <a:rPr lang="en-US" sz="3600" dirty="0" smtClean="0">
                <a:solidFill>
                  <a:schemeClr val="tx2">
                    <a:lumMod val="60000"/>
                    <a:lumOff val="40000"/>
                  </a:schemeClr>
                </a:solidFill>
                <a:latin typeface="Times New Roman" pitchFamily="18" charset="0"/>
                <a:cs typeface="Times New Roman" pitchFamily="18" charset="0"/>
              </a:rPr>
              <a:t>“ and condensed milk. </a:t>
            </a:r>
            <a:endParaRPr lang="ru-RU" sz="3600" dirty="0" smtClean="0">
              <a:solidFill>
                <a:schemeClr val="tx2">
                  <a:lumMod val="60000"/>
                  <a:lumOff val="40000"/>
                </a:schemeClr>
              </a:solidFill>
              <a:latin typeface="Times New Roman" pitchFamily="18" charset="0"/>
              <a:cs typeface="Times New Roman" pitchFamily="18" charset="0"/>
            </a:endParaRPr>
          </a:p>
          <a:p>
            <a:pPr algn="ctr">
              <a:buNone/>
            </a:pPr>
            <a:r>
              <a:rPr lang="en-US" sz="3600" dirty="0" smtClean="0">
                <a:solidFill>
                  <a:schemeClr val="tx2">
                    <a:lumMod val="60000"/>
                    <a:lumOff val="40000"/>
                  </a:schemeClr>
                </a:solidFill>
                <a:latin typeface="Times New Roman" pitchFamily="18" charset="0"/>
                <a:cs typeface="Times New Roman" pitchFamily="18" charset="0"/>
              </a:rPr>
              <a:t>He visits the other animals, looking for a snack or an audience for reciting his poems and hums</a:t>
            </a:r>
            <a:endParaRPr lang="ru-RU" sz="3600" dirty="0" smtClean="0">
              <a:solidFill>
                <a:schemeClr val="tx2">
                  <a:lumMod val="60000"/>
                  <a:lumOff val="40000"/>
                </a:schemeClr>
              </a:solidFill>
              <a:latin typeface="Times New Roman" pitchFamily="18" charset="0"/>
              <a:cs typeface="Times New Roman" pitchFamily="18" charset="0"/>
            </a:endParaRPr>
          </a:p>
          <a:p>
            <a:pPr algn="ctr">
              <a:buNone/>
            </a:pPr>
            <a:endParaRPr lang="ru-RU" sz="3600" dirty="0">
              <a:solidFill>
                <a:schemeClr val="tx2">
                  <a:lumMod val="60000"/>
                  <a:lumOff val="40000"/>
                </a:schemeClr>
              </a:solidFill>
              <a:latin typeface="Times New Roman" pitchFamily="18" charset="0"/>
              <a:cs typeface="Times New Roman" pitchFamily="18" charset="0"/>
            </a:endParaRPr>
          </a:p>
        </p:txBody>
      </p:sp>
      <p:pic>
        <p:nvPicPr>
          <p:cNvPr id="8194" name="Picture 2" descr="C:\Users\Галина\Desktop\Медведь карт\Winniethepooh.png"/>
          <p:cNvPicPr>
            <a:picLocks noGrp="1" noChangeAspect="1" noChangeArrowheads="1"/>
          </p:cNvPicPr>
          <p:nvPr>
            <p:ph sz="half" idx="2"/>
          </p:nvPr>
        </p:nvPicPr>
        <p:blipFill>
          <a:blip r:embed="rId2" cstate="print"/>
          <a:srcRect/>
          <a:stretch>
            <a:fillRect/>
          </a:stretch>
        </p:blipFill>
        <p:spPr bwMode="auto">
          <a:xfrm>
            <a:off x="5334000" y="685800"/>
            <a:ext cx="3657600" cy="5334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435608" y="381000"/>
            <a:ext cx="7498080" cy="2057400"/>
          </a:xfrm>
        </p:spPr>
        <p:txBody>
          <a:bodyPr>
            <a:normAutofit fontScale="90000"/>
          </a:bodyPr>
          <a:lstStyle/>
          <a:p>
            <a:pPr algn="ctr"/>
            <a:r>
              <a:rPr lang="ru-RU" dirty="0" smtClean="0"/>
              <a:t/>
            </a:r>
            <a:br>
              <a:rPr lang="ru-RU" dirty="0" smtClean="0"/>
            </a:br>
            <a:r>
              <a:rPr lang="en-US" dirty="0" smtClean="0">
                <a:solidFill>
                  <a:schemeClr val="tx2">
                    <a:lumMod val="60000"/>
                    <a:lumOff val="40000"/>
                  </a:schemeClr>
                </a:solidFill>
              </a:rPr>
              <a:t>Christopher Robin's toys are now on display at New York Public Library </a:t>
            </a:r>
            <a:r>
              <a:rPr lang="ru-RU" dirty="0" smtClean="0">
                <a:solidFill>
                  <a:schemeClr val="tx2">
                    <a:lumMod val="60000"/>
                    <a:lumOff val="40000"/>
                  </a:schemeClr>
                </a:solidFill>
              </a:rPr>
              <a:t/>
            </a:r>
            <a:br>
              <a:rPr lang="ru-RU" dirty="0" smtClean="0">
                <a:solidFill>
                  <a:schemeClr val="tx2">
                    <a:lumMod val="60000"/>
                    <a:lumOff val="40000"/>
                  </a:schemeClr>
                </a:solidFill>
              </a:rPr>
            </a:br>
            <a:endParaRPr lang="ru-RU" dirty="0">
              <a:solidFill>
                <a:schemeClr val="tx2">
                  <a:lumMod val="60000"/>
                  <a:lumOff val="40000"/>
                </a:schemeClr>
              </a:solidFill>
            </a:endParaRPr>
          </a:p>
        </p:txBody>
      </p:sp>
      <p:pic>
        <p:nvPicPr>
          <p:cNvPr id="2050" name="Picture 2" descr="C:\Users\Галина\Desktop\Медведь карт\The_original_Winnie_the_Pooh_toys.jpg"/>
          <p:cNvPicPr>
            <a:picLocks noGrp="1" noChangeAspect="1" noChangeArrowheads="1"/>
          </p:cNvPicPr>
          <p:nvPr>
            <p:ph idx="1"/>
          </p:nvPr>
        </p:nvPicPr>
        <p:blipFill>
          <a:blip r:embed="rId2" cstate="print"/>
          <a:srcRect/>
          <a:stretch>
            <a:fillRect/>
          </a:stretch>
        </p:blipFill>
        <p:spPr bwMode="auto">
          <a:xfrm>
            <a:off x="2209800" y="2514600"/>
            <a:ext cx="5867400" cy="41148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35608" y="274320"/>
            <a:ext cx="7498080" cy="106680"/>
          </a:xfrm>
        </p:spPr>
        <p:txBody>
          <a:bodyPr>
            <a:normAutofit fontScale="90000"/>
          </a:bodyPr>
          <a:lstStyle/>
          <a:p>
            <a:endParaRPr lang="ru-RU" dirty="0"/>
          </a:p>
        </p:txBody>
      </p:sp>
      <p:sp>
        <p:nvSpPr>
          <p:cNvPr id="5" name="Содержимое 4"/>
          <p:cNvSpPr>
            <a:spLocks noGrp="1"/>
          </p:cNvSpPr>
          <p:nvPr>
            <p:ph sz="half" idx="1"/>
          </p:nvPr>
        </p:nvSpPr>
        <p:spPr>
          <a:xfrm>
            <a:off x="1066800" y="609600"/>
            <a:ext cx="4419600" cy="6096000"/>
          </a:xfrm>
        </p:spPr>
        <p:txBody>
          <a:bodyPr>
            <a:noAutofit/>
          </a:bodyPr>
          <a:lstStyle/>
          <a:p>
            <a:pPr algn="ctr">
              <a:buNone/>
            </a:pPr>
            <a:r>
              <a:rPr lang="en-US" sz="3600" dirty="0" smtClean="0">
                <a:solidFill>
                  <a:schemeClr val="tx2">
                    <a:lumMod val="60000"/>
                    <a:lumOff val="40000"/>
                  </a:schemeClr>
                </a:solidFill>
                <a:latin typeface="New Times Roman"/>
                <a:ea typeface="Malgun Gothic" pitchFamily="34" charset="-127"/>
              </a:rPr>
              <a:t>A classic character </a:t>
            </a:r>
          </a:p>
          <a:p>
            <a:pPr algn="ctr">
              <a:buNone/>
            </a:pPr>
            <a:r>
              <a:rPr lang="en-US" sz="3600" dirty="0" smtClean="0">
                <a:solidFill>
                  <a:schemeClr val="tx2">
                    <a:lumMod val="60000"/>
                    <a:lumOff val="40000"/>
                  </a:schemeClr>
                </a:solidFill>
                <a:latin typeface="New Times Roman"/>
                <a:ea typeface="Malgun Gothic" pitchFamily="34" charset="-127"/>
              </a:rPr>
              <a:t>in children’s literature, Paddington Bear, was created by a British writer, Michael Bond, in 1958</a:t>
            </a:r>
            <a:r>
              <a:rPr lang="ru-RU" sz="3600" dirty="0" smtClean="0">
                <a:solidFill>
                  <a:schemeClr val="tx2">
                    <a:lumMod val="60000"/>
                    <a:lumOff val="40000"/>
                  </a:schemeClr>
                </a:solidFill>
                <a:latin typeface="New Times Roman"/>
                <a:ea typeface="Malgun Gothic" pitchFamily="34" charset="-127"/>
              </a:rPr>
              <a:t>. </a:t>
            </a:r>
            <a:r>
              <a:rPr lang="en-US" sz="3600" dirty="0" smtClean="0">
                <a:solidFill>
                  <a:schemeClr val="tx2">
                    <a:lumMod val="60000"/>
                    <a:lumOff val="40000"/>
                  </a:schemeClr>
                </a:solidFill>
                <a:latin typeface="New Times Roman"/>
                <a:ea typeface="Malgun Gothic" pitchFamily="34" charset="-127"/>
              </a:rPr>
              <a:t>He was featured in more than twenty books. </a:t>
            </a:r>
            <a:endParaRPr lang="ru-RU" sz="3600" dirty="0" smtClean="0">
              <a:solidFill>
                <a:schemeClr val="tx2">
                  <a:lumMod val="60000"/>
                  <a:lumOff val="40000"/>
                </a:schemeClr>
              </a:solidFill>
              <a:latin typeface="New Times Roman"/>
              <a:ea typeface="Malgun Gothic" pitchFamily="34" charset="-127"/>
            </a:endParaRPr>
          </a:p>
          <a:p>
            <a:pPr>
              <a:buNone/>
            </a:pPr>
            <a:endParaRPr lang="ru-RU" sz="3200" dirty="0">
              <a:latin typeface="New Times Roman"/>
              <a:ea typeface="Malgun Gothic" pitchFamily="34" charset="-127"/>
            </a:endParaRPr>
          </a:p>
        </p:txBody>
      </p:sp>
      <p:pic>
        <p:nvPicPr>
          <p:cNvPr id="10243" name="Picture 3"/>
          <p:cNvPicPr>
            <a:picLocks noGrp="1" noChangeAspect="1" noChangeArrowheads="1"/>
          </p:cNvPicPr>
          <p:nvPr>
            <p:ph sz="half" idx="2"/>
          </p:nvPr>
        </p:nvPicPr>
        <p:blipFill>
          <a:blip r:embed="rId2" cstate="print"/>
          <a:srcRect/>
          <a:stretch>
            <a:fillRect/>
          </a:stretch>
        </p:blipFill>
        <p:spPr bwMode="auto">
          <a:xfrm>
            <a:off x="5638800" y="762000"/>
            <a:ext cx="33528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630680"/>
          </a:xfrm>
        </p:spPr>
        <p:txBody>
          <a:bodyPr>
            <a:normAutofit fontScale="90000"/>
          </a:bodyPr>
          <a:lstStyle/>
          <a:p>
            <a:pPr algn="ctr"/>
            <a:r>
              <a:rPr lang="en-US" dirty="0" smtClean="0">
                <a:solidFill>
                  <a:schemeClr val="tx2">
                    <a:lumMod val="60000"/>
                    <a:lumOff val="40000"/>
                  </a:schemeClr>
                </a:solidFill>
                <a:latin typeface="New Times Roman"/>
              </a:rPr>
              <a:t>P</a:t>
            </a:r>
            <a:r>
              <a:rPr lang="en-US" b="1" dirty="0" smtClean="0">
                <a:solidFill>
                  <a:schemeClr val="tx2">
                    <a:lumMod val="60000"/>
                    <a:lumOff val="40000"/>
                  </a:schemeClr>
                </a:solidFill>
                <a:latin typeface="New Times Roman"/>
              </a:rPr>
              <a:t>a</a:t>
            </a:r>
            <a:r>
              <a:rPr lang="en-US" dirty="0" smtClean="0">
                <a:solidFill>
                  <a:schemeClr val="tx2">
                    <a:lumMod val="60000"/>
                    <a:lumOff val="40000"/>
                  </a:schemeClr>
                </a:solidFill>
                <a:latin typeface="New Times Roman"/>
              </a:rPr>
              <a:t>ddington Bear was discovered in P</a:t>
            </a:r>
            <a:r>
              <a:rPr lang="en-US" b="1" dirty="0" smtClean="0">
                <a:solidFill>
                  <a:schemeClr val="tx2">
                    <a:lumMod val="60000"/>
                    <a:lumOff val="40000"/>
                  </a:schemeClr>
                </a:solidFill>
                <a:latin typeface="New Times Roman"/>
              </a:rPr>
              <a:t>a</a:t>
            </a:r>
            <a:r>
              <a:rPr lang="en-US" dirty="0" smtClean="0">
                <a:solidFill>
                  <a:schemeClr val="tx2">
                    <a:lumMod val="60000"/>
                    <a:lumOff val="40000"/>
                  </a:schemeClr>
                </a:solidFill>
                <a:latin typeface="New Times Roman"/>
              </a:rPr>
              <a:t>ddington Station by the Brown family </a:t>
            </a:r>
            <a:endParaRPr lang="ru-RU" dirty="0">
              <a:solidFill>
                <a:schemeClr val="tx2">
                  <a:lumMod val="60000"/>
                  <a:lumOff val="40000"/>
                </a:schemeClr>
              </a:solidFill>
              <a:latin typeface="New Times Roman"/>
            </a:endParaRPr>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1219200" y="2133600"/>
            <a:ext cx="3810000" cy="4419600"/>
          </a:xfrm>
          <a:prstGeom prst="rect">
            <a:avLst/>
          </a:prstGeom>
          <a:noFill/>
          <a:ln w="9525">
            <a:noFill/>
            <a:miter lim="800000"/>
            <a:headEnd/>
            <a:tailEnd/>
          </a:ln>
        </p:spPr>
      </p:pic>
      <p:pic>
        <p:nvPicPr>
          <p:cNvPr id="3075" name="Picture 3" descr="C:\Users\Галина\Desktop\Медведь карт\Paddington_Bear_at_Paddington_Station.jpg"/>
          <p:cNvPicPr>
            <a:picLocks noGrp="1" noChangeAspect="1" noChangeArrowheads="1"/>
          </p:cNvPicPr>
          <p:nvPr>
            <p:ph sz="half" idx="2"/>
          </p:nvPr>
        </p:nvPicPr>
        <p:blipFill>
          <a:blip r:embed="rId3" cstate="print"/>
          <a:srcRect/>
          <a:stretch>
            <a:fillRect/>
          </a:stretch>
        </p:blipFill>
        <p:spPr bwMode="auto">
          <a:xfrm>
            <a:off x="5257800" y="2133600"/>
            <a:ext cx="3733800" cy="34290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06680"/>
          </a:xfrm>
        </p:spPr>
        <p:txBody>
          <a:bodyPr>
            <a:normAutofit fontScale="90000"/>
          </a:bodyPr>
          <a:lstStyle/>
          <a:p>
            <a:endParaRPr lang="ru-RU" dirty="0"/>
          </a:p>
        </p:txBody>
      </p:sp>
      <p:sp>
        <p:nvSpPr>
          <p:cNvPr id="3" name="Содержимое 2"/>
          <p:cNvSpPr>
            <a:spLocks noGrp="1"/>
          </p:cNvSpPr>
          <p:nvPr>
            <p:ph sz="half" idx="1"/>
          </p:nvPr>
        </p:nvSpPr>
        <p:spPr>
          <a:xfrm>
            <a:off x="1143000" y="685800"/>
            <a:ext cx="3657600" cy="5943600"/>
          </a:xfrm>
        </p:spPr>
        <p:txBody>
          <a:bodyPr>
            <a:noAutofit/>
          </a:bodyPr>
          <a:lstStyle/>
          <a:p>
            <a:pPr algn="ctr">
              <a:buNone/>
            </a:pPr>
            <a:r>
              <a:rPr lang="en-US" b="1" dirty="0" smtClean="0">
                <a:solidFill>
                  <a:schemeClr val="tx2">
                    <a:lumMod val="60000"/>
                    <a:lumOff val="40000"/>
                  </a:schemeClr>
                </a:solidFill>
                <a:latin typeface="New Times Roman"/>
              </a:rPr>
              <a:t>The stories follow  Paddington's adventures and mishaps in England. Paddington's adventures usually rise from his misunderstanding something and trying to right in difficult situations.</a:t>
            </a:r>
            <a:endParaRPr lang="ru-RU" b="1" dirty="0">
              <a:solidFill>
                <a:schemeClr val="tx2">
                  <a:lumMod val="60000"/>
                  <a:lumOff val="40000"/>
                </a:schemeClr>
              </a:solidFill>
              <a:latin typeface="New Times Roman"/>
            </a:endParaRPr>
          </a:p>
        </p:txBody>
      </p:sp>
      <p:pic>
        <p:nvPicPr>
          <p:cNvPr id="8194" name="Picture 2"/>
          <p:cNvPicPr>
            <a:picLocks noGrp="1" noChangeAspect="1" noChangeArrowheads="1"/>
          </p:cNvPicPr>
          <p:nvPr>
            <p:ph sz="half" idx="2"/>
          </p:nvPr>
        </p:nvPicPr>
        <p:blipFill>
          <a:blip r:embed="rId2" cstate="print"/>
          <a:srcRect/>
          <a:stretch>
            <a:fillRect/>
          </a:stretch>
        </p:blipFill>
        <p:spPr bwMode="auto">
          <a:xfrm>
            <a:off x="4953001" y="762000"/>
            <a:ext cx="1981200" cy="2667000"/>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4953000" y="3733800"/>
            <a:ext cx="1981200" cy="2590800"/>
          </a:xfrm>
          <a:prstGeom prst="rect">
            <a:avLst/>
          </a:prstGeom>
          <a:noFill/>
          <a:ln w="9525">
            <a:noFill/>
            <a:miter lim="800000"/>
            <a:headEnd/>
            <a:tailEnd/>
          </a:ln>
        </p:spPr>
      </p:pic>
      <p:pic>
        <p:nvPicPr>
          <p:cNvPr id="8196" name="Picture 4"/>
          <p:cNvPicPr>
            <a:picLocks noChangeAspect="1" noChangeArrowheads="1"/>
          </p:cNvPicPr>
          <p:nvPr/>
        </p:nvPicPr>
        <p:blipFill>
          <a:blip r:embed="rId4" cstate="print"/>
          <a:srcRect/>
          <a:stretch>
            <a:fillRect/>
          </a:stretch>
        </p:blipFill>
        <p:spPr bwMode="auto">
          <a:xfrm>
            <a:off x="7086600" y="762000"/>
            <a:ext cx="1905000" cy="2667001"/>
          </a:xfrm>
          <a:prstGeom prst="rect">
            <a:avLst/>
          </a:prstGeom>
          <a:noFill/>
          <a:ln w="9525">
            <a:noFill/>
            <a:miter lim="800000"/>
            <a:headEnd/>
            <a:tailEnd/>
          </a:ln>
        </p:spPr>
      </p:pic>
      <p:pic>
        <p:nvPicPr>
          <p:cNvPr id="8197" name="Picture 5"/>
          <p:cNvPicPr>
            <a:picLocks noChangeAspect="1" noChangeArrowheads="1"/>
          </p:cNvPicPr>
          <p:nvPr/>
        </p:nvPicPr>
        <p:blipFill>
          <a:blip r:embed="rId5" cstate="print"/>
          <a:srcRect/>
          <a:stretch>
            <a:fillRect/>
          </a:stretch>
        </p:blipFill>
        <p:spPr bwMode="auto">
          <a:xfrm>
            <a:off x="7086600" y="3657600"/>
            <a:ext cx="1905000"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47800" y="228600"/>
            <a:ext cx="7498080" cy="152400"/>
          </a:xfrm>
        </p:spPr>
        <p:txBody>
          <a:bodyPr>
            <a:normAutofit fontScale="90000"/>
          </a:bodyPr>
          <a:lstStyle/>
          <a:p>
            <a:endParaRPr lang="ru-RU" dirty="0"/>
          </a:p>
        </p:txBody>
      </p:sp>
      <p:sp>
        <p:nvSpPr>
          <p:cNvPr id="4" name="Содержимое 3"/>
          <p:cNvSpPr>
            <a:spLocks noGrp="1"/>
          </p:cNvSpPr>
          <p:nvPr>
            <p:ph sz="half" idx="2"/>
          </p:nvPr>
        </p:nvSpPr>
        <p:spPr>
          <a:xfrm>
            <a:off x="5276088" y="533400"/>
            <a:ext cx="3657600" cy="5654040"/>
          </a:xfrm>
        </p:spPr>
        <p:txBody>
          <a:bodyPr>
            <a:normAutofit/>
          </a:bodyPr>
          <a:lstStyle/>
          <a:p>
            <a:pPr algn="ctr">
              <a:buNone/>
            </a:pPr>
            <a:r>
              <a:rPr lang="en-US" sz="3200" dirty="0" smtClean="0">
                <a:solidFill>
                  <a:schemeClr val="tx2">
                    <a:lumMod val="60000"/>
                    <a:lumOff val="40000"/>
                  </a:schemeClr>
                </a:solidFill>
                <a:latin typeface="New Times Roman"/>
              </a:rPr>
              <a:t>In all his adventures he ends up on top and everyone can laugh about. </a:t>
            </a:r>
            <a:endParaRPr lang="ru-RU" sz="3200" dirty="0">
              <a:solidFill>
                <a:schemeClr val="tx2">
                  <a:lumMod val="60000"/>
                  <a:lumOff val="40000"/>
                </a:schemeClr>
              </a:solidFill>
              <a:latin typeface="New Times Roman"/>
            </a:endParaRPr>
          </a:p>
        </p:txBody>
      </p:sp>
      <p:pic>
        <p:nvPicPr>
          <p:cNvPr id="9218" name="Picture 2"/>
          <p:cNvPicPr>
            <a:picLocks noGrp="1" noChangeAspect="1" noChangeArrowheads="1"/>
          </p:cNvPicPr>
          <p:nvPr>
            <p:ph sz="half" idx="1"/>
          </p:nvPr>
        </p:nvPicPr>
        <p:blipFill>
          <a:blip r:embed="rId2" cstate="print"/>
          <a:srcRect/>
          <a:stretch>
            <a:fillRect/>
          </a:stretch>
        </p:blipFill>
        <p:spPr bwMode="auto">
          <a:xfrm>
            <a:off x="1143000" y="685800"/>
            <a:ext cx="3886200" cy="3200400"/>
          </a:xfrm>
          <a:prstGeom prst="rect">
            <a:avLst/>
          </a:prstGeom>
          <a:noFill/>
          <a:ln w="9525">
            <a:noFill/>
            <a:miter lim="800000"/>
            <a:headEnd/>
            <a:tailEnd/>
          </a:ln>
        </p:spPr>
      </p:pic>
      <p:pic>
        <p:nvPicPr>
          <p:cNvPr id="9220" name="Picture 4"/>
          <p:cNvPicPr>
            <a:picLocks noChangeAspect="1" noChangeArrowheads="1"/>
          </p:cNvPicPr>
          <p:nvPr/>
        </p:nvPicPr>
        <p:blipFill>
          <a:blip r:embed="rId3" cstate="print"/>
          <a:srcRect/>
          <a:stretch>
            <a:fillRect/>
          </a:stretch>
        </p:blipFill>
        <p:spPr bwMode="auto">
          <a:xfrm>
            <a:off x="5105400" y="3352800"/>
            <a:ext cx="3810000" cy="2971800"/>
          </a:xfrm>
          <a:prstGeom prst="rect">
            <a:avLst/>
          </a:prstGeom>
          <a:noFill/>
          <a:ln w="9525">
            <a:noFill/>
            <a:miter lim="800000"/>
            <a:headEnd/>
            <a:tailEnd/>
          </a:ln>
        </p:spPr>
      </p:pic>
      <p:pic>
        <p:nvPicPr>
          <p:cNvPr id="9222" name="Picture 6"/>
          <p:cNvPicPr>
            <a:picLocks noChangeAspect="1" noChangeArrowheads="1"/>
          </p:cNvPicPr>
          <p:nvPr/>
        </p:nvPicPr>
        <p:blipFill>
          <a:blip r:embed="rId4" cstate="print"/>
          <a:srcRect/>
          <a:stretch>
            <a:fillRect/>
          </a:stretch>
        </p:blipFill>
        <p:spPr bwMode="auto">
          <a:xfrm>
            <a:off x="1295400" y="3962400"/>
            <a:ext cx="33528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1435608" y="228600"/>
            <a:ext cx="7498080" cy="2286000"/>
          </a:xfrm>
        </p:spPr>
        <p:txBody>
          <a:bodyPr>
            <a:normAutofit fontScale="90000"/>
          </a:bodyPr>
          <a:lstStyle/>
          <a:p>
            <a:pPr algn="ctr"/>
            <a:r>
              <a:rPr lang="ru-RU" sz="3600" dirty="0" smtClean="0">
                <a:latin typeface="New Times Roman"/>
              </a:rPr>
              <a:t/>
            </a:r>
            <a:br>
              <a:rPr lang="ru-RU" sz="3600" dirty="0" smtClean="0">
                <a:latin typeface="New Times Roman"/>
              </a:rPr>
            </a:br>
            <a:r>
              <a:rPr lang="en-US" sz="4000" b="1" dirty="0" smtClean="0">
                <a:solidFill>
                  <a:schemeClr val="tx2">
                    <a:lumMod val="40000"/>
                    <a:lumOff val="60000"/>
                  </a:schemeClr>
                </a:solidFill>
                <a:latin typeface="New Times Roman"/>
              </a:rPr>
              <a:t>Corduroy</a:t>
            </a:r>
            <a:r>
              <a:rPr lang="en-US" sz="4000" dirty="0" smtClean="0">
                <a:solidFill>
                  <a:schemeClr val="tx2">
                    <a:lumMod val="40000"/>
                    <a:lumOff val="60000"/>
                  </a:schemeClr>
                </a:solidFill>
                <a:latin typeface="New Times Roman"/>
              </a:rPr>
              <a:t> is a cl</a:t>
            </a:r>
            <a:r>
              <a:rPr lang="en-US" sz="4000" b="1" dirty="0" smtClean="0">
                <a:solidFill>
                  <a:schemeClr val="tx2">
                    <a:lumMod val="40000"/>
                    <a:lumOff val="60000"/>
                  </a:schemeClr>
                </a:solidFill>
                <a:latin typeface="New Times Roman"/>
              </a:rPr>
              <a:t>a</a:t>
            </a:r>
            <a:r>
              <a:rPr lang="en-US" sz="4000" dirty="0" smtClean="0">
                <a:solidFill>
                  <a:schemeClr val="tx2">
                    <a:lumMod val="40000"/>
                    <a:lumOff val="60000"/>
                  </a:schemeClr>
                </a:solidFill>
                <a:latin typeface="New Times Roman"/>
              </a:rPr>
              <a:t>ssic heart warming tale of a teddy bear written by Don Freeman, an American writer and artist </a:t>
            </a:r>
            <a:r>
              <a:rPr lang="ru-RU" dirty="0" smtClean="0"/>
              <a:t/>
            </a:r>
            <a:br>
              <a:rPr lang="ru-RU" dirty="0" smtClean="0"/>
            </a:br>
            <a:endParaRPr lang="ru-RU" dirty="0"/>
          </a:p>
        </p:txBody>
      </p:sp>
      <p:sp>
        <p:nvSpPr>
          <p:cNvPr id="3" name="Содержимое 2"/>
          <p:cNvSpPr>
            <a:spLocks noGrp="1"/>
          </p:cNvSpPr>
          <p:nvPr>
            <p:ph sz="half" idx="1"/>
          </p:nvPr>
        </p:nvSpPr>
        <p:spPr>
          <a:xfrm>
            <a:off x="1435608" y="2514600"/>
            <a:ext cx="3212592" cy="3962400"/>
          </a:xfrm>
        </p:spPr>
        <p:txBody>
          <a:bodyPr/>
          <a:lstStyle/>
          <a:p>
            <a:pPr>
              <a:buNone/>
            </a:pPr>
            <a:endParaRPr lang="ru-RU" dirty="0"/>
          </a:p>
        </p:txBody>
      </p:sp>
      <p:pic>
        <p:nvPicPr>
          <p:cNvPr id="1026" name="Picture 2" descr="C:\Users\Галина\Desktop\Медведь карт\800px-DonFreeman.jpg"/>
          <p:cNvPicPr>
            <a:picLocks noGrp="1" noChangeAspect="1" noChangeArrowheads="1"/>
          </p:cNvPicPr>
          <p:nvPr>
            <p:ph sz="half" idx="2"/>
          </p:nvPr>
        </p:nvPicPr>
        <p:blipFill>
          <a:blip r:embed="rId2" cstate="print"/>
          <a:stretch>
            <a:fillRect/>
          </a:stretch>
        </p:blipFill>
        <p:spPr bwMode="auto">
          <a:xfrm>
            <a:off x="1371600" y="2590800"/>
            <a:ext cx="3352800" cy="3886200"/>
          </a:xfrm>
          <a:prstGeom prst="rect">
            <a:avLst/>
          </a:prstGeom>
          <a:noFill/>
        </p:spPr>
      </p:pic>
      <p:pic>
        <p:nvPicPr>
          <p:cNvPr id="1028" name="Picture 4" descr="C:\Users\Галина\Desktop\Медведь карт\corduroy_bear 3.png"/>
          <p:cNvPicPr>
            <a:picLocks noChangeAspect="1" noChangeArrowheads="1"/>
          </p:cNvPicPr>
          <p:nvPr/>
        </p:nvPicPr>
        <p:blipFill>
          <a:blip r:embed="rId3" cstate="print"/>
          <a:srcRect/>
          <a:stretch>
            <a:fillRect/>
          </a:stretch>
        </p:blipFill>
        <p:spPr bwMode="auto">
          <a:xfrm>
            <a:off x="5562600" y="2743200"/>
            <a:ext cx="3048000" cy="3810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06680"/>
          </a:xfrm>
        </p:spPr>
        <p:txBody>
          <a:bodyPr>
            <a:normAutofit fontScale="90000"/>
          </a:bodyPr>
          <a:lstStyle/>
          <a:p>
            <a:endParaRPr lang="ru-RU" dirty="0"/>
          </a:p>
        </p:txBody>
      </p:sp>
      <p:sp>
        <p:nvSpPr>
          <p:cNvPr id="3" name="Содержимое 2"/>
          <p:cNvSpPr>
            <a:spLocks noGrp="1"/>
          </p:cNvSpPr>
          <p:nvPr>
            <p:ph sz="half" idx="1"/>
          </p:nvPr>
        </p:nvSpPr>
        <p:spPr>
          <a:xfrm>
            <a:off x="1435608" y="762000"/>
            <a:ext cx="3657600" cy="5715000"/>
          </a:xfrm>
        </p:spPr>
        <p:txBody>
          <a:bodyPr>
            <a:normAutofit fontScale="92500"/>
          </a:bodyPr>
          <a:lstStyle/>
          <a:p>
            <a:pPr>
              <a:buNone/>
            </a:pPr>
            <a:r>
              <a:rPr lang="en-US" sz="3200" dirty="0" smtClean="0">
                <a:solidFill>
                  <a:schemeClr val="tx2">
                    <a:lumMod val="60000"/>
                    <a:lumOff val="40000"/>
                  </a:schemeClr>
                </a:solidFill>
                <a:latin typeface="New Times Roman"/>
              </a:rPr>
              <a:t>The story begins when a girl Lisa sees a teddy, Corduroy, in a toy shop. He waits day after day for someone to come to take him home. Next day, he is bought by the girl, he has finally reached ‘home.</a:t>
            </a:r>
            <a:endParaRPr lang="ru-RU" sz="3200" dirty="0" smtClean="0">
              <a:solidFill>
                <a:schemeClr val="tx2">
                  <a:lumMod val="60000"/>
                  <a:lumOff val="40000"/>
                </a:schemeClr>
              </a:solidFill>
              <a:latin typeface="New Times Roman"/>
            </a:endParaRPr>
          </a:p>
          <a:p>
            <a:endParaRPr lang="ru-RU" dirty="0"/>
          </a:p>
        </p:txBody>
      </p:sp>
      <p:pic>
        <p:nvPicPr>
          <p:cNvPr id="2050" name="Picture 2" descr="C:\Users\Галина\Desktop\Медведь карт\кордирой книга 1.jpg"/>
          <p:cNvPicPr>
            <a:picLocks noGrp="1" noChangeAspect="1" noChangeArrowheads="1"/>
          </p:cNvPicPr>
          <p:nvPr>
            <p:ph sz="half" idx="2"/>
          </p:nvPr>
        </p:nvPicPr>
        <p:blipFill>
          <a:blip r:embed="rId2" cstate="print"/>
          <a:srcRect/>
          <a:stretch>
            <a:fillRect/>
          </a:stretch>
        </p:blipFill>
        <p:spPr bwMode="auto">
          <a:xfrm>
            <a:off x="5791200" y="457201"/>
            <a:ext cx="2743200" cy="2895599"/>
          </a:xfrm>
          <a:prstGeom prst="rect">
            <a:avLst/>
          </a:prstGeom>
          <a:noFill/>
        </p:spPr>
      </p:pic>
      <p:pic>
        <p:nvPicPr>
          <p:cNvPr id="2052" name="Picture 4"/>
          <p:cNvPicPr>
            <a:picLocks noChangeAspect="1" noChangeArrowheads="1"/>
          </p:cNvPicPr>
          <p:nvPr/>
        </p:nvPicPr>
        <p:blipFill>
          <a:blip r:embed="rId3" cstate="print"/>
          <a:srcRect/>
          <a:stretch>
            <a:fillRect/>
          </a:stretch>
        </p:blipFill>
        <p:spPr bwMode="auto">
          <a:xfrm>
            <a:off x="5715000" y="3581400"/>
            <a:ext cx="306705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a:xfrm>
            <a:off x="1435608" y="274320"/>
            <a:ext cx="7498080" cy="106680"/>
          </a:xfrm>
        </p:spPr>
        <p:txBody>
          <a:bodyPr>
            <a:normAutofit fontScale="90000"/>
          </a:bodyPr>
          <a:lstStyle/>
          <a:p>
            <a:endParaRPr lang="ru-RU" dirty="0"/>
          </a:p>
        </p:txBody>
      </p:sp>
      <p:sp>
        <p:nvSpPr>
          <p:cNvPr id="11" name="Содержимое 10"/>
          <p:cNvSpPr>
            <a:spLocks noGrp="1"/>
          </p:cNvSpPr>
          <p:nvPr>
            <p:ph sz="half" idx="1"/>
          </p:nvPr>
        </p:nvSpPr>
        <p:spPr>
          <a:xfrm>
            <a:off x="1435608" y="609600"/>
            <a:ext cx="3517392" cy="5791200"/>
          </a:xfrm>
        </p:spPr>
        <p:txBody>
          <a:bodyPr>
            <a:normAutofit/>
          </a:bodyPr>
          <a:lstStyle/>
          <a:p>
            <a:pPr>
              <a:buNone/>
            </a:pPr>
            <a:r>
              <a:rPr lang="en-US" b="1" dirty="0" smtClean="0">
                <a:solidFill>
                  <a:schemeClr val="tx2">
                    <a:lumMod val="60000"/>
                    <a:lumOff val="40000"/>
                  </a:schemeClr>
                </a:solidFill>
                <a:latin typeface="New Times Roman"/>
              </a:rPr>
              <a:t>Rupert Bear </a:t>
            </a:r>
            <a:r>
              <a:rPr lang="en-US" dirty="0" smtClean="0">
                <a:solidFill>
                  <a:schemeClr val="tx2">
                    <a:lumMod val="60000"/>
                    <a:lumOff val="40000"/>
                  </a:schemeClr>
                </a:solidFill>
                <a:latin typeface="New Times Roman"/>
              </a:rPr>
              <a:t>was created as a comic book character by the English artist Mary </a:t>
            </a:r>
            <a:r>
              <a:rPr lang="en-US" dirty="0" err="1" smtClean="0">
                <a:solidFill>
                  <a:schemeClr val="tx2">
                    <a:lumMod val="60000"/>
                    <a:lumOff val="40000"/>
                  </a:schemeClr>
                </a:solidFill>
                <a:latin typeface="New Times Roman"/>
              </a:rPr>
              <a:t>Tourtel</a:t>
            </a:r>
            <a:r>
              <a:rPr lang="en-US" dirty="0" smtClean="0">
                <a:solidFill>
                  <a:schemeClr val="tx2">
                    <a:lumMod val="60000"/>
                    <a:lumOff val="40000"/>
                  </a:schemeClr>
                </a:solidFill>
                <a:latin typeface="New Times Roman"/>
              </a:rPr>
              <a:t> for the newspaper Daily Express in 1920</a:t>
            </a:r>
            <a:endParaRPr lang="ru-RU" dirty="0">
              <a:solidFill>
                <a:schemeClr val="tx2">
                  <a:lumMod val="60000"/>
                  <a:lumOff val="40000"/>
                </a:schemeClr>
              </a:solidFill>
              <a:latin typeface="New Times Roman"/>
            </a:endParaRPr>
          </a:p>
        </p:txBody>
      </p:sp>
      <p:pic>
        <p:nvPicPr>
          <p:cNvPr id="4099" name="Picture 3"/>
          <p:cNvPicPr>
            <a:picLocks noGrp="1" noChangeAspect="1" noChangeArrowheads="1"/>
          </p:cNvPicPr>
          <p:nvPr>
            <p:ph sz="half" idx="2"/>
          </p:nvPr>
        </p:nvPicPr>
        <p:blipFill>
          <a:blip r:embed="rId2" cstate="print"/>
          <a:srcRect/>
          <a:stretch>
            <a:fillRect/>
          </a:stretch>
        </p:blipFill>
        <p:spPr bwMode="auto">
          <a:xfrm>
            <a:off x="5105400" y="685800"/>
            <a:ext cx="3657600" cy="2743200"/>
          </a:xfrm>
          <a:prstGeom prst="rect">
            <a:avLst/>
          </a:prstGeom>
          <a:noFill/>
          <a:ln w="9525">
            <a:noFill/>
            <a:miter lim="800000"/>
            <a:headEnd/>
            <a:tailEnd/>
          </a:ln>
        </p:spPr>
      </p:pic>
      <p:pic>
        <p:nvPicPr>
          <p:cNvPr id="4101" name="Picture 5"/>
          <p:cNvPicPr>
            <a:picLocks noChangeAspect="1" noChangeArrowheads="1"/>
          </p:cNvPicPr>
          <p:nvPr/>
        </p:nvPicPr>
        <p:blipFill>
          <a:blip r:embed="rId3" cstate="print"/>
          <a:srcRect/>
          <a:stretch>
            <a:fillRect/>
          </a:stretch>
        </p:blipFill>
        <p:spPr bwMode="auto">
          <a:xfrm>
            <a:off x="7010400" y="3657600"/>
            <a:ext cx="1981200" cy="2895600"/>
          </a:xfrm>
          <a:prstGeom prst="rect">
            <a:avLst/>
          </a:prstGeom>
          <a:noFill/>
          <a:ln w="9525">
            <a:noFill/>
            <a:miter lim="800000"/>
            <a:headEnd/>
            <a:tailEnd/>
          </a:ln>
        </p:spPr>
      </p:pic>
      <p:pic>
        <p:nvPicPr>
          <p:cNvPr id="4102" name="Picture 6"/>
          <p:cNvPicPr>
            <a:picLocks noChangeAspect="1" noChangeArrowheads="1"/>
          </p:cNvPicPr>
          <p:nvPr/>
        </p:nvPicPr>
        <p:blipFill>
          <a:blip r:embed="rId4" cstate="print"/>
          <a:srcRect/>
          <a:stretch>
            <a:fillRect/>
          </a:stretch>
        </p:blipFill>
        <p:spPr bwMode="auto">
          <a:xfrm>
            <a:off x="1371600" y="4419600"/>
            <a:ext cx="2895600" cy="2209800"/>
          </a:xfrm>
          <a:prstGeom prst="rect">
            <a:avLst/>
          </a:prstGeom>
          <a:noFill/>
          <a:ln w="9525">
            <a:noFill/>
            <a:miter lim="800000"/>
            <a:headEnd/>
            <a:tailEnd/>
          </a:ln>
        </p:spPr>
      </p:pic>
      <p:pic>
        <p:nvPicPr>
          <p:cNvPr id="4103" name="Picture 7"/>
          <p:cNvPicPr>
            <a:picLocks noChangeAspect="1" noChangeArrowheads="1"/>
          </p:cNvPicPr>
          <p:nvPr/>
        </p:nvPicPr>
        <p:blipFill>
          <a:blip r:embed="rId5" cstate="print"/>
          <a:srcRect/>
          <a:stretch>
            <a:fillRect/>
          </a:stretch>
        </p:blipFill>
        <p:spPr bwMode="auto">
          <a:xfrm>
            <a:off x="4876800" y="3657600"/>
            <a:ext cx="2057400"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06680"/>
          </a:xfrm>
        </p:spPr>
        <p:txBody>
          <a:bodyPr>
            <a:normAutofit fontScale="90000"/>
          </a:bodyPr>
          <a:lstStyle/>
          <a:p>
            <a:endParaRPr lang="ru-RU" dirty="0"/>
          </a:p>
        </p:txBody>
      </p:sp>
      <p:sp>
        <p:nvSpPr>
          <p:cNvPr id="4" name="Содержимое 3"/>
          <p:cNvSpPr>
            <a:spLocks noGrp="1"/>
          </p:cNvSpPr>
          <p:nvPr>
            <p:ph sz="half" idx="2"/>
          </p:nvPr>
        </p:nvSpPr>
        <p:spPr>
          <a:xfrm>
            <a:off x="5410200" y="457200"/>
            <a:ext cx="3523488" cy="5943600"/>
          </a:xfrm>
        </p:spPr>
        <p:txBody>
          <a:bodyPr>
            <a:noAutofit/>
          </a:bodyPr>
          <a:lstStyle/>
          <a:p>
            <a:pPr algn="ctr">
              <a:buNone/>
            </a:pPr>
            <a:r>
              <a:rPr lang="en-US" sz="3200" dirty="0" smtClean="0">
                <a:solidFill>
                  <a:schemeClr val="tx2">
                    <a:lumMod val="60000"/>
                    <a:lumOff val="40000"/>
                  </a:schemeClr>
                </a:solidFill>
                <a:latin typeface="New Times Roman"/>
              </a:rPr>
              <a:t>The comic strip is still published in the Daily Express, many of these stories were printed in books. Since 1936 a Rupert annual has also been released.</a:t>
            </a:r>
            <a:endParaRPr lang="ru-RU" sz="3200" dirty="0" smtClean="0">
              <a:solidFill>
                <a:schemeClr val="tx2">
                  <a:lumMod val="60000"/>
                  <a:lumOff val="40000"/>
                </a:schemeClr>
              </a:solidFill>
              <a:latin typeface="New Times Roman"/>
            </a:endParaRPr>
          </a:p>
          <a:p>
            <a:pPr algn="ctr">
              <a:buNone/>
            </a:pPr>
            <a:r>
              <a:rPr lang="en-US" sz="3200" dirty="0" smtClean="0">
                <a:solidFill>
                  <a:schemeClr val="tx2">
                    <a:lumMod val="60000"/>
                    <a:lumOff val="40000"/>
                  </a:schemeClr>
                </a:solidFill>
                <a:latin typeface="New Times Roman"/>
              </a:rPr>
              <a:t> </a:t>
            </a:r>
            <a:endParaRPr lang="ru-RU" sz="3200" dirty="0">
              <a:solidFill>
                <a:schemeClr val="tx2">
                  <a:lumMod val="60000"/>
                  <a:lumOff val="40000"/>
                </a:schemeClr>
              </a:solidFill>
              <a:latin typeface="New Times Roman"/>
            </a:endParaRPr>
          </a:p>
        </p:txBody>
      </p:sp>
      <p:pic>
        <p:nvPicPr>
          <p:cNvPr id="3075" name="Picture 3"/>
          <p:cNvPicPr>
            <a:picLocks noGrp="1" noChangeAspect="1" noChangeArrowheads="1"/>
          </p:cNvPicPr>
          <p:nvPr>
            <p:ph sz="half" idx="1"/>
          </p:nvPr>
        </p:nvPicPr>
        <p:blipFill>
          <a:blip r:embed="rId2" cstate="print"/>
          <a:srcRect/>
          <a:stretch>
            <a:fillRect/>
          </a:stretch>
        </p:blipFill>
        <p:spPr bwMode="auto">
          <a:xfrm>
            <a:off x="1447800" y="762000"/>
            <a:ext cx="1704975" cy="2143125"/>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3733800" y="685800"/>
            <a:ext cx="1466850" cy="2143125"/>
          </a:xfrm>
          <a:prstGeom prst="rect">
            <a:avLst/>
          </a:prstGeom>
          <a:noFill/>
          <a:ln w="9525">
            <a:noFill/>
            <a:miter lim="800000"/>
            <a:headEnd/>
            <a:tailEnd/>
          </a:ln>
        </p:spPr>
      </p:pic>
      <p:pic>
        <p:nvPicPr>
          <p:cNvPr id="3078" name="Picture 6"/>
          <p:cNvPicPr>
            <a:picLocks noChangeAspect="1" noChangeArrowheads="1"/>
          </p:cNvPicPr>
          <p:nvPr/>
        </p:nvPicPr>
        <p:blipFill>
          <a:blip r:embed="rId4" cstate="print"/>
          <a:srcRect/>
          <a:stretch>
            <a:fillRect/>
          </a:stretch>
        </p:blipFill>
        <p:spPr bwMode="auto">
          <a:xfrm>
            <a:off x="1447800" y="3276600"/>
            <a:ext cx="3810000" cy="2990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35608" y="274638"/>
            <a:ext cx="7498080" cy="792162"/>
          </a:xfrm>
        </p:spPr>
        <p:txBody>
          <a:bodyPr>
            <a:normAutofit fontScale="90000"/>
          </a:bodyPr>
          <a:lstStyle/>
          <a:p>
            <a:r>
              <a:rPr lang="ru-RU" dirty="0" smtClean="0"/>
              <a:t/>
            </a:r>
            <a:br>
              <a:rPr lang="ru-RU" dirty="0" smtClean="0"/>
            </a:br>
            <a:endParaRPr lang="ru-RU" dirty="0"/>
          </a:p>
        </p:txBody>
      </p:sp>
      <p:pic>
        <p:nvPicPr>
          <p:cNvPr id="1029" name="Picture 5"/>
          <p:cNvPicPr>
            <a:picLocks noChangeAspect="1" noChangeArrowheads="1"/>
          </p:cNvPicPr>
          <p:nvPr/>
        </p:nvPicPr>
        <p:blipFill>
          <a:blip r:embed="rId2" cstate="print"/>
          <a:srcRect/>
          <a:stretch>
            <a:fillRect/>
          </a:stretch>
        </p:blipFill>
        <p:spPr bwMode="auto">
          <a:xfrm>
            <a:off x="6553200" y="3505200"/>
            <a:ext cx="2095500" cy="2819400"/>
          </a:xfrm>
          <a:prstGeom prst="rect">
            <a:avLst/>
          </a:prstGeom>
          <a:noFill/>
          <a:ln w="9525">
            <a:noFill/>
            <a:miter lim="800000"/>
            <a:headEnd/>
            <a:tailEnd/>
          </a:ln>
        </p:spPr>
      </p:pic>
      <p:pic>
        <p:nvPicPr>
          <p:cNvPr id="1030" name="Picture 6"/>
          <p:cNvPicPr>
            <a:picLocks noGrp="1" noChangeAspect="1" noChangeArrowheads="1"/>
          </p:cNvPicPr>
          <p:nvPr>
            <p:ph idx="1"/>
          </p:nvPr>
        </p:nvPicPr>
        <p:blipFill>
          <a:blip r:embed="rId3" cstate="print"/>
          <a:srcRect/>
          <a:stretch>
            <a:fillRect/>
          </a:stretch>
        </p:blipFill>
        <p:spPr bwMode="auto">
          <a:xfrm>
            <a:off x="1371600" y="762000"/>
            <a:ext cx="2057400" cy="2447925"/>
          </a:xfrm>
          <a:prstGeom prst="rect">
            <a:avLst/>
          </a:prstGeom>
          <a:noFill/>
          <a:ln w="9525">
            <a:noFill/>
            <a:miter lim="800000"/>
            <a:headEnd/>
            <a:tailEnd/>
          </a:ln>
        </p:spPr>
      </p:pic>
      <p:pic>
        <p:nvPicPr>
          <p:cNvPr id="1031" name="Picture 7"/>
          <p:cNvPicPr>
            <a:picLocks noChangeAspect="1" noChangeArrowheads="1"/>
          </p:cNvPicPr>
          <p:nvPr/>
        </p:nvPicPr>
        <p:blipFill>
          <a:blip r:embed="rId4" cstate="print"/>
          <a:srcRect/>
          <a:stretch>
            <a:fillRect/>
          </a:stretch>
        </p:blipFill>
        <p:spPr bwMode="auto">
          <a:xfrm>
            <a:off x="3810000" y="3505200"/>
            <a:ext cx="2362200" cy="2857500"/>
          </a:xfrm>
          <a:prstGeom prst="rect">
            <a:avLst/>
          </a:prstGeom>
          <a:noFill/>
          <a:ln w="9525">
            <a:noFill/>
            <a:miter lim="800000"/>
            <a:headEnd/>
            <a:tailEnd/>
          </a:ln>
        </p:spPr>
      </p:pic>
      <p:pic>
        <p:nvPicPr>
          <p:cNvPr id="1032" name="Picture 8"/>
          <p:cNvPicPr>
            <a:picLocks noChangeAspect="1" noChangeArrowheads="1"/>
          </p:cNvPicPr>
          <p:nvPr/>
        </p:nvPicPr>
        <p:blipFill>
          <a:blip r:embed="rId5" cstate="print"/>
          <a:srcRect/>
          <a:stretch>
            <a:fillRect/>
          </a:stretch>
        </p:blipFill>
        <p:spPr bwMode="auto">
          <a:xfrm>
            <a:off x="1524000" y="3581400"/>
            <a:ext cx="1981200" cy="2743200"/>
          </a:xfrm>
          <a:prstGeom prst="rect">
            <a:avLst/>
          </a:prstGeom>
          <a:noFill/>
          <a:ln w="9525">
            <a:noFill/>
            <a:miter lim="800000"/>
            <a:headEnd/>
            <a:tailEnd/>
          </a:ln>
        </p:spPr>
      </p:pic>
      <p:pic>
        <p:nvPicPr>
          <p:cNvPr id="11266" name="Picture 2"/>
          <p:cNvPicPr>
            <a:picLocks noChangeAspect="1" noChangeArrowheads="1"/>
          </p:cNvPicPr>
          <p:nvPr/>
        </p:nvPicPr>
        <p:blipFill>
          <a:blip r:embed="rId6" cstate="print"/>
          <a:srcRect/>
          <a:stretch>
            <a:fillRect/>
          </a:stretch>
        </p:blipFill>
        <p:spPr bwMode="auto">
          <a:xfrm>
            <a:off x="3886200" y="762000"/>
            <a:ext cx="1981200" cy="2438400"/>
          </a:xfrm>
          <a:prstGeom prst="rect">
            <a:avLst/>
          </a:prstGeom>
          <a:noFill/>
          <a:ln w="9525">
            <a:noFill/>
            <a:miter lim="800000"/>
            <a:headEnd/>
            <a:tailEnd/>
          </a:ln>
        </p:spPr>
      </p:pic>
      <p:pic>
        <p:nvPicPr>
          <p:cNvPr id="11268" name="Picture 4"/>
          <p:cNvPicPr>
            <a:picLocks noChangeAspect="1" noChangeArrowheads="1"/>
          </p:cNvPicPr>
          <p:nvPr/>
        </p:nvPicPr>
        <p:blipFill>
          <a:blip r:embed="rId7" cstate="print"/>
          <a:srcRect/>
          <a:stretch>
            <a:fillRect/>
          </a:stretch>
        </p:blipFill>
        <p:spPr bwMode="auto">
          <a:xfrm>
            <a:off x="6477000" y="838200"/>
            <a:ext cx="2057400" cy="2381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152400"/>
            <a:ext cx="7498080" cy="76200"/>
          </a:xfrm>
        </p:spPr>
        <p:txBody>
          <a:bodyPr>
            <a:normAutofit fontScale="90000"/>
          </a:bodyPr>
          <a:lstStyle/>
          <a:p>
            <a:endParaRPr lang="ru-RU" dirty="0"/>
          </a:p>
        </p:txBody>
      </p:sp>
      <p:sp>
        <p:nvSpPr>
          <p:cNvPr id="3" name="Содержимое 2"/>
          <p:cNvSpPr>
            <a:spLocks noGrp="1"/>
          </p:cNvSpPr>
          <p:nvPr>
            <p:ph sz="half" idx="1"/>
          </p:nvPr>
        </p:nvSpPr>
        <p:spPr>
          <a:xfrm>
            <a:off x="1295400" y="457200"/>
            <a:ext cx="4191000" cy="6248400"/>
          </a:xfrm>
        </p:spPr>
        <p:txBody>
          <a:bodyPr/>
          <a:lstStyle/>
          <a:p>
            <a:pPr algn="ctr">
              <a:buNone/>
            </a:pPr>
            <a:r>
              <a:rPr lang="en-US" b="1" dirty="0" smtClean="0">
                <a:solidFill>
                  <a:schemeClr val="tx2">
                    <a:lumMod val="60000"/>
                    <a:lumOff val="40000"/>
                  </a:schemeClr>
                </a:solidFill>
                <a:latin typeface="New Times Roman"/>
              </a:rPr>
              <a:t>Rupert and his friends have wonderful adventures in magical, faraway lands.  At the end of the story Rupert returns to his parents in </a:t>
            </a:r>
            <a:r>
              <a:rPr lang="en-US" b="1" dirty="0" err="1" smtClean="0">
                <a:solidFill>
                  <a:schemeClr val="tx2">
                    <a:lumMod val="60000"/>
                    <a:lumOff val="40000"/>
                  </a:schemeClr>
                </a:solidFill>
                <a:latin typeface="New Times Roman"/>
              </a:rPr>
              <a:t>Nutwood</a:t>
            </a:r>
            <a:r>
              <a:rPr lang="en-US" b="1" dirty="0" smtClean="0">
                <a:solidFill>
                  <a:schemeClr val="tx2">
                    <a:lumMod val="60000"/>
                    <a:lumOff val="40000"/>
                  </a:schemeClr>
                </a:solidFill>
                <a:latin typeface="New Times Roman"/>
              </a:rPr>
              <a:t>.  </a:t>
            </a:r>
            <a:endParaRPr lang="ru-RU" b="1" dirty="0" smtClean="0">
              <a:solidFill>
                <a:schemeClr val="tx2">
                  <a:lumMod val="60000"/>
                  <a:lumOff val="40000"/>
                </a:schemeClr>
              </a:solidFill>
              <a:latin typeface="New Times Roman"/>
            </a:endParaRPr>
          </a:p>
          <a:p>
            <a:pPr>
              <a:buNone/>
            </a:pPr>
            <a:endParaRPr lang="ru-RU" dirty="0"/>
          </a:p>
        </p:txBody>
      </p:sp>
      <p:sp>
        <p:nvSpPr>
          <p:cNvPr id="4" name="Содержимое 3"/>
          <p:cNvSpPr>
            <a:spLocks noGrp="1"/>
          </p:cNvSpPr>
          <p:nvPr>
            <p:ph sz="half" idx="2"/>
          </p:nvPr>
        </p:nvSpPr>
        <p:spPr>
          <a:xfrm>
            <a:off x="5638800" y="609600"/>
            <a:ext cx="3294888" cy="5577840"/>
          </a:xfrm>
        </p:spPr>
        <p:txBody>
          <a:bodyPr/>
          <a:lstStyle/>
          <a:p>
            <a:endParaRPr lang="ru-RU" dirty="0"/>
          </a:p>
        </p:txBody>
      </p:sp>
      <p:pic>
        <p:nvPicPr>
          <p:cNvPr id="5122" name="Picture 2"/>
          <p:cNvPicPr>
            <a:picLocks noChangeAspect="1" noChangeArrowheads="1"/>
          </p:cNvPicPr>
          <p:nvPr/>
        </p:nvPicPr>
        <p:blipFill>
          <a:blip r:embed="rId2" cstate="print"/>
          <a:srcRect/>
          <a:stretch>
            <a:fillRect/>
          </a:stretch>
        </p:blipFill>
        <p:spPr bwMode="auto">
          <a:xfrm>
            <a:off x="5638800" y="762000"/>
            <a:ext cx="3276600" cy="4800600"/>
          </a:xfrm>
          <a:prstGeom prst="rect">
            <a:avLst/>
          </a:prstGeom>
          <a:noFill/>
          <a:ln w="9525">
            <a:noFill/>
            <a:miter lim="800000"/>
            <a:headEnd/>
            <a:tailEnd/>
          </a:ln>
        </p:spPr>
      </p:pic>
      <p:pic>
        <p:nvPicPr>
          <p:cNvPr id="5123" name="Picture 3" descr="C:\Users\Галина\Desktop\Медведь карт\Друз руперта.jpg"/>
          <p:cNvPicPr>
            <a:picLocks noChangeAspect="1" noChangeArrowheads="1"/>
          </p:cNvPicPr>
          <p:nvPr/>
        </p:nvPicPr>
        <p:blipFill>
          <a:blip r:embed="rId3" cstate="print"/>
          <a:srcRect/>
          <a:stretch>
            <a:fillRect/>
          </a:stretch>
        </p:blipFill>
        <p:spPr bwMode="auto">
          <a:xfrm>
            <a:off x="1524000" y="4038600"/>
            <a:ext cx="3429000" cy="25146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435608" y="274638"/>
            <a:ext cx="7498080" cy="1096962"/>
          </a:xfrm>
        </p:spPr>
        <p:txBody>
          <a:bodyPr>
            <a:normAutofit fontScale="90000"/>
          </a:bodyPr>
          <a:lstStyle/>
          <a:p>
            <a:pPr algn="ctr"/>
            <a:r>
              <a:rPr lang="en-US" dirty="0" smtClean="0">
                <a:solidFill>
                  <a:schemeClr val="tx2">
                    <a:lumMod val="60000"/>
                    <a:lumOff val="40000"/>
                  </a:schemeClr>
                </a:solidFill>
              </a:rPr>
              <a:t>Why these books are so popular with kids?</a:t>
            </a:r>
            <a:endParaRPr lang="ru-RU" dirty="0">
              <a:solidFill>
                <a:schemeClr val="tx2">
                  <a:lumMod val="60000"/>
                  <a:lumOff val="40000"/>
                </a:schemeClr>
              </a:solidFill>
            </a:endParaRPr>
          </a:p>
        </p:txBody>
      </p:sp>
      <p:sp>
        <p:nvSpPr>
          <p:cNvPr id="6" name="Содержимое 5"/>
          <p:cNvSpPr>
            <a:spLocks noGrp="1"/>
          </p:cNvSpPr>
          <p:nvPr>
            <p:ph idx="1"/>
          </p:nvPr>
        </p:nvSpPr>
        <p:spPr/>
        <p:txBody>
          <a:bodyPr>
            <a:normAutofit/>
          </a:bodyPr>
          <a:lstStyle/>
          <a:p>
            <a:pPr algn="ctr">
              <a:buNone/>
            </a:pPr>
            <a:r>
              <a:rPr lang="en-US" sz="3600" dirty="0" smtClean="0">
                <a:solidFill>
                  <a:schemeClr val="tx2">
                    <a:lumMod val="60000"/>
                    <a:lumOff val="40000"/>
                  </a:schemeClr>
                </a:solidFill>
                <a:latin typeface="New Times Roman"/>
              </a:rPr>
              <a:t>The secret of their success is that their authors could get inside the mind of a little child. The authors understand the way children think, feel and play games. </a:t>
            </a:r>
          </a:p>
          <a:p>
            <a:pPr algn="ctr">
              <a:buNone/>
            </a:pPr>
            <a:r>
              <a:rPr lang="en-US" sz="3600" dirty="0" smtClean="0">
                <a:solidFill>
                  <a:schemeClr val="tx2">
                    <a:lumMod val="60000"/>
                    <a:lumOff val="40000"/>
                  </a:schemeClr>
                </a:solidFill>
                <a:latin typeface="New Times Roman"/>
              </a:rPr>
              <a:t>The stories are full of fun and imagination and adventures that never ends. </a:t>
            </a:r>
            <a:endParaRPr lang="ru-RU" sz="3600" dirty="0" smtClean="0">
              <a:solidFill>
                <a:schemeClr val="tx2">
                  <a:lumMod val="60000"/>
                  <a:lumOff val="40000"/>
                </a:schemeClr>
              </a:solidFill>
              <a:latin typeface="New Times Roman"/>
            </a:endParaRPr>
          </a:p>
          <a:p>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0" y="274638"/>
            <a:ext cx="7638288" cy="1325562"/>
          </a:xfrm>
        </p:spPr>
        <p:txBody>
          <a:bodyPr>
            <a:noAutofit/>
          </a:bodyPr>
          <a:lstStyle/>
          <a:p>
            <a:pPr algn="ctr"/>
            <a:r>
              <a:rPr lang="en-US" sz="2800" dirty="0" smtClean="0"/>
              <a:t/>
            </a:r>
            <a:br>
              <a:rPr lang="en-US" sz="2800" dirty="0" smtClean="0"/>
            </a:br>
            <a:r>
              <a:rPr lang="en-US" sz="3200" dirty="0" smtClean="0">
                <a:solidFill>
                  <a:schemeClr val="tx2">
                    <a:lumMod val="60000"/>
                    <a:lumOff val="40000"/>
                  </a:schemeClr>
                </a:solidFill>
              </a:rPr>
              <a:t>.</a:t>
            </a:r>
            <a:r>
              <a:rPr lang="en-US" sz="2800" dirty="0" smtClean="0">
                <a:solidFill>
                  <a:schemeClr val="tx2">
                    <a:lumMod val="60000"/>
                    <a:lumOff val="40000"/>
                  </a:schemeClr>
                </a:solidFill>
              </a:rPr>
              <a:t/>
            </a:r>
            <a:br>
              <a:rPr lang="en-US" sz="2800" dirty="0" smtClean="0">
                <a:solidFill>
                  <a:schemeClr val="tx2">
                    <a:lumMod val="60000"/>
                    <a:lumOff val="40000"/>
                  </a:schemeClr>
                </a:solidFill>
              </a:rPr>
            </a:br>
            <a:endParaRPr lang="ru-RU" sz="2800" dirty="0">
              <a:solidFill>
                <a:schemeClr val="tx2">
                  <a:lumMod val="60000"/>
                  <a:lumOff val="40000"/>
                </a:schemeClr>
              </a:solidFill>
            </a:endParaRPr>
          </a:p>
        </p:txBody>
      </p:sp>
      <p:sp>
        <p:nvSpPr>
          <p:cNvPr id="3" name="Содержимое 2"/>
          <p:cNvSpPr>
            <a:spLocks noGrp="1"/>
          </p:cNvSpPr>
          <p:nvPr>
            <p:ph idx="1"/>
          </p:nvPr>
        </p:nvSpPr>
        <p:spPr>
          <a:xfrm>
            <a:off x="1435608" y="2209800"/>
            <a:ext cx="7498080" cy="4343400"/>
          </a:xfrm>
        </p:spPr>
        <p:txBody>
          <a:bodyPr>
            <a:normAutofit lnSpcReduction="10000"/>
          </a:bodyPr>
          <a:lstStyle/>
          <a:p>
            <a:pPr algn="ctr">
              <a:buNone/>
            </a:pPr>
            <a:r>
              <a:rPr lang="en-US" dirty="0" smtClean="0">
                <a:solidFill>
                  <a:schemeClr val="tx2">
                    <a:lumMod val="60000"/>
                    <a:lumOff val="40000"/>
                  </a:schemeClr>
                </a:solidFill>
                <a:latin typeface="New Times Roman"/>
              </a:rPr>
              <a:t>The main characters are funny and touching. Children often laugh at the bears but they love them. </a:t>
            </a:r>
          </a:p>
          <a:p>
            <a:pPr algn="ctr">
              <a:buNone/>
            </a:pPr>
            <a:r>
              <a:rPr lang="en-US" dirty="0" smtClean="0">
                <a:solidFill>
                  <a:schemeClr val="tx2">
                    <a:lumMod val="60000"/>
                    <a:lumOff val="40000"/>
                  </a:schemeClr>
                </a:solidFill>
                <a:latin typeface="New Times Roman"/>
              </a:rPr>
              <a:t>Sometimes the bears seem to be silly but they have common sense and solve difficult problems. </a:t>
            </a:r>
          </a:p>
          <a:p>
            <a:pPr algn="ctr">
              <a:buNone/>
            </a:pPr>
            <a:r>
              <a:rPr lang="en-US" dirty="0" smtClean="0">
                <a:solidFill>
                  <a:schemeClr val="tx2">
                    <a:lumMod val="60000"/>
                    <a:lumOff val="40000"/>
                  </a:schemeClr>
                </a:solidFill>
                <a:latin typeface="New Times Roman"/>
              </a:rPr>
              <a:t>They are always true friends. Children consider these cute bears as their playmates.</a:t>
            </a:r>
            <a:endParaRPr lang="ru-RU" dirty="0" smtClean="0">
              <a:solidFill>
                <a:schemeClr val="tx2">
                  <a:lumMod val="60000"/>
                  <a:lumOff val="40000"/>
                </a:schemeClr>
              </a:solidFill>
              <a:latin typeface="New Times Roman"/>
            </a:endParaRPr>
          </a:p>
          <a:p>
            <a:pPr>
              <a:buNone/>
            </a:pPr>
            <a:endParaRPr lang="ru-RU" dirty="0"/>
          </a:p>
        </p:txBody>
      </p:sp>
      <p:pic>
        <p:nvPicPr>
          <p:cNvPr id="7170" name="Picture 2"/>
          <p:cNvPicPr>
            <a:picLocks noChangeAspect="1" noChangeArrowheads="1"/>
          </p:cNvPicPr>
          <p:nvPr/>
        </p:nvPicPr>
        <p:blipFill>
          <a:blip r:embed="rId2" cstate="print"/>
          <a:srcRect/>
          <a:stretch>
            <a:fillRect/>
          </a:stretch>
        </p:blipFill>
        <p:spPr bwMode="auto">
          <a:xfrm>
            <a:off x="2133600" y="228600"/>
            <a:ext cx="2819400" cy="1752600"/>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5867400" y="228600"/>
            <a:ext cx="27432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2544762"/>
          </a:xfrm>
        </p:spPr>
        <p:txBody>
          <a:bodyPr>
            <a:normAutofit/>
          </a:bodyPr>
          <a:lstStyle/>
          <a:p>
            <a:pPr algn="ctr"/>
            <a:r>
              <a:rPr lang="en-US" sz="3200" dirty="0" smtClean="0">
                <a:solidFill>
                  <a:schemeClr val="tx2">
                    <a:lumMod val="60000"/>
                    <a:lumOff val="40000"/>
                  </a:schemeClr>
                </a:solidFill>
                <a:latin typeface="New Times Roman"/>
              </a:rPr>
              <a:t>These wonderful books teach tolerance, kindness, sympathy and optimism. </a:t>
            </a:r>
            <a:r>
              <a:rPr lang="ru-RU" sz="3200" dirty="0" smtClean="0">
                <a:solidFill>
                  <a:schemeClr val="tx2">
                    <a:lumMod val="60000"/>
                    <a:lumOff val="40000"/>
                  </a:schemeClr>
                </a:solidFill>
                <a:latin typeface="New Times Roman"/>
              </a:rPr>
              <a:t/>
            </a:r>
            <a:br>
              <a:rPr lang="ru-RU" sz="3200" dirty="0" smtClean="0">
                <a:solidFill>
                  <a:schemeClr val="tx2">
                    <a:lumMod val="60000"/>
                    <a:lumOff val="40000"/>
                  </a:schemeClr>
                </a:solidFill>
                <a:latin typeface="New Times Roman"/>
              </a:rPr>
            </a:br>
            <a:r>
              <a:rPr lang="en-US" sz="3200" dirty="0" smtClean="0">
                <a:solidFill>
                  <a:schemeClr val="tx2">
                    <a:lumMod val="60000"/>
                    <a:lumOff val="40000"/>
                  </a:schemeClr>
                </a:solidFill>
                <a:latin typeface="New Times Roman"/>
              </a:rPr>
              <a:t>It is impossible to imagine children’s lives without books, films and cartoons about teddy bears. </a:t>
            </a:r>
            <a:endParaRPr lang="ru-RU" sz="3200" dirty="0" smtClean="0">
              <a:solidFill>
                <a:schemeClr val="tx2">
                  <a:lumMod val="60000"/>
                  <a:lumOff val="40000"/>
                </a:schemeClr>
              </a:solidFill>
              <a:latin typeface="New Times Roman"/>
            </a:endParaRPr>
          </a:p>
        </p:txBody>
      </p:sp>
      <p:pic>
        <p:nvPicPr>
          <p:cNvPr id="6147" name="Picture 3" descr="C:\Users\Галина\Desktop\Медведь карт\винни и друзья 1.jpg"/>
          <p:cNvPicPr>
            <a:picLocks noGrp="1" noChangeAspect="1" noChangeArrowheads="1"/>
          </p:cNvPicPr>
          <p:nvPr>
            <p:ph idx="1"/>
          </p:nvPr>
        </p:nvPicPr>
        <p:blipFill>
          <a:blip r:embed="rId2" cstate="print"/>
          <a:srcRect/>
          <a:stretch>
            <a:fillRect/>
          </a:stretch>
        </p:blipFill>
        <p:spPr bwMode="auto">
          <a:xfrm>
            <a:off x="1524000" y="3200400"/>
            <a:ext cx="3886200" cy="3276600"/>
          </a:xfrm>
          <a:prstGeom prst="rect">
            <a:avLst/>
          </a:prstGeom>
          <a:noFill/>
        </p:spPr>
      </p:pic>
      <p:pic>
        <p:nvPicPr>
          <p:cNvPr id="6148" name="Picture 4"/>
          <p:cNvPicPr>
            <a:picLocks noChangeAspect="1" noChangeArrowheads="1"/>
          </p:cNvPicPr>
          <p:nvPr/>
        </p:nvPicPr>
        <p:blipFill>
          <a:blip r:embed="rId3" cstate="print"/>
          <a:srcRect/>
          <a:stretch>
            <a:fillRect/>
          </a:stretch>
        </p:blipFill>
        <p:spPr bwMode="auto">
          <a:xfrm>
            <a:off x="5638800" y="3048000"/>
            <a:ext cx="32004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1435608" y="274638"/>
            <a:ext cx="7498080" cy="639762"/>
          </a:xfrm>
        </p:spPr>
        <p:txBody>
          <a:bodyPr>
            <a:normAutofit/>
          </a:bodyPr>
          <a:lstStyle/>
          <a:p>
            <a:r>
              <a:rPr lang="en-US" sz="3200" dirty="0" smtClean="0">
                <a:solidFill>
                  <a:srgbClr val="C00000"/>
                </a:solidFill>
                <a:latin typeface="Times New Roman" pitchFamily="18" charset="0"/>
                <a:cs typeface="Times New Roman" pitchFamily="18" charset="0"/>
              </a:rPr>
              <a:t>Winnie the Pooh said to Christopher Robin:</a:t>
            </a:r>
            <a:endParaRPr lang="ru-RU" sz="3200" dirty="0">
              <a:solidFill>
                <a:srgbClr val="C00000"/>
              </a:solidFill>
              <a:latin typeface="Times New Roman" pitchFamily="18" charset="0"/>
              <a:cs typeface="Times New Roman" pitchFamily="18" charset="0"/>
            </a:endParaRPr>
          </a:p>
        </p:txBody>
      </p:sp>
      <p:sp>
        <p:nvSpPr>
          <p:cNvPr id="5" name="Содержимое 4"/>
          <p:cNvSpPr>
            <a:spLocks noGrp="1"/>
          </p:cNvSpPr>
          <p:nvPr>
            <p:ph idx="1"/>
          </p:nvPr>
        </p:nvSpPr>
        <p:spPr>
          <a:xfrm>
            <a:off x="1435608" y="1066800"/>
            <a:ext cx="7498080" cy="5181600"/>
          </a:xfrm>
        </p:spPr>
        <p:txBody>
          <a:bodyPr>
            <a:normAutofit lnSpcReduction="10000"/>
          </a:bodyPr>
          <a:lstStyle/>
          <a:p>
            <a:pPr algn="ctr">
              <a:buNone/>
            </a:pPr>
            <a:r>
              <a:rPr lang="en-US" sz="4000" dirty="0" smtClean="0">
                <a:solidFill>
                  <a:schemeClr val="accent3"/>
                </a:solidFill>
                <a:latin typeface="Times New Roman" pitchFamily="18" charset="0"/>
                <a:cs typeface="Times New Roman" pitchFamily="18" charset="0"/>
              </a:rPr>
              <a:t>“If ever there is tomorrow when we’re not together, there is something you must always remember, you are braver than you believe, stronger than you seem, and smarter than you think, but the most important thing is, even if we are apart, I’ll always be with you”.</a:t>
            </a:r>
            <a:endParaRPr lang="ru-RU" sz="4000" dirty="0" smtClean="0">
              <a:solidFill>
                <a:schemeClr val="accent3"/>
              </a:solidFill>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5400" dirty="0" smtClean="0">
                <a:solidFill>
                  <a:srgbClr val="C00000"/>
                </a:solidFill>
              </a:rPr>
              <a:t>Thank you for your time</a:t>
            </a:r>
            <a:endParaRPr lang="ru-RU" sz="5400" dirty="0">
              <a:solidFill>
                <a:srgbClr val="C00000"/>
              </a:solidFill>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1219200" y="3200400"/>
            <a:ext cx="4876800" cy="3124200"/>
          </a:xfrm>
          <a:prstGeom prst="rect">
            <a:avLst/>
          </a:prstGeom>
          <a:noFill/>
          <a:ln w="9525">
            <a:noFill/>
            <a:miter lim="800000"/>
            <a:headEnd/>
            <a:tailEnd/>
          </a:ln>
        </p:spPr>
      </p:pic>
      <p:pic>
        <p:nvPicPr>
          <p:cNvPr id="2050" name="Picture 2"/>
          <p:cNvPicPr>
            <a:picLocks noChangeAspect="1" noChangeArrowheads="1"/>
          </p:cNvPicPr>
          <p:nvPr/>
        </p:nvPicPr>
        <p:blipFill>
          <a:blip r:embed="rId3" cstate="print"/>
          <a:srcRect/>
          <a:stretch>
            <a:fillRect/>
          </a:stretch>
        </p:blipFill>
        <p:spPr bwMode="auto">
          <a:xfrm>
            <a:off x="6400800" y="1295400"/>
            <a:ext cx="2571750" cy="2438400"/>
          </a:xfrm>
          <a:prstGeom prst="rect">
            <a:avLst/>
          </a:prstGeom>
          <a:noFill/>
          <a:ln w="9525">
            <a:noFill/>
            <a:miter lim="800000"/>
            <a:headEnd/>
            <a:tailEnd/>
          </a:ln>
        </p:spPr>
      </p:pic>
      <p:pic>
        <p:nvPicPr>
          <p:cNvPr id="2051" name="Picture 3" descr="C:\Users\Галина\Desktop\руперт.jpg"/>
          <p:cNvPicPr>
            <a:picLocks noChangeAspect="1" noChangeArrowheads="1"/>
          </p:cNvPicPr>
          <p:nvPr/>
        </p:nvPicPr>
        <p:blipFill>
          <a:blip r:embed="rId4" cstate="print"/>
          <a:srcRect/>
          <a:stretch>
            <a:fillRect/>
          </a:stretch>
        </p:blipFill>
        <p:spPr bwMode="auto">
          <a:xfrm>
            <a:off x="6629400" y="4267200"/>
            <a:ext cx="2209800" cy="17526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371600" y="152400"/>
            <a:ext cx="7498080" cy="152400"/>
          </a:xfrm>
        </p:spPr>
        <p:txBody>
          <a:bodyPr>
            <a:normAutofit fontScale="90000"/>
          </a:bodyPr>
          <a:lstStyle/>
          <a:p>
            <a:endParaRPr lang="ru-RU" dirty="0"/>
          </a:p>
        </p:txBody>
      </p:sp>
      <p:sp>
        <p:nvSpPr>
          <p:cNvPr id="8" name="Содержимое 7"/>
          <p:cNvSpPr>
            <a:spLocks noGrp="1"/>
          </p:cNvSpPr>
          <p:nvPr>
            <p:ph sz="half" idx="2"/>
          </p:nvPr>
        </p:nvSpPr>
        <p:spPr>
          <a:xfrm>
            <a:off x="4343400" y="609600"/>
            <a:ext cx="4590288" cy="6019800"/>
          </a:xfrm>
        </p:spPr>
        <p:txBody>
          <a:bodyPr>
            <a:normAutofit/>
          </a:bodyPr>
          <a:lstStyle/>
          <a:p>
            <a:pPr algn="just">
              <a:buNone/>
            </a:pPr>
            <a:r>
              <a:rPr lang="en-US" sz="4000" dirty="0" smtClean="0">
                <a:solidFill>
                  <a:schemeClr val="accent3">
                    <a:lumMod val="60000"/>
                    <a:lumOff val="40000"/>
                  </a:schemeClr>
                </a:solidFill>
                <a:latin typeface="Times New Roman" pitchFamily="18" charset="0"/>
                <a:cs typeface="Times New Roman" pitchFamily="18" charset="0"/>
              </a:rPr>
              <a:t>There are a lot of fantastic stories of bears in children’s fiction.  Some of them are real animals — civilized bears — some are living teddy bears.  </a:t>
            </a:r>
            <a:endParaRPr lang="ru-RU" sz="4000" dirty="0" smtClean="0">
              <a:solidFill>
                <a:schemeClr val="accent3">
                  <a:lumMod val="60000"/>
                  <a:lumOff val="40000"/>
                </a:schemeClr>
              </a:solidFill>
              <a:latin typeface="Times New Roman" pitchFamily="18" charset="0"/>
              <a:cs typeface="Times New Roman" pitchFamily="18" charset="0"/>
            </a:endParaRPr>
          </a:p>
          <a:p>
            <a:pPr>
              <a:buNone/>
            </a:pPr>
            <a:endParaRPr lang="ru-RU" sz="4000" dirty="0"/>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1371600" y="609600"/>
            <a:ext cx="3048000" cy="3200400"/>
          </a:xfrm>
          <a:prstGeom prst="rect">
            <a:avLst/>
          </a:prstGeom>
          <a:noFill/>
          <a:ln w="9525">
            <a:noFill/>
            <a:miter lim="800000"/>
            <a:headEnd/>
            <a:tailEnd/>
          </a:ln>
        </p:spPr>
      </p:pic>
      <p:pic>
        <p:nvPicPr>
          <p:cNvPr id="13314" name="Picture 2"/>
          <p:cNvPicPr>
            <a:picLocks noChangeAspect="1" noChangeArrowheads="1"/>
          </p:cNvPicPr>
          <p:nvPr/>
        </p:nvPicPr>
        <p:blipFill>
          <a:blip r:embed="rId3" cstate="print"/>
          <a:srcRect/>
          <a:stretch>
            <a:fillRect/>
          </a:stretch>
        </p:blipFill>
        <p:spPr bwMode="auto">
          <a:xfrm>
            <a:off x="1219200" y="3810000"/>
            <a:ext cx="32004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457200"/>
            <a:ext cx="7924800" cy="1143000"/>
          </a:xfrm>
        </p:spPr>
        <p:txBody>
          <a:bodyPr>
            <a:noAutofit/>
          </a:bodyPr>
          <a:lstStyle/>
          <a:p>
            <a:r>
              <a:rPr lang="ru-RU" sz="4400" dirty="0" smtClean="0">
                <a:latin typeface="Times New Roman" pitchFamily="18" charset="0"/>
                <a:cs typeface="Times New Roman" pitchFamily="18" charset="0"/>
              </a:rPr>
              <a:t>         </a:t>
            </a:r>
            <a:br>
              <a:rPr lang="ru-RU" sz="4400" dirty="0" smtClean="0">
                <a:latin typeface="Times New Roman" pitchFamily="18" charset="0"/>
                <a:cs typeface="Times New Roman" pitchFamily="18" charset="0"/>
              </a:rPr>
            </a:br>
            <a:r>
              <a:rPr lang="ru-RU" sz="4400" dirty="0" smtClean="0">
                <a:latin typeface="Times New Roman" pitchFamily="18" charset="0"/>
                <a:cs typeface="Times New Roman" pitchFamily="18" charset="0"/>
              </a:rPr>
              <a:t>     </a:t>
            </a:r>
            <a:r>
              <a:rPr lang="en-US" sz="4400" dirty="0" smtClean="0">
                <a:solidFill>
                  <a:schemeClr val="tx2">
                    <a:lumMod val="60000"/>
                    <a:lumOff val="40000"/>
                  </a:schemeClr>
                </a:solidFill>
                <a:latin typeface="Times New Roman" pitchFamily="18" charset="0"/>
                <a:cs typeface="Times New Roman" pitchFamily="18" charset="0"/>
              </a:rPr>
              <a:t>The aims of our project are</a:t>
            </a:r>
            <a:r>
              <a:rPr lang="ru-RU" sz="4400" dirty="0" smtClean="0">
                <a:solidFill>
                  <a:schemeClr val="tx2">
                    <a:lumMod val="60000"/>
                    <a:lumOff val="40000"/>
                  </a:schemeClr>
                </a:solidFill>
                <a:latin typeface="Times New Roman" pitchFamily="18" charset="0"/>
                <a:cs typeface="Times New Roman" pitchFamily="18" charset="0"/>
              </a:rPr>
              <a:t/>
            </a:r>
            <a:br>
              <a:rPr lang="ru-RU" sz="4400" dirty="0" smtClean="0">
                <a:solidFill>
                  <a:schemeClr val="tx2">
                    <a:lumMod val="60000"/>
                    <a:lumOff val="40000"/>
                  </a:schemeClr>
                </a:solidFill>
                <a:latin typeface="Times New Roman" pitchFamily="18" charset="0"/>
                <a:cs typeface="Times New Roman" pitchFamily="18" charset="0"/>
              </a:rPr>
            </a:br>
            <a:endParaRPr lang="ru-RU" sz="4400" dirty="0">
              <a:solidFill>
                <a:schemeClr val="tx2">
                  <a:lumMod val="60000"/>
                  <a:lumOff val="40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1295400" y="1676400"/>
            <a:ext cx="7391400" cy="4572000"/>
          </a:xfrm>
        </p:spPr>
        <p:txBody>
          <a:bodyPr>
            <a:noAutofit/>
          </a:bodyPr>
          <a:lstStyle/>
          <a:p>
            <a:pPr fontAlgn="base"/>
            <a:r>
              <a:rPr lang="ru-RU" sz="4000" dirty="0" smtClean="0">
                <a:latin typeface="Times New Roman" pitchFamily="18" charset="0"/>
                <a:cs typeface="Times New Roman" pitchFamily="18" charset="0"/>
              </a:rPr>
              <a:t>     </a:t>
            </a:r>
            <a:r>
              <a:rPr lang="en-US" sz="4000" dirty="0" smtClean="0">
                <a:solidFill>
                  <a:schemeClr val="accent3">
                    <a:lumMod val="60000"/>
                    <a:lumOff val="40000"/>
                  </a:schemeClr>
                </a:solidFill>
                <a:latin typeface="Times New Roman" pitchFamily="18" charset="0"/>
                <a:cs typeface="Times New Roman" pitchFamily="18" charset="0"/>
              </a:rPr>
              <a:t>to find the most popular children’s stories </a:t>
            </a:r>
            <a:r>
              <a:rPr lang="ru-RU" sz="4000" dirty="0" smtClean="0">
                <a:solidFill>
                  <a:schemeClr val="accent3">
                    <a:lumMod val="60000"/>
                    <a:lumOff val="40000"/>
                  </a:schemeClr>
                </a:solidFill>
                <a:latin typeface="Times New Roman" pitchFamily="18" charset="0"/>
                <a:cs typeface="Times New Roman" pitchFamily="18" charset="0"/>
              </a:rPr>
              <a:t>  </a:t>
            </a:r>
            <a:r>
              <a:rPr lang="en-US" sz="4000" dirty="0" smtClean="0">
                <a:solidFill>
                  <a:schemeClr val="accent3">
                    <a:lumMod val="60000"/>
                    <a:lumOff val="40000"/>
                  </a:schemeClr>
                </a:solidFill>
                <a:latin typeface="Times New Roman" pitchFamily="18" charset="0"/>
                <a:cs typeface="Times New Roman" pitchFamily="18" charset="0"/>
              </a:rPr>
              <a:t>in which main characters are humanoid bears;</a:t>
            </a:r>
            <a:endParaRPr lang="ru-RU" sz="4000" dirty="0" smtClean="0">
              <a:solidFill>
                <a:schemeClr val="accent3">
                  <a:lumMod val="60000"/>
                  <a:lumOff val="40000"/>
                </a:schemeClr>
              </a:solidFill>
              <a:latin typeface="Times New Roman" pitchFamily="18" charset="0"/>
              <a:cs typeface="Times New Roman" pitchFamily="18" charset="0"/>
            </a:endParaRPr>
          </a:p>
          <a:p>
            <a:pPr fontAlgn="base"/>
            <a:r>
              <a:rPr lang="ru-RU" sz="4000" dirty="0" smtClean="0">
                <a:solidFill>
                  <a:schemeClr val="accent3">
                    <a:lumMod val="60000"/>
                    <a:lumOff val="40000"/>
                  </a:schemeClr>
                </a:solidFill>
                <a:latin typeface="Times New Roman" pitchFamily="18" charset="0"/>
                <a:cs typeface="Times New Roman" pitchFamily="18" charset="0"/>
              </a:rPr>
              <a:t>    </a:t>
            </a:r>
            <a:r>
              <a:rPr lang="en-US" sz="4000" dirty="0" smtClean="0">
                <a:solidFill>
                  <a:schemeClr val="accent3">
                    <a:lumMod val="60000"/>
                    <a:lumOff val="40000"/>
                  </a:schemeClr>
                </a:solidFill>
                <a:latin typeface="Times New Roman" pitchFamily="18" charset="0"/>
                <a:cs typeface="Times New Roman" pitchFamily="18" charset="0"/>
              </a:rPr>
              <a:t>to understand why bear characters are so popular with children</a:t>
            </a:r>
            <a:r>
              <a:rPr lang="ru-RU" sz="4000" dirty="0" smtClean="0">
                <a:solidFill>
                  <a:schemeClr val="accent3">
                    <a:lumMod val="60000"/>
                    <a:lumOff val="40000"/>
                  </a:schemeClr>
                </a:solidFill>
                <a:latin typeface="Times New Roman" pitchFamily="18" charset="0"/>
                <a:cs typeface="Times New Roman" pitchFamily="18" charset="0"/>
              </a:rPr>
              <a:t>.</a:t>
            </a:r>
            <a:r>
              <a:rPr lang="en-US" sz="4000" dirty="0" smtClean="0">
                <a:solidFill>
                  <a:schemeClr val="accent3">
                    <a:lumMod val="60000"/>
                    <a:lumOff val="40000"/>
                  </a:schemeClr>
                </a:solidFill>
                <a:latin typeface="Times New Roman" pitchFamily="18" charset="0"/>
                <a:cs typeface="Times New Roman" pitchFamily="18" charset="0"/>
              </a:rPr>
              <a:t> </a:t>
            </a:r>
            <a:endParaRPr lang="ru-RU" sz="4000" dirty="0" smtClean="0">
              <a:solidFill>
                <a:schemeClr val="accent3">
                  <a:lumMod val="60000"/>
                  <a:lumOff val="40000"/>
                </a:schemeClr>
              </a:solidFill>
              <a:latin typeface="Times New Roman" pitchFamily="18" charset="0"/>
              <a:cs typeface="Times New Roman" pitchFamily="18" charset="0"/>
            </a:endParaRPr>
          </a:p>
          <a:p>
            <a:pPr>
              <a:buNone/>
            </a:pPr>
            <a:endParaRPr lang="ru-RU" sz="4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35608" y="274320"/>
            <a:ext cx="7498080" cy="106680"/>
          </a:xfrm>
        </p:spPr>
        <p:txBody>
          <a:bodyPr>
            <a:normAutofit fontScale="90000"/>
          </a:bodyPr>
          <a:lstStyle/>
          <a:p>
            <a:endParaRPr lang="ru-RU" dirty="0"/>
          </a:p>
        </p:txBody>
      </p:sp>
      <p:sp>
        <p:nvSpPr>
          <p:cNvPr id="6" name="Содержимое 5"/>
          <p:cNvSpPr>
            <a:spLocks noGrp="1"/>
          </p:cNvSpPr>
          <p:nvPr>
            <p:ph sz="half" idx="2"/>
          </p:nvPr>
        </p:nvSpPr>
        <p:spPr>
          <a:xfrm>
            <a:off x="5276088" y="762000"/>
            <a:ext cx="3657600" cy="5638800"/>
          </a:xfrm>
        </p:spPr>
        <p:txBody>
          <a:bodyPr/>
          <a:lstStyle/>
          <a:p>
            <a:pPr algn="ctr">
              <a:buNone/>
            </a:pPr>
            <a:r>
              <a:rPr lang="en-US" sz="3600" dirty="0" smtClean="0">
                <a:solidFill>
                  <a:schemeClr val="accent3">
                    <a:lumMod val="60000"/>
                    <a:lumOff val="40000"/>
                  </a:schemeClr>
                </a:solidFill>
                <a:latin typeface="Times New Roman" pitchFamily="18" charset="0"/>
                <a:cs typeface="Times New Roman" pitchFamily="18" charset="0"/>
              </a:rPr>
              <a:t>The first collection of stories about this teddy was the book Winnie the Pooh (1926), and this was f</a:t>
            </a:r>
            <a:r>
              <a:rPr lang="en-US" sz="3600" b="1" dirty="0" smtClean="0">
                <a:solidFill>
                  <a:schemeClr val="accent3">
                    <a:lumMod val="60000"/>
                    <a:lumOff val="40000"/>
                  </a:schemeClr>
                </a:solidFill>
                <a:latin typeface="Times New Roman" pitchFamily="18" charset="0"/>
                <a:cs typeface="Times New Roman" pitchFamily="18" charset="0"/>
              </a:rPr>
              <a:t>o</a:t>
            </a:r>
            <a:r>
              <a:rPr lang="en-US" sz="3600" dirty="0" smtClean="0">
                <a:solidFill>
                  <a:schemeClr val="accent3">
                    <a:lumMod val="60000"/>
                    <a:lumOff val="40000"/>
                  </a:schemeClr>
                </a:solidFill>
                <a:latin typeface="Times New Roman" pitchFamily="18" charset="0"/>
                <a:cs typeface="Times New Roman" pitchFamily="18" charset="0"/>
              </a:rPr>
              <a:t>llowed by The House at Pooh Corner (1928).</a:t>
            </a:r>
            <a:endParaRPr lang="ru-RU" sz="3600" dirty="0" smtClean="0">
              <a:solidFill>
                <a:schemeClr val="accent3">
                  <a:lumMod val="60000"/>
                  <a:lumOff val="40000"/>
                </a:schemeClr>
              </a:solidFill>
              <a:latin typeface="Times New Roman" pitchFamily="18" charset="0"/>
              <a:cs typeface="Times New Roman" pitchFamily="18" charset="0"/>
            </a:endParaRPr>
          </a:p>
          <a:p>
            <a:endParaRPr lang="ru-RU" dirty="0">
              <a:solidFill>
                <a:schemeClr val="accent3">
                  <a:lumMod val="60000"/>
                  <a:lumOff val="40000"/>
                </a:schemeClr>
              </a:solidFill>
            </a:endParaRPr>
          </a:p>
        </p:txBody>
      </p:sp>
      <p:pic>
        <p:nvPicPr>
          <p:cNvPr id="4098" name="Picture 2" descr="C:\Users\Галина\Desktop\Медведь карт\WinnieThePooh 1 edition.JPG"/>
          <p:cNvPicPr>
            <a:picLocks noGrp="1" noChangeAspect="1" noChangeArrowheads="1"/>
          </p:cNvPicPr>
          <p:nvPr>
            <p:ph sz="half" idx="1"/>
          </p:nvPr>
        </p:nvPicPr>
        <p:blipFill>
          <a:blip r:embed="rId2" cstate="print"/>
          <a:srcRect/>
          <a:stretch>
            <a:fillRect/>
          </a:stretch>
        </p:blipFill>
        <p:spPr bwMode="auto">
          <a:xfrm>
            <a:off x="1219200" y="990600"/>
            <a:ext cx="3962400" cy="5334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435608" y="274320"/>
            <a:ext cx="7498080" cy="1859280"/>
          </a:xfrm>
        </p:spPr>
        <p:txBody>
          <a:bodyPr>
            <a:noAutofit/>
          </a:bodyPr>
          <a:lstStyle/>
          <a:p>
            <a:pPr algn="ctr"/>
            <a:r>
              <a:rPr lang="en-US" sz="4400" dirty="0" smtClean="0">
                <a:solidFill>
                  <a:schemeClr val="accent3">
                    <a:lumMod val="60000"/>
                    <a:lumOff val="40000"/>
                  </a:schemeClr>
                </a:solidFill>
                <a:latin typeface="Times New Roman" pitchFamily="18" charset="0"/>
                <a:cs typeface="Times New Roman" pitchFamily="18" charset="0"/>
              </a:rPr>
              <a:t>The Pooh books </a:t>
            </a:r>
            <a:r>
              <a:rPr lang="ru-RU" sz="4400" dirty="0" smtClean="0">
                <a:solidFill>
                  <a:schemeClr val="accent3">
                    <a:lumMod val="60000"/>
                    <a:lumOff val="40000"/>
                  </a:schemeClr>
                </a:solidFill>
                <a:latin typeface="Times New Roman" pitchFamily="18" charset="0"/>
                <a:cs typeface="Times New Roman" pitchFamily="18" charset="0"/>
              </a:rPr>
              <a:t>аге а</a:t>
            </a:r>
            <a:r>
              <a:rPr lang="en-US" sz="4400" dirty="0" smtClean="0">
                <a:solidFill>
                  <a:schemeClr val="accent3">
                    <a:lumMod val="60000"/>
                    <a:lumOff val="40000"/>
                  </a:schemeClr>
                </a:solidFill>
                <a:latin typeface="Times New Roman" pitchFamily="18" charset="0"/>
                <a:cs typeface="Times New Roman" pitchFamily="18" charset="0"/>
              </a:rPr>
              <a:t> father's gift to his s</a:t>
            </a:r>
            <a:r>
              <a:rPr lang="ru-RU" sz="4400" dirty="0" smtClean="0">
                <a:solidFill>
                  <a:schemeClr val="accent3">
                    <a:lumMod val="60000"/>
                    <a:lumOff val="40000"/>
                  </a:schemeClr>
                </a:solidFill>
                <a:latin typeface="Times New Roman" pitchFamily="18" charset="0"/>
                <a:cs typeface="Times New Roman" pitchFamily="18" charset="0"/>
              </a:rPr>
              <a:t>о</a:t>
            </a:r>
            <a:r>
              <a:rPr lang="en-US" sz="4400" dirty="0" smtClean="0">
                <a:solidFill>
                  <a:schemeClr val="accent3">
                    <a:lumMod val="60000"/>
                    <a:lumOff val="40000"/>
                  </a:schemeClr>
                </a:solidFill>
                <a:latin typeface="Times New Roman" pitchFamily="18" charset="0"/>
                <a:cs typeface="Times New Roman" pitchFamily="18" charset="0"/>
              </a:rPr>
              <a:t>n, Christopher Robin</a:t>
            </a:r>
            <a:endParaRPr lang="ru-RU" sz="4400" dirty="0">
              <a:solidFill>
                <a:schemeClr val="accent3">
                  <a:lumMod val="60000"/>
                  <a:lumOff val="40000"/>
                </a:schemeClr>
              </a:solidFill>
              <a:latin typeface="Times New Roman" pitchFamily="18" charset="0"/>
              <a:cs typeface="Times New Roman" pitchFamily="18" charset="0"/>
            </a:endParaRPr>
          </a:p>
        </p:txBody>
      </p:sp>
      <p:pic>
        <p:nvPicPr>
          <p:cNvPr id="2050" name="Picture 2"/>
          <p:cNvPicPr>
            <a:picLocks noGrp="1" noChangeAspect="1" noChangeArrowheads="1"/>
          </p:cNvPicPr>
          <p:nvPr>
            <p:ph sz="half" idx="1"/>
          </p:nvPr>
        </p:nvPicPr>
        <p:blipFill>
          <a:blip r:embed="rId2" cstate="print"/>
          <a:stretch>
            <a:fillRect/>
          </a:stretch>
        </p:blipFill>
        <p:spPr bwMode="auto">
          <a:xfrm>
            <a:off x="1295400" y="2286000"/>
            <a:ext cx="3657600" cy="3886200"/>
          </a:xfrm>
          <a:prstGeom prst="rect">
            <a:avLst/>
          </a:prstGeom>
          <a:noFill/>
          <a:ln w="9525">
            <a:noFill/>
            <a:miter lim="800000"/>
            <a:headEnd/>
            <a:tailEnd/>
          </a:ln>
        </p:spPr>
      </p:pic>
      <p:pic>
        <p:nvPicPr>
          <p:cNvPr id="2051" name="Picture 3" descr="C:\Users\Галина\Desktop\Медведь карт\Christopher-robin-milne-in-1928.jpg"/>
          <p:cNvPicPr>
            <a:picLocks noGrp="1" noChangeAspect="1" noChangeArrowheads="1"/>
          </p:cNvPicPr>
          <p:nvPr>
            <p:ph sz="half" idx="2"/>
          </p:nvPr>
        </p:nvPicPr>
        <p:blipFill>
          <a:blip r:embed="rId3" cstate="print"/>
          <a:srcRect/>
          <a:stretch>
            <a:fillRect/>
          </a:stretch>
        </p:blipFill>
        <p:spPr bwMode="auto">
          <a:xfrm>
            <a:off x="5486400" y="2209800"/>
            <a:ext cx="3200400" cy="3581400"/>
          </a:xfrm>
          <a:prstGeom prst="rect">
            <a:avLst/>
          </a:prstGeom>
          <a:noFill/>
        </p:spPr>
      </p:pic>
      <p:sp>
        <p:nvSpPr>
          <p:cNvPr id="8" name="Прямоугольник 7"/>
          <p:cNvSpPr/>
          <p:nvPr/>
        </p:nvSpPr>
        <p:spPr>
          <a:xfrm>
            <a:off x="5410200" y="5791200"/>
            <a:ext cx="3352800" cy="954107"/>
          </a:xfrm>
          <a:prstGeom prst="rect">
            <a:avLst/>
          </a:prstGeom>
        </p:spPr>
        <p:txBody>
          <a:bodyPr wrap="square">
            <a:spAutoFit/>
          </a:bodyPr>
          <a:lstStyle/>
          <a:p>
            <a:pPr algn="ctr"/>
            <a:r>
              <a:rPr lang="en-US" sz="2800" dirty="0" smtClean="0">
                <a:solidFill>
                  <a:schemeClr val="accent3">
                    <a:lumMod val="60000"/>
                    <a:lumOff val="40000"/>
                  </a:schemeClr>
                </a:solidFill>
                <a:latin typeface="Times New Roman" pitchFamily="18" charset="0"/>
                <a:cs typeface="Times New Roman" pitchFamily="18" charset="0"/>
              </a:rPr>
              <a:t>Christopher Robin (1928)</a:t>
            </a:r>
            <a:endParaRPr lang="ru-RU" sz="2800" dirty="0">
              <a:solidFill>
                <a:schemeClr val="accent3">
                  <a:lumMod val="60000"/>
                  <a:lumOff val="4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82880"/>
          </a:xfrm>
        </p:spPr>
        <p:txBody>
          <a:bodyPr>
            <a:normAutofit fontScale="90000"/>
          </a:bodyPr>
          <a:lstStyle/>
          <a:p>
            <a:endParaRPr lang="ru-RU" dirty="0"/>
          </a:p>
        </p:txBody>
      </p:sp>
      <p:sp>
        <p:nvSpPr>
          <p:cNvPr id="4" name="Содержимое 3"/>
          <p:cNvSpPr>
            <a:spLocks noGrp="1"/>
          </p:cNvSpPr>
          <p:nvPr>
            <p:ph sz="half" idx="2"/>
          </p:nvPr>
        </p:nvSpPr>
        <p:spPr>
          <a:xfrm>
            <a:off x="4572000" y="914400"/>
            <a:ext cx="4361688" cy="5638800"/>
          </a:xfrm>
        </p:spPr>
        <p:txBody>
          <a:bodyPr>
            <a:normAutofit/>
          </a:bodyPr>
          <a:lstStyle/>
          <a:p>
            <a:pPr algn="ctr">
              <a:buNone/>
            </a:pPr>
            <a:r>
              <a:rPr lang="en-US" sz="3200" dirty="0" smtClean="0">
                <a:solidFill>
                  <a:schemeClr val="tx2">
                    <a:lumMod val="60000"/>
                    <a:lumOff val="40000"/>
                  </a:schemeClr>
                </a:solidFill>
                <a:latin typeface="Times New Roman" pitchFamily="18" charset="0"/>
                <a:cs typeface="Times New Roman" pitchFamily="18" charset="0"/>
              </a:rPr>
              <a:t>Christopher named</a:t>
            </a:r>
            <a:r>
              <a:rPr lang="en-US" sz="3200" b="1" dirty="0" smtClean="0">
                <a:solidFill>
                  <a:schemeClr val="tx2">
                    <a:lumMod val="60000"/>
                    <a:lumOff val="40000"/>
                  </a:schemeClr>
                </a:solidFill>
                <a:latin typeface="Times New Roman" pitchFamily="18" charset="0"/>
                <a:cs typeface="Times New Roman" pitchFamily="18" charset="0"/>
              </a:rPr>
              <a:t> </a:t>
            </a:r>
            <a:r>
              <a:rPr lang="en-US" sz="3200" dirty="0" smtClean="0">
                <a:solidFill>
                  <a:schemeClr val="tx2">
                    <a:lumMod val="60000"/>
                    <a:lumOff val="40000"/>
                  </a:schemeClr>
                </a:solidFill>
                <a:latin typeface="Times New Roman" pitchFamily="18" charset="0"/>
                <a:cs typeface="Times New Roman" pitchFamily="18" charset="0"/>
              </a:rPr>
              <a:t>his teddy after Winnie, a black bear that lived at London Zoo. </a:t>
            </a:r>
          </a:p>
          <a:p>
            <a:pPr algn="ctr">
              <a:buNone/>
            </a:pPr>
            <a:r>
              <a:rPr lang="en-US" sz="3200" dirty="0" smtClean="0">
                <a:solidFill>
                  <a:schemeClr val="tx2">
                    <a:lumMod val="60000"/>
                    <a:lumOff val="40000"/>
                  </a:schemeClr>
                </a:solidFill>
                <a:latin typeface="Times New Roman" pitchFamily="18" charset="0"/>
                <a:cs typeface="Times New Roman" pitchFamily="18" charset="0"/>
              </a:rPr>
              <a:t>The bear cub was given to the zoo by Can</a:t>
            </a:r>
            <a:r>
              <a:rPr lang="en-US" sz="3200" b="1" dirty="0" smtClean="0">
                <a:solidFill>
                  <a:schemeClr val="tx2">
                    <a:lumMod val="60000"/>
                    <a:lumOff val="40000"/>
                  </a:schemeClr>
                </a:solidFill>
                <a:latin typeface="Times New Roman" pitchFamily="18" charset="0"/>
                <a:cs typeface="Times New Roman" pitchFamily="18" charset="0"/>
              </a:rPr>
              <a:t>a</a:t>
            </a:r>
            <a:r>
              <a:rPr lang="en-US" sz="3200" dirty="0" smtClean="0">
                <a:solidFill>
                  <a:schemeClr val="tx2">
                    <a:lumMod val="60000"/>
                    <a:lumOff val="40000"/>
                  </a:schemeClr>
                </a:solidFill>
                <a:latin typeface="Times New Roman" pitchFamily="18" charset="0"/>
                <a:cs typeface="Times New Roman" pitchFamily="18" charset="0"/>
              </a:rPr>
              <a:t>dian Harry </a:t>
            </a:r>
            <a:r>
              <a:rPr lang="en-US" sz="3200" dirty="0" err="1" smtClean="0">
                <a:solidFill>
                  <a:schemeClr val="tx2">
                    <a:lumMod val="60000"/>
                    <a:lumOff val="40000"/>
                  </a:schemeClr>
                </a:solidFill>
                <a:latin typeface="Times New Roman" pitchFamily="18" charset="0"/>
                <a:cs typeface="Times New Roman" pitchFamily="18" charset="0"/>
              </a:rPr>
              <a:t>Colebourn</a:t>
            </a:r>
            <a:r>
              <a:rPr lang="en-US" sz="3200" dirty="0" smtClean="0">
                <a:solidFill>
                  <a:schemeClr val="tx2">
                    <a:lumMod val="60000"/>
                    <a:lumOff val="40000"/>
                  </a:schemeClr>
                </a:solidFill>
                <a:latin typeface="Times New Roman" pitchFamily="18" charset="0"/>
                <a:cs typeface="Times New Roman" pitchFamily="18" charset="0"/>
              </a:rPr>
              <a:t>, the bear was named "Winnie" after his hometown Winnipeg</a:t>
            </a:r>
            <a:endParaRPr lang="ru-RU" sz="3200" dirty="0">
              <a:solidFill>
                <a:schemeClr val="tx2">
                  <a:lumMod val="60000"/>
                  <a:lumOff val="40000"/>
                </a:schemeClr>
              </a:solidFill>
              <a:latin typeface="Times New Roman" pitchFamily="18" charset="0"/>
              <a:cs typeface="Times New Roman" pitchFamily="18" charset="0"/>
            </a:endParaRPr>
          </a:p>
        </p:txBody>
      </p:sp>
      <p:pic>
        <p:nvPicPr>
          <p:cNvPr id="5122" name="Picture 2" descr="C:\Users\Галина\Desktop\Медведь карт\винни и лейтенант.jpg"/>
          <p:cNvPicPr>
            <a:picLocks noGrp="1" noChangeAspect="1" noChangeArrowheads="1"/>
          </p:cNvPicPr>
          <p:nvPr>
            <p:ph sz="half" idx="1"/>
          </p:nvPr>
        </p:nvPicPr>
        <p:blipFill>
          <a:blip r:embed="rId2" cstate="print"/>
          <a:srcRect/>
          <a:stretch>
            <a:fillRect/>
          </a:stretch>
        </p:blipFill>
        <p:spPr bwMode="auto">
          <a:xfrm>
            <a:off x="1066800" y="1066800"/>
            <a:ext cx="3352799" cy="47244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2392362"/>
          </a:xfrm>
        </p:spPr>
        <p:txBody>
          <a:bodyPr>
            <a:normAutofit fontScale="90000"/>
          </a:bodyPr>
          <a:lstStyle/>
          <a:p>
            <a:pPr algn="ctr"/>
            <a:r>
              <a:rPr lang="en-US" dirty="0" smtClean="0">
                <a:solidFill>
                  <a:schemeClr val="tx2">
                    <a:lumMod val="60000"/>
                    <a:lumOff val="40000"/>
                  </a:schemeClr>
                </a:solidFill>
              </a:rPr>
              <a:t>Pooh has got several friends: Piglet, </a:t>
            </a:r>
            <a:r>
              <a:rPr lang="en-US" dirty="0" err="1" smtClean="0">
                <a:solidFill>
                  <a:schemeClr val="tx2">
                    <a:lumMod val="60000"/>
                    <a:lumOff val="40000"/>
                  </a:schemeClr>
                </a:solidFill>
              </a:rPr>
              <a:t>Eeyore</a:t>
            </a:r>
            <a:r>
              <a:rPr lang="en-US" dirty="0" smtClean="0">
                <a:solidFill>
                  <a:schemeClr val="tx2">
                    <a:lumMod val="60000"/>
                    <a:lumOff val="40000"/>
                  </a:schemeClr>
                </a:solidFill>
              </a:rPr>
              <a:t>, a donkey, </a:t>
            </a:r>
            <a:r>
              <a:rPr lang="en-US" dirty="0" err="1" smtClean="0">
                <a:solidFill>
                  <a:schemeClr val="tx2">
                    <a:lumMod val="60000"/>
                    <a:lumOff val="40000"/>
                  </a:schemeClr>
                </a:solidFill>
              </a:rPr>
              <a:t>Tigger</a:t>
            </a:r>
            <a:r>
              <a:rPr lang="en-US" dirty="0" smtClean="0">
                <a:solidFill>
                  <a:schemeClr val="tx2">
                    <a:lumMod val="60000"/>
                    <a:lumOff val="40000"/>
                  </a:schemeClr>
                </a:solidFill>
              </a:rPr>
              <a:t>, Rabbit, Kanga and her son </a:t>
            </a:r>
            <a:r>
              <a:rPr lang="en-US" dirty="0" err="1" smtClean="0">
                <a:solidFill>
                  <a:schemeClr val="tx2">
                    <a:lumMod val="60000"/>
                    <a:lumOff val="40000"/>
                  </a:schemeClr>
                </a:solidFill>
              </a:rPr>
              <a:t>Roo</a:t>
            </a:r>
            <a:r>
              <a:rPr lang="en-US" dirty="0" smtClean="0">
                <a:solidFill>
                  <a:schemeClr val="tx2">
                    <a:lumMod val="60000"/>
                    <a:lumOff val="40000"/>
                  </a:schemeClr>
                </a:solidFill>
              </a:rPr>
              <a:t>, Owl, and Christopher Robin</a:t>
            </a:r>
            <a:endParaRPr lang="ru-RU" dirty="0">
              <a:solidFill>
                <a:schemeClr val="tx2">
                  <a:lumMod val="60000"/>
                  <a:lumOff val="40000"/>
                </a:schemeClr>
              </a:solidFill>
            </a:endParaRPr>
          </a:p>
        </p:txBody>
      </p:sp>
      <p:pic>
        <p:nvPicPr>
          <p:cNvPr id="6146" name="Picture 2" descr="C:\Users\Галина\Desktop\Медведь карт\виини и друзья.jpg"/>
          <p:cNvPicPr>
            <a:picLocks noGrp="1" noChangeAspect="1" noChangeArrowheads="1"/>
          </p:cNvPicPr>
          <p:nvPr>
            <p:ph idx="1"/>
          </p:nvPr>
        </p:nvPicPr>
        <p:blipFill>
          <a:blip r:embed="rId2" cstate="print"/>
          <a:srcRect/>
          <a:stretch>
            <a:fillRect/>
          </a:stretch>
        </p:blipFill>
        <p:spPr bwMode="auto">
          <a:xfrm>
            <a:off x="1828800" y="2743200"/>
            <a:ext cx="6705600" cy="39624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35608" y="274320"/>
            <a:ext cx="7498080" cy="106680"/>
          </a:xfrm>
        </p:spPr>
        <p:txBody>
          <a:bodyPr>
            <a:normAutofit fontScale="90000"/>
          </a:bodyPr>
          <a:lstStyle/>
          <a:p>
            <a:endParaRPr lang="ru-RU" dirty="0"/>
          </a:p>
        </p:txBody>
      </p:sp>
      <p:sp>
        <p:nvSpPr>
          <p:cNvPr id="6" name="Содержимое 5"/>
          <p:cNvSpPr>
            <a:spLocks noGrp="1"/>
          </p:cNvSpPr>
          <p:nvPr>
            <p:ph sz="half" idx="2"/>
          </p:nvPr>
        </p:nvSpPr>
        <p:spPr>
          <a:xfrm>
            <a:off x="5029200" y="533400"/>
            <a:ext cx="3904488" cy="6096000"/>
          </a:xfrm>
        </p:spPr>
        <p:txBody>
          <a:bodyPr>
            <a:noAutofit/>
          </a:bodyPr>
          <a:lstStyle/>
          <a:p>
            <a:pPr>
              <a:buNone/>
            </a:pPr>
            <a:r>
              <a:rPr lang="en-US" sz="3600" dirty="0" smtClean="0">
                <a:solidFill>
                  <a:schemeClr val="tx2">
                    <a:lumMod val="60000"/>
                    <a:lumOff val="40000"/>
                  </a:schemeClr>
                </a:solidFill>
                <a:latin typeface="Times New Roman" pitchFamily="18" charset="0"/>
                <a:cs typeface="Times New Roman" pitchFamily="18" charset="0"/>
              </a:rPr>
              <a:t>Pooh is naive, but he is also friendly, social, kind-hearted. He and his friends agree that he "has no brain," but Pooh is often smart, creative and has clever ideas. </a:t>
            </a:r>
            <a:endParaRPr lang="ru-RU" sz="3600" dirty="0">
              <a:solidFill>
                <a:schemeClr val="tx2">
                  <a:lumMod val="60000"/>
                  <a:lumOff val="40000"/>
                </a:schemeClr>
              </a:solidFill>
              <a:latin typeface="Times New Roman" pitchFamily="18" charset="0"/>
              <a:cs typeface="Times New Roman" pitchFamily="18" charset="0"/>
            </a:endParaRPr>
          </a:p>
        </p:txBody>
      </p:sp>
      <p:pic>
        <p:nvPicPr>
          <p:cNvPr id="1026" name="Picture 2"/>
          <p:cNvPicPr>
            <a:picLocks noGrp="1" noChangeAspect="1" noChangeArrowheads="1"/>
          </p:cNvPicPr>
          <p:nvPr>
            <p:ph sz="half" idx="1"/>
          </p:nvPr>
        </p:nvPicPr>
        <p:blipFill>
          <a:blip r:embed="rId2" cstate="print"/>
          <a:srcRect/>
          <a:stretch>
            <a:fillRect/>
          </a:stretch>
        </p:blipFill>
        <p:spPr bwMode="auto">
          <a:xfrm>
            <a:off x="1219200" y="1143000"/>
            <a:ext cx="3962400" cy="42672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291</TotalTime>
  <Words>561</Words>
  <Application>Microsoft Office PowerPoint</Application>
  <PresentationFormat>Экран (4:3)</PresentationFormat>
  <Paragraphs>41</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Солнцестояние</vt:lpstr>
      <vt:lpstr>   Teddy Bears in English Children’s Literature    </vt:lpstr>
      <vt:lpstr> </vt:lpstr>
      <vt:lpstr>Слайд 3</vt:lpstr>
      <vt:lpstr>               The aims of our project are </vt:lpstr>
      <vt:lpstr>Слайд 5</vt:lpstr>
      <vt:lpstr>The Pooh books аге а father's gift to his sоn, Christopher Robin</vt:lpstr>
      <vt:lpstr>Слайд 7</vt:lpstr>
      <vt:lpstr>Pooh has got several friends: Piglet, Eeyore, a donkey, Tigger, Rabbit, Kanga and her son Roo, Owl, and Christopher Robin</vt:lpstr>
      <vt:lpstr>Слайд 9</vt:lpstr>
      <vt:lpstr>Слайд 10</vt:lpstr>
      <vt:lpstr> Christopher Robin's toys are now on display at New York Public Library  </vt:lpstr>
      <vt:lpstr>Слайд 12</vt:lpstr>
      <vt:lpstr>Paddington Bear was discovered in Paddington Station by the Brown family </vt:lpstr>
      <vt:lpstr>Слайд 14</vt:lpstr>
      <vt:lpstr>Слайд 15</vt:lpstr>
      <vt:lpstr> Corduroy is a classic heart warming tale of a teddy bear written by Don Freeman, an American writer and artist  </vt:lpstr>
      <vt:lpstr>Слайд 17</vt:lpstr>
      <vt:lpstr>Слайд 18</vt:lpstr>
      <vt:lpstr>Слайд 19</vt:lpstr>
      <vt:lpstr>Слайд 20</vt:lpstr>
      <vt:lpstr>Why these books are so popular with kids?</vt:lpstr>
      <vt:lpstr> . </vt:lpstr>
      <vt:lpstr>These wonderful books teach tolerance, kindness, sympathy and optimism.  It is impossible to imagine children’s lives without books, films and cartoons about teddy bears. </vt:lpstr>
      <vt:lpstr>Winnie the Pooh said to Christopher Robin:</vt:lpstr>
      <vt:lpstr>Thank you for your time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Галина</dc:creator>
  <cp:lastModifiedBy>Учитель</cp:lastModifiedBy>
  <cp:revision>77</cp:revision>
  <dcterms:created xsi:type="dcterms:W3CDTF">2015-02-12T17:32:20Z</dcterms:created>
  <dcterms:modified xsi:type="dcterms:W3CDTF">2015-02-28T07:44:36Z</dcterms:modified>
</cp:coreProperties>
</file>