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81" r:id="rId4"/>
    <p:sldId id="292" r:id="rId5"/>
    <p:sldId id="282" r:id="rId6"/>
    <p:sldId id="288" r:id="rId7"/>
    <p:sldId id="283" r:id="rId8"/>
    <p:sldId id="284" r:id="rId9"/>
    <p:sldId id="286" r:id="rId10"/>
    <p:sldId id="285" r:id="rId11"/>
    <p:sldId id="287" r:id="rId12"/>
    <p:sldId id="289" r:id="rId13"/>
    <p:sldId id="290" r:id="rId14"/>
    <p:sldId id="291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7A37"/>
    <a:srgbClr val="01FF74"/>
    <a:srgbClr val="59C6D5"/>
    <a:srgbClr val="66CCFF"/>
    <a:srgbClr val="3366FF"/>
    <a:srgbClr val="0CFE00"/>
    <a:srgbClr val="777777"/>
    <a:srgbClr val="969696"/>
    <a:srgbClr val="35B19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81" autoAdjust="0"/>
    <p:restoredTop sz="95573" autoAdjust="0"/>
  </p:normalViewPr>
  <p:slideViewPr>
    <p:cSldViewPr>
      <p:cViewPr varScale="1">
        <p:scale>
          <a:sx n="70" d="100"/>
          <a:sy n="70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20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FF00"/>
                </a:solidFill>
              </a:defRPr>
            </a:pPr>
            <a:r>
              <a:rPr lang="ru-RU" sz="32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Диаграмма</a:t>
            </a:r>
            <a:endParaRPr lang="ru-RU" sz="32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FFFF00"/>
              </a:solidFill>
            </a:endParaRPr>
          </a:p>
        </c:rich>
      </c:tx>
      <c:layout>
        <c:manualLayout>
          <c:xMode val="edge"/>
          <c:yMode val="edge"/>
          <c:x val="0.37979554835614243"/>
          <c:y val="2.168998689595640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8618550118406424E-2"/>
          <c:y val="0.19144448791757529"/>
          <c:w val="0.6870925954982916"/>
          <c:h val="0.75360019625013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диаграмма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7349853840021279"/>
                  <c:y val="-7.872036840372881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59%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.15567908384041146"/>
                  <c:y val="2.83438600413616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41%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Лист1!$A$2:$A$5</c:f>
              <c:strCache>
                <c:ptCount val="2"/>
                <c:pt idx="0">
                  <c:v>совпало</c:v>
                </c:pt>
                <c:pt idx="1">
                  <c:v>не совпало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</c:v>
                </c:pt>
                <c:pt idx="1">
                  <c:v>27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rgbClr val="00000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000000"/>
                </a:solidFill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title>
      <c:tx>
        <c:rich>
          <a:bodyPr/>
          <a:lstStyle/>
          <a:p>
            <a:pPr>
              <a:defRPr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pP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Совпадения</a:t>
            </a:r>
          </a:p>
        </c:rich>
      </c:tx>
      <c:layout>
        <c:manualLayout>
          <c:xMode val="edge"/>
          <c:yMode val="edge"/>
          <c:x val="0.32360097432839863"/>
          <c:y val="1.980006610415770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1832592591901961E-3"/>
          <c:y val="0.37657706111885947"/>
          <c:w val="0.53169111431972305"/>
          <c:h val="0.623422938881141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Совпадения</c:v>
                </c:pt>
              </c:strCache>
            </c:strRef>
          </c:tx>
          <c:explosion val="2"/>
          <c:dPt>
            <c:idx val="0"/>
            <c:spPr>
              <a:solidFill>
                <a:schemeClr val="bg2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accent5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b="1">
                      <a:solidFill>
                        <a:schemeClr val="accent5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chemeClr val="accent5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синий </c:v>
                </c:pt>
                <c:pt idx="1">
                  <c:v>красный </c:v>
                </c:pt>
                <c:pt idx="2">
                  <c:v>зеленый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</c:v>
                </c:pt>
                <c:pt idx="1">
                  <c:v>6</c:v>
                </c:pt>
                <c:pt idx="2">
                  <c:v>10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126798487591569"/>
          <c:y val="0.40299128088332065"/>
          <c:w val="0.37803147597260717"/>
          <c:h val="0.5970084520523361"/>
        </c:manualLayout>
      </c:layout>
      <c:txPr>
        <a:bodyPr/>
        <a:lstStyle/>
        <a:p>
          <a:pPr>
            <a:defRPr b="1">
              <a:solidFill>
                <a:schemeClr val="accent5">
                  <a:lumMod val="10000"/>
                </a:schemeClr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AC8E671-D32A-489C-9F44-C3579581F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68FEDDC-AD04-4709-8254-29017965EBFB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385988-0A4B-4142-A96E-0114EAD8217A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23728" y="3068960"/>
            <a:ext cx="4176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-135743" y="908720"/>
            <a:ext cx="9279743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Влияние цветовой гаммы упаковки товара на потребительский выбор человека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 bwMode="auto">
          <a:xfrm>
            <a:off x="3321336" y="4668524"/>
            <a:ext cx="5715159" cy="172354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Руководитель проекта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                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Цивина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Евгения Семёновна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ea typeface="Times New Roman" pitchFamily="18" charset="0"/>
              </a:rPr>
              <a:t>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учитель экономики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ГБОУ лицей № 329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Работу выполнил           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Коронкевич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Ксения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                 10 «Б»класс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122" name="AutoShape 2" descr="data:image/jpeg;base64,/9j/4AAQSkZJRgABAQAAAQABAAD/2wCEAAkGBxQQEBUUEBQUFBQVFxUVFBUUFRQUFBYVFRUWFhgVGBUYHCggGBolHRYVITEhJSksLi4uFx8zODMsNygtLisBCgoKDg0OGhAQGiwkHyQsLCwsLCwsLCwsLCwsLCwsLCwsLCwsLCwsLCwsLCwsLCwsLCwsLCwsLCwsLCwsLCwsLP/AABEIAPAAxAMBEQACEQEDEQH/xAAcAAABBQEBAQAAAAAAAAAAAAAAAQMFBgcEAgj/xABAEAABAwIDBQUHAgQFAwUAAAABAAIDBBEFITEGEkFRYRMicYGRBxQyQlKxwaHRI2Jy4RUzgpLwU9LxFhdUorL/xAAbAQEAAgMBAQAAAAAAAAAAAAAAAQIDBAUGB//EACgRAAICAgICAgIDAQADAAAAAAABAhEDBBIhBTETQSJRFDJhBhUjcf/aAAwDAQACEQMRAD8A3FACAEAIAQAgBACAEAIAQAgEQCoAQCIAQAgBACAVAIgBAKgBACAEAIAQAgBACAEAIAQCIAQAgBACAVACARAKgEQCoAQAgEQCoAQAgBAIgFQAgBACAbfMBqQEAw+vaNLlRYGH4nyHqVHImhiTFCNSAquZNM5X42BmZGgeIWN7EF02XWKT+hr/ANRxf/Ij/wB7Vb5Ysq4tfQ9DjjHfDMw+D2lWU0Q4s7oq8nQg/r9la0RQ+yu5j0UkHRHM12hUgdQAgBACAEAiAVACAEAIAQAgG5Jg3U2QHJLiH0jzKgEZiGMNjH8WRrel7H0UOSRJWa/bmBnwB0h/2j1P7LFLKvosolbxD2iTH/LYxnq4+p/ZYnmbLKI7TirqG709Q9lx3WssCL8T+y4ez5dxlUDp4dG1citVmzVY95Bka5v1uc63osy8rhceXd/or/Byci44XSNgibGCO6MzzPErz+xllmm5HTx4lCNFZ2zwmUyCaFhe0t727mQRxsNcl2fF7cOPDI6Zz93BK7iuiHosLqXtLhG6wF+9kT4ArpS3MEGo8jUjr5Jd0JSYq+M91zm25EhbsXatM1n/AKWPDtt6mPV++OTxf9dVkUmUaLdhO3sUlhM0xHmDvN/cLIpEFzosQDmhzHB7ToQbj1UkElFMHaKQOIAQAgBACARAKgBAeJJA0XKAjqivNsu6Of8AzRPQKriu10MVw0mV3Q5ebljlkoFQxPbCeTIO7McmZH11WFzbBWZ6sk3JueZ1WJv9lkcM05RFjhlcTkEbSXZMU36NUwwPEMYeO/ugEdbLx2dReWTXo9JhtY1Z3Npx82Z/QLA5NIvY4Yug9FDCaGjGAcu6eY08wibJXSHo+9cEWcP16hVkvso3Rmm1xaap3ZgCwAdbi7ibL2Pi4yWFczh7vF5OiIDiF1Eadj0dRZWKsm8D2glpnXicRzbq0+IV0iDVNmdqI6sWHclGrb69WniFNCy201RvZHX7qCToQCIBUAIBEAqARAQ+Jz2LidGgn0FyoBlGP7SSTkgndZwYDl5niteU2QVuWouqPsgYL7qCUeezJQsdNDg8k57jXOGW8QCQB1KxZpcYOX6MmOPKSRfYsOjj+BjQRxsL3XjpbGScu2ejhhhFLo6aYau4nIeAVJe6Lsg9oceMbjFEbEfG7jfkF0dPSU/yka2TLRXv8Rde+8b+JXUWpF/RrfOyfwDHTI7s5De/wk6+BXK29TgucTbw5eRYhkL8WG/+krnJ30ZnV0MYjsjTTkvcZI3Oz3mWe2/Vh/BXd0fK44QWPIn19nIza0pSbiQOK+zeojbvwls7CL3Z3XW/pP7r0sGppNejnNU2mUuppHMcQ4EEZEEWI8iroqc4dZXSKs76GtLHBzTYg3BGRBV0iDYNjdphVs3X2EzBn/MPqH5Cq4kpl2ppt4deKqWHkAIAQAgBACAh8Si7xvo4fixUAxXaTDnU8xY7/SfqHNa0o0KIlkJKiiC4YD7P6ios547FnN47xHRmvqrLG2C+4RsFSwWLm9s7nJp/t0WVQSJLDUUbXROjADWlpbYAAC45BMmNTg4kxdO0ZjTSOuWu1YbZ6jhb9F4vd1likd/UzOapnZRnJvitB+2bT9Ga1jHGeTe1D3A+N16/TgnjTRyM0vyaE7ErbSMFtC0LXCoi3eL2/cLT3IRWNtmxgl+VI08aP/pt915GPs6sn6H8QxWKmib2zrEjIak26LJHXnmf4o0pTUZNst+Ay79NE6xAc0EX1sdLr3OlCWPBGMvZx80lKbaObaHZqCtbaZne4SNyePPiOhW0jGYrtfsjLQvs7vMPwvGh6EfKeiyKLatFJNIqpNipRF2SmD4m6GRr2Gzmm4/ZWrrsi6N2wDFmzxMmZo4ZjkeI8isUotMyJljabqpIqARAKgBACA5q5gLDfhogKLtxPE2lPagEnJnMO5jwWLI6RDdD/szwWH3dtRYPkcXC5sdzdNrAcCkFfZKL2sgIyrx+nieWSSta4WuD1WCe1ig+Mn2YZbGOLps66arZIzfjcHtzzab6cFkWSMo8o9mWElLtFBrN173yNFi87xXhdzZlnyty6PSauJQh0csT7Gx0OY6HktdrkrNpnDieCiV++2wcfiB49V09HyPxLhP0aOxq8u0PO2QaGX94iv8ATZ33XYe5h48nNGl8U7riMYXggjfvuzd8oHDquPveR+aPCC6N7DrLG7ZOxxbxDBmSbuI+y5sV+zLOVfkyvbXYLJUYjBGcongDe4Na3OQnyuvR+EcJw4/Zxtpv+xY8V9o8UEjY6aPtY25OdvbosMgGZZ+J5L3Wt4aeSFydfo4WbyChKkrJuPbaldD2jXG9vgIO9fkVrvxmdT4tdfsy/wA7E48jKK9ks8r5ZCN95uRfTkPAL02DHDFjUKOHlyynLkQWM4c9neLTbnwXF8lr/wDs5w9fZ09LMnHjJkVBG45gEgcVow1sk02l0bks0F02aH7LMatK6BxyeN5vRw/cfZYskW1/8MkJL0bDh8t225fZaxlOtAIgFQAgBAReLTaN8z+FFgxHb/G+2qS0Hux3Y3le/ePqtXI7MLZ27L4hPQA9nJ8RDnNIuzLp+VyJ+QyKX4HLyb8+X4/ReH+0ZojH8I9pxG8Ay/Q6lbf/AJS4dLsz/wDkVx9dlDqq7tXue913OJJPUrkZHKcuTOXkcpy5Mtfs/wAcbA58crwI32c0nQPGR9Rb0XR8fswxpwn0dHT2YxXGTInafE5mTyii7N8XxMJvmTmWDzvn1Wns4NSea79nWj5pY6giM2Q2jNaZI5WbksebhoLE204ELV8horWSnF2md3R3Fm6LO0ub/MOuvquZSkdCj2JejvX+yji/2Vdj8TXHQbvM8fVSkl6KSaQxSbT0sTyzfuRkXgXaDyutr+HllHlRpZMin1ZVvaftqGs7CleHOe09o9pvZjhbdB5nNdjw2nOM/kfRo7U0o8UQ+FxF0bXPFiWg2P3K+ua8n8STPFZUvkaXomYoCdQfD+2gSUyiH/dT9DfX+ypzJ7PAG6bZxk882Hpy+yXf+k+hqejD7gNDXjMtGhHNqtCfHr6KNP2VVmICmrWPjyMbmud1N7kemS4O9weZqJ2tTl8as+h8KnBII0cMvAi4XIkjop9EwqkggFQAgEKAp+0+J9jDNLxaHFvjoPwqSdIpJ9Hzy5zpX7rcyTb/AMrVlOMU2zE5xUbZdmb1g0ZkAAny1Xn5U25HBlTbZ6EYHDePMqtlVZ6/0tUdimeRGL93unlwKm3XYvokKGXe7rsiNVSUf19kUQOz+PwtxCodJ3A5rGMNvpc65J9Fu7WrknrRUe6bZ63w01hX5fZb8WxpkMe8wh7nfDY3AHMrj62jPJKpI7886S6OPCNpbztjltZ4yOlitza8asceUTDDZ5dFlxydsVNMSQ09m+1zY33ToudqYW8kevsnLL8TGaWJzYmg6vP3Xv8ABgWSajRxMuZwi2d9NhUQd8A1ub56L2uPxuvjSqJ5qe5lkn2WOjj3ndG2/wBx09As83S6NY58dxownsoRd/zO+nkOpWjkzqPs28Gu59kCMQmJuZHX8fwsMdu2bT1Y0TeFY0Xns57ODsg78FbcJqfaNPLh4kpYgluro+/GeJbxaft5rJ17+mYEVDabA3CYywi8cg37DUE6rk5tKbm5ROjg24qKhI2bYirL6SBztQ1oN+Yy/C5OaLjNpnThK0Xha5lBAKgBAN1DrNcehQGa7b99kUX/AFJW73VrbuP2WluZHDG2jV2pcYdMr+JRtjHdaB4Cy82nKT7ZweTl7OFrLAAau1VvuwR9bVcG5N6ceq6OvrJq2b2DBatnDukrofx4tejd+CNEhRyOPdfnyd+Cubt6vx/lH0aOzrcfyRJsd8LuN90+ehXPirNJEXivs9fK8z072gPuSxwIsTrY+K6WDyCUeE0dLX3VBVI4sHpHGN8TtWut/wA9F0IqH9l9ncxZOUUzsq8MdvtfmN0KZRjkVGROmd+B4W6uqGRE2DjdzjnZoFyq4taMekhPM6OnbzZdtA6INk397eIG7ulu7YA69T6Lp6reOfJmnm/OPEgcPkJPetoc+Y4r1untPMqZ5/Z11iaosOF6u/rN/wBFlymv/pwYjg0jQZXRvDXHe3y07pv/ADaLz2ZqWR9ndw9Y0iEmgWPuLMqdnHI7dK6GpN8qNXYiuLL203fCTqWOv4WC6T9M5BzVbf4LOhcM8hYOKyY5VJ2VnFvpFs2GmDqYbpBAc4XGY1XmfINPM2jvaaaxpM0gaLnG6CAVACAZqxdjvAoDHva8x3ujJGkgskBuMiLgi6wzSfswzSa7KpgOLSVVNvSm7mEtvzAsc1wdzBHFlqP2cjbxKGTomHfFl9Jt42P9lpr6ZqRIGMby9FgScUdvD2iwbPbPSVb92MaZucfhaOqz22+jN3fRasV2KFJTuldMCWj4dy1yeAO9+Fg21xwsxbMaxtsqbfgPVzbeq89H2cOKJuXaSGkjAkJLjchrRc2upxYZZPRlxYZZPRPez7BaeohZVgEucXXabWuHG1xzC9Lr4qgk/o9DhuEFEtm0GCtq4ix3dd8rrXt+4WaUU/RkUqIXAMGpaCU3naZQN0hxa21+l7hVVJ9sy/HOStRdEB7TsJklcKgWfCGAXab7tsyT06raxJS6RqzuPbM9hADr8xbyXrNHU+GNt9s8/tZ/kl19EtRTbr89H28nt/cLYyK0a77Roey+PMDOxntu/KTmLHVrl5/e05cvkgdbU2lSjMpG3OEsgqSISOzcN9tjcC+oWtHlKPfs3LSd30VrDMHdNLvOFo2m9z81uS6upicfyZz9rOvSLMZMy/hbdjHPPM+dgPJb9fRz0Uz2iue0wRi+4Gm/IvJF1yfIynaa9M6WhGDt/ZpPsojthzP6n/dcnIdKJqrdAtcyioBUAIDy4ZFAZh7QqYS0b2OO6C5g3uV3AXWvmbjG0YMrai2itDDmQwhkQs1vqb6k9V5jJmlknyZwMmRylbOZhytxb9kfXZV9DDaYb+8NDqOR6Lo6m2orjI39XZUVUjStjMVpqWkO/I0PLiXD5jbIZLoR28MV/Y3obOKK9kDtbtMa0iOMFsYNwOLjzPLwXL29t5nxXo521tPL+K9EHCzecGt0b+rlpel37NT+qIzajCnOkueHH+W39l2fHzh8Z2tCpR4r2duyu3cmHRthjja+MPLnbxIcQeDeA5rYltU+j2eD/n+WPlJ02aT/AO5FGYe0DnbxH+XunevyPDzWb+TCjQXhNnnxrr9mOVm9USvllIL5HFzuOZ4eAFh5Lmyk5Oz22vhhhxrGvomq/aF8eEe6NvftDd3DstQPUkeS6OplVd+zyHnNKSzc0umVGhxVwjt2L5NwZkEAWH3K9Ji83DHBQfs8w/AZ8reSK6JXAsaZUgttukatJ1HAg8wutq7kdhdHG2NWWF9lhp6hzcjdw5j4vMcVmlBM1u/aOj3lp4Dzaf2WP4/8LWxHy72Rz/lGQ8+JUqNAXfDSC9wDvlaSB52Uf4g79IgNsZGCG0gu5x7g43+rwC1N6cI4+LNjShJ5LRons6p92ghHMX9SV53J7O9D0aMAsJcEAqAEA1UybrCeiAzH2juHum5xe4DyGZ/Cw5PRjmrVFLoMeFgyYWsLb+oPU8lysnj03yRzsml3ZJVlEWkEXFxdptwPTiFoZcbxSp+jRy4nil2cpP1Ajq3MLHX6MVCAt5uPgDdKZNDrWk5Abo4n5j+ydJkqvSO7CqmJptvZ6DLL14q718jV0ZXr5Ksi8e2wEdXCyIB7GO/jnW7Hjdc0eRJ8QF0vH6zjFzkdLx2vKMr+7K4YwCbG4BsDztxSS7PrOKcuCv2dLIidcv1KgvTfsdDAlscUPwn6T/pdoVNkOPX7O+n3XtsBukajRPbK+isYO6L/ABCQizW2sL5AuvnZeq8FLi3yf0fNv+l4vK/jXRcntDRc+Q5r0s8qgrZ5OGKUnSGG17N4NOV8sjcDxWDHtRydGxk1pRVkqxgGiu26Nb7oh9vsBloYI5ZXN35XloYM3ABty4np3RbquDLdbb4nejrpLsoURfK8bxLjoL8OgWvPLLJK5GaOOMI9H0rs9RdlHFH9LWj0Ga1pPszL0WdULCIBUAICOxaXIN8z+EBle3VV2ku4NGC3mcz+ywy9lWir4ZhZqJmRjV7g31P7XUL2QkaxtbhDy5jmNJjZGGZZ2sTw8LLmeS15zalH0jnb+Gcu0U6anZyueJBXOw4XN9mjjwtvsWGkYTx9VfPrPGrRbNg4KxnaKEMpZN3IkW66rHrRcspGtDlkILA6c9hJJcdwDXmTYea9FkfGPR6rS1vmzRg/RCVEDd8ut3nG5PM+S0nllLqz3OPxuviqSgrH6dnHlk3x5qhtpfaJ/CMCfPmAbHSwuT4LYxYOXbON5DyiwvhD2SNdso+Jt3Me0czdbHwRo468tn5W2V2spjGbHQ6HqtXLi4+j0Ghvx2OvsWKb5/mZk7q3msS9G9JV2NU2zUUlRaWQQxE33y0uGfDLiulg2opd+zyPkPE5XNyxq0XrHNjhDFG6iL5onADK7nXOhFvlP6Lqw2nkjTZ5uev8cn12c+F+ziebOW0TeubvQaKVsrG+iHj5KmXrDdjIIrGQvlIt8Rs3L+Ua+arl8hln66RWGlij3Rmvt1xHtKqKEHKJhJ/qkIJ/RrVrw9Gyytez3CPeKyMEd1p33eDc/vZXfSIo+gsMZdxPL8rAy5JKACAVAISgKzi9cGNfIeAy/AVWDKa6QvcSdSSSsTBcPZfhO9K+dwyYN1v9TtfQfdZIIGmKwOCuwaGb42C/MZO9QqSxRftFHCL+iOo9k4Y3lxu8Wya7QdVjWvD7KLCvsZq9kYz/AJR3b6gi49VX+LFf1IWCK7iN0uw8DY5GP7wktew3Q0i5uOuay/Hapm5rZsmCanH2ZRtns8aCpDN7fa5pcw2sbXtmOa5+XH8c6PdaG9/LxcqprpkVT/CPMrCbzquj6D2ew5kEDAwDNrbnnkuzFUj5vnm5zbZIvaCLEXByIPFWMRk3tAwpsJeG/Dbeb06LBmX4nV8bkcc0WikwnN3Vma5iPcS9MkGG8TOdh9lNN9FVJK2/Rs+xkbm0MDZGlrgyxByOpt+i6uK+Cs8D5GUZbM3F2rJpZDSOevrGwRPlkNmMaXOPQID5ixyvdWVUkrtXuLrchwHkFnXRVmsezfAvd6ftHDvy2I5hg09dVjnIlI0eki3WjnqVQkeQAgFQHFictm2GrvsgM426xUN3Ygf5nfYflUkSUptQHOsMyVRCzdtncMFLTsj4gXcebjqsqRBJqQCAEAIDnr6tsMTpH5NYC51hc2HRVk6Vl8cHOSjH2zBtr8ddX1Alc3da0brG6kNvxPErl5cvN2e98forVxcb7fsiKfIW5FY37s3V6o2TYHaqOeFkMjg2VgDRc23wNCOvRdLBmUlR4vyvjp4MjnFfiy4vcALk2A1JWc4yTfRjntDx1lRKWREEDJzuAA4dSVp7GVVSPT+H8fJS+TIuiox6E8X91vhzWkj0s/1+zV/ZhRRGF77NdI127nYljbZW5XzW/qxVWeU89lyLKoelRfFtnngQGM+1jbITO90pzdjT/EcDk5w+UdB9/BXigRHs/wBlDUP7WUfwmn/efpHTmpkwbTh9Pc34BY2CUQCoBEAqA5a2l7QZGxCAha7DA4WljDh1AcFDQKDtZsvHHaSIWaTYjkeFljkqBzYBtBU0jxaRz4xqx5LhbpfRQpMmjZqeUPY1w0cAR5i6yogdUgEAIBueIPaWuFw4EEcwdQoatExk4tNGS1Hs3qN9wbublzuuLsy3hcc1oPVlZ7DH/wBBh4rknZVcZwaWjl7OYWcNDwc3oVgnBwdM6ettQ2I/JjOLX8gqi69Gymn7HpamVzd1zpHN+kvcW+hNlbnL0Ylr4rtRV/sYLPq0+kcVWjLzo7aWG5u7LgByCmmUT779l29nkUpq7xZMDbS8i35R43081sa3Kziedli+BKX9vo0usrGQsL5XtYwaucbBdE8gZBtz7SnVAMFDdrDcOlzDn9GjgP1KlF+JH7IbBPlIkqrsZkQ35nf9oU2QzW8OoRYNYA1jchbQDkFVlSaYwAWGiAVACAEAqAEBz1z92MlAUPbCo3Ymt5m9/Af3VJEopbZhvZg2425KnRc23C6hkkLHRfAWjd8BlbxWX6MZ1qQCAEAhQAgMz9qg3p4QRkI3ed3D10Wjtpto9V/zzShLv7KbR4K+okDIRvOPDkOZPALWjGUnSO3s58eCPLJ6HcW2XmpS3tm2Dr7pDrg24K08comHW3cGx/R+hmioAXtH1OaOuZA1VIds2c0+GNs22HAqdsQj7JhaOBaD53XUWONHgJbmZz5uTsI6SKjhkMLA0AOeQOJAurKKiUyZsmaS5uzA6yapxSpY2aUu3nANB+FgJ4N0yCjl2ZeKSNM2e2Pp6Sxa3tJPreLm/QcFc127LhTUBOb/AE4oUJFrbZBAKgBACAEAqAEA1UNBaQdLICn465vYP39LZePBVkiUUB5F1SkZKNa2QkjdSR9kbgCzuYdqb+qyIxsmlJAIAQAgBAc9XRsmaWyta9p4OF1WUU/ZeGScHcXRy4TgsNKHCFu7vG5Op6C54dFEYKPpGXY2sueubuj3jOGMqoXRyaHQ8Wu4OCmUVJUyNfPLDkU4kHhew8ELmucXyOaQRfIXHQLFHXijf2PM58ycV0i1LP6OScWOMLqaYDUxv+xRkx9mObIUtqxh5XP6FY/s2pP8TXcIGbvL8rIahJoBUAiAEAIAQAgBAI4XFuaArGJ0AcHRv0PH7EKGgZ3W0RjeWnUG391jaMiLP7Oaktnezg5tyOrTkf1KtEiSNFVygXQBdAF0AXQAgEQCoBEAqAR7QQQdDkfNAZNSU/u9bun5XlvqSFUzX0aLhLrOI5j7KxhZKoBUAIAQAgBAIgEQAgI3GALN55+iAzva1wE2XIXVGZIkj7NGgzSE6hgt5nNSiJmiXVigXQEdWY9Twm0krAdLXufO2iiyaZINdcX4FSQLdAF0AXQBdAF0AXQBdAULbij3Khsg0eP/ALNy/ZVMkX0TmGVV9x/O1/PVWKMsV0IC6AEAIAQAgEugEugC6Ai8XObfAoDNdpgTO6/l4LHIyL0RdPUPjcCwlpGhBsVFhku3air0Erv0/ZLZU9BlZU/E6QjqSAp7BxVOGuhdZ+vC2eXiooyxNG2PxDtacNPxR90+Hyn/AJyWRGKa7JzeQqG8gDeUgXeQBvIBd5AG8gIjamj7andb4md8eWv6IyY9Ff2bqN6Mt+nTwKgmRcqObeYPQ+SkqP3QBdAF0At0AqAbuoAhcgELkBzVsO+Oo0QEHV0Id/mMB8R+VFA4/wDB4f8Apj9UpE2ddPQNb8EYHgPylA7GUbjrYKQQe0NLvx34sP6cVDLRfZwbJ1vZTgH4X90+PD/nVQi8i+dopMIdopJDtEAvaIA7RAL2iAUSKQLvICjvj91qy35Xaf0nT0KgldotWHS2Nuf4UlSTDkAoKAW6AUFAKgGyVAPBKA8FyEngvQHgyKAeDIgo8mZAeTMgOGraCTyOqElLqYTHIRxB/wDBQyL0Xihru0ja7mM/HihjaHjMgoTtkJoO3QUHboKPQnUij22ZCKHWyIKIXayj34hI34o//wAnX019UCPOE1e/G13EZHxCEMscUlwDzUgdCA9AoQKEB6QHkhANkKANuCAacEA05CRh5UUBl7koWMukShY2ZEBD49Bo4eB/CFosXAauwcw+I+xQsS3vCgUJ26kkTt0IDt0FB7wgo9CqQHttcBxQih0Ymy1nEWOR8FJBXMJqWxVD4g4FhPdP2/ZAy44bL8vmFJQkAEB7AQHoBALZAISgG3FAMvKAYe5Acsj0ByyvKA4pXlAcUsjkBxyzOCAlZLSxeIv5qCUQ1C2xJ8lVmVHe0lQWHGkqQehdALmhAhCA8OBUkDEjSgOKdpQEVUxlrg5vxD/lkKsvGD4h2sbZG68RyI1CsUZZ4ZN4AjihA8CgPYQHqyAaJUAbcUA25LAy8JYGXsSwMPiCWKGHU4SxQ06kCWTQxJhrSlihaai3Ba9xfLJLJoYGHWJ6m6qzIhwUllAs9e7qSbF7BBYvYIRYdgpAe7IA90QHk4eChAzLgQcgPeE4C+F7t1w3Hag8CNCFJVoslDCWZEi3BSUo7WoD2EB6ugGixQBCxAeDElA8mFAeTToDyaZBZ5NIhNie6ILE9yUUTYnuSULF9zShyE9yShyD3JKHIPclNE8g9yQjkL7mg5CijQWehSJQ5CilShZ7FOhFnsQqRY4GID0GoQLZALZAerIAsgCyALIAsgCyALIAsgCyALIAsgCyALIAsgCyALIAsgCyALIAsgCyALIAsgFQC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data:image/jpeg;base64,/9j/4AAQSkZJRgABAQAAAQABAAD/2wCEAAkGBxQQEBUUEBQUFBQVFxUVFBUUFRQUFBYVFRUWFhgVGBUYHCggGBolHRYVITEhJSksLi4uFx8zODMsNygtLisBCgoKDg0OGhAQGiwkHyQsLCwsLCwsLCwsLCwsLCwsLCwsLCwsLCwsLCwsLCwsLCwsLCwsLCwsLCwsLCwsLCwsLP/AABEIAPAAxAMBEQACEQEDEQH/xAAcAAABBQEBAQAAAAAAAAAAAAAAAQMFBgcEAgj/xABAEAABAwIDBQUHAgQFAwUAAAABAAIDBBEFITEGEkFRYRMicYGRBxQyQlKxwaHRI2Jy4RUzgpLwU9LxFhdUorL/xAAbAQEAAgMBAQAAAAAAAAAAAAAAAQIDBAUGB//EACgRAAICAgICAgIDAQADAAAAAAABAhEDBBIhBTETQSJRFDJhBhUjcf/aAAwDAQACEQMRAD8A3FACAEAIAQAgBACAEAIAQAgEQCoAQCIAQAgBACAVAIgBAKgBACAEAIAQAgBACAEAIAQCIAQAgBACAVACARAKgEQCoAQAgEQCoAQAgBAIgFQAgBACAbfMBqQEAw+vaNLlRYGH4nyHqVHImhiTFCNSAquZNM5X42BmZGgeIWN7EF02XWKT+hr/ANRxf/Ij/wB7Vb5Ysq4tfQ9DjjHfDMw+D2lWU0Q4s7oq8nQg/r9la0RQ+yu5j0UkHRHM12hUgdQAgBACAEAiAVACAEAIAQAgG5Jg3U2QHJLiH0jzKgEZiGMNjH8WRrel7H0UOSRJWa/bmBnwB0h/2j1P7LFLKvosolbxD2iTH/LYxnq4+p/ZYnmbLKI7TirqG709Q9lx3WssCL8T+y4ez5dxlUDp4dG1citVmzVY95Bka5v1uc63osy8rhceXd/or/Byci44XSNgibGCO6MzzPErz+xllmm5HTx4lCNFZ2zwmUyCaFhe0t727mQRxsNcl2fF7cOPDI6Zz93BK7iuiHosLqXtLhG6wF+9kT4ArpS3MEGo8jUjr5Jd0JSYq+M91zm25EhbsXatM1n/AKWPDtt6mPV++OTxf9dVkUmUaLdhO3sUlhM0xHmDvN/cLIpEFzosQDmhzHB7ToQbj1UkElFMHaKQOIAQAgBACARAKgBAeJJA0XKAjqivNsu6Of8AzRPQKriu10MVw0mV3Q5ebljlkoFQxPbCeTIO7McmZH11WFzbBWZ6sk3JueZ1WJv9lkcM05RFjhlcTkEbSXZMU36NUwwPEMYeO/ugEdbLx2dReWTXo9JhtY1Z3Npx82Z/QLA5NIvY4Yug9FDCaGjGAcu6eY08wibJXSHo+9cEWcP16hVkvso3Rmm1xaap3ZgCwAdbi7ibL2Pi4yWFczh7vF5OiIDiF1Eadj0dRZWKsm8D2glpnXicRzbq0+IV0iDVNmdqI6sWHclGrb69WniFNCy201RvZHX7qCToQCIBUAIBEAqARAQ+Jz2LidGgn0FyoBlGP7SSTkgndZwYDl5niteU2QVuWouqPsgYL7qCUeezJQsdNDg8k57jXOGW8QCQB1KxZpcYOX6MmOPKSRfYsOjj+BjQRxsL3XjpbGScu2ejhhhFLo6aYau4nIeAVJe6Lsg9oceMbjFEbEfG7jfkF0dPSU/yka2TLRXv8Rde+8b+JXUWpF/RrfOyfwDHTI7s5De/wk6+BXK29TgucTbw5eRYhkL8WG/+krnJ30ZnV0MYjsjTTkvcZI3Oz3mWe2/Vh/BXd0fK44QWPIn19nIza0pSbiQOK+zeojbvwls7CL3Z3XW/pP7r0sGppNejnNU2mUuppHMcQ4EEZEEWI8iroqc4dZXSKs76GtLHBzTYg3BGRBV0iDYNjdphVs3X2EzBn/MPqH5Cq4kpl2ppt4deKqWHkAIAQAgBACAh8Si7xvo4fixUAxXaTDnU8xY7/SfqHNa0o0KIlkJKiiC4YD7P6ios547FnN47xHRmvqrLG2C+4RsFSwWLm9s7nJp/t0WVQSJLDUUbXROjADWlpbYAAC45BMmNTg4kxdO0ZjTSOuWu1YbZ6jhb9F4vd1likd/UzOapnZRnJvitB+2bT9Ga1jHGeTe1D3A+N16/TgnjTRyM0vyaE7ErbSMFtC0LXCoi3eL2/cLT3IRWNtmxgl+VI08aP/pt915GPs6sn6H8QxWKmib2zrEjIak26LJHXnmf4o0pTUZNst+Ay79NE6xAc0EX1sdLr3OlCWPBGMvZx80lKbaObaHZqCtbaZne4SNyePPiOhW0jGYrtfsjLQvs7vMPwvGh6EfKeiyKLatFJNIqpNipRF2SmD4m6GRr2Gzmm4/ZWrrsi6N2wDFmzxMmZo4ZjkeI8isUotMyJljabqpIqARAKgBACA5q5gLDfhogKLtxPE2lPagEnJnMO5jwWLI6RDdD/szwWH3dtRYPkcXC5sdzdNrAcCkFfZKL2sgIyrx+nieWSSta4WuD1WCe1ig+Mn2YZbGOLps66arZIzfjcHtzzab6cFkWSMo8o9mWElLtFBrN173yNFi87xXhdzZlnyty6PSauJQh0csT7Gx0OY6HktdrkrNpnDieCiV++2wcfiB49V09HyPxLhP0aOxq8u0PO2QaGX94iv8ATZ33XYe5h48nNGl8U7riMYXggjfvuzd8oHDquPveR+aPCC6N7DrLG7ZOxxbxDBmSbuI+y5sV+zLOVfkyvbXYLJUYjBGcongDe4Na3OQnyuvR+EcJw4/Zxtpv+xY8V9o8UEjY6aPtY25OdvbosMgGZZ+J5L3Wt4aeSFydfo4WbyChKkrJuPbaldD2jXG9vgIO9fkVrvxmdT4tdfsy/wA7E48jKK9ks8r5ZCN95uRfTkPAL02DHDFjUKOHlyynLkQWM4c9neLTbnwXF8lr/wDs5w9fZ09LMnHjJkVBG45gEgcVow1sk02l0bks0F02aH7LMatK6BxyeN5vRw/cfZYskW1/8MkJL0bDh8t225fZaxlOtAIgFQAgBAReLTaN8z+FFgxHb/G+2qS0Hux3Y3le/ePqtXI7MLZ27L4hPQA9nJ8RDnNIuzLp+VyJ+QyKX4HLyb8+X4/ReH+0ZojH8I9pxG8Ay/Q6lbf/AJS4dLsz/wDkVx9dlDqq7tXue913OJJPUrkZHKcuTOXkcpy5Mtfs/wAcbA58crwI32c0nQPGR9Rb0XR8fswxpwn0dHT2YxXGTInafE5mTyii7N8XxMJvmTmWDzvn1Wns4NSea79nWj5pY6giM2Q2jNaZI5WbksebhoLE204ELV8horWSnF2md3R3Fm6LO0ub/MOuvquZSkdCj2JejvX+yji/2Vdj8TXHQbvM8fVSkl6KSaQxSbT0sTyzfuRkXgXaDyutr+HllHlRpZMin1ZVvaftqGs7CleHOe09o9pvZjhbdB5nNdjw2nOM/kfRo7U0o8UQ+FxF0bXPFiWg2P3K+ua8n8STPFZUvkaXomYoCdQfD+2gSUyiH/dT9DfX+ypzJ7PAG6bZxk882Hpy+yXf+k+hqejD7gNDXjMtGhHNqtCfHr6KNP2VVmICmrWPjyMbmud1N7kemS4O9weZqJ2tTl8as+h8KnBII0cMvAi4XIkjop9EwqkggFQAgEKAp+0+J9jDNLxaHFvjoPwqSdIpJ9Hzy5zpX7rcyTb/AMrVlOMU2zE5xUbZdmb1g0ZkAAny1Xn5U25HBlTbZ6EYHDePMqtlVZ6/0tUdimeRGL93unlwKm3XYvokKGXe7rsiNVSUf19kUQOz+PwtxCodJ3A5rGMNvpc65J9Fu7WrknrRUe6bZ63w01hX5fZb8WxpkMe8wh7nfDY3AHMrj62jPJKpI7886S6OPCNpbztjltZ4yOlitza8asceUTDDZ5dFlxydsVNMSQ09m+1zY33ToudqYW8kevsnLL8TGaWJzYmg6vP3Xv8ABgWSajRxMuZwi2d9NhUQd8A1ub56L2uPxuvjSqJ5qe5lkn2WOjj3ndG2/wBx09As83S6NY58dxownsoRd/zO+nkOpWjkzqPs28Gu59kCMQmJuZHX8fwsMdu2bT1Y0TeFY0Xns57ODsg78FbcJqfaNPLh4kpYgluro+/GeJbxaft5rJ17+mYEVDabA3CYywi8cg37DUE6rk5tKbm5ROjg24qKhI2bYirL6SBztQ1oN+Yy/C5OaLjNpnThK0Xha5lBAKgBAN1DrNcehQGa7b99kUX/AFJW73VrbuP2WluZHDG2jV2pcYdMr+JRtjHdaB4Cy82nKT7ZweTl7OFrLAAau1VvuwR9bVcG5N6ceq6OvrJq2b2DBatnDukrofx4tejd+CNEhRyOPdfnyd+Cubt6vx/lH0aOzrcfyRJsd8LuN90+ehXPirNJEXivs9fK8z072gPuSxwIsTrY+K6WDyCUeE0dLX3VBVI4sHpHGN8TtWut/wA9F0IqH9l9ncxZOUUzsq8MdvtfmN0KZRjkVGROmd+B4W6uqGRE2DjdzjnZoFyq4taMekhPM6OnbzZdtA6INk397eIG7ulu7YA69T6Lp6reOfJmnm/OPEgcPkJPetoc+Y4r1untPMqZ5/Z11iaosOF6u/rN/wBFlymv/pwYjg0jQZXRvDXHe3y07pv/ADaLz2ZqWR9ndw9Y0iEmgWPuLMqdnHI7dK6GpN8qNXYiuLL203fCTqWOv4WC6T9M5BzVbf4LOhcM8hYOKyY5VJ2VnFvpFs2GmDqYbpBAc4XGY1XmfINPM2jvaaaxpM0gaLnG6CAVACAZqxdjvAoDHva8x3ujJGkgskBuMiLgi6wzSfswzSa7KpgOLSVVNvSm7mEtvzAsc1wdzBHFlqP2cjbxKGTomHfFl9Jt42P9lpr6ZqRIGMby9FgScUdvD2iwbPbPSVb92MaZucfhaOqz22+jN3fRasV2KFJTuldMCWj4dy1yeAO9+Fg21xwsxbMaxtsqbfgPVzbeq89H2cOKJuXaSGkjAkJLjchrRc2upxYZZPRlxYZZPRPez7BaeohZVgEucXXabWuHG1xzC9Lr4qgk/o9DhuEFEtm0GCtq4ix3dd8rrXt+4WaUU/RkUqIXAMGpaCU3naZQN0hxa21+l7hVVJ9sy/HOStRdEB7TsJklcKgWfCGAXab7tsyT06raxJS6RqzuPbM9hADr8xbyXrNHU+GNt9s8/tZ/kl19EtRTbr89H28nt/cLYyK0a77Roey+PMDOxntu/KTmLHVrl5/e05cvkgdbU2lSjMpG3OEsgqSISOzcN9tjcC+oWtHlKPfs3LSd30VrDMHdNLvOFo2m9z81uS6upicfyZz9rOvSLMZMy/hbdjHPPM+dgPJb9fRz0Uz2iue0wRi+4Gm/IvJF1yfIynaa9M6WhGDt/ZpPsojthzP6n/dcnIdKJqrdAtcyioBUAIDy4ZFAZh7QqYS0b2OO6C5g3uV3AXWvmbjG0YMrai2itDDmQwhkQs1vqb6k9V5jJmlknyZwMmRylbOZhytxb9kfXZV9DDaYb+8NDqOR6Lo6m2orjI39XZUVUjStjMVpqWkO/I0PLiXD5jbIZLoR28MV/Y3obOKK9kDtbtMa0iOMFsYNwOLjzPLwXL29t5nxXo521tPL+K9EHCzecGt0b+rlpel37NT+qIzajCnOkueHH+W39l2fHzh8Z2tCpR4r2duyu3cmHRthjja+MPLnbxIcQeDeA5rYltU+j2eD/n+WPlJ02aT/AO5FGYe0DnbxH+XunevyPDzWb+TCjQXhNnnxrr9mOVm9USvllIL5HFzuOZ4eAFh5Lmyk5Oz22vhhhxrGvomq/aF8eEe6NvftDd3DstQPUkeS6OplVd+zyHnNKSzc0umVGhxVwjt2L5NwZkEAWH3K9Ji83DHBQfs8w/AZ8reSK6JXAsaZUgttukatJ1HAg8wutq7kdhdHG2NWWF9lhp6hzcjdw5j4vMcVmlBM1u/aOj3lp4Dzaf2WP4/8LWxHy72Rz/lGQ8+JUqNAXfDSC9wDvlaSB52Uf4g79IgNsZGCG0gu5x7g43+rwC1N6cI4+LNjShJ5LRons6p92ghHMX9SV53J7O9D0aMAsJcEAqAEA1UybrCeiAzH2juHum5xe4DyGZ/Cw5PRjmrVFLoMeFgyYWsLb+oPU8lysnj03yRzsml3ZJVlEWkEXFxdptwPTiFoZcbxSp+jRy4nil2cpP1Ajq3MLHX6MVCAt5uPgDdKZNDrWk5Abo4n5j+ydJkqvSO7CqmJptvZ6DLL14q718jV0ZXr5Ksi8e2wEdXCyIB7GO/jnW7Hjdc0eRJ8QF0vH6zjFzkdLx2vKMr+7K4YwCbG4BsDztxSS7PrOKcuCv2dLIidcv1KgvTfsdDAlscUPwn6T/pdoVNkOPX7O+n3XtsBukajRPbK+isYO6L/ABCQizW2sL5AuvnZeq8FLi3yf0fNv+l4vK/jXRcntDRc+Q5r0s8qgrZ5OGKUnSGG17N4NOV8sjcDxWDHtRydGxk1pRVkqxgGiu26Nb7oh9vsBloYI5ZXN35XloYM3ABty4np3RbquDLdbb4nejrpLsoURfK8bxLjoL8OgWvPLLJK5GaOOMI9H0rs9RdlHFH9LWj0Ga1pPszL0WdULCIBUAICOxaXIN8z+EBle3VV2ku4NGC3mcz+ywy9lWir4ZhZqJmRjV7g31P7XUL2QkaxtbhDy5jmNJjZGGZZ2sTw8LLmeS15zalH0jnb+Gcu0U6anZyueJBXOw4XN9mjjwtvsWGkYTx9VfPrPGrRbNg4KxnaKEMpZN3IkW66rHrRcspGtDlkILA6c9hJJcdwDXmTYea9FkfGPR6rS1vmzRg/RCVEDd8ut3nG5PM+S0nllLqz3OPxuviqSgrH6dnHlk3x5qhtpfaJ/CMCfPmAbHSwuT4LYxYOXbON5DyiwvhD2SNdso+Jt3Me0czdbHwRo468tn5W2V2spjGbHQ6HqtXLi4+j0Ghvx2OvsWKb5/mZk7q3msS9G9JV2NU2zUUlRaWQQxE33y0uGfDLiulg2opd+zyPkPE5XNyxq0XrHNjhDFG6iL5onADK7nXOhFvlP6Lqw2nkjTZ5uev8cn12c+F+ziebOW0TeubvQaKVsrG+iHj5KmXrDdjIIrGQvlIt8Rs3L+Ua+arl8hln66RWGlij3Rmvt1xHtKqKEHKJhJ/qkIJ/RrVrw9Gyytez3CPeKyMEd1p33eDc/vZXfSIo+gsMZdxPL8rAy5JKACAVAISgKzi9cGNfIeAy/AVWDKa6QvcSdSSSsTBcPZfhO9K+dwyYN1v9TtfQfdZIIGmKwOCuwaGb42C/MZO9QqSxRftFHCL+iOo9k4Y3lxu8Wya7QdVjWvD7KLCvsZq9kYz/AJR3b6gi49VX+LFf1IWCK7iN0uw8DY5GP7wktew3Q0i5uOuay/Hapm5rZsmCanH2ZRtns8aCpDN7fa5pcw2sbXtmOa5+XH8c6PdaG9/LxcqprpkVT/CPMrCbzquj6D2ew5kEDAwDNrbnnkuzFUj5vnm5zbZIvaCLEXByIPFWMRk3tAwpsJeG/Dbeb06LBmX4nV8bkcc0WikwnN3Vma5iPcS9MkGG8TOdh9lNN9FVJK2/Rs+xkbm0MDZGlrgyxByOpt+i6uK+Cs8D5GUZbM3F2rJpZDSOevrGwRPlkNmMaXOPQID5ixyvdWVUkrtXuLrchwHkFnXRVmsezfAvd6ftHDvy2I5hg09dVjnIlI0eki3WjnqVQkeQAgFQHFictm2GrvsgM426xUN3Ygf5nfYflUkSUptQHOsMyVRCzdtncMFLTsj4gXcebjqsqRBJqQCAEAIDnr6tsMTpH5NYC51hc2HRVk6Vl8cHOSjH2zBtr8ddX1Alc3da0brG6kNvxPErl5cvN2e98forVxcb7fsiKfIW5FY37s3V6o2TYHaqOeFkMjg2VgDRc23wNCOvRdLBmUlR4vyvjp4MjnFfiy4vcALk2A1JWc4yTfRjntDx1lRKWREEDJzuAA4dSVp7GVVSPT+H8fJS+TIuiox6E8X91vhzWkj0s/1+zV/ZhRRGF77NdI127nYljbZW5XzW/qxVWeU89lyLKoelRfFtnngQGM+1jbITO90pzdjT/EcDk5w+UdB9/BXigRHs/wBlDUP7WUfwmn/efpHTmpkwbTh9Pc34BY2CUQCoBEAqA5a2l7QZGxCAha7DA4WljDh1AcFDQKDtZsvHHaSIWaTYjkeFljkqBzYBtBU0jxaRz4xqx5LhbpfRQpMmjZqeUPY1w0cAR5i6yogdUgEAIBueIPaWuFw4EEcwdQoatExk4tNGS1Hs3qN9wbublzuuLsy3hcc1oPVlZ7DH/wBBh4rknZVcZwaWjl7OYWcNDwc3oVgnBwdM6ettQ2I/JjOLX8gqi69Gymn7HpamVzd1zpHN+kvcW+hNlbnL0Ylr4rtRV/sYLPq0+kcVWjLzo7aWG5u7LgByCmmUT779l29nkUpq7xZMDbS8i35R43081sa3Kziedli+BKX9vo0usrGQsL5XtYwaucbBdE8gZBtz7SnVAMFDdrDcOlzDn9GjgP1KlF+JH7IbBPlIkqrsZkQ35nf9oU2QzW8OoRYNYA1jchbQDkFVlSaYwAWGiAVACAEAqAEBz1z92MlAUPbCo3Ymt5m9/Af3VJEopbZhvZg2425KnRc23C6hkkLHRfAWjd8BlbxWX6MZ1qQCAEAhQAgMz9qg3p4QRkI3ed3D10Wjtpto9V/zzShLv7KbR4K+okDIRvOPDkOZPALWjGUnSO3s58eCPLJ6HcW2XmpS3tm2Dr7pDrg24K08comHW3cGx/R+hmioAXtH1OaOuZA1VIds2c0+GNs22HAqdsQj7JhaOBaD53XUWONHgJbmZz5uTsI6SKjhkMLA0AOeQOJAurKKiUyZsmaS5uzA6yapxSpY2aUu3nANB+FgJ4N0yCjl2ZeKSNM2e2Pp6Sxa3tJPreLm/QcFc127LhTUBOb/AE4oUJFrbZBAKgBACAEAqAEA1UNBaQdLICn465vYP39LZePBVkiUUB5F1SkZKNa2QkjdSR9kbgCzuYdqb+qyIxsmlJAIAQAgBAc9XRsmaWyta9p4OF1WUU/ZeGScHcXRy4TgsNKHCFu7vG5Op6C54dFEYKPpGXY2sueubuj3jOGMqoXRyaHQ8Wu4OCmUVJUyNfPLDkU4kHhew8ELmucXyOaQRfIXHQLFHXijf2PM58ycV0i1LP6OScWOMLqaYDUxv+xRkx9mObIUtqxh5XP6FY/s2pP8TXcIGbvL8rIahJoBUAiAEAIAQAgBAI4XFuaArGJ0AcHRv0PH7EKGgZ3W0RjeWnUG391jaMiLP7Oaktnezg5tyOrTkf1KtEiSNFVygXQBdAF0AXQAgEQCoBEAqAR7QQQdDkfNAZNSU/u9bun5XlvqSFUzX0aLhLrOI5j7KxhZKoBUAIAQAgBAIgEQAgI3GALN55+iAzva1wE2XIXVGZIkj7NGgzSE6hgt5nNSiJmiXVigXQEdWY9Twm0krAdLXufO2iiyaZINdcX4FSQLdAF0AXQBdAF0AXQBdAULbij3Khsg0eP/ALNy/ZVMkX0TmGVV9x/O1/PVWKMsV0IC6AEAIAQAgEugEugC6Ai8XObfAoDNdpgTO6/l4LHIyL0RdPUPjcCwlpGhBsVFhku3air0Erv0/ZLZU9BlZU/E6QjqSAp7BxVOGuhdZ+vC2eXiooyxNG2PxDtacNPxR90+Hyn/AJyWRGKa7JzeQqG8gDeUgXeQBvIBd5AG8gIjamj7andb4md8eWv6IyY9Ff2bqN6Mt+nTwKgmRcqObeYPQ+SkqP3QBdAF0At0AqAbuoAhcgELkBzVsO+Oo0QEHV0Id/mMB8R+VFA4/wDB4f8Apj9UpE2ddPQNb8EYHgPylA7GUbjrYKQQe0NLvx34sP6cVDLRfZwbJ1vZTgH4X90+PD/nVQi8i+dopMIdopJDtEAvaIA7RAL2iAUSKQLvICjvj91qy35Xaf0nT0KgldotWHS2Nuf4UlSTDkAoKAW6AUFAKgGyVAPBKA8FyEngvQHgyKAeDIgo8mZAeTMgOGraCTyOqElLqYTHIRxB/wDBQyL0Xihru0ja7mM/HihjaHjMgoTtkJoO3QUHboKPQnUij22ZCKHWyIKIXayj34hI34o//wAnX019UCPOE1e/G13EZHxCEMscUlwDzUgdCA9AoQKEB6QHkhANkKANuCAacEA05CRh5UUBl7koWMukShY2ZEBD49Bo4eB/CFosXAauwcw+I+xQsS3vCgUJ26kkTt0IDt0FB7wgo9CqQHttcBxQih0Ymy1nEWOR8FJBXMJqWxVD4g4FhPdP2/ZAy44bL8vmFJQkAEB7AQHoBALZAISgG3FAMvKAYe5Acsj0ByyvKA4pXlAcUsjkBxyzOCAlZLSxeIv5qCUQ1C2xJ8lVmVHe0lQWHGkqQehdALmhAhCA8OBUkDEjSgOKdpQEVUxlrg5vxD/lkKsvGD4h2sbZG68RyI1CsUZZ4ZN4AjihA8CgPYQHqyAaJUAbcUA25LAy8JYGXsSwMPiCWKGHU4SxQ06kCWTQxJhrSlihaai3Ba9xfLJLJoYGHWJ6m6qzIhwUllAs9e7qSbF7BBYvYIRYdgpAe7IA90QHk4eChAzLgQcgPeE4C+F7t1w3Hag8CNCFJVoslDCWZEi3BSUo7WoD2EB6ugGixQBCxAeDElA8mFAeTToDyaZBZ5NIhNie6ILE9yUUTYnuSULF9zShyE9yShyD3JKHIPclNE8g9yQjkL7mg5CijQWehSJQ5CilShZ7FOhFnsQqRY4GID0GoQLZALZAerIAsgCyALIAsgCyALIAsgCyALIAsgCyALIAsgCyALIAsgCyALIAsgCyALIAsgFQC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7546032" cy="1296888"/>
          </a:xfrm>
        </p:spPr>
        <p:txBody>
          <a:bodyPr/>
          <a:lstStyle/>
          <a:p>
            <a:r>
              <a:rPr lang="ru-RU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</a:t>
            </a:r>
            <a:r>
              <a:rPr lang="ru-RU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</a:rPr>
              <a:t>Таблица покупательских      </a:t>
            </a:r>
            <a:br>
              <a:rPr lang="ru-RU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</a:rPr>
            </a:br>
            <a:r>
              <a:rPr lang="ru-RU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</a:rPr>
              <a:t>                  предпочтений</a:t>
            </a:r>
            <a:endParaRPr lang="ru-RU" sz="36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827584" y="2636912"/>
          <a:ext cx="7632848" cy="3600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6214"/>
                <a:gridCol w="1926214"/>
                <a:gridCol w="1926214"/>
                <a:gridCol w="1854206"/>
              </a:tblGrid>
              <a:tr h="90010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 респондентов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Мужской пол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Женский пол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цвета</a:t>
                      </a:r>
                      <a:endParaRPr lang="ru-RU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          26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 15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   11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     синий</a:t>
                      </a:r>
                      <a:endParaRPr lang="ru-RU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         15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  8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    7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 красный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0000"/>
                          </a:solidFill>
                        </a:rPr>
                        <a:t>          </a:t>
                      </a:r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25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  11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   14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     зеленый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914400" y="5445224"/>
            <a:ext cx="1137320" cy="118417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315200" cy="21336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628800"/>
          <a:ext cx="8567936" cy="438490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397160"/>
                <a:gridCol w="1792694"/>
                <a:gridCol w="896347"/>
                <a:gridCol w="896347"/>
                <a:gridCol w="1792694"/>
                <a:gridCol w="896347"/>
                <a:gridCol w="896347"/>
              </a:tblGrid>
              <a:tr h="201407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  <a:r>
                        <a:rPr lang="ru-RU" sz="2000" dirty="0" smtClean="0"/>
                        <a:t>Цвет</a:t>
                      </a:r>
                      <a:r>
                        <a:rPr lang="ru-RU" sz="2000" baseline="0" dirty="0" smtClean="0"/>
                        <a:t> обёртки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Выбор цветового предпочтения согласно чертам и особенностями характера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Женский</a:t>
                      </a:r>
                      <a:r>
                        <a:rPr lang="ru-RU" baseline="0" dirty="0" smtClean="0"/>
                        <a:t> пол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Мужской пол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Выбор цвета обертки конфеты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Женский</a:t>
                      </a:r>
                      <a:r>
                        <a:rPr lang="ru-RU" baseline="0" dirty="0" smtClean="0"/>
                        <a:t> пол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Мужской пол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5058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           Синий 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          </a:t>
                      </a:r>
                      <a:r>
                        <a:rPr lang="en-US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30</a:t>
                      </a:r>
                      <a:endParaRPr lang="ru-RU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  15</a:t>
                      </a:r>
                      <a:endParaRPr lang="ru-RU" b="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 </a:t>
                      </a:r>
                      <a:r>
                        <a:rPr lang="ru-RU" b="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15</a:t>
                      </a:r>
                      <a:endParaRPr lang="ru-RU" b="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            </a:t>
                      </a:r>
                      <a:r>
                        <a:rPr lang="en-US" b="1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26</a:t>
                      </a:r>
                      <a:endParaRPr lang="ru-RU" b="1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 10</a:t>
                      </a:r>
                      <a:endParaRPr lang="ru-RU" b="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</a:rPr>
                        <a:t>  16</a:t>
                      </a:r>
                      <a:endParaRPr lang="ru-RU" b="0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450586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Зелёный 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rgbClr val="007A37"/>
                          </a:solidFill>
                        </a:rPr>
                        <a:t>             18</a:t>
                      </a:r>
                      <a:endParaRPr lang="ru-RU" b="1" dirty="0">
                        <a:solidFill>
                          <a:srgbClr val="007A37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baseline="0" dirty="0" smtClean="0">
                          <a:solidFill>
                            <a:srgbClr val="007A37"/>
                          </a:solidFill>
                        </a:rPr>
                        <a:t>    10</a:t>
                      </a:r>
                      <a:endParaRPr lang="ru-RU" b="0" dirty="0">
                        <a:solidFill>
                          <a:srgbClr val="007A37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007A37"/>
                          </a:solidFill>
                        </a:rPr>
                        <a:t>   8</a:t>
                      </a:r>
                      <a:endParaRPr lang="ru-RU" b="0" dirty="0">
                        <a:solidFill>
                          <a:srgbClr val="007A37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7A37"/>
                          </a:solidFill>
                        </a:rPr>
                        <a:t>              </a:t>
                      </a:r>
                      <a:r>
                        <a:rPr lang="en-US" b="1" dirty="0" smtClean="0">
                          <a:solidFill>
                            <a:srgbClr val="007A37"/>
                          </a:solidFill>
                        </a:rPr>
                        <a:t>25</a:t>
                      </a:r>
                      <a:endParaRPr lang="ru-RU" b="1" dirty="0">
                        <a:solidFill>
                          <a:srgbClr val="007A37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007A37"/>
                          </a:solidFill>
                        </a:rPr>
                        <a:t>   12</a:t>
                      </a:r>
                      <a:endParaRPr lang="ru-RU" b="0" dirty="0">
                        <a:solidFill>
                          <a:srgbClr val="007A37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007A37"/>
                          </a:solidFill>
                        </a:rPr>
                        <a:t>   13</a:t>
                      </a:r>
                      <a:endParaRPr lang="ru-RU" b="0" dirty="0">
                        <a:solidFill>
                          <a:srgbClr val="007A37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45058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         Красный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             18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FF0000"/>
                          </a:solidFill>
                        </a:rPr>
                        <a:t>    11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FF0000"/>
                          </a:solidFill>
                        </a:rPr>
                        <a:t>   7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             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FF0000"/>
                          </a:solidFill>
                        </a:rPr>
                        <a:t>   11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rgbClr val="FF0000"/>
                          </a:solidFill>
                        </a:rPr>
                        <a:t>    4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450586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          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66</a:t>
                      </a:r>
                      <a:endParaRPr lang="ru-RU" b="1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    36</a:t>
                      </a:r>
                      <a:endParaRPr lang="ru-RU" b="0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    30</a:t>
                      </a:r>
                      <a:endParaRPr lang="ru-RU" b="0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              66</a:t>
                      </a:r>
                      <a:endParaRPr lang="ru-RU" b="1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    33</a:t>
                      </a:r>
                      <a:endParaRPr lang="ru-RU" b="0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</a:rPr>
                        <a:t>  33</a:t>
                      </a:r>
                      <a:endParaRPr lang="ru-RU" b="0" dirty="0">
                        <a:solidFill>
                          <a:schemeClr val="accent5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6969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8820472" cy="644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47664" y="1484784"/>
          <a:ext cx="640871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Graphic spid="4" grpId="2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ff2ed94ca44572fe6b84c1321aad98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17638"/>
            <a:ext cx="7315200" cy="17233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708920"/>
            <a:ext cx="8280920" cy="39204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СПАСИБО ЗА ВНИМАНИЕ !</a:t>
            </a:r>
            <a:endParaRPr lang="ru-RU" sz="4400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unna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4725144"/>
            <a:ext cx="1755576" cy="1755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276872"/>
            <a:ext cx="6934200" cy="458112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  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отребительский выбор </a:t>
            </a:r>
            <a:r>
              <a:rPr lang="ru-RU" sz="24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- решение потребителя о приобретении или о каком - либо способе потребления некоторого блага (товара или услуги). </a:t>
            </a: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  </a:t>
            </a:r>
          </a:p>
          <a:p>
            <a:pPr>
              <a:lnSpc>
                <a:spcPct val="80000"/>
              </a:lnSpc>
              <a:buNone/>
            </a:pPr>
            <a:endParaRPr lang="ru-RU" sz="19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2000" dirty="0" smtClean="0">
              <a:solidFill>
                <a:srgbClr val="4D4D4D"/>
              </a:solidFill>
            </a:endParaRPr>
          </a:p>
        </p:txBody>
      </p:sp>
      <p:pic>
        <p:nvPicPr>
          <p:cNvPr id="4101" name="Picture 5" descr="https://encrypted-tbn2.gstatic.com/images?q=tbn:ANd9GcT8amDtf-BtjDMwkK4e5R79MYGKTNkRdDQSmhf47a4S64TCfSA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0"/>
            <a:ext cx="3888432" cy="23488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relaxedInset"/>
          </a:sp3d>
        </p:spPr>
      </p:pic>
      <p:pic>
        <p:nvPicPr>
          <p:cNvPr id="5" name="Рисунок 4" descr="загруженно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86518" y="4539727"/>
            <a:ext cx="3024336" cy="223638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44631" y="4365104"/>
            <a:ext cx="3599369" cy="249289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604448" cy="4208512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    </a:t>
            </a:r>
            <a:r>
              <a:rPr lang="ru-RU" sz="2000" b="1" dirty="0" smtClean="0">
                <a:solidFill>
                  <a:srgbClr val="000000"/>
                </a:solidFill>
              </a:rPr>
              <a:t>Швейцарский психолог Макс </a:t>
            </a:r>
            <a:r>
              <a:rPr lang="ru-RU" sz="2000" b="1" dirty="0" err="1" smtClean="0">
                <a:solidFill>
                  <a:srgbClr val="000000"/>
                </a:solidFill>
              </a:rPr>
              <a:t>Люшер</a:t>
            </a:r>
            <a:r>
              <a:rPr lang="ru-RU" sz="2000" b="1" dirty="0" smtClean="0">
                <a:solidFill>
                  <a:srgbClr val="000000"/>
                </a:solidFill>
              </a:rPr>
              <a:t>. </a:t>
            </a:r>
          </a:p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Каждый цвет может вызывать абсолютно различные эмоции у человека.</a:t>
            </a:r>
          </a:p>
          <a:p>
            <a:endParaRPr lang="ru-RU" sz="2400" dirty="0"/>
          </a:p>
        </p:txBody>
      </p:sp>
      <p:pic>
        <p:nvPicPr>
          <p:cNvPr id="7170" name="Picture 2" descr="http://ic.pics.livejournal.com/katberg/13698864/17436/17436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8640"/>
            <a:ext cx="4392488" cy="2676672"/>
          </a:xfrm>
          <a:prstGeom prst="rect">
            <a:avLst/>
          </a:prstGeom>
          <a:noFill/>
        </p:spPr>
      </p:pic>
      <p:pic>
        <p:nvPicPr>
          <p:cNvPr id="7" name="Рисунок 6" descr="unna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8424" y="4941168"/>
            <a:ext cx="1755576" cy="175557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Гипотеза</a:t>
            </a:r>
            <a:r>
              <a:rPr lang="ru-RU" sz="54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:</a:t>
            </a:r>
            <a:endParaRPr lang="ru-RU" sz="5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Потребительский выбор цвета упаковки товара связан с </a:t>
            </a: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характером 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личностными особенностями  человека и его текущим эмоциональным состоянием.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7056784" cy="1152128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ЦЕЛЬ ЭСПЕРИМЕНТА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Tw Cen MT Condensed Extra Bold" pitchFamily="34" charset="0"/>
              </a:rPr>
              <a:t> </a:t>
            </a:r>
            <a:endParaRPr lang="ru-RU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23528" y="2204864"/>
            <a:ext cx="8208912" cy="439248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000" b="1" spc="50" dirty="0" smtClean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Подтвердить или опровергнуть мнение о соответствии выбора цвета и личностных качеств человека</a:t>
            </a:r>
            <a:endParaRPr lang="ru-RU" sz="4000" b="1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88632" cy="11521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00"/>
                </a:solidFill>
              </a:rPr>
              <a:t>ЗАДАЧА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438400"/>
            <a:ext cx="7474024" cy="4191000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n w="12700">
                  <a:noFill/>
                  <a:prstDash val="solid"/>
                </a:ln>
                <a:solidFill>
                  <a:schemeClr val="accent5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 pitchFamily="2" charset="-79"/>
              </a:rPr>
              <a:t> Выяснить соответствие выбора цвета упаковки продукта и качеств характера человека, который этот выбор осуществляет.</a:t>
            </a:r>
            <a:endParaRPr lang="ru-RU" sz="4400" b="1" dirty="0">
              <a:ln w="12700">
                <a:noFill/>
                <a:prstDash val="solid"/>
              </a:ln>
              <a:solidFill>
                <a:schemeClr val="accent5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6408712" cy="864096"/>
          </a:xfrm>
          <a:solidFill>
            <a:srgbClr val="FFC0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</a:rPr>
              <a:t>     Ход эксперимента :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9145016" cy="4896544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  </a:t>
            </a:r>
            <a:r>
              <a:rPr lang="ru-RU" b="1" dirty="0" smtClean="0">
                <a:solidFill>
                  <a:srgbClr val="000000"/>
                </a:solidFill>
              </a:rPr>
              <a:t>      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Участники: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    учащиеся лицея № 329  разных возрастных           категорий</a:t>
            </a:r>
            <a:r>
              <a:rPr lang="ru-RU" sz="3600" dirty="0" smtClean="0">
                <a:solidFill>
                  <a:srgbClr val="000000"/>
                </a:solidFill>
              </a:rPr>
              <a:t>.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Количество респондентов: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     66 человек, в том числе: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      </a:t>
            </a:r>
            <a:r>
              <a:rPr lang="ru-RU" sz="2800" dirty="0" smtClean="0">
                <a:solidFill>
                  <a:srgbClr val="000000"/>
                </a:solidFill>
              </a:rPr>
              <a:t>девушки - 33 человека, юноши - 33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DSCN49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340768"/>
            <a:ext cx="5688632" cy="4191624"/>
          </a:xfrm>
          <a:prstGeom prst="rect">
            <a:avLst/>
          </a:prstGeom>
          <a:ln w="127000" cap="rnd">
            <a:solidFill>
              <a:schemeClr val="bg2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DSCN49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268760"/>
            <a:ext cx="5688632" cy="4266474"/>
          </a:xfrm>
          <a:prstGeom prst="rect">
            <a:avLst/>
          </a:prstGeom>
          <a:ln w="127000" cap="rnd">
            <a:solidFill>
              <a:srgbClr val="35B19D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Рисунок 13" descr="DSCN4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268760"/>
            <a:ext cx="5856650" cy="4392488"/>
          </a:xfrm>
          <a:prstGeom prst="rect">
            <a:avLst/>
          </a:prstGeom>
          <a:ln w="127000" cap="rnd">
            <a:solidFill>
              <a:schemeClr val="bg2">
                <a:lumMod val="40000"/>
                <a:lumOff val="6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 descr="DSCN49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1268760"/>
            <a:ext cx="5904656" cy="4428492"/>
          </a:xfrm>
          <a:prstGeom prst="rect">
            <a:avLst/>
          </a:prstGeom>
          <a:ln w="127000" cap="rnd">
            <a:solidFill>
              <a:srgbClr val="FFC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315200" cy="100885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Анкета 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87624" y="1844824"/>
          <a:ext cx="7402016" cy="4251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0504"/>
                <a:gridCol w="1850504"/>
                <a:gridCol w="1850504"/>
                <a:gridCol w="1850504"/>
              </a:tblGrid>
              <a:tr h="1062794">
                <a:tc>
                  <a:txBody>
                    <a:bodyPr/>
                    <a:lstStyle/>
                    <a:p>
                      <a:r>
                        <a:rPr lang="ru-RU" dirty="0" smtClean="0"/>
                        <a:t>Какую</a:t>
                      </a:r>
                      <a:r>
                        <a:rPr lang="ru-RU" baseline="0" dirty="0" smtClean="0"/>
                        <a:t> конфету Вы выбрали?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 Вы выбрали этот</a:t>
                      </a:r>
                      <a:r>
                        <a:rPr lang="ru-RU" baseline="0" dirty="0" smtClean="0"/>
                        <a:t> цвет 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 у Вас характер?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Ваш пол</a:t>
                      </a:r>
                      <a:endParaRPr lang="ru-RU" dirty="0"/>
                    </a:p>
                  </a:txBody>
                  <a:tcPr/>
                </a:tc>
              </a:tr>
              <a:tr h="74395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    синюю</a:t>
                      </a:r>
                      <a:endParaRPr lang="ru-RU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▪ Мой любимый цвет 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▪ спокойный        мечтательный 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         </a:t>
                      </a:r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 М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38163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   красную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▪ Яркий цвет привлек моё внимание 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▪ волевой,       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  сильный,    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  активный,  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мужественный 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2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    зелёную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▪ Думал(а), что вкусно 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▪ твердый, уверенный</a:t>
                      </a: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 себе 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0000"/>
                          </a:solidFill>
                        </a:rPr>
                        <a:t>          Ж</a:t>
                      </a:r>
                      <a:endParaRPr lang="ru-RU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1033</TotalTime>
  <Words>354</Words>
  <Application>Microsoft Office PowerPoint</Application>
  <PresentationFormat>Экран (4:3)</PresentationFormat>
  <Paragraphs>116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powerpoint-template</vt:lpstr>
      <vt:lpstr>                      Руководитель проекта                    Цивина Евгения Семёновна                             учитель экономики ГБОУ лицей № 329                     Работу выполнил                                   Коронкевич Ксения                    10 «Б»класс</vt:lpstr>
      <vt:lpstr>Слайд 2</vt:lpstr>
      <vt:lpstr>Слайд 3</vt:lpstr>
      <vt:lpstr> Гипотеза:</vt:lpstr>
      <vt:lpstr>  ЦЕЛЬ ЭСПЕРИМЕНТА </vt:lpstr>
      <vt:lpstr>           ЗАДАЧА</vt:lpstr>
      <vt:lpstr>     Ход эксперимента :</vt:lpstr>
      <vt:lpstr>Слайд 8</vt:lpstr>
      <vt:lpstr>                  Анкета </vt:lpstr>
      <vt:lpstr>         Таблица покупательских                         предпочтений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цветовой гаммы упаковки товара на потребительский выбор</dc:title>
  <dc:creator>Пользователь</dc:creator>
  <cp:lastModifiedBy>Пользователь</cp:lastModifiedBy>
  <cp:revision>88</cp:revision>
  <dcterms:created xsi:type="dcterms:W3CDTF">2014-02-26T18:08:56Z</dcterms:created>
  <dcterms:modified xsi:type="dcterms:W3CDTF">2014-03-16T17:20:54Z</dcterms:modified>
</cp:coreProperties>
</file>