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7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72D79-148A-4BAC-8505-2459DB94C19A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106E1-793B-4B2D-92BE-5401831E8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611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6106E1-793B-4B2D-92BE-5401831E806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295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C75BC-88CB-4861-A7E2-F8B9DA4803CF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A63B3ED7-9802-4D3B-923C-4777105F3D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C75BC-88CB-4861-A7E2-F8B9DA4803CF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3ED7-9802-4D3B-923C-4777105F3D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C75BC-88CB-4861-A7E2-F8B9DA4803CF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3ED7-9802-4D3B-923C-4777105F3D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C75BC-88CB-4861-A7E2-F8B9DA4803CF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A63B3ED7-9802-4D3B-923C-4777105F3D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C75BC-88CB-4861-A7E2-F8B9DA4803CF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3ED7-9802-4D3B-923C-4777105F3D8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C75BC-88CB-4861-A7E2-F8B9DA4803CF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3ED7-9802-4D3B-923C-4777105F3D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C75BC-88CB-4861-A7E2-F8B9DA4803CF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A63B3ED7-9802-4D3B-923C-4777105F3D8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C75BC-88CB-4861-A7E2-F8B9DA4803CF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3ED7-9802-4D3B-923C-4777105F3D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C75BC-88CB-4861-A7E2-F8B9DA4803CF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3ED7-9802-4D3B-923C-4777105F3D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C75BC-88CB-4861-A7E2-F8B9DA4803CF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3ED7-9802-4D3B-923C-4777105F3D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C75BC-88CB-4861-A7E2-F8B9DA4803CF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3ED7-9802-4D3B-923C-4777105F3D8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14C75BC-88CB-4861-A7E2-F8B9DA4803CF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3B3ED7-9802-4D3B-923C-4777105F3D8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3923" y="825717"/>
            <a:ext cx="9068586" cy="25908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b="1" dirty="0" smtClean="0">
                <a:latin typeface="Calibri"/>
                <a:ea typeface="Calibri"/>
                <a:cs typeface="Calibri"/>
              </a:rPr>
              <a:t>Толерантность </a:t>
            </a:r>
            <a:r>
              <a:rPr lang="ru-RU" b="1" dirty="0">
                <a:latin typeface="Calibri"/>
                <a:ea typeface="Calibri"/>
                <a:cs typeface="Calibri"/>
              </a:rPr>
              <a:t>в современном обществе </a:t>
            </a:r>
            <a:r>
              <a:rPr lang="ru-RU" dirty="0">
                <a:latin typeface="Calibri"/>
                <a:ea typeface="Times New Roman"/>
                <a:cs typeface="Times New Roman"/>
              </a:rPr>
              <a:t/>
            </a:r>
            <a:br>
              <a:rPr lang="ru-RU" dirty="0">
                <a:latin typeface="Calibri"/>
                <a:ea typeface="Times New Roman"/>
                <a:cs typeface="Times New Roman"/>
              </a:rPr>
            </a:br>
            <a:r>
              <a:rPr lang="ru-RU" b="1" dirty="0">
                <a:latin typeface="Calibri"/>
                <a:ea typeface="Calibri"/>
                <a:cs typeface="Calibri"/>
              </a:rPr>
              <a:t>глазами подрастающего поколения</a:t>
            </a:r>
            <a:r>
              <a:rPr lang="ru-RU" dirty="0">
                <a:latin typeface="Calibri"/>
                <a:ea typeface="Times New Roman"/>
                <a:cs typeface="Times New Roman"/>
              </a:rPr>
              <a:t/>
            </a:r>
            <a:br>
              <a:rPr lang="ru-RU" dirty="0">
                <a:latin typeface="Calibri"/>
                <a:ea typeface="Times New Roman"/>
                <a:cs typeface="Times New Roman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0154" y="3201581"/>
            <a:ext cx="6612401" cy="254721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                                   </a:t>
            </a:r>
          </a:p>
          <a:p>
            <a:pPr algn="r">
              <a:lnSpc>
                <a:spcPct val="107000"/>
              </a:lnSpc>
            </a:pPr>
            <a:r>
              <a:rPr lang="ru-RU" sz="2600" b="1" dirty="0">
                <a:latin typeface="Calibri"/>
                <a:ea typeface="Calibri"/>
                <a:cs typeface="Calibri"/>
              </a:rPr>
              <a:t>Авторы:</a:t>
            </a:r>
          </a:p>
          <a:p>
            <a:pPr algn="r">
              <a:lnSpc>
                <a:spcPct val="107000"/>
              </a:lnSpc>
            </a:pPr>
            <a:r>
              <a:rPr lang="ru-RU" sz="2600" b="1" dirty="0">
                <a:latin typeface="Calibri"/>
                <a:ea typeface="Calibri"/>
                <a:cs typeface="Calibri"/>
              </a:rPr>
              <a:t>                                                                   С</a:t>
            </a:r>
            <a:r>
              <a:rPr lang="ru-RU" sz="2600" b="1" dirty="0" smtClean="0">
                <a:latin typeface="Calibri"/>
                <a:ea typeface="Calibri"/>
                <a:cs typeface="Calibri"/>
              </a:rPr>
              <a:t>уджиян Инга</a:t>
            </a:r>
          </a:p>
          <a:p>
            <a:pPr algn="r">
              <a:lnSpc>
                <a:spcPct val="107000"/>
              </a:lnSpc>
            </a:pPr>
            <a:r>
              <a:rPr lang="ru-RU" sz="2600" b="1" dirty="0" smtClean="0">
                <a:latin typeface="Calibri"/>
                <a:ea typeface="Calibri"/>
                <a:cs typeface="Calibri"/>
              </a:rPr>
              <a:t>Капралова Татьяна</a:t>
            </a:r>
          </a:p>
          <a:p>
            <a:pPr algn="r">
              <a:lnSpc>
                <a:spcPct val="107000"/>
              </a:lnSpc>
            </a:pPr>
            <a:r>
              <a:rPr lang="ru-RU" sz="2600" b="1" dirty="0" smtClean="0">
                <a:latin typeface="Calibri"/>
                <a:ea typeface="Calibri"/>
                <a:cs typeface="Calibri"/>
              </a:rPr>
              <a:t>ГБОУ </a:t>
            </a:r>
            <a:r>
              <a:rPr lang="ru-RU" sz="2600" b="1" dirty="0">
                <a:latin typeface="Calibri"/>
                <a:ea typeface="Calibri"/>
                <a:cs typeface="Calibri"/>
              </a:rPr>
              <a:t>школа №345</a:t>
            </a:r>
          </a:p>
          <a:p>
            <a:pPr algn="r">
              <a:lnSpc>
                <a:spcPct val="107000"/>
              </a:lnSpc>
            </a:pPr>
            <a:r>
              <a:rPr lang="ru-RU" sz="2600" b="1" dirty="0">
                <a:latin typeface="Calibri"/>
                <a:ea typeface="Calibri"/>
                <a:cs typeface="Calibri"/>
              </a:rPr>
              <a:t>                                                  Ученицы 10-А класса</a:t>
            </a:r>
          </a:p>
          <a:p>
            <a:pPr algn="r">
              <a:lnSpc>
                <a:spcPct val="107000"/>
              </a:lnSpc>
            </a:pPr>
            <a:r>
              <a:rPr lang="ru-RU" sz="2600" b="1" dirty="0">
                <a:latin typeface="Calibri"/>
                <a:ea typeface="Calibri"/>
                <a:cs typeface="Calibri"/>
              </a:rPr>
              <a:t>Руководитель </a:t>
            </a:r>
            <a:r>
              <a:rPr lang="ru-RU" sz="2600" b="1" dirty="0" smtClean="0">
                <a:latin typeface="Calibri"/>
                <a:ea typeface="Calibri"/>
                <a:cs typeface="Calibri"/>
              </a:rPr>
              <a:t>проекта:</a:t>
            </a:r>
            <a:endParaRPr lang="ru-RU" sz="2600" b="1" dirty="0">
              <a:latin typeface="Calibri"/>
              <a:ea typeface="Calibri"/>
              <a:cs typeface="Calibri"/>
            </a:endParaRPr>
          </a:p>
          <a:p>
            <a:pPr algn="r">
              <a:lnSpc>
                <a:spcPct val="107000"/>
              </a:lnSpc>
            </a:pPr>
            <a:r>
              <a:rPr lang="ru-RU" sz="2600" b="1" dirty="0">
                <a:latin typeface="Calibri"/>
                <a:ea typeface="Calibri"/>
                <a:cs typeface="Calibri"/>
              </a:rPr>
              <a:t>                                                    </a:t>
            </a:r>
            <a:r>
              <a:rPr lang="ru-RU" sz="2600" b="1" dirty="0" smtClean="0">
                <a:latin typeface="Calibri"/>
                <a:ea typeface="Calibri"/>
                <a:cs typeface="Calibri"/>
              </a:rPr>
              <a:t>Грищенко </a:t>
            </a:r>
            <a:r>
              <a:rPr lang="ru-RU" sz="2600" b="1" dirty="0">
                <a:latin typeface="Calibri"/>
                <a:ea typeface="Calibri"/>
                <a:cs typeface="Calibri"/>
              </a:rPr>
              <a:t>Галина Павловна.  </a:t>
            </a:r>
          </a:p>
          <a:p>
            <a:pPr algn="r">
              <a:lnSpc>
                <a:spcPct val="107000"/>
              </a:lnSpc>
            </a:pPr>
            <a:r>
              <a:rPr lang="ru-RU" sz="2600" b="1" dirty="0">
                <a:latin typeface="Calibri"/>
                <a:ea typeface="Calibri"/>
                <a:cs typeface="Calibri"/>
              </a:rPr>
              <a:t>                                                               учитель географии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861" y="2755641"/>
            <a:ext cx="5076825" cy="381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8494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06400" y="74645"/>
            <a:ext cx="5588000" cy="6249955"/>
          </a:xfrm>
        </p:spPr>
        <p:txBody>
          <a:bodyPr/>
          <a:lstStyle/>
          <a:p>
            <a:r>
              <a:rPr lang="ru-RU" b="1" dirty="0"/>
              <a:t>Применительно к личности психологи различают несколько видов толерантности: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0"/>
            <a:ext cx="5791200" cy="6858000"/>
          </a:xfrm>
        </p:spPr>
        <p:txBody>
          <a:bodyPr/>
          <a:lstStyle/>
          <a:p>
            <a:r>
              <a:rPr lang="ru-RU" b="1" dirty="0"/>
              <a:t>Помимо перечисленных выше видов толерантности можно выделить в отдельную группу такие виды толерантности как</a:t>
            </a:r>
          </a:p>
        </p:txBody>
      </p:sp>
      <p:cxnSp>
        <p:nvCxnSpPr>
          <p:cNvPr id="5" name="Прямая со стрелкой 4"/>
          <p:cNvCxnSpPr>
            <a:endCxn id="6" idx="0"/>
          </p:cNvCxnSpPr>
          <p:nvPr/>
        </p:nvCxnSpPr>
        <p:spPr>
          <a:xfrm flipH="1">
            <a:off x="1050020" y="2169367"/>
            <a:ext cx="586884" cy="11513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40611" y="3320691"/>
            <a:ext cx="18188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Естественная (натуральная)</a:t>
            </a:r>
            <a:r>
              <a:rPr lang="ru-RU" dirty="0" smtClean="0"/>
              <a:t> толерантность.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766094" y="2214697"/>
            <a:ext cx="0" cy="15326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36903" y="4353021"/>
            <a:ext cx="2897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Моральная толерантность.</a:t>
            </a:r>
            <a:endParaRPr lang="ru-RU" b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449333" y="2046356"/>
            <a:ext cx="1084901" cy="12498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704006" y="3424190"/>
            <a:ext cx="2329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Нравственная толерантность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946717" y="4353021"/>
            <a:ext cx="20174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>
                <a:solidFill>
                  <a:prstClr val="black"/>
                </a:solidFill>
              </a:rPr>
              <a:t>Межэтническая </a:t>
            </a:r>
            <a:endParaRPr lang="ru-RU" b="1" dirty="0" smtClean="0">
              <a:solidFill>
                <a:prstClr val="black"/>
              </a:solidFill>
            </a:endParaRPr>
          </a:p>
          <a:p>
            <a:pPr lvl="0" algn="ctr"/>
            <a:r>
              <a:rPr lang="ru-RU" b="1" dirty="0" smtClean="0">
                <a:solidFill>
                  <a:prstClr val="black"/>
                </a:solidFill>
              </a:rPr>
              <a:t>толерантность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787321" y="5410098"/>
            <a:ext cx="18866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/>
              <a:t>Этническая </a:t>
            </a:r>
            <a:endParaRPr lang="ru-RU" b="1" dirty="0" smtClean="0"/>
          </a:p>
          <a:p>
            <a:pPr algn="ctr"/>
            <a:r>
              <a:rPr lang="ru-RU" b="1" dirty="0" smtClean="0"/>
              <a:t>толерантность</a:t>
            </a:r>
            <a:endParaRPr lang="ru-RU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6915446" y="2214697"/>
            <a:ext cx="716973" cy="12261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7673667" y="2428441"/>
            <a:ext cx="1041125" cy="23428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10310736" y="2376635"/>
            <a:ext cx="477982" cy="18391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9209792" y="2464830"/>
            <a:ext cx="204318" cy="26906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6450197" y="4999352"/>
            <a:ext cx="18866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/>
              <a:t>Социальная </a:t>
            </a:r>
            <a:endParaRPr lang="ru-RU" b="1" dirty="0" smtClean="0"/>
          </a:p>
          <a:p>
            <a:pPr algn="ctr"/>
            <a:r>
              <a:rPr lang="ru-RU" b="1" dirty="0" smtClean="0"/>
              <a:t>толерантность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785009" y="3597690"/>
            <a:ext cx="19507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/>
              <a:t>Личностная </a:t>
            </a:r>
            <a:endParaRPr lang="ru-RU" b="1" dirty="0" smtClean="0"/>
          </a:p>
          <a:p>
            <a:pPr algn="ctr"/>
            <a:r>
              <a:rPr lang="ru-RU" b="1" dirty="0" smtClean="0"/>
              <a:t>толерантность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62384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7041" y="9094"/>
            <a:ext cx="10515600" cy="1203903"/>
          </a:xfrm>
        </p:spPr>
        <p:txBody>
          <a:bodyPr/>
          <a:lstStyle/>
          <a:p>
            <a:pPr algn="ctr"/>
            <a:r>
              <a:rPr lang="ru-RU" dirty="0" smtClean="0"/>
              <a:t>Образ толерантной личности: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3896" y="2414113"/>
            <a:ext cx="2542252" cy="3450635"/>
          </a:xfrm>
          <a:prstGeom prst="snip2DiagRect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034" y="1036562"/>
            <a:ext cx="1819529" cy="140037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6054" y="1099480"/>
            <a:ext cx="2314898" cy="131463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553" y="2865914"/>
            <a:ext cx="1705213" cy="144800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6" name="Прямоугольник 15"/>
          <p:cNvSpPr/>
          <p:nvPr/>
        </p:nvSpPr>
        <p:spPr>
          <a:xfrm>
            <a:off x="9007729" y="2894814"/>
            <a:ext cx="2314898" cy="2141353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err="1" smtClean="0"/>
              <a:t>Рефлексивность</a:t>
            </a:r>
            <a:r>
              <a:rPr lang="ru-RU" sz="1400" dirty="0" smtClean="0"/>
              <a:t> – глубокое знание личностных особенностей, достоинств и недостатков, установление их соответствия толерантному мировосприятию;</a:t>
            </a:r>
            <a:endParaRPr lang="ru-RU" sz="1400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9981" y="5036168"/>
            <a:ext cx="2019582" cy="100979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18404" y="1036562"/>
            <a:ext cx="2343477" cy="97168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0" name="Прямоугольник 19"/>
          <p:cNvSpPr/>
          <p:nvPr/>
        </p:nvSpPr>
        <p:spPr>
          <a:xfrm>
            <a:off x="8281553" y="5155908"/>
            <a:ext cx="2348345" cy="1587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Уверенность в себе – адекватная оценка собственных сил и способностей, вера в возможность преодолеть препятствия;</a:t>
            </a:r>
            <a:endParaRPr lang="ru-RU" sz="1400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18404" y="6295947"/>
            <a:ext cx="2410161" cy="56205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cxnSp>
        <p:nvCxnSpPr>
          <p:cNvPr id="25" name="Прямая со стрелкой 24"/>
          <p:cNvCxnSpPr>
            <a:stCxn id="7" idx="3"/>
          </p:cNvCxnSpPr>
          <p:nvPr/>
        </p:nvCxnSpPr>
        <p:spPr>
          <a:xfrm>
            <a:off x="3259563" y="1736747"/>
            <a:ext cx="1139693" cy="8489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822188" y="1933548"/>
            <a:ext cx="0" cy="4411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8" idx="1"/>
          </p:cNvCxnSpPr>
          <p:nvPr/>
        </p:nvCxnSpPr>
        <p:spPr>
          <a:xfrm flipH="1">
            <a:off x="6961881" y="1756797"/>
            <a:ext cx="1174173" cy="87366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1955766" y="3449782"/>
            <a:ext cx="2356461" cy="146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7180118" y="3854401"/>
            <a:ext cx="1827612" cy="840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17" idx="3"/>
          </p:cNvCxnSpPr>
          <p:nvPr/>
        </p:nvCxnSpPr>
        <p:spPr>
          <a:xfrm flipV="1">
            <a:off x="3259563" y="4634055"/>
            <a:ext cx="1166964" cy="9070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 flipV="1">
            <a:off x="5823484" y="5887567"/>
            <a:ext cx="23077" cy="4083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20" idx="1"/>
          </p:cNvCxnSpPr>
          <p:nvPr/>
        </p:nvCxnSpPr>
        <p:spPr>
          <a:xfrm flipH="1" flipV="1">
            <a:off x="7121958" y="5086737"/>
            <a:ext cx="1159595" cy="8630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907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Практическая часть.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46452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 smtClean="0"/>
              <a:t>Уровень этнической толерантности.</a:t>
            </a:r>
          </a:p>
          <a:p>
            <a:pPr marL="0" indent="0" algn="ctr">
              <a:buNone/>
            </a:pPr>
            <a:r>
              <a:rPr lang="ru-RU" sz="1800" dirty="0" err="1" smtClean="0"/>
              <a:t>Субшкала</a:t>
            </a:r>
            <a:r>
              <a:rPr lang="ru-RU" sz="1800" dirty="0" smtClean="0"/>
              <a:t> «этническая толерантность» выявляет отношение человека к представителям других этнических групп и установки в сфере межкультурного взаимодействия.</a:t>
            </a:r>
          </a:p>
          <a:p>
            <a:pPr marL="0" indent="0">
              <a:buNone/>
            </a:pPr>
            <a:r>
              <a:rPr lang="ru-RU" sz="1800" dirty="0" smtClean="0"/>
              <a:t>Вывод: </a:t>
            </a:r>
          </a:p>
          <a:p>
            <a:pPr marL="0" indent="0">
              <a:buNone/>
            </a:pPr>
            <a:r>
              <a:rPr lang="ru-RU" sz="1800" dirty="0" smtClean="0"/>
              <a:t>результаты диаграммы показывают</a:t>
            </a:r>
          </a:p>
          <a:p>
            <a:r>
              <a:rPr lang="ru-RU" sz="1800" dirty="0" smtClean="0"/>
              <a:t>57% имеют средний уровень этнической толерантности,</a:t>
            </a:r>
          </a:p>
          <a:p>
            <a:r>
              <a:rPr lang="ru-RU" sz="1800" dirty="0" smtClean="0"/>
              <a:t>32 %- низкий уровень,</a:t>
            </a:r>
          </a:p>
          <a:p>
            <a:r>
              <a:rPr lang="ru-RU" sz="1800" dirty="0" smtClean="0"/>
              <a:t>11%- высокий уровень.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5281" y="3468611"/>
            <a:ext cx="5410356" cy="3243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792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5743"/>
            <a:ext cx="10515600" cy="1325563"/>
          </a:xfrm>
        </p:spPr>
        <p:txBody>
          <a:bodyPr/>
          <a:lstStyle/>
          <a:p>
            <a:pPr algn="ctr"/>
            <a:r>
              <a:rPr lang="ru-RU" sz="3200" dirty="0" smtClean="0"/>
              <a:t>Уровень социальной толерантности.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4239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err="1" smtClean="0"/>
              <a:t>Субшкала</a:t>
            </a:r>
            <a:r>
              <a:rPr lang="ru-RU" sz="2000" dirty="0" smtClean="0"/>
              <a:t> «социальная толерантность» позволяет исследовать толерантные и </a:t>
            </a:r>
            <a:r>
              <a:rPr lang="ru-RU" sz="2000" dirty="0" err="1" smtClean="0"/>
              <a:t>интолерантные</a:t>
            </a:r>
            <a:r>
              <a:rPr lang="ru-RU" sz="2000" dirty="0" smtClean="0"/>
              <a:t> проявления в отношении различных социальных групп, а также изучать установки личности по отношению к некоторым социальным процессам. </a:t>
            </a:r>
          </a:p>
          <a:p>
            <a:pPr marL="0" indent="0">
              <a:buNone/>
            </a:pPr>
            <a:r>
              <a:rPr lang="ru-RU" sz="2000" dirty="0" smtClean="0"/>
              <a:t>Вывод: </a:t>
            </a:r>
          </a:p>
          <a:p>
            <a:pPr marL="0" indent="0">
              <a:buNone/>
            </a:pPr>
            <a:r>
              <a:rPr lang="ru-RU" sz="2000" dirty="0" smtClean="0"/>
              <a:t>результаты данной диаграммы показывают</a:t>
            </a:r>
          </a:p>
          <a:p>
            <a:r>
              <a:rPr lang="ru-RU" sz="2000" dirty="0" smtClean="0"/>
              <a:t>78 % учащихся имеют средний уровень,</a:t>
            </a:r>
          </a:p>
          <a:p>
            <a:r>
              <a:rPr lang="ru-RU" sz="2000" dirty="0" smtClean="0"/>
              <a:t>16%-низкий уровень,</a:t>
            </a:r>
          </a:p>
          <a:p>
            <a:r>
              <a:rPr lang="ru-RU" sz="2000" dirty="0" smtClean="0"/>
              <a:t>6%-высокий уровень.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6749" y="3262743"/>
            <a:ext cx="5508634" cy="3319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831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496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Уровень толерантности как черты личности.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19043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 err="1" smtClean="0"/>
              <a:t>Субшкала</a:t>
            </a:r>
            <a:r>
              <a:rPr lang="ru-RU" sz="1800" dirty="0" smtClean="0"/>
              <a:t> « толерантность как черта личности» включает пункты, диагностирующие личностные черты, установки и убеждения, которые в значительной степени определяют отношение человека к окружающему миру.</a:t>
            </a:r>
          </a:p>
          <a:p>
            <a:pPr marL="0" indent="0">
              <a:buNone/>
            </a:pPr>
            <a:r>
              <a:rPr lang="ru-RU" sz="1800" dirty="0" smtClean="0"/>
              <a:t>Вывод: </a:t>
            </a:r>
          </a:p>
          <a:p>
            <a:pPr marL="0" indent="0">
              <a:buNone/>
            </a:pPr>
            <a:r>
              <a:rPr lang="ru-RU" sz="1800" dirty="0" smtClean="0"/>
              <a:t>результаты диаграммы показывают</a:t>
            </a:r>
          </a:p>
          <a:p>
            <a:r>
              <a:rPr lang="ru-RU" sz="1800" dirty="0" smtClean="0"/>
              <a:t>82% респондентов имеют средний уровень,</a:t>
            </a:r>
          </a:p>
          <a:p>
            <a:r>
              <a:rPr lang="ru-RU" sz="1800" dirty="0" smtClean="0"/>
              <a:t>11%-высокий уровень,</a:t>
            </a:r>
          </a:p>
          <a:p>
            <a:r>
              <a:rPr lang="ru-RU" sz="1800" dirty="0" smtClean="0"/>
              <a:t>7%-низкий уровень.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848" y="3294712"/>
            <a:ext cx="5414769" cy="3262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7920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Общий уровень толерантности.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3509" y="111904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/>
              <a:t>22-60-низкий уровень толерантности. Такие результаты свидетельствуют о высокой </a:t>
            </a:r>
            <a:r>
              <a:rPr lang="ru-RU" sz="1900" dirty="0" err="1" smtClean="0"/>
              <a:t>интолерантности</a:t>
            </a:r>
            <a:r>
              <a:rPr lang="ru-RU" sz="1900" dirty="0" smtClean="0"/>
              <a:t> человека </a:t>
            </a:r>
          </a:p>
          <a:p>
            <a:pPr marL="0" indent="0">
              <a:buNone/>
            </a:pPr>
            <a:r>
              <a:rPr lang="ru-RU" sz="1900" dirty="0" smtClean="0"/>
              <a:t>61-99-средний уровень толерантности. Такие результаты показывают люди, для которых характерно сочетание как толерантных, так и </a:t>
            </a:r>
            <a:r>
              <a:rPr lang="ru-RU" sz="1900" dirty="0" err="1" smtClean="0"/>
              <a:t>интолерантных</a:t>
            </a:r>
            <a:r>
              <a:rPr lang="ru-RU" sz="1900" dirty="0" smtClean="0"/>
              <a:t> черт. </a:t>
            </a:r>
          </a:p>
          <a:p>
            <a:pPr marL="0" indent="0">
              <a:buNone/>
            </a:pPr>
            <a:r>
              <a:rPr lang="ru-RU" sz="1900" dirty="0" smtClean="0"/>
              <a:t>100-132-высокий уровень толерантности. Представители этой группы обладают выраженными чертами толерантной личности.  </a:t>
            </a:r>
          </a:p>
          <a:p>
            <a:pPr marL="0" indent="0">
              <a:buNone/>
            </a:pPr>
            <a:r>
              <a:rPr lang="ru-RU" sz="1900" dirty="0" smtClean="0"/>
              <a:t>Вывод:</a:t>
            </a:r>
          </a:p>
          <a:p>
            <a:pPr marL="0" indent="0">
              <a:buNone/>
            </a:pPr>
            <a:r>
              <a:rPr lang="ru-RU" sz="1900" dirty="0" smtClean="0"/>
              <a:t>Результаты диаграммы показывают</a:t>
            </a:r>
          </a:p>
          <a:p>
            <a:r>
              <a:rPr lang="ru-RU" sz="1900" dirty="0" smtClean="0"/>
              <a:t>85% респондентов имеют средний уровень,</a:t>
            </a:r>
          </a:p>
          <a:p>
            <a:r>
              <a:rPr lang="ru-RU" sz="1900" dirty="0" smtClean="0"/>
              <a:t>10%-низкий  уровень,</a:t>
            </a:r>
          </a:p>
          <a:p>
            <a:r>
              <a:rPr lang="ru-RU" sz="1900" dirty="0" smtClean="0"/>
              <a:t>5%-высокий уровень.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9050" y="3366655"/>
            <a:ext cx="5361775" cy="322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9214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6636" y="74645"/>
            <a:ext cx="10515600" cy="671804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Выводы: 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Из результатов исследования следует, что в выбранном сообществе меньше всего развита этническая толерантность. Отношения людей разных национальностей друг к другу, действительно находится не на высоком уровне. И это даже не только в пределах ГБОУ школы №345, </a:t>
            </a:r>
            <a:r>
              <a:rPr lang="ru-RU" dirty="0" err="1" smtClean="0"/>
              <a:t>интолерантное</a:t>
            </a:r>
            <a:r>
              <a:rPr lang="ru-RU" dirty="0" smtClean="0"/>
              <a:t> отношение к людям другой нации проявляется везде, и мы сами зачастую становимся свидетелями этого. 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Толерантность присуща далеко не каждому. Она находится в душе каждого человека. Её нельзя кому-то привить или заставить кого-то быть терпимым по отношению к кому-либо. Это наш выбор, это наше собственное восприятие окружающего мира.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95021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Список используемых сайтов: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1)http</a:t>
            </a:r>
            <a:r>
              <a:rPr lang="ru-RU" b="1" dirty="0"/>
              <a:t>://luboznaiki.ru/opredelenie/tolerantnost.html</a:t>
            </a:r>
          </a:p>
          <a:p>
            <a:r>
              <a:rPr lang="ru-RU" b="1" dirty="0"/>
              <a:t>2)http://womanadvice.ru/tolerantnost-opredelenie</a:t>
            </a:r>
          </a:p>
          <a:p>
            <a:r>
              <a:rPr lang="ru-RU" b="1" dirty="0"/>
              <a:t>3)http://39frspb.caduk.ru/p36aa1.html</a:t>
            </a:r>
          </a:p>
          <a:p>
            <a:r>
              <a:rPr lang="ru-RU" b="1" dirty="0"/>
              <a:t>4)http://shkolazhizni.ru/archive/0/n-26866/</a:t>
            </a:r>
          </a:p>
          <a:p>
            <a:r>
              <a:rPr lang="ru-RU" b="1" dirty="0"/>
              <a:t>5)http://www.tolerance.ru/</a:t>
            </a:r>
          </a:p>
          <a:p>
            <a:r>
              <a:rPr lang="ru-RU" b="1" dirty="0"/>
              <a:t>6)http://shkolazhizni.ru/archive/0/n-26866/	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2743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4923" y="290583"/>
            <a:ext cx="10515600" cy="6356708"/>
          </a:xfrm>
        </p:spPr>
        <p:txBody>
          <a:bodyPr>
            <a:normAutofit/>
          </a:bodyPr>
          <a:lstStyle/>
          <a:p>
            <a:r>
              <a:rPr lang="ru-RU" sz="2200" b="1" dirty="0" smtClean="0"/>
              <a:t>Цель работы: </a:t>
            </a:r>
            <a:r>
              <a:rPr lang="ru-RU" sz="2200" dirty="0" smtClean="0"/>
              <a:t>определить степень актуальности проблемы толерантности для молодёжи (на примере учащихся ГБОУ школы № 345), попытаться выявить факторы, влияющие на формирование толерантности.</a:t>
            </a:r>
          </a:p>
          <a:p>
            <a:r>
              <a:rPr lang="ru-RU" sz="2200" b="1" dirty="0" smtClean="0"/>
              <a:t>Задачи:</a:t>
            </a:r>
          </a:p>
          <a:p>
            <a:r>
              <a:rPr lang="ru-RU" sz="2200" dirty="0" smtClean="0"/>
              <a:t>- определить значение понятия толерантность;</a:t>
            </a:r>
          </a:p>
          <a:p>
            <a:r>
              <a:rPr lang="ru-RU" sz="2200" dirty="0" smtClean="0"/>
              <a:t>- сравнить толкование данного понятия в разных странах мира в наши дни.</a:t>
            </a:r>
          </a:p>
          <a:p>
            <a:r>
              <a:rPr lang="ru-RU" sz="2200" dirty="0" smtClean="0"/>
              <a:t>- Определить виды толерантности;</a:t>
            </a:r>
          </a:p>
          <a:p>
            <a:r>
              <a:rPr lang="ru-RU" sz="2200" dirty="0" smtClean="0"/>
              <a:t>- провести социологический опрос среди учащихся ГБОУ школы </a:t>
            </a:r>
          </a:p>
          <a:p>
            <a:r>
              <a:rPr lang="ru-RU" sz="2200" dirty="0" smtClean="0"/>
              <a:t>№ 345,попытаться выявить факторы, влияющие на формирование толерантности.</a:t>
            </a:r>
          </a:p>
          <a:p>
            <a:r>
              <a:rPr lang="ru-RU" sz="2200" b="1" dirty="0" smtClean="0"/>
              <a:t>Методы исследования: </a:t>
            </a:r>
            <a:r>
              <a:rPr lang="ru-RU" sz="2200" dirty="0" smtClean="0"/>
              <a:t>изучение справочной и научной литературы, анкетирование, анализ, сравнение  и обобщение данных, полученных в результате социологического опроса.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2242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382" y="195943"/>
            <a:ext cx="11637818" cy="6495801"/>
          </a:xfrm>
        </p:spPr>
        <p:txBody>
          <a:bodyPr>
            <a:normAutofit fontScale="92500"/>
          </a:bodyPr>
          <a:lstStyle/>
          <a:p>
            <a:pPr marL="0" indent="0" algn="r">
              <a:buNone/>
            </a:pPr>
            <a:r>
              <a:rPr lang="ru-RU" b="1" dirty="0" smtClean="0"/>
              <a:t> </a:t>
            </a:r>
            <a:r>
              <a:rPr lang="ru-RU" sz="2600" b="1" dirty="0" smtClean="0"/>
              <a:t>«Согласие между людьми, разными народами – это самое </a:t>
            </a:r>
          </a:p>
          <a:p>
            <a:pPr marL="0" indent="0" algn="r">
              <a:buNone/>
            </a:pPr>
            <a:r>
              <a:rPr lang="ru-RU" sz="2600" b="1" dirty="0" smtClean="0"/>
              <a:t>драгоценное и сейчас самое</a:t>
            </a:r>
          </a:p>
          <a:p>
            <a:pPr marL="0" indent="0" algn="r">
              <a:buNone/>
            </a:pPr>
            <a:r>
              <a:rPr lang="ru-RU" sz="2600" b="1" dirty="0" smtClean="0"/>
              <a:t> необходимое для человечества» </a:t>
            </a:r>
          </a:p>
          <a:p>
            <a:pPr marL="0" indent="0" algn="r">
              <a:buNone/>
            </a:pPr>
            <a:r>
              <a:rPr lang="ru-RU" sz="2600" b="1" dirty="0" smtClean="0"/>
              <a:t>(Д.С</a:t>
            </a:r>
            <a:r>
              <a:rPr lang="ru-RU" sz="2600" b="1" dirty="0" smtClean="0"/>
              <a:t>. Лихачёв)</a:t>
            </a:r>
          </a:p>
          <a:p>
            <a:pPr marL="0" indent="0">
              <a:buNone/>
            </a:pPr>
            <a:r>
              <a:rPr lang="ru-RU" sz="3000" b="1" dirty="0" smtClean="0"/>
              <a:t>Толерантность </a:t>
            </a:r>
            <a:r>
              <a:rPr lang="ru-RU" sz="3000" dirty="0" smtClean="0"/>
              <a:t>- это ценность и социальная норма гражданского общества, проявляющаяся в праве всех граждан быть различными; </a:t>
            </a:r>
          </a:p>
          <a:p>
            <a:pPr marL="0" indent="0">
              <a:buNone/>
            </a:pPr>
            <a:r>
              <a:rPr lang="ru-RU" sz="3000" dirty="0" smtClean="0"/>
              <a:t>обеспечении устойчивой гармонии между различными конфессиями, политическими, этническими и другими социальными группами; </a:t>
            </a:r>
          </a:p>
          <a:p>
            <a:pPr marL="0" indent="0">
              <a:buNone/>
            </a:pPr>
            <a:r>
              <a:rPr lang="ru-RU" sz="3000" dirty="0" smtClean="0"/>
              <a:t>уважении к разнообразию различных мировых</a:t>
            </a:r>
          </a:p>
          <a:p>
            <a:pPr marL="0" indent="0">
              <a:buNone/>
            </a:pPr>
            <a:r>
              <a:rPr lang="ru-RU" sz="3000" dirty="0" smtClean="0"/>
              <a:t> культур, цивилизаций и народов; </a:t>
            </a:r>
          </a:p>
          <a:p>
            <a:pPr marL="0" indent="0">
              <a:buNone/>
            </a:pPr>
            <a:r>
              <a:rPr lang="ru-RU" sz="3000" dirty="0" smtClean="0"/>
              <a:t>готовности к пониманию и сотрудничеству </a:t>
            </a:r>
          </a:p>
          <a:p>
            <a:pPr marL="0" indent="0">
              <a:buNone/>
            </a:pPr>
            <a:r>
              <a:rPr lang="ru-RU" sz="3000" dirty="0" smtClean="0"/>
              <a:t>с людьми, различающимися по внешности, </a:t>
            </a:r>
          </a:p>
          <a:p>
            <a:pPr marL="0" indent="0">
              <a:buNone/>
            </a:pPr>
            <a:r>
              <a:rPr lang="ru-RU" sz="3000" dirty="0" smtClean="0"/>
              <a:t>языку, убеждениям, обычаям и верованиям.</a:t>
            </a:r>
            <a:endParaRPr lang="ru-RU" sz="3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837" y="3858572"/>
            <a:ext cx="3949163" cy="276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822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353" y="740928"/>
            <a:ext cx="6341919" cy="4845339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/>
              <a:t>в 1995 г. </a:t>
            </a:r>
            <a:r>
              <a:rPr lang="ru-RU" sz="2400" dirty="0" smtClean="0"/>
              <a:t>ЮНЕСКО была принята </a:t>
            </a:r>
            <a:r>
              <a:rPr lang="ru-RU" sz="2400" b="1" dirty="0" smtClean="0"/>
              <a:t>Декларация принципов толерантности</a:t>
            </a:r>
            <a:r>
              <a:rPr lang="ru-RU" sz="2400" dirty="0" smtClean="0"/>
              <a:t>, включающих уважение, принятие и правильное понимание богатого многообразия культур нашего мира, наших форм самовыражения и способов проявлений человеческой индивидуальности.</a:t>
            </a:r>
          </a:p>
          <a:p>
            <a:r>
              <a:rPr lang="ru-RU" sz="2400" b="1" dirty="0" smtClean="0"/>
              <a:t>в1996 г</a:t>
            </a:r>
            <a:r>
              <a:rPr lang="ru-RU" sz="2400" dirty="0" smtClean="0"/>
              <a:t>. подписавшие декларацию страны договорились ежегодно проводить </a:t>
            </a:r>
            <a:r>
              <a:rPr lang="ru-RU" sz="2400" b="1" dirty="0" smtClean="0"/>
              <a:t>16 ноября Международный День толерантности</a:t>
            </a:r>
            <a:r>
              <a:rPr lang="ru-RU" sz="2400" dirty="0" smtClean="0"/>
              <a:t>. В этот день проводятся массовые мероприятия, посвящённые воспитанию толерантности у жителей разных стран.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345" y="1069233"/>
            <a:ext cx="4428811" cy="464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414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891" y="11574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Толерантность на разных языка мира.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3509" y="1586778"/>
            <a:ext cx="10515600" cy="435133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–</a:t>
            </a:r>
            <a:r>
              <a:rPr lang="ru-RU" dirty="0" err="1" smtClean="0"/>
              <a:t>tolerance</a:t>
            </a:r>
            <a:r>
              <a:rPr lang="ru-RU" dirty="0" smtClean="0"/>
              <a:t> (французский) – отношение, при котором допускается, что другие могут думать или действовать иначе, нежели ты сам; –</a:t>
            </a:r>
          </a:p>
          <a:p>
            <a:r>
              <a:rPr lang="ru-RU" dirty="0" smtClean="0"/>
              <a:t> –</a:t>
            </a:r>
            <a:r>
              <a:rPr lang="ru-RU" dirty="0" err="1" smtClean="0"/>
              <a:t>tolerance</a:t>
            </a:r>
            <a:r>
              <a:rPr lang="ru-RU" dirty="0" smtClean="0"/>
              <a:t> (английский) – готовность быть терпимым, снисходительным; </a:t>
            </a:r>
          </a:p>
          <a:p>
            <a:r>
              <a:rPr lang="ru-RU" dirty="0" smtClean="0"/>
              <a:t>–</a:t>
            </a:r>
            <a:r>
              <a:rPr lang="ru-RU" dirty="0" err="1" smtClean="0"/>
              <a:t>kuan</a:t>
            </a:r>
            <a:r>
              <a:rPr lang="ru-RU" dirty="0" smtClean="0"/>
              <a:t> </a:t>
            </a:r>
            <a:r>
              <a:rPr lang="ru-RU" dirty="0" err="1" smtClean="0"/>
              <a:t>rong</a:t>
            </a:r>
            <a:r>
              <a:rPr lang="ru-RU" dirty="0" smtClean="0"/>
              <a:t> (китайский) – позволять, принимать, быть по отношению к другим великодушным; –</a:t>
            </a:r>
          </a:p>
          <a:p>
            <a:r>
              <a:rPr lang="ru-RU" dirty="0" smtClean="0"/>
              <a:t> –</a:t>
            </a:r>
            <a:r>
              <a:rPr lang="ru-RU" dirty="0" err="1" smtClean="0"/>
              <a:t>tasamul</a:t>
            </a:r>
            <a:r>
              <a:rPr lang="ru-RU" dirty="0" smtClean="0"/>
              <a:t> (арабский) – прощение, снисходительность, мягкость, милосердие, сострадание, благосклонность, терпение, расположенность к другим; –</a:t>
            </a:r>
          </a:p>
          <a:p>
            <a:r>
              <a:rPr lang="ru-RU" dirty="0" smtClean="0"/>
              <a:t> –</a:t>
            </a:r>
            <a:r>
              <a:rPr lang="ru-RU" dirty="0" err="1" smtClean="0"/>
              <a:t>tolerancia</a:t>
            </a:r>
            <a:r>
              <a:rPr lang="ru-RU" dirty="0" smtClean="0"/>
              <a:t> (испанский) – способность признавать отличные от своих собственных идеи или мнения; – </a:t>
            </a:r>
          </a:p>
          <a:p>
            <a:r>
              <a:rPr lang="ru-RU" dirty="0" smtClean="0"/>
              <a:t>–толерантность (русский) - способность терпеть что–то или кого-то, быть выдержанным, выносливым, стойким.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590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6019" y="159026"/>
            <a:ext cx="10515600" cy="2345635"/>
          </a:xfrm>
        </p:spPr>
        <p:txBody>
          <a:bodyPr>
            <a:normAutofit/>
          </a:bodyPr>
          <a:lstStyle/>
          <a:p>
            <a:pPr algn="r"/>
            <a:r>
              <a:rPr lang="ru-RU" sz="3600" dirty="0" smtClean="0"/>
              <a:t>« </a:t>
            </a:r>
            <a:r>
              <a:rPr lang="ru-RU" sz="2800" b="1" dirty="0" smtClean="0"/>
              <a:t>Если я чем-то на тебя не похож, я этим вовсе не оскорбляю тебя, а напротив, одаряю » </a:t>
            </a:r>
            <a:br>
              <a:rPr lang="ru-RU" sz="2800" b="1" dirty="0" smtClean="0"/>
            </a:br>
            <a:r>
              <a:rPr lang="ru-RU" sz="2800" b="1" dirty="0" smtClean="0"/>
              <a:t>Антуан де </a:t>
            </a:r>
            <a:r>
              <a:rPr lang="ru-RU" sz="2800" b="1" dirty="0" err="1" smtClean="0"/>
              <a:t>Сенкт-Экзюпер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6302" y="3718917"/>
            <a:ext cx="4088547" cy="17694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6972" y="2685280"/>
            <a:ext cx="4935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Флаг толерантности</a:t>
            </a:r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3535" y="3270055"/>
            <a:ext cx="2055234" cy="31298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60675" y="2269781"/>
            <a:ext cx="34809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Эмблема толерантности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103104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7418" y="353291"/>
            <a:ext cx="10515600" cy="5818909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Т</a:t>
            </a:r>
            <a:r>
              <a:rPr lang="ru-RU" sz="2000" dirty="0" smtClean="0"/>
              <a:t> - терпимость к другим мнениям и поведению </a:t>
            </a:r>
          </a:p>
          <a:p>
            <a:r>
              <a:rPr lang="ru-RU" sz="2000" b="1" dirty="0" smtClean="0"/>
              <a:t>О</a:t>
            </a:r>
            <a:r>
              <a:rPr lang="ru-RU" sz="2000" dirty="0" smtClean="0"/>
              <a:t> – отказ от причинения вреда и насилия </a:t>
            </a:r>
          </a:p>
          <a:p>
            <a:r>
              <a:rPr lang="ru-RU" sz="2000" b="1" dirty="0" smtClean="0"/>
              <a:t>Л</a:t>
            </a:r>
            <a:r>
              <a:rPr lang="ru-RU" sz="2000" dirty="0" smtClean="0"/>
              <a:t> – лучшее качество человека </a:t>
            </a:r>
          </a:p>
          <a:p>
            <a:r>
              <a:rPr lang="ru-RU" sz="2000" b="1" dirty="0" smtClean="0"/>
              <a:t>Е</a:t>
            </a:r>
            <a:r>
              <a:rPr lang="ru-RU" sz="2000" dirty="0" smtClean="0"/>
              <a:t> – единство, взаимопонимание, дружба </a:t>
            </a:r>
          </a:p>
          <a:p>
            <a:r>
              <a:rPr lang="ru-RU" sz="2000" b="1" dirty="0" smtClean="0"/>
              <a:t>Р</a:t>
            </a:r>
            <a:r>
              <a:rPr lang="ru-RU" sz="2000" dirty="0" smtClean="0"/>
              <a:t> – равенство народов и рас </a:t>
            </a:r>
          </a:p>
          <a:p>
            <a:r>
              <a:rPr lang="ru-RU" sz="2000" b="1" dirty="0" smtClean="0"/>
              <a:t>А</a:t>
            </a:r>
            <a:r>
              <a:rPr lang="ru-RU" sz="2000" dirty="0" smtClean="0"/>
              <a:t> – альтруизм </a:t>
            </a:r>
          </a:p>
          <a:p>
            <a:r>
              <a:rPr lang="ru-RU" sz="2000" b="1" dirty="0" smtClean="0"/>
              <a:t>Н</a:t>
            </a:r>
            <a:r>
              <a:rPr lang="ru-RU" sz="2000" dirty="0" smtClean="0"/>
              <a:t> – </a:t>
            </a:r>
            <a:r>
              <a:rPr lang="ru-RU" sz="2000" dirty="0" err="1" smtClean="0"/>
              <a:t>небезразличие</a:t>
            </a:r>
            <a:r>
              <a:rPr lang="ru-RU" sz="2000" dirty="0" smtClean="0"/>
              <a:t> к окружающим людям </a:t>
            </a:r>
          </a:p>
          <a:p>
            <a:r>
              <a:rPr lang="ru-RU" sz="2000" b="1" dirty="0" smtClean="0"/>
              <a:t>Т</a:t>
            </a:r>
            <a:r>
              <a:rPr lang="ru-RU" sz="2000" dirty="0" smtClean="0"/>
              <a:t> – творческое общение </a:t>
            </a:r>
          </a:p>
          <a:p>
            <a:r>
              <a:rPr lang="ru-RU" sz="2000" b="1" dirty="0" smtClean="0"/>
              <a:t>Н</a:t>
            </a:r>
            <a:r>
              <a:rPr lang="ru-RU" sz="2000" dirty="0" smtClean="0"/>
              <a:t> – наш мир </a:t>
            </a:r>
          </a:p>
          <a:p>
            <a:r>
              <a:rPr lang="ru-RU" sz="2000" b="1" dirty="0" smtClean="0"/>
              <a:t>О</a:t>
            </a:r>
            <a:r>
              <a:rPr lang="ru-RU" sz="2000" dirty="0" smtClean="0"/>
              <a:t> – ответственность за то, что происходит с нами и вокруг нас</a:t>
            </a:r>
          </a:p>
          <a:p>
            <a:r>
              <a:rPr lang="ru-RU" sz="2000" b="1" dirty="0" smtClean="0"/>
              <a:t>С</a:t>
            </a:r>
            <a:r>
              <a:rPr lang="ru-RU" sz="2000" dirty="0" smtClean="0"/>
              <a:t> – соблюдение прав человека </a:t>
            </a:r>
          </a:p>
          <a:p>
            <a:r>
              <a:rPr lang="ru-RU" sz="2000" b="1" dirty="0" smtClean="0"/>
              <a:t>Т</a:t>
            </a:r>
            <a:r>
              <a:rPr lang="ru-RU" sz="2000" dirty="0" smtClean="0"/>
              <a:t>- терпимость к различиям</a:t>
            </a:r>
          </a:p>
          <a:p>
            <a:r>
              <a:rPr lang="ru-RU" sz="2000" b="1" dirty="0" smtClean="0"/>
              <a:t>Ь</a:t>
            </a:r>
            <a:r>
              <a:rPr lang="ru-RU" sz="2000" dirty="0" smtClean="0"/>
              <a:t> – чуткость и снисходительность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721" y="353291"/>
            <a:ext cx="3659541" cy="335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193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99" y="245150"/>
            <a:ext cx="11115924" cy="6643315"/>
          </a:xfrm>
        </p:spPr>
      </p:pic>
    </p:spTree>
    <p:extLst>
      <p:ext uri="{BB962C8B-B14F-4D97-AF65-F5344CB8AC3E}">
        <p14:creationId xmlns:p14="http://schemas.microsoft.com/office/powerpoint/2010/main" val="815644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627" y="-151514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Виды толерантности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876077" y="1002397"/>
            <a:ext cx="4769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п</a:t>
            </a:r>
            <a:r>
              <a:rPr lang="ru-RU" sz="3600" dirty="0" smtClean="0"/>
              <a:t>о сферам проявления </a:t>
            </a:r>
            <a:endParaRPr lang="ru-RU" sz="36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505075" y="2091193"/>
            <a:ext cx="1371002" cy="7896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54627" y="2807641"/>
            <a:ext cx="30964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Политическая </a:t>
            </a:r>
            <a:r>
              <a:rPr lang="ru-RU" dirty="0" smtClean="0"/>
              <a:t>толерантность -терпимость к людям других политических взглядов.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7172077" y="1844703"/>
            <a:ext cx="2441050" cy="9629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738754" y="2807641"/>
            <a:ext cx="31961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Научная толерантность </a:t>
            </a:r>
            <a:r>
              <a:rPr lang="ru-RU" dirty="0" smtClean="0"/>
              <a:t>- терпимость к другим точкам зрения в науке.</a:t>
            </a:r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4953418" y="2234374"/>
            <a:ext cx="82259" cy="2069864"/>
          </a:xfrm>
          <a:prstGeom prst="straightConnector1">
            <a:avLst/>
          </a:prstGeom>
          <a:ln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75773" y="4447360"/>
            <a:ext cx="29406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Педагогическая </a:t>
            </a:r>
            <a:r>
              <a:rPr lang="ru-RU" dirty="0" smtClean="0"/>
              <a:t>толерантность - терпимость к собственным детям.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6798365" y="2282287"/>
            <a:ext cx="1526485" cy="21130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824355" y="4395355"/>
            <a:ext cx="25457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Административная</a:t>
            </a:r>
            <a:r>
              <a:rPr lang="ru-RU" dirty="0" smtClean="0"/>
              <a:t> толерантность - умение руководить без нажима и агрессии.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63351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136</TotalTime>
  <Words>993</Words>
  <Application>Microsoft Office PowerPoint</Application>
  <PresentationFormat>Широкоэкранный</PresentationFormat>
  <Paragraphs>119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Толерантность в современном обществе  глазами подрастающего поколения   </vt:lpstr>
      <vt:lpstr>Презентация PowerPoint</vt:lpstr>
      <vt:lpstr>Презентация PowerPoint</vt:lpstr>
      <vt:lpstr>Презентация PowerPoint</vt:lpstr>
      <vt:lpstr>Толерантность на разных языка мира. </vt:lpstr>
      <vt:lpstr>« Если я чем-то на тебя не похож, я этим вовсе не оскорбляю тебя, а напротив, одаряю »  Антуан де Сенкт-Экзюпер</vt:lpstr>
      <vt:lpstr>Презентация PowerPoint</vt:lpstr>
      <vt:lpstr>Презентация PowerPoint</vt:lpstr>
      <vt:lpstr>Виды толерантности</vt:lpstr>
      <vt:lpstr>Презентация PowerPoint</vt:lpstr>
      <vt:lpstr>Образ толерантной личности:</vt:lpstr>
      <vt:lpstr>Практическая часть.</vt:lpstr>
      <vt:lpstr>Уровень социальной толерантности. </vt:lpstr>
      <vt:lpstr>Уровень толерантности как черты личности.</vt:lpstr>
      <vt:lpstr>Общий уровень толерантности.</vt:lpstr>
      <vt:lpstr>Презентация PowerPoint</vt:lpstr>
      <vt:lpstr>Список используемых сайтов: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ПРОЕКТНО – ИССЛЕДОВАТЕЛЬСКАЯ ДЕЯТЕЛЬНОСТЬ  ТЕМА ПРОЕКТА ТОЛЕРАНТНОСТЬ</dc:title>
  <dc:creator>admin2013</dc:creator>
  <cp:lastModifiedBy>admin2013</cp:lastModifiedBy>
  <cp:revision>24</cp:revision>
  <dcterms:created xsi:type="dcterms:W3CDTF">2014-02-16T16:29:27Z</dcterms:created>
  <dcterms:modified xsi:type="dcterms:W3CDTF">2014-03-03T07:49:39Z</dcterms:modified>
</cp:coreProperties>
</file>