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4" r:id="rId2"/>
    <p:sldId id="325" r:id="rId3"/>
    <p:sldId id="326" r:id="rId4"/>
    <p:sldId id="327" r:id="rId5"/>
    <p:sldId id="328" r:id="rId6"/>
    <p:sldId id="337" r:id="rId7"/>
    <p:sldId id="338" r:id="rId8"/>
    <p:sldId id="330" r:id="rId9"/>
    <p:sldId id="331" r:id="rId10"/>
    <p:sldId id="332" r:id="rId11"/>
    <p:sldId id="333" r:id="rId12"/>
    <p:sldId id="334" r:id="rId13"/>
    <p:sldId id="335" r:id="rId14"/>
    <p:sldId id="329" r:id="rId15"/>
    <p:sldId id="340" r:id="rId16"/>
    <p:sldId id="339" r:id="rId17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AB4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76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46873-FA0A-428A-A43F-11BD7BFCABB2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60C00A-EB42-40C8-9339-A0CC72A329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2264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F1F97-69D5-417E-A2EA-8D52815393E5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90625" y="1243013"/>
            <a:ext cx="447675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87900"/>
            <a:ext cx="5486400" cy="3916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A1BAE-5431-4518-AF2C-46477DF03A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11204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err="1" smtClean="0"/>
              <a:t>Бенжамин</a:t>
            </a:r>
            <a:r>
              <a:rPr lang="ru-RU" dirty="0" smtClean="0"/>
              <a:t> </a:t>
            </a:r>
            <a:r>
              <a:rPr lang="ru-RU" dirty="0" err="1" smtClean="0"/>
              <a:t>Патерсен</a:t>
            </a:r>
            <a:r>
              <a:rPr lang="ru-RU" dirty="0" smtClean="0"/>
              <a:t>. Окраина Петербурга у Императорского фарфорового завода . 1793 г.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176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Условное изображение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521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74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Фрагмент каменного жернова для ингредиентов фарфоровой массы, который использовали в качестве закладного камня для будущего памятника возле завода.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905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3432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776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Существует ещё и другое современное условное изображение Д. И.  Виноградова  (автора Глеба </a:t>
            </a:r>
            <a:r>
              <a:rPr lang="ru-RU" dirty="0" err="1" smtClean="0"/>
              <a:t>Садикова</a:t>
            </a:r>
            <a:r>
              <a:rPr lang="ru-RU" smtClean="0"/>
              <a:t> </a:t>
            </a:r>
            <a:r>
              <a:rPr lang="ru-RU" smtClean="0"/>
              <a:t>с </a:t>
            </a:r>
            <a:r>
              <a:rPr lang="ru-RU" smtClean="0"/>
              <a:t>ИФЗ)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891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033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615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426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Китайская фарфоровая коробочка для сверчков 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939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(по случаю венчания ее племянника, Петра Федоровича, и Софьи Фредерики Августы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Анхальт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–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Цербстской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ru-RU" sz="1200" dirty="0" smtClean="0"/>
          </a:p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95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Портрета Д. И. Виноградова не существует . То ли не сохранилось, то ли никто Виноградова при жизни никогда и не портретировал.  Данная же плакетка сделана на Императорском фарфоровом заводе уже в новое время (автор – Татьяна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Линчевская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</a:t>
            </a:r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92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1878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164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95536" y="404664"/>
            <a:ext cx="8291512" cy="7778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ПРОЕКТНО – ИССЛЕДОВАТЕЛЬСКАЯ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ДЕЯТЕЛЬНОСТЬ</a:t>
            </a:r>
            <a:endParaRPr lang="ru-RU" altLang="ru-RU" sz="2000" dirty="0" smtClean="0">
              <a:latin typeface="Georgia" panose="02040502050405020303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228924" y="1916832"/>
            <a:ext cx="6624736" cy="16561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Д. И. Виноградов –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создатель русского фарфора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067944" y="4307309"/>
            <a:ext cx="5194796" cy="229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2000" u="sng" dirty="0" smtClean="0">
                <a:latin typeface="Georgia" panose="02040502050405020303" pitchFamily="18" charset="0"/>
              </a:rPr>
              <a:t>Выполнили</a:t>
            </a:r>
            <a:r>
              <a:rPr lang="ru-RU" altLang="ru-RU" sz="2000" dirty="0" smtClean="0">
                <a:latin typeface="Georgia" panose="02040502050405020303" pitchFamily="18" charset="0"/>
              </a:rPr>
              <a:t>: ученики </a:t>
            </a:r>
            <a:r>
              <a:rPr lang="ru-RU" altLang="ru-RU" sz="2000" dirty="0">
                <a:latin typeface="Georgia" panose="02040502050405020303" pitchFamily="18" charset="0"/>
              </a:rPr>
              <a:t>8 «А» </a:t>
            </a:r>
            <a:r>
              <a:rPr lang="ru-RU" altLang="ru-RU" sz="2000" dirty="0" smtClean="0">
                <a:latin typeface="Georgia" panose="02040502050405020303" pitchFamily="18" charset="0"/>
              </a:rPr>
              <a:t>класса             лицея </a:t>
            </a:r>
            <a:r>
              <a:rPr lang="ru-RU" altLang="ru-RU" sz="2000" dirty="0">
                <a:latin typeface="Georgia" panose="02040502050405020303" pitchFamily="18" charset="0"/>
              </a:rPr>
              <a:t>№ </a:t>
            </a:r>
            <a:r>
              <a:rPr lang="ru-RU" altLang="ru-RU" sz="2000" dirty="0" smtClean="0">
                <a:latin typeface="Georgia" panose="02040502050405020303" pitchFamily="18" charset="0"/>
              </a:rPr>
              <a:t>329 Невского </a:t>
            </a:r>
            <a:r>
              <a:rPr lang="ru-RU" altLang="ru-RU" sz="2000" dirty="0">
                <a:latin typeface="Georgia" panose="02040502050405020303" pitchFamily="18" charset="0"/>
              </a:rPr>
              <a:t>района</a:t>
            </a:r>
          </a:p>
          <a:p>
            <a:pPr eaLnBrk="1" hangingPunct="1">
              <a:buFontTx/>
              <a:buNone/>
            </a:pPr>
            <a:r>
              <a:rPr lang="ru-RU" altLang="ru-RU" sz="2000" dirty="0" err="1" smtClean="0">
                <a:latin typeface="Georgia" panose="02040502050405020303" pitchFamily="18" charset="0"/>
              </a:rPr>
              <a:t>Бооде</a:t>
            </a:r>
            <a:r>
              <a:rPr lang="ru-RU" altLang="ru-RU" sz="2000" dirty="0" smtClean="0">
                <a:latin typeface="Georgia" panose="02040502050405020303" pitchFamily="18" charset="0"/>
              </a:rPr>
              <a:t> Марк, Егорова Александра</a:t>
            </a:r>
          </a:p>
          <a:p>
            <a:pPr eaLnBrk="1" hangingPunct="1">
              <a:buFontTx/>
              <a:buNone/>
            </a:pPr>
            <a:r>
              <a:rPr lang="ru-RU" altLang="ru-RU" sz="2000" u="sng" dirty="0" smtClean="0">
                <a:latin typeface="Georgia" panose="02040502050405020303" pitchFamily="18" charset="0"/>
              </a:rPr>
              <a:t>Руководитель</a:t>
            </a:r>
            <a:r>
              <a:rPr lang="ru-RU" altLang="ru-RU" sz="2000" dirty="0" smtClean="0">
                <a:latin typeface="Georgia" panose="02040502050405020303" pitchFamily="18" charset="0"/>
              </a:rPr>
              <a:t>: учитель, методист Иванова Светлана Юрьевна </a:t>
            </a:r>
            <a:endParaRPr lang="ru-RU" altLang="ru-RU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60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74623" y="1556792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1" t="25898" r="18885" b="11125"/>
          <a:stretch/>
        </p:blipFill>
        <p:spPr>
          <a:xfrm>
            <a:off x="705107" y="1121122"/>
            <a:ext cx="2939032" cy="4645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74" t="40620" r="7952" b="7494"/>
          <a:stretch/>
        </p:blipFill>
        <p:spPr>
          <a:xfrm>
            <a:off x="4788024" y="1131952"/>
            <a:ext cx="3240360" cy="39225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837134" y="5432136"/>
            <a:ext cx="49320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Экспонаты Музея Императорского фарфорового завода</a:t>
            </a:r>
          </a:p>
          <a:p>
            <a:pPr algn="ctr"/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 «Д. И. Виноградов и М. В. Ломоносов»</a:t>
            </a:r>
            <a:endParaRPr lang="ru-RU" sz="2000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966364" y="260648"/>
            <a:ext cx="4673580" cy="166317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181461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496"/>
              </a:spcBef>
            </a:pP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Почему Фарфоровый завод </a:t>
            </a: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был назван именем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М. В. Ломоносова ?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83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74621" y="164544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966364" y="260648"/>
            <a:ext cx="4673580" cy="166317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0" t="3981" r="28329"/>
          <a:stretch/>
        </p:blipFill>
        <p:spPr>
          <a:xfrm>
            <a:off x="401883" y="188640"/>
            <a:ext cx="2050141" cy="6448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7" t="20568" r="17794" b="11616"/>
          <a:stretch/>
        </p:blipFill>
        <p:spPr>
          <a:xfrm>
            <a:off x="2987824" y="1052736"/>
            <a:ext cx="5359731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3966364" y="270046"/>
            <a:ext cx="2948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Мемориальная доска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66364" y="5533872"/>
            <a:ext cx="3767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Обуховской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Обороны, д. 151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91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74621" y="164544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966364" y="260648"/>
            <a:ext cx="4673580" cy="166317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4546" y="260648"/>
            <a:ext cx="293733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Памяти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Дмитрия Ивановича Виноградова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27" y="2092605"/>
            <a:ext cx="5497051" cy="3664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30" t="16929" r="9463"/>
          <a:stretch/>
        </p:blipFill>
        <p:spPr>
          <a:xfrm>
            <a:off x="4432393" y="260648"/>
            <a:ext cx="4539633" cy="3194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" t="21698"/>
          <a:stretch/>
        </p:blipFill>
        <p:spPr>
          <a:xfrm>
            <a:off x="5508104" y="4653136"/>
            <a:ext cx="3357844" cy="1805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049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174621" y="164544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3966364" y="260648"/>
            <a:ext cx="4673580" cy="166317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endParaRPr lang="ru-RU" sz="3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65" y="836712"/>
            <a:ext cx="5740066" cy="5184576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267744" y="1608369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20272" y="98072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Памятный знак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83995" y="1798234"/>
            <a:ext cx="1905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Мемориальная доска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876256" y="1052736"/>
            <a:ext cx="144016" cy="144016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876256" y="1863119"/>
            <a:ext cx="144016" cy="14401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E46C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70C0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34" t="24974" r="3927"/>
          <a:stretch/>
        </p:blipFill>
        <p:spPr>
          <a:xfrm>
            <a:off x="6660232" y="3017984"/>
            <a:ext cx="2160240" cy="2838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971600" y="231456"/>
            <a:ext cx="7387183" cy="10081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2400" dirty="0" smtClean="0">
                <a:latin typeface="Georgia" panose="02040502050405020303" pitchFamily="18" charset="0"/>
              </a:rPr>
              <a:t>Императорский фарфоровый завод 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-510927" y="6165304"/>
            <a:ext cx="7387183" cy="10081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2000" dirty="0" smtClean="0">
                <a:latin typeface="Georgia" panose="02040502050405020303" pitchFamily="18" charset="0"/>
              </a:rPr>
              <a:t>Пр. </a:t>
            </a:r>
            <a:r>
              <a:rPr lang="ru-RU" sz="2000" dirty="0" err="1" smtClean="0">
                <a:latin typeface="Georgia" panose="02040502050405020303" pitchFamily="18" charset="0"/>
              </a:rPr>
              <a:t>Обуховской</a:t>
            </a:r>
            <a:r>
              <a:rPr lang="ru-RU" sz="2000" dirty="0" smtClean="0">
                <a:latin typeface="Georgia" panose="02040502050405020303" pitchFamily="18" charset="0"/>
              </a:rPr>
              <a:t> Обороны, 151</a:t>
            </a:r>
          </a:p>
        </p:txBody>
      </p:sp>
    </p:spTree>
    <p:extLst>
      <p:ext uri="{BB962C8B-B14F-4D97-AF65-F5344CB8AC3E}">
        <p14:creationId xmlns:p14="http://schemas.microsoft.com/office/powerpoint/2010/main" val="42987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83768" y="126876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0" t="9307" r="5113" b="11652"/>
          <a:stretch/>
        </p:blipFill>
        <p:spPr>
          <a:xfrm>
            <a:off x="251520" y="260648"/>
            <a:ext cx="4176464" cy="6311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644008" y="548680"/>
            <a:ext cx="42484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Georgia" panose="02040502050405020303" pitchFamily="18" charset="0"/>
              </a:rPr>
              <a:t>Первая страница рукописи Д. И. Виноградова 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«Обстоятельное описание чистого </a:t>
            </a:r>
            <a:r>
              <a:rPr lang="ru-RU" sz="24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порцелина</a:t>
            </a:r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»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8" t="4670" r="81100" b="72084"/>
          <a:stretch/>
        </p:blipFill>
        <p:spPr>
          <a:xfrm>
            <a:off x="4950562" y="2986349"/>
            <a:ext cx="2195898" cy="23114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895529" y="5589240"/>
            <a:ext cx="424847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black"/>
                </a:solidFill>
                <a:latin typeface="Georgia" panose="02040502050405020303" pitchFamily="18" charset="0"/>
              </a:rPr>
              <a:t>Марка Д. И. Виноградова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471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95536" y="404664"/>
            <a:ext cx="8291512" cy="7778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403648" y="2276872"/>
            <a:ext cx="6624736" cy="165618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Спасибо за внимание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4067944" y="4307309"/>
            <a:ext cx="5194796" cy="229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endParaRPr lang="ru-RU" altLang="ru-RU" sz="20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20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95536" y="404664"/>
            <a:ext cx="8291512" cy="7778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ПРОЕКТНО – ИССЛЕДОВАТЕЛЬСКАЯ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ДЕЯТЕЛЬНОСТЬ</a:t>
            </a:r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949204" y="4149080"/>
            <a:ext cx="5194796" cy="229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ru-RU" sz="1800" u="sng" dirty="0" smtClean="0">
                <a:solidFill>
                  <a:prstClr val="black"/>
                </a:solidFill>
                <a:latin typeface="Georgia" panose="02040502050405020303" pitchFamily="18" charset="0"/>
              </a:rPr>
              <a:t>Выполнили</a:t>
            </a:r>
            <a:r>
              <a:rPr lang="ru-RU" altLang="ru-RU" sz="1800" dirty="0" smtClean="0">
                <a:solidFill>
                  <a:prstClr val="black"/>
                </a:solidFill>
                <a:latin typeface="Georgia" panose="02040502050405020303" pitchFamily="18" charset="0"/>
              </a:rPr>
              <a:t>: ученики </a:t>
            </a:r>
            <a:r>
              <a:rPr lang="ru-RU" altLang="ru-RU" sz="1800" dirty="0">
                <a:solidFill>
                  <a:prstClr val="black"/>
                </a:solidFill>
                <a:latin typeface="Georgia" panose="02040502050405020303" pitchFamily="18" charset="0"/>
              </a:rPr>
              <a:t>8 «А» </a:t>
            </a:r>
            <a:r>
              <a:rPr lang="ru-RU" altLang="ru-RU" sz="1800" dirty="0" smtClean="0">
                <a:solidFill>
                  <a:prstClr val="black"/>
                </a:solidFill>
                <a:latin typeface="Georgia" panose="02040502050405020303" pitchFamily="18" charset="0"/>
              </a:rPr>
              <a:t>класса             лицея </a:t>
            </a:r>
            <a:r>
              <a:rPr lang="ru-RU" altLang="ru-RU" sz="1800" dirty="0">
                <a:solidFill>
                  <a:prstClr val="black"/>
                </a:solidFill>
                <a:latin typeface="Georgia" panose="02040502050405020303" pitchFamily="18" charset="0"/>
              </a:rPr>
              <a:t>№ </a:t>
            </a:r>
            <a:r>
              <a:rPr lang="ru-RU" altLang="ru-RU" sz="1800" dirty="0" smtClean="0">
                <a:solidFill>
                  <a:prstClr val="black"/>
                </a:solidFill>
                <a:latin typeface="Georgia" panose="02040502050405020303" pitchFamily="18" charset="0"/>
              </a:rPr>
              <a:t>329 Невского </a:t>
            </a:r>
            <a:r>
              <a:rPr lang="ru-RU" altLang="ru-RU" sz="1800" dirty="0">
                <a:solidFill>
                  <a:prstClr val="black"/>
                </a:solidFill>
                <a:latin typeface="Georgia" panose="02040502050405020303" pitchFamily="18" charset="0"/>
              </a:rPr>
              <a:t>района</a:t>
            </a:r>
          </a:p>
          <a:p>
            <a:pPr>
              <a:buFontTx/>
              <a:buNone/>
            </a:pPr>
            <a:r>
              <a:rPr lang="ru-RU" altLang="ru-RU" sz="1800" dirty="0" err="1" smtClean="0">
                <a:solidFill>
                  <a:prstClr val="black"/>
                </a:solidFill>
                <a:latin typeface="Georgia" panose="02040502050405020303" pitchFamily="18" charset="0"/>
              </a:rPr>
              <a:t>Бооде</a:t>
            </a:r>
            <a:r>
              <a:rPr lang="ru-RU" altLang="ru-RU" sz="1800" dirty="0" smtClean="0">
                <a:solidFill>
                  <a:prstClr val="black"/>
                </a:solidFill>
                <a:latin typeface="Georgia" panose="02040502050405020303" pitchFamily="18" charset="0"/>
              </a:rPr>
              <a:t> Марк, Егорова Александра</a:t>
            </a:r>
          </a:p>
          <a:p>
            <a:pPr>
              <a:buFontTx/>
              <a:buNone/>
            </a:pPr>
            <a:r>
              <a:rPr lang="ru-RU" altLang="ru-RU" sz="1800" u="sng" dirty="0" smtClean="0">
                <a:solidFill>
                  <a:prstClr val="black"/>
                </a:solidFill>
                <a:latin typeface="Georgia" panose="02040502050405020303" pitchFamily="18" charset="0"/>
              </a:rPr>
              <a:t>Руководитель</a:t>
            </a:r>
            <a:r>
              <a:rPr lang="ru-RU" altLang="ru-RU" sz="1800" dirty="0" smtClean="0">
                <a:solidFill>
                  <a:prstClr val="black"/>
                </a:solidFill>
                <a:latin typeface="Georgia" panose="02040502050405020303" pitchFamily="18" charset="0"/>
              </a:rPr>
              <a:t>: учитель, методист Иванова Светлана Юрьевна </a:t>
            </a:r>
            <a:endParaRPr lang="ru-RU" altLang="ru-RU" sz="18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771800" y="1700808"/>
            <a:ext cx="6493471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Д. И. Виноградов – </a:t>
            </a:r>
          </a:p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создатель русского фарфора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36" t="28043" r="24472" b="15339"/>
          <a:stretch/>
        </p:blipFill>
        <p:spPr>
          <a:xfrm>
            <a:off x="364957" y="1152803"/>
            <a:ext cx="2520280" cy="4715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73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50208" y="836712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latin typeface="Georgia" panose="02040502050405020303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5536" y="548680"/>
            <a:ext cx="8486287" cy="50888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altLang="ru-RU" sz="2400" b="1" dirty="0">
                <a:latin typeface="Georgia" panose="02040502050405020303" pitchFamily="18" charset="0"/>
              </a:rPr>
              <a:t>Цель исследования – </a:t>
            </a:r>
            <a:r>
              <a:rPr lang="ru-RU" altLang="ru-RU" sz="2400" dirty="0">
                <a:latin typeface="Georgia" panose="02040502050405020303" pitchFamily="18" charset="0"/>
              </a:rPr>
              <a:t>определить роль </a:t>
            </a:r>
            <a:r>
              <a:rPr lang="ru-RU" sz="2400" dirty="0" smtClean="0">
                <a:latin typeface="Georgia" panose="02040502050405020303" pitchFamily="18" charset="0"/>
              </a:rPr>
              <a:t>                                        Д</a:t>
            </a:r>
            <a:r>
              <a:rPr lang="ru-RU" sz="2400" dirty="0">
                <a:latin typeface="Georgia" panose="02040502050405020303" pitchFamily="18" charset="0"/>
              </a:rPr>
              <a:t>. И.  Виноградова в создании русского фарфора </a:t>
            </a:r>
            <a:endParaRPr lang="ru-RU" sz="2400" dirty="0" smtClean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altLang="ru-RU" sz="2400" dirty="0">
              <a:latin typeface="Georgia" panose="02040502050405020303" pitchFamily="18" charset="0"/>
            </a:endParaRPr>
          </a:p>
          <a:p>
            <a:pPr marL="0" indent="0">
              <a:buFontTx/>
              <a:buNone/>
            </a:pPr>
            <a:endParaRPr lang="ru-RU" altLang="ru-RU" sz="2000" b="1" dirty="0" smtClean="0">
              <a:latin typeface="Georgia" panose="02040502050405020303" pitchFamily="18" charset="0"/>
            </a:endParaRPr>
          </a:p>
          <a:p>
            <a:pPr marL="0" indent="0">
              <a:buFontTx/>
              <a:buNone/>
            </a:pPr>
            <a:r>
              <a:rPr lang="ru-RU" altLang="ru-RU" sz="2000" b="1" dirty="0" smtClean="0">
                <a:latin typeface="Georgia" panose="02040502050405020303" pitchFamily="18" charset="0"/>
              </a:rPr>
              <a:t>Задачи:</a:t>
            </a:r>
          </a:p>
          <a:p>
            <a:pPr marL="0" indent="0">
              <a:buFontTx/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1.Познакомиться </a:t>
            </a:r>
            <a:r>
              <a:rPr lang="ru-RU" sz="2000" dirty="0">
                <a:latin typeface="Georgia" panose="02040502050405020303" pitchFamily="18" charset="0"/>
              </a:rPr>
              <a:t>с биографией великого </a:t>
            </a:r>
            <a:r>
              <a:rPr lang="ru-RU" sz="2000" dirty="0" smtClean="0">
                <a:latin typeface="Georgia" panose="02040502050405020303" pitchFamily="18" charset="0"/>
              </a:rPr>
              <a:t>ученого.</a:t>
            </a:r>
          </a:p>
          <a:p>
            <a:pPr marL="0" indent="0"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2.Познакомиться </a:t>
            </a:r>
            <a:r>
              <a:rPr lang="ru-RU" sz="2000" dirty="0">
                <a:latin typeface="Georgia" panose="02040502050405020303" pitchFamily="18" charset="0"/>
              </a:rPr>
              <a:t>с историей Невского района, на территории которого находится Императорский Фарфоровый завод</a:t>
            </a:r>
            <a:r>
              <a:rPr lang="ru-RU" sz="2000" dirty="0" smtClean="0">
                <a:latin typeface="Georgia" panose="02040502050405020303" pitchFamily="18" charset="0"/>
              </a:rPr>
              <a:t>.                         </a:t>
            </a:r>
            <a:r>
              <a:rPr lang="ru-RU" sz="2000" dirty="0">
                <a:latin typeface="Georgia" panose="02040502050405020303" pitchFamily="18" charset="0"/>
              </a:rPr>
              <a:t>Найти мемориальные места, связанные с именем Д.И. Виноградова.</a:t>
            </a:r>
          </a:p>
          <a:p>
            <a:pPr marL="0" indent="0">
              <a:buFontTx/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3.В </a:t>
            </a:r>
            <a:r>
              <a:rPr lang="ru-RU" sz="2000" dirty="0">
                <a:latin typeface="Georgia" panose="02040502050405020303" pitchFamily="18" charset="0"/>
              </a:rPr>
              <a:t>ходе исследования </a:t>
            </a:r>
            <a:r>
              <a:rPr lang="ru-RU" sz="2000" dirty="0" smtClean="0">
                <a:latin typeface="Georgia" panose="02040502050405020303" pitchFamily="18" charset="0"/>
              </a:rPr>
              <a:t>посетить музей Императорского Фарфорового завода, Государственный Эрмитаж, музей «Невская застава». </a:t>
            </a:r>
          </a:p>
          <a:p>
            <a:pPr marL="0" indent="0">
              <a:buFontTx/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4. </a:t>
            </a:r>
            <a:r>
              <a:rPr lang="ru-RU" sz="2000" dirty="0">
                <a:latin typeface="Georgia" panose="02040502050405020303" pitchFamily="18" charset="0"/>
              </a:rPr>
              <a:t>Выяснить, почему  </a:t>
            </a:r>
            <a:r>
              <a:rPr lang="ru-RU" sz="2000" dirty="0" smtClean="0">
                <a:latin typeface="Georgia" panose="02040502050405020303" pitchFamily="18" charset="0"/>
              </a:rPr>
              <a:t>Императорский фарфоровый </a:t>
            </a:r>
            <a:r>
              <a:rPr lang="ru-RU" sz="2000" dirty="0">
                <a:latin typeface="Georgia" panose="02040502050405020303" pitchFamily="18" charset="0"/>
              </a:rPr>
              <a:t>завод не был назван именем Д.И. </a:t>
            </a:r>
            <a:r>
              <a:rPr lang="ru-RU" sz="2000" dirty="0" smtClean="0">
                <a:latin typeface="Georgia" panose="02040502050405020303" pitchFamily="18" charset="0"/>
              </a:rPr>
              <a:t>Виноградова.</a:t>
            </a:r>
          </a:p>
          <a:p>
            <a:pPr marL="0" indent="0">
              <a:buFontTx/>
              <a:buNone/>
            </a:pPr>
            <a:r>
              <a:rPr lang="ru-RU" sz="2000" dirty="0" smtClean="0">
                <a:latin typeface="Georgia" panose="02040502050405020303" pitchFamily="18" charset="0"/>
              </a:rPr>
              <a:t> </a:t>
            </a:r>
            <a:endParaRPr lang="ru-RU" alt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383226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50208" y="836712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5536" y="548680"/>
            <a:ext cx="8486287" cy="50888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altLang="ru-RU" sz="2400" dirty="0" smtClean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2487672"/>
            <a:ext cx="488656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Содержание работы: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I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Введение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II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Основная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часть</a:t>
            </a:r>
          </a:p>
          <a:p>
            <a:pPr>
              <a:spcAft>
                <a:spcPts val="0"/>
              </a:spcAft>
            </a:pP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1.Фарфор – история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создания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2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Предпосылки создания фарфора в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России</a:t>
            </a:r>
          </a:p>
          <a:p>
            <a:pPr>
              <a:spcAft>
                <a:spcPts val="0"/>
              </a:spcAft>
            </a:pP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3. Д.И. Виноградов – непростая судьба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гения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4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Официальное забвение и народная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память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5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Некоторые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достопримечательности</a:t>
            </a:r>
          </a:p>
          <a:p>
            <a:pPr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    Невского района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6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Памятные места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, связанные с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именем </a:t>
            </a:r>
          </a:p>
          <a:p>
            <a:pPr>
              <a:spcAft>
                <a:spcPts val="0"/>
              </a:spcAft>
            </a:pP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      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Д.И.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Виноградова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7.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Заключение</a:t>
            </a:r>
            <a:endParaRPr lang="ru-RU" sz="1500" dirty="0"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III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Список использованной литературы </a:t>
            </a:r>
          </a:p>
          <a:p>
            <a:pPr>
              <a:spcAft>
                <a:spcPts val="0"/>
              </a:spcAft>
            </a:pPr>
            <a:r>
              <a:rPr lang="en-US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IV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. </a:t>
            </a:r>
            <a:r>
              <a:rPr lang="ru-RU" sz="1500" dirty="0" smtClean="0">
                <a:latin typeface="Georgia" panose="02040502050405020303" pitchFamily="18" charset="0"/>
                <a:ea typeface="Times New Roman" panose="02020603050405020304" pitchFamily="18" charset="0"/>
              </a:rPr>
              <a:t>Приложения</a:t>
            </a: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 </a:t>
            </a:r>
          </a:p>
          <a:p>
            <a:pPr algn="ctr">
              <a:spcAft>
                <a:spcPts val="0"/>
              </a:spcAft>
            </a:pPr>
            <a:r>
              <a:rPr lang="ru-RU" sz="1500" dirty="0">
                <a:latin typeface="Georgia" panose="02040502050405020303" pitchFamily="18" charset="0"/>
                <a:ea typeface="Times New Roman" panose="02020603050405020304" pitchFamily="18" charset="0"/>
              </a:rPr>
              <a:t> </a:t>
            </a:r>
            <a:endParaRPr lang="ru-RU" sz="150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8359" y="426412"/>
            <a:ext cx="44385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96"/>
              </a:spcBef>
            </a:pPr>
            <a:r>
              <a:rPr lang="ru-RU" sz="2000" b="1" dirty="0">
                <a:latin typeface="Georgia" panose="02040502050405020303" pitchFamily="18" charset="0"/>
              </a:rPr>
              <a:t>Актуальность:</a:t>
            </a:r>
            <a:r>
              <a:rPr lang="ru-RU" sz="2000" dirty="0">
                <a:latin typeface="Georgia" panose="02040502050405020303" pitchFamily="18" charset="0"/>
              </a:rPr>
              <a:t> </a:t>
            </a:r>
            <a:r>
              <a:rPr lang="ru-RU" sz="2000" dirty="0" smtClean="0">
                <a:latin typeface="Georgia" panose="02040502050405020303" pitchFamily="18" charset="0"/>
              </a:rPr>
              <a:t>изучение истории </a:t>
            </a:r>
            <a:r>
              <a:rPr lang="ru-RU" sz="2000" dirty="0">
                <a:latin typeface="Georgia" panose="02040502050405020303" pitchFamily="18" charset="0"/>
              </a:rPr>
              <a:t>родного </a:t>
            </a:r>
            <a:r>
              <a:rPr lang="ru-RU" sz="2000" dirty="0" smtClean="0">
                <a:latin typeface="Georgia" panose="02040502050405020303" pitchFamily="18" charset="0"/>
              </a:rPr>
              <a:t>города, </a:t>
            </a:r>
            <a:r>
              <a:rPr lang="ru-RU" sz="2000" dirty="0">
                <a:latin typeface="Georgia" panose="02040502050405020303" pitchFamily="18" charset="0"/>
              </a:rPr>
              <a:t>района, в котором мы </a:t>
            </a:r>
            <a:r>
              <a:rPr lang="ru-RU" sz="2000" dirty="0" smtClean="0">
                <a:latin typeface="Georgia" panose="02040502050405020303" pitchFamily="18" charset="0"/>
              </a:rPr>
              <a:t>живем; получение знаний </a:t>
            </a:r>
            <a:r>
              <a:rPr lang="ru-RU" sz="2000" dirty="0">
                <a:latin typeface="Georgia" panose="02040502050405020303" pitchFamily="18" charset="0"/>
              </a:rPr>
              <a:t>о фарфоре, который мы используем в повседневной </a:t>
            </a:r>
            <a:r>
              <a:rPr lang="ru-RU" sz="2000" dirty="0" smtClean="0">
                <a:latin typeface="Georgia" panose="02040502050405020303" pitchFamily="18" charset="0"/>
              </a:rPr>
              <a:t>жизни</a:t>
            </a:r>
            <a:r>
              <a:rPr lang="ru-RU" sz="2000" b="1" dirty="0">
                <a:latin typeface="Georgia" panose="02040502050405020303" pitchFamily="18" charset="0"/>
              </a:rPr>
              <a:t/>
            </a:r>
            <a:br>
              <a:rPr lang="ru-RU" sz="2000" b="1" dirty="0">
                <a:latin typeface="Georgia" panose="02040502050405020303" pitchFamily="18" charset="0"/>
              </a:rPr>
            </a:br>
            <a:endParaRPr lang="ru-RU" sz="2000" dirty="0"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92" y="276928"/>
            <a:ext cx="2867873" cy="3878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://www.bookin.org.ru/book/37880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" contras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9"/>
          <a:stretch/>
        </p:blipFill>
        <p:spPr bwMode="auto">
          <a:xfrm>
            <a:off x="179512" y="1916832"/>
            <a:ext cx="2232248" cy="3554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6000"/>
                    </a14:imgEffect>
                    <a14:imgEffect>
                      <a14:brightnessContrast bright="5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361" t="1092" r="1176" b="2255"/>
          <a:stretch/>
        </p:blipFill>
        <p:spPr>
          <a:xfrm>
            <a:off x="2123728" y="3140968"/>
            <a:ext cx="2309856" cy="3249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371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83768" y="126876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76866" y="404664"/>
            <a:ext cx="8790305" cy="133718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None/>
            </a:pPr>
            <a:r>
              <a:rPr lang="ru-RU" sz="2400" dirty="0">
                <a:solidFill>
                  <a:srgbClr val="C00000"/>
                </a:solidFill>
                <a:latin typeface="Georgia" panose="02040502050405020303" pitchFamily="18" charset="0"/>
              </a:rPr>
              <a:t>Фарфор</a:t>
            </a:r>
            <a:r>
              <a:rPr lang="ru-RU" sz="2400" dirty="0">
                <a:solidFill>
                  <a:prstClr val="black"/>
                </a:solidFill>
                <a:latin typeface="Georgia" panose="02040502050405020303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Georgia" panose="02040502050405020303" pitchFamily="18" charset="0"/>
              </a:rPr>
              <a:t>— вид керамики, непроницаемый для воды и газа.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Georgia" panose="02040502050405020303" pitchFamily="18" charset="0"/>
              </a:rPr>
              <a:t>В тонком слое просвечивается. При лёгком ударе деревянной палочкой издаёт характерный высокий чистый звук.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87483" y="2222490"/>
            <a:ext cx="43564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 panose="02040502050405020303" pitchFamily="18" charset="0"/>
              </a:rPr>
              <a:t>Фарфор </a:t>
            </a:r>
            <a:r>
              <a:rPr lang="ru-RU" sz="2400" dirty="0">
                <a:latin typeface="Georgia" panose="02040502050405020303" pitchFamily="18" charset="0"/>
              </a:rPr>
              <a:t>обычно получают высокотемпературным обжигом тонкодисперсной смеси каолина, кварца, полевого шпата и пластичной </a:t>
            </a:r>
            <a:r>
              <a:rPr lang="ru-RU" sz="2400" dirty="0" smtClean="0">
                <a:latin typeface="Georgia" panose="02040502050405020303" pitchFamily="18" charset="0"/>
              </a:rPr>
              <a:t>глины.</a:t>
            </a:r>
          </a:p>
          <a:p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5136578"/>
            <a:ext cx="407653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Чашечка работы                                         Д. И. Виноградова. 1749 год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2115368"/>
            <a:ext cx="3842878" cy="2887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172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83768" y="126876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5536" y="548680"/>
            <a:ext cx="8486287" cy="50888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altLang="ru-RU" sz="2400" dirty="0" smtClean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836712"/>
            <a:ext cx="3809908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r>
              <a:rPr lang="ru-RU" sz="2800" dirty="0">
                <a:solidFill>
                  <a:srgbClr val="C00000"/>
                </a:solidFill>
                <a:latin typeface="Georgia" panose="02040502050405020303" pitchFamily="18" charset="0"/>
              </a:rPr>
              <a:t>Фарфор</a:t>
            </a:r>
            <a:r>
              <a:rPr lang="ru-RU" sz="2400" dirty="0">
                <a:solidFill>
                  <a:prstClr val="black"/>
                </a:solidFill>
                <a:latin typeface="Georgia" panose="02040502050405020303" pitchFamily="18" charset="0"/>
              </a:rPr>
              <a:t> впервые был получен в 620 г. в Китае. Способ его изготовления долго хранился в секрете и лишь в 1708 г. саксонским экспериментаторам </a:t>
            </a:r>
            <a:r>
              <a:rPr lang="ru-RU" sz="2400" dirty="0" err="1">
                <a:solidFill>
                  <a:prstClr val="black"/>
                </a:solidFill>
                <a:latin typeface="Georgia" panose="02040502050405020303" pitchFamily="18" charset="0"/>
              </a:rPr>
              <a:t>Чирнгаузу</a:t>
            </a:r>
            <a:r>
              <a:rPr lang="ru-RU" sz="2400" dirty="0">
                <a:solidFill>
                  <a:prstClr val="black"/>
                </a:solidFill>
                <a:latin typeface="Georgia" panose="02040502050405020303" pitchFamily="18" charset="0"/>
              </a:rPr>
              <a:t> и </a:t>
            </a:r>
            <a:r>
              <a:rPr lang="ru-RU" sz="2400" dirty="0" err="1">
                <a:solidFill>
                  <a:prstClr val="black"/>
                </a:solidFill>
                <a:latin typeface="Georgia" panose="02040502050405020303" pitchFamily="18" charset="0"/>
              </a:rPr>
              <a:t>Бёттгеру</a:t>
            </a:r>
            <a:r>
              <a:rPr lang="ru-RU" sz="2400" dirty="0">
                <a:solidFill>
                  <a:prstClr val="black"/>
                </a:solidFill>
                <a:latin typeface="Georgia" panose="02040502050405020303" pitchFamily="18" charset="0"/>
              </a:rPr>
              <a:t> удалось получить европейский фарфор.</a:t>
            </a:r>
          </a:p>
          <a:p>
            <a:endParaRPr lang="ru-RU" sz="24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  <a:p>
            <a:endParaRPr lang="ru-RU" sz="24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6" t="20124" r="24832"/>
          <a:stretch/>
        </p:blipFill>
        <p:spPr>
          <a:xfrm>
            <a:off x="4770851" y="1265542"/>
            <a:ext cx="3744417" cy="354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770851" y="5177153"/>
            <a:ext cx="38335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Georgia" panose="02040502050405020303" pitchFamily="18" charset="0"/>
              </a:rPr>
              <a:t>Экспонат Музея Императорского фарфорового завода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091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361993" y="1268819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95536" y="548680"/>
            <a:ext cx="8486287" cy="508887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ru-RU" altLang="ru-RU" sz="2400" dirty="0" smtClean="0">
              <a:solidFill>
                <a:prstClr val="black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6099210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Экспонат Музея Императорского фарфорового завода</a:t>
            </a:r>
          </a:p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Мейсен</a:t>
            </a:r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, Саксония (1745-1747 гг.)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443" y="163959"/>
            <a:ext cx="88204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Андреевский сервиз </a:t>
            </a:r>
            <a:r>
              <a:rPr lang="ru-RU" sz="2000" dirty="0" smtClean="0">
                <a:latin typeface="Times New Roman" panose="02020603050405020304" pitchFamily="18" charset="0"/>
              </a:rPr>
              <a:t>- подарок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Саксонского короля Фридриха Августа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II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императрице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Елизавете Петровне 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22" y="1052736"/>
            <a:ext cx="7360421" cy="4906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424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83768" y="126876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2" t="23051" r="23539" b="30143"/>
          <a:stretch/>
        </p:blipFill>
        <p:spPr>
          <a:xfrm>
            <a:off x="3410107" y="2348880"/>
            <a:ext cx="5276808" cy="300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115616" y="262635"/>
            <a:ext cx="7387183" cy="10081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Дмитрий Иванович Виноградов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958" y="980728"/>
            <a:ext cx="2708941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64766" y="472514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Georgia" panose="02040502050405020303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82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83768" y="126876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pic>
        <p:nvPicPr>
          <p:cNvPr id="5" name="Объект 6"/>
          <p:cNvPicPr>
            <a:picLocks noChangeAspect="1"/>
          </p:cNvPicPr>
          <p:nvPr/>
        </p:nvPicPr>
        <p:blipFill rotWithShape="1">
          <a:blip r:embed="rId4"/>
          <a:srcRect l="33624" t="70195" r="29951" b="10964"/>
          <a:stretch/>
        </p:blipFill>
        <p:spPr>
          <a:xfrm>
            <a:off x="4771126" y="3514212"/>
            <a:ext cx="4028356" cy="2866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219216" y="3877198"/>
            <a:ext cx="21018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Georgia" panose="02040502050405020303" pitchFamily="18" charset="0"/>
              </a:rPr>
              <a:t>Около 1747 года</a:t>
            </a:r>
            <a:endParaRPr lang="ru-RU" sz="2000" dirty="0">
              <a:latin typeface="Georgia" panose="0204050205040502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6608" y="920016"/>
            <a:ext cx="471739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Georgia" panose="02040502050405020303" pitchFamily="18" charset="0"/>
              </a:rPr>
              <a:t>Эта маленькая чаша со многими производственными дефектами – </a:t>
            </a:r>
            <a:r>
              <a:rPr lang="ru-RU" sz="24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одно из первых пробных изделий Д. И. Виноградова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7" r="8981" b="13480"/>
          <a:stretch/>
        </p:blipFill>
        <p:spPr>
          <a:xfrm>
            <a:off x="395536" y="476672"/>
            <a:ext cx="3749218" cy="2676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1" name="Прямая со стрелкой 10"/>
          <p:cNvCxnSpPr/>
          <p:nvPr/>
        </p:nvCxnSpPr>
        <p:spPr>
          <a:xfrm flipH="1" flipV="1">
            <a:off x="1219218" y="2907042"/>
            <a:ext cx="3424790" cy="145806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766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6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483768" y="1268760"/>
            <a:ext cx="7129487" cy="142617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altLang="ru-RU" sz="2000" dirty="0" smtClean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24" y="703818"/>
            <a:ext cx="47173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Табакерка с «мопсиками» </a:t>
            </a:r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работы </a:t>
            </a:r>
            <a:r>
              <a:rPr lang="ru-RU" sz="2400" dirty="0" smtClean="0">
                <a:solidFill>
                  <a:srgbClr val="C00000"/>
                </a:solidFill>
                <a:latin typeface="Georgia" panose="02040502050405020303" pitchFamily="18" charset="0"/>
              </a:rPr>
              <a:t> </a:t>
            </a:r>
            <a:r>
              <a:rPr lang="ru-RU" sz="2000" dirty="0" smtClean="0">
                <a:latin typeface="Georgia" panose="02040502050405020303" pitchFamily="18" charset="0"/>
              </a:rPr>
              <a:t>Д. И. Виноградова</a:t>
            </a:r>
          </a:p>
        </p:txBody>
      </p:sp>
      <p:pic>
        <p:nvPicPr>
          <p:cNvPr id="8" name="Picture 2" descr="D:\СВЕТЛАНА\1.Света\1. Лицей 2013-2014 уч.г\Проекты  2014 г\Кн. Императорский фарфор\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6" t="10961" r="54772" b="64721"/>
          <a:stretch/>
        </p:blipFill>
        <p:spPr bwMode="auto">
          <a:xfrm>
            <a:off x="395536" y="980728"/>
            <a:ext cx="3651567" cy="2964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СВЕТЛАНА\1.Света\1. Лицей 2013-2014 уч.г\Проекты  2014 г\Кн. Императорский фарфор\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0" t="39313" r="8647" b="9417"/>
          <a:stretch/>
        </p:blipFill>
        <p:spPr bwMode="auto">
          <a:xfrm>
            <a:off x="4932040" y="1772816"/>
            <a:ext cx="3796278" cy="4608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60618" y="4509791"/>
            <a:ext cx="4046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Экспонат 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Georgia" panose="02040502050405020303" pitchFamily="18" charset="0"/>
              </a:rPr>
              <a:t>Государственного Эрмитажа</a:t>
            </a:r>
            <a:r>
              <a:rPr lang="ru-RU" sz="2000" dirty="0">
                <a:solidFill>
                  <a:prstClr val="black"/>
                </a:solidFill>
                <a:latin typeface="Georgia" panose="02040502050405020303" pitchFamily="18" charset="0"/>
              </a:rPr>
              <a:t> 1752 г.</a:t>
            </a:r>
            <a:endParaRPr lang="ru-RU" sz="2000" dirty="0" smtClean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34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369</TotalTime>
  <Words>602</Words>
  <Application>Microsoft Office PowerPoint</Application>
  <PresentationFormat>Экран (4:3)</PresentationFormat>
  <Paragraphs>78</Paragraphs>
  <Slides>16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</dc:creator>
  <cp:lastModifiedBy>ALEKS 2V</cp:lastModifiedBy>
  <cp:revision>59</cp:revision>
  <cp:lastPrinted>2014-02-25T17:38:44Z</cp:lastPrinted>
  <dcterms:created xsi:type="dcterms:W3CDTF">2013-10-05T18:01:02Z</dcterms:created>
  <dcterms:modified xsi:type="dcterms:W3CDTF">2014-03-02T13:03:35Z</dcterms:modified>
</cp:coreProperties>
</file>