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7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9" r:id="rId22"/>
    <p:sldId id="280" r:id="rId23"/>
    <p:sldId id="282" r:id="rId24"/>
    <p:sldId id="283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us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653387076615426E-2"/>
          <c:y val="3.8190960268912243E-2"/>
          <c:w val="0.71774137607799027"/>
          <c:h val="0.9236180794621755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порт</c:v>
                </c:pt>
                <c:pt idx="1">
                  <c:v>дорога</c:v>
                </c:pt>
                <c:pt idx="2">
                  <c:v>школа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-1</c:v>
                </c:pt>
                <c:pt idx="1">
                  <c:v>-2</c:v>
                </c:pt>
                <c:pt idx="2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февраль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порт</c:v>
                </c:pt>
                <c:pt idx="1">
                  <c:v>дорога</c:v>
                </c:pt>
                <c:pt idx="2">
                  <c:v>школа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март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порт</c:v>
                </c:pt>
                <c:pt idx="1">
                  <c:v>дорога</c:v>
                </c:pt>
                <c:pt idx="2">
                  <c:v>школа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229696"/>
        <c:axId val="61269504"/>
      </c:lineChart>
      <c:catAx>
        <c:axId val="61229696"/>
        <c:scaling>
          <c:orientation val="minMax"/>
        </c:scaling>
        <c:delete val="0"/>
        <c:axPos val="b"/>
        <c:majorTickMark val="out"/>
        <c:minorTickMark val="none"/>
        <c:tickLblPos val="nextTo"/>
        <c:crossAx val="61269504"/>
        <c:crosses val="autoZero"/>
        <c:auto val="1"/>
        <c:lblAlgn val="ctr"/>
        <c:lblOffset val="100"/>
        <c:noMultiLvlLbl val="0"/>
      </c:catAx>
      <c:valAx>
        <c:axId val="61269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229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43" y="0"/>
            <a:ext cx="9144000" cy="6841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140968"/>
            <a:ext cx="8424936" cy="3240360"/>
          </a:xfrm>
        </p:spPr>
        <p:txBody>
          <a:bodyPr>
            <a:normAutofit fontScale="62500" lnSpcReduction="20000"/>
          </a:bodyPr>
          <a:lstStyle/>
          <a:p>
            <a:r>
              <a:rPr lang="ru-RU" sz="4500" dirty="0" err="1">
                <a:solidFill>
                  <a:srgbClr val="FFFF00"/>
                </a:solidFill>
              </a:rPr>
              <a:t>У</a:t>
            </a:r>
            <a:r>
              <a:rPr lang="ru-RU" sz="4500" dirty="0" err="1" smtClean="0">
                <a:solidFill>
                  <a:srgbClr val="FFFF00"/>
                </a:solidFill>
              </a:rPr>
              <a:t>чебно</a:t>
            </a:r>
            <a:r>
              <a:rPr lang="ru-RU" sz="4500" dirty="0" smtClean="0">
                <a:solidFill>
                  <a:srgbClr val="FFFF00"/>
                </a:solidFill>
              </a:rPr>
              <a:t> </a:t>
            </a:r>
            <a:r>
              <a:rPr lang="ru-RU" sz="4500" dirty="0">
                <a:solidFill>
                  <a:srgbClr val="FFFF00"/>
                </a:solidFill>
              </a:rPr>
              <a:t>- исследовательская работа на тему:</a:t>
            </a:r>
          </a:p>
          <a:p>
            <a:r>
              <a:rPr lang="ru-RU" sz="4500" b="1" dirty="0">
                <a:solidFill>
                  <a:srgbClr val="FFFF00"/>
                </a:solidFill>
              </a:rPr>
              <a:t>«Изучение зависимости температуры снега от степени его </a:t>
            </a:r>
            <a:r>
              <a:rPr lang="ru-RU" sz="4500" b="1" dirty="0" smtClean="0">
                <a:solidFill>
                  <a:srgbClr val="FFFF00"/>
                </a:solidFill>
              </a:rPr>
              <a:t>загрязнения»</a:t>
            </a:r>
            <a:endParaRPr lang="ru-RU" sz="4500" dirty="0" smtClean="0">
              <a:solidFill>
                <a:srgbClr val="FFFF00"/>
              </a:solidFill>
            </a:endParaRPr>
          </a:p>
          <a:p>
            <a:pPr algn="r"/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Выполнили: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            Ученик </a:t>
            </a:r>
            <a:r>
              <a:rPr lang="ru-RU" sz="2400" dirty="0" smtClean="0">
                <a:solidFill>
                  <a:srgbClr val="FFFF00"/>
                </a:solidFill>
              </a:rPr>
              <a:t>7а класса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        </a:t>
            </a:r>
            <a:r>
              <a:rPr lang="ru-RU" sz="2400" dirty="0" smtClean="0">
                <a:solidFill>
                  <a:srgbClr val="FFFF00"/>
                </a:solidFill>
              </a:rPr>
              <a:t>Федотов Александр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        Руководитель </a:t>
            </a:r>
            <a:r>
              <a:rPr lang="ru-RU" sz="2400" dirty="0" smtClean="0">
                <a:solidFill>
                  <a:srgbClr val="FFFF00"/>
                </a:solidFill>
              </a:rPr>
              <a:t>УИР: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</a:t>
            </a:r>
            <a:r>
              <a:rPr lang="ru-RU" sz="2400" dirty="0" smtClean="0">
                <a:solidFill>
                  <a:srgbClr val="FFFF00"/>
                </a:solidFill>
              </a:rPr>
              <a:t>              </a:t>
            </a:r>
            <a:r>
              <a:rPr lang="ru-RU" sz="2400" dirty="0" smtClean="0">
                <a:solidFill>
                  <a:srgbClr val="FFFF00"/>
                </a:solidFill>
              </a:rPr>
              <a:t>Золотарева Т.П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           2015 </a:t>
            </a:r>
            <a:r>
              <a:rPr lang="ru-RU" dirty="0" smtClean="0">
                <a:solidFill>
                  <a:srgbClr val="FFFF00"/>
                </a:solidFill>
              </a:rPr>
              <a:t>год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FFFF00"/>
                </a:solidFill>
              </a:rPr>
              <a:t>Ленинградская область, город Выборг</a:t>
            </a:r>
            <a:br>
              <a:rPr lang="ru-RU" sz="2700" dirty="0">
                <a:solidFill>
                  <a:srgbClr val="FFFF00"/>
                </a:solidFill>
              </a:rPr>
            </a:br>
            <a:r>
              <a:rPr lang="ru-RU" sz="2700" dirty="0">
                <a:solidFill>
                  <a:srgbClr val="FFFF00"/>
                </a:solidFill>
              </a:rPr>
              <a:t>Муниципальное бюджетное образовательное учреждение</a:t>
            </a:r>
            <a:r>
              <a:rPr lang="ru-RU" sz="3100" dirty="0">
                <a:solidFill>
                  <a:srgbClr val="FFFF00"/>
                </a:solidFill>
              </a:rPr>
              <a:t/>
            </a:r>
            <a:br>
              <a:rPr lang="ru-RU" sz="3100" dirty="0">
                <a:solidFill>
                  <a:srgbClr val="FFFF00"/>
                </a:solidFill>
              </a:rPr>
            </a:br>
            <a:r>
              <a:rPr lang="ru-RU" sz="3100" dirty="0">
                <a:solidFill>
                  <a:srgbClr val="FFFF00"/>
                </a:solidFill>
              </a:rPr>
              <a:t>«СОШ №8 г. Выборга»</a:t>
            </a:r>
            <a:br>
              <a:rPr lang="ru-RU" sz="3100" dirty="0">
                <a:solidFill>
                  <a:srgbClr val="FFFF00"/>
                </a:solidFill>
              </a:rPr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9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92696"/>
            <a:ext cx="4536504" cy="32403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4" y="4581128"/>
            <a:ext cx="6952619" cy="105619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Снежный покров является эффективным индикатором процессов </a:t>
            </a:r>
            <a:r>
              <a:rPr lang="ru-RU" sz="2400" dirty="0" err="1"/>
              <a:t>закисления</a:t>
            </a:r>
            <a:r>
              <a:rPr lang="ru-RU" sz="2400" dirty="0"/>
              <a:t> природных сред.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8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6512511" cy="1008112"/>
          </a:xfrm>
        </p:spPr>
        <p:txBody>
          <a:bodyPr/>
          <a:lstStyle/>
          <a:p>
            <a:pPr algn="l"/>
            <a:r>
              <a:rPr lang="ru-RU" dirty="0" smtClean="0"/>
              <a:t>Пробы снега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3066366" cy="4088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68185"/>
            <a:ext cx="2899621" cy="1928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89212"/>
            <a:ext cx="2899621" cy="172819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348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143000"/>
          </a:xfrm>
        </p:spPr>
        <p:txBody>
          <a:bodyPr/>
          <a:lstStyle/>
          <a:p>
            <a:pPr algn="l"/>
            <a:r>
              <a:rPr lang="ru-RU" sz="2800" dirty="0">
                <a:effectLst/>
              </a:rPr>
              <a:t>Значения температуры снежного покрова 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574108"/>
              </p:ext>
            </p:extLst>
          </p:nvPr>
        </p:nvGraphicFramePr>
        <p:xfrm>
          <a:off x="2483769" y="2060848"/>
          <a:ext cx="4536503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7"/>
                <a:gridCol w="1656184"/>
                <a:gridCol w="1728192"/>
              </a:tblGrid>
              <a:tr h="0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п/п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Район исследования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Температура снежного покрова (С˚)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Угольный порт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Дорога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-2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Школа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95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1143000"/>
          </a:xfrm>
        </p:spPr>
        <p:txBody>
          <a:bodyPr/>
          <a:lstStyle/>
          <a:p>
            <a:pPr algn="l"/>
            <a:r>
              <a:rPr lang="ru-RU" sz="2800" dirty="0">
                <a:effectLst/>
              </a:rPr>
              <a:t>Значения температуры снежного покрова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368776"/>
              </p:ext>
            </p:extLst>
          </p:nvPr>
        </p:nvGraphicFramePr>
        <p:xfrm>
          <a:off x="1835696" y="2420888"/>
          <a:ext cx="5256584" cy="1717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2016224"/>
                <a:gridCol w="1872208"/>
              </a:tblGrid>
              <a:tr h="0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Район исследования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Температура снежного покрова (С˚)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февраль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Угольный порт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Дорога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Школа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+3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0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920880" cy="1143000"/>
          </a:xfrm>
        </p:spPr>
        <p:txBody>
          <a:bodyPr/>
          <a:lstStyle/>
          <a:p>
            <a:pPr algn="l"/>
            <a:r>
              <a:rPr lang="ru-RU" sz="2800" dirty="0">
                <a:effectLst/>
              </a:rPr>
              <a:t>Значения температуры снежного покрова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976375"/>
              </p:ext>
            </p:extLst>
          </p:nvPr>
        </p:nvGraphicFramePr>
        <p:xfrm>
          <a:off x="2051720" y="1988840"/>
          <a:ext cx="5314776" cy="20983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201"/>
                <a:gridCol w="1836374"/>
                <a:gridCol w="1739201"/>
              </a:tblGrid>
              <a:tr h="994362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Район исследования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Температура снежного покрова (С˚)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2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март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86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Угольный порт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+1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2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Дорога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25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Школа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+3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12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 smtClean="0"/>
              <a:t>График температур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45688963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63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2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728" y="1628800"/>
            <a:ext cx="489654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2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3384376" cy="2736304"/>
          </a:xfrm>
          <a:prstGeom prst="rect">
            <a:avLst/>
          </a:prstGeom>
        </p:spPr>
      </p:pic>
      <p:pic>
        <p:nvPicPr>
          <p:cNvPr id="3" name="Рисунок 2" descr="Изображение 02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43808" y="1628800"/>
            <a:ext cx="3456384" cy="2871728"/>
          </a:xfrm>
          <a:prstGeom prst="rect">
            <a:avLst/>
          </a:prstGeom>
        </p:spPr>
      </p:pic>
      <p:pic>
        <p:nvPicPr>
          <p:cNvPr id="4" name="Рисунок 3" descr="Фото0076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76056" y="3541218"/>
            <a:ext cx="360040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1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007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3168352" cy="2736304"/>
          </a:xfrm>
          <a:prstGeom prst="rect">
            <a:avLst/>
          </a:prstGeom>
        </p:spPr>
      </p:pic>
      <p:pic>
        <p:nvPicPr>
          <p:cNvPr id="3" name="Рисунок 2" descr="Фото007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08104" y="642367"/>
            <a:ext cx="3070096" cy="2714625"/>
          </a:xfrm>
          <a:prstGeom prst="rect">
            <a:avLst/>
          </a:prstGeom>
        </p:spPr>
      </p:pic>
      <p:pic>
        <p:nvPicPr>
          <p:cNvPr id="4" name="Рисунок 3" descr="Фото0080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59832" y="3701998"/>
            <a:ext cx="292608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219881"/>
              </p:ext>
            </p:extLst>
          </p:nvPr>
        </p:nvGraphicFramePr>
        <p:xfrm>
          <a:off x="395536" y="2492896"/>
          <a:ext cx="8136905" cy="1959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2088"/>
                <a:gridCol w="1825506"/>
                <a:gridCol w="1310567"/>
                <a:gridCol w="2104372"/>
                <a:gridCol w="2104372"/>
              </a:tblGrid>
              <a:tr h="732976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Район исследования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Масса инородных веществ (мг)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март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Среднее арифметическое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Угольный порт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Дорога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Школа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7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836712"/>
            <a:ext cx="5256584" cy="50405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4" y="2132856"/>
            <a:ext cx="3928284" cy="3504464"/>
          </a:xfrm>
        </p:spPr>
        <p:txBody>
          <a:bodyPr/>
          <a:lstStyle/>
          <a:p>
            <a:r>
              <a:rPr lang="ru-RU" sz="2000" i="1" dirty="0">
                <a:solidFill>
                  <a:schemeClr val="tx1"/>
                </a:solidFill>
              </a:rPr>
              <a:t>...Он лег на землю и на крыши,</a:t>
            </a:r>
            <a:br>
              <a:rPr lang="ru-RU" sz="2000" i="1" dirty="0">
                <a:solidFill>
                  <a:schemeClr val="tx1"/>
                </a:solidFill>
              </a:rPr>
            </a:br>
            <a:r>
              <a:rPr lang="ru-RU" sz="2000" i="1" dirty="0">
                <a:solidFill>
                  <a:schemeClr val="tx1"/>
                </a:solidFill>
              </a:rPr>
              <a:t>Всех </a:t>
            </a:r>
            <a:r>
              <a:rPr lang="ru-RU" sz="2000" i="1" dirty="0" err="1">
                <a:solidFill>
                  <a:schemeClr val="tx1"/>
                </a:solidFill>
              </a:rPr>
              <a:t>белизною</a:t>
            </a:r>
            <a:r>
              <a:rPr lang="ru-RU" sz="2000" i="1" dirty="0">
                <a:solidFill>
                  <a:schemeClr val="tx1"/>
                </a:solidFill>
              </a:rPr>
              <a:t> поразив.</a:t>
            </a:r>
            <a:br>
              <a:rPr lang="ru-RU" sz="2000" i="1" dirty="0">
                <a:solidFill>
                  <a:schemeClr val="tx1"/>
                </a:solidFill>
              </a:rPr>
            </a:br>
            <a:r>
              <a:rPr lang="ru-RU" sz="2000" i="1" dirty="0">
                <a:solidFill>
                  <a:schemeClr val="tx1"/>
                </a:solidFill>
              </a:rPr>
              <a:t>И был действительно он пышен,</a:t>
            </a:r>
            <a:br>
              <a:rPr lang="ru-RU" sz="2000" i="1" dirty="0">
                <a:solidFill>
                  <a:schemeClr val="tx1"/>
                </a:solidFill>
              </a:rPr>
            </a:br>
            <a:r>
              <a:rPr lang="ru-RU" sz="2000" i="1" dirty="0">
                <a:solidFill>
                  <a:schemeClr val="tx1"/>
                </a:solidFill>
              </a:rPr>
              <a:t>И был действительно красив...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</a:rPr>
              <a:t>E. Евтушенко.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61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C:\Users\Asus\Desktop\DSC00154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346450" cy="2547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Asus\Desktop\DSC00156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3346450" cy="2823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sus\Desktop\DSC001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3564260" cy="2907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707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03" y="980728"/>
            <a:ext cx="3802022" cy="2376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80728"/>
            <a:ext cx="3384376" cy="21440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606" y="2564904"/>
            <a:ext cx="3974670" cy="298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23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6120680" cy="459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637" y="980728"/>
            <a:ext cx="6288699" cy="471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9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91973"/>
            <a:ext cx="4104456" cy="544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3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280920" cy="1793167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4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4664"/>
            <a:ext cx="3600400" cy="27003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3816424" cy="23952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200" y="3212976"/>
            <a:ext cx="2237112" cy="29696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727" y="3729925"/>
            <a:ext cx="3688729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200" y="908720"/>
            <a:ext cx="3492868" cy="48965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9399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9228"/>
            <a:ext cx="7920880" cy="58860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7262193" cy="3958376"/>
          </a:xfrm>
        </p:spPr>
        <p:txBody>
          <a:bodyPr/>
          <a:lstStyle/>
          <a:p>
            <a:pPr algn="l"/>
            <a:r>
              <a:rPr lang="ru-RU" sz="2400" dirty="0">
                <a:solidFill>
                  <a:srgbClr val="FFFF00"/>
                </a:solidFill>
                <a:effectLst/>
              </a:rPr>
              <a:t>Актуальность: Пять месяцев в году, на территории Ленинградской области, где мы проживаем, лежит снег. Снег является защитным покровом почвы, он является источником пресной </a:t>
            </a:r>
            <a:r>
              <a:rPr lang="ru-RU" sz="2400" dirty="0" smtClean="0">
                <a:solidFill>
                  <a:srgbClr val="FFFF00"/>
                </a:solidFill>
                <a:effectLst/>
              </a:rPr>
              <a:t>воды, </a:t>
            </a:r>
            <a:r>
              <a:rPr lang="ru-RU" sz="2400" dirty="0">
                <a:solidFill>
                  <a:srgbClr val="FFFF00"/>
                </a:solidFill>
                <a:effectLst/>
              </a:rPr>
              <a:t>его чистота находится в прямой зависимости с экологической обстановкой нашего региона.</a:t>
            </a:r>
            <a:br>
              <a:rPr lang="ru-RU" sz="2400" dirty="0">
                <a:solidFill>
                  <a:srgbClr val="FFFF00"/>
                </a:solidFill>
                <a:effectLst/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5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48680"/>
            <a:ext cx="5688632" cy="5184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064895" cy="1584176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  <a:effectLst/>
              </a:rPr>
              <a:t>Цель: изучить зависимость температуры снега от степени его загрязнения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06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76673"/>
            <a:ext cx="3791612" cy="93610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Задачи: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4248472" cy="50405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844824"/>
            <a:ext cx="3780857" cy="379249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1. Изучить </a:t>
            </a:r>
            <a:r>
              <a:rPr lang="ru-RU" dirty="0">
                <a:solidFill>
                  <a:schemeClr val="tx1"/>
                </a:solidFill>
              </a:rPr>
              <a:t>и проанализировать теоретический материал по </a:t>
            </a:r>
            <a:r>
              <a:rPr lang="ru-RU" dirty="0" err="1">
                <a:solidFill>
                  <a:schemeClr val="tx1"/>
                </a:solidFill>
              </a:rPr>
              <a:t>снеговедению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2. Провести </a:t>
            </a:r>
            <a:r>
              <a:rPr lang="ru-RU" dirty="0">
                <a:solidFill>
                  <a:schemeClr val="tx1"/>
                </a:solidFill>
              </a:rPr>
              <a:t>наблюдения и эксперименты, подтверждающие зависимость температуры снега от степени его загрязнения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3. Выяснить </a:t>
            </a:r>
            <a:r>
              <a:rPr lang="ru-RU" dirty="0">
                <a:solidFill>
                  <a:schemeClr val="tx1"/>
                </a:solidFill>
              </a:rPr>
              <a:t>наиболее загрязненные точки города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4. Выработать </a:t>
            </a:r>
            <a:r>
              <a:rPr lang="ru-RU" dirty="0">
                <a:solidFill>
                  <a:schemeClr val="tx1"/>
                </a:solidFill>
              </a:rPr>
              <a:t>практические рекомендации для жителей и администрации города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>
                <a:solidFill>
                  <a:schemeClr val="tx1"/>
                </a:solidFill>
                <a:effectLst/>
              </a:rPr>
              <a:t>Практическая значимость:  Проводимые мною исследования, должны показать, какой вред наносит окружающей среде загрязнение снежного покрова.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204864"/>
            <a:ext cx="2712301" cy="2034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00808"/>
            <a:ext cx="3023989" cy="18011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2808312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241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1143000"/>
          </a:xfrm>
        </p:spPr>
        <p:txBody>
          <a:bodyPr/>
          <a:lstStyle/>
          <a:p>
            <a:pPr algn="l"/>
            <a:r>
              <a:rPr lang="ru-RU" sz="2800" dirty="0">
                <a:effectLst/>
              </a:rPr>
              <a:t>Т</a:t>
            </a:r>
            <a:r>
              <a:rPr lang="ru-RU" sz="2800" dirty="0" smtClean="0">
                <a:effectLst/>
              </a:rPr>
              <a:t>ри </a:t>
            </a:r>
            <a:r>
              <a:rPr lang="ru-RU" sz="2800" dirty="0">
                <a:effectLst/>
              </a:rPr>
              <a:t>основных источника загрязнения </a:t>
            </a:r>
            <a:r>
              <a:rPr lang="ru-RU" sz="2800" dirty="0" smtClean="0">
                <a:effectLst/>
              </a:rPr>
              <a:t>атмосферы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2016224" cy="14725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44824"/>
            <a:ext cx="2772482" cy="14832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852936"/>
            <a:ext cx="2384018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7910264" cy="1224136"/>
          </a:xfrm>
        </p:spPr>
        <p:txBody>
          <a:bodyPr/>
          <a:lstStyle/>
          <a:p>
            <a:pPr algn="l"/>
            <a:r>
              <a:rPr lang="ru-RU" sz="2000" dirty="0">
                <a:effectLst/>
              </a:rPr>
              <a:t>Снежный покров как естественный планшет-накопитель дает действительную величину сухих и влажных выпадений в холодный сезон и количественную величину параметров загрязнения.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4629249" cy="3816424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1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338</Words>
  <Application>Microsoft Office PowerPoint</Application>
  <PresentationFormat>Экран (4:3)</PresentationFormat>
  <Paragraphs>89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Ленинградская область, город Выборг Муниципальное бюджетное образовательное учреждение «СОШ №8 г. Выборга»                                </vt:lpstr>
      <vt:lpstr>Презентация PowerPoint</vt:lpstr>
      <vt:lpstr>Презентация PowerPoint</vt:lpstr>
      <vt:lpstr>Актуальность: Пять месяцев в году, на территории Ленинградской области, где мы проживаем, лежит снег. Снег является защитным покровом почвы, он является источником пресной воды, его чистота находится в прямой зависимости с экологической обстановкой нашего региона. </vt:lpstr>
      <vt:lpstr>Цель: изучить зависимость температуры снега от степени его загрязнения </vt:lpstr>
      <vt:lpstr>Задачи:</vt:lpstr>
      <vt:lpstr>Практическая значимость:  Проводимые мною исследования, должны показать, какой вред наносит окружающей среде загрязнение снежного покрова. </vt:lpstr>
      <vt:lpstr>Три основных источника загрязнения атмосферы </vt:lpstr>
      <vt:lpstr>Снежный покров как естественный планшет-накопитель дает действительную величину сухих и влажных выпадений в холодный сезон и количественную величину параметров загрязнения. </vt:lpstr>
      <vt:lpstr>Презентация PowerPoint</vt:lpstr>
      <vt:lpstr>Пробы снега</vt:lpstr>
      <vt:lpstr>Значения температуры снежного покрова  </vt:lpstr>
      <vt:lpstr>Значения температуры снежного покрова</vt:lpstr>
      <vt:lpstr>Значения температуры снежного покрова</vt:lpstr>
      <vt:lpstr>График температур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Ленинградская область, город Выборг Муниципальное бюджетное образовательное учреждение «СОШ №8 г. Выборга»</dc:title>
  <dc:creator>Asus</dc:creator>
  <cp:lastModifiedBy>Asus</cp:lastModifiedBy>
  <cp:revision>13</cp:revision>
  <dcterms:created xsi:type="dcterms:W3CDTF">2015-02-25T19:55:44Z</dcterms:created>
  <dcterms:modified xsi:type="dcterms:W3CDTF">2015-02-26T21:33:47Z</dcterms:modified>
</cp:coreProperties>
</file>