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68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56C99C-140A-4985-B753-353E1D67B37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8CAC29B-0861-4782-A40C-4A9573500E9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/index.php?title=%D0%92%D1%81%D0%B5%D0%BC%D0%B8%D1%80%D0%BD%D1%8B%D0%B9_%D0%94%D0%B5%D0%BD%D1%8C_%D0%B1%D0%B5%D0%B7_%D0%B0%D0%B2%D1%82%D0%BE%D0%BC%D0%BE%D0%B1%D0%B8%D0%BB%D1%8F&amp;action=edit&amp;redlink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2856"/>
            <a:ext cx="4788024" cy="2952328"/>
          </a:xfrm>
        </p:spPr>
        <p:txBody>
          <a:bodyPr>
            <a:normAutofit fontScale="90000"/>
          </a:bodyPr>
          <a:lstStyle/>
          <a:p>
            <a:r>
              <a:rPr lang="ru-RU" dirty="0"/>
              <a:t>Влияние автомобильных заправочных станций (АЗС) на окружающую среду и здоровье человека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221088"/>
            <a:ext cx="3888432" cy="2636912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/>
              <a:t>Цепкова </a:t>
            </a:r>
            <a:r>
              <a:rPr lang="ru-RU" dirty="0" smtClean="0"/>
              <a:t>Екатерина, </a:t>
            </a:r>
            <a:endParaRPr lang="ru-RU" dirty="0"/>
          </a:p>
          <a:p>
            <a:pPr algn="r"/>
            <a:r>
              <a:rPr lang="ru-RU" dirty="0"/>
              <a:t>Чубина Дарья </a:t>
            </a:r>
            <a:endParaRPr lang="ru-RU" dirty="0" smtClean="0"/>
          </a:p>
          <a:p>
            <a:pPr algn="r"/>
            <a:r>
              <a:rPr lang="ru-RU" dirty="0" smtClean="0"/>
              <a:t>Класс </a:t>
            </a:r>
            <a:r>
              <a:rPr lang="ru-RU" dirty="0"/>
              <a:t>10 "А"</a:t>
            </a:r>
          </a:p>
          <a:p>
            <a:pPr algn="r"/>
            <a:r>
              <a:rPr lang="ru-RU" dirty="0"/>
              <a:t>ГБОУ СОШ № 639</a:t>
            </a:r>
          </a:p>
          <a:p>
            <a:pPr algn="r"/>
            <a:r>
              <a:rPr lang="ru-RU" dirty="0"/>
              <a:t>Научные руководители:</a:t>
            </a:r>
          </a:p>
          <a:p>
            <a:pPr algn="r"/>
            <a:r>
              <a:rPr lang="ru-RU" dirty="0"/>
              <a:t>Козина </a:t>
            </a:r>
            <a:r>
              <a:rPr lang="ru-RU" dirty="0" smtClean="0"/>
              <a:t>Е. Ю. </a:t>
            </a:r>
            <a:r>
              <a:rPr lang="ru-RU" dirty="0"/>
              <a:t>- учитель географии,</a:t>
            </a:r>
          </a:p>
          <a:p>
            <a:pPr algn="r"/>
            <a:r>
              <a:rPr lang="ru-RU" dirty="0"/>
              <a:t>Каминская </a:t>
            </a:r>
            <a:r>
              <a:rPr lang="ru-RU" dirty="0" smtClean="0"/>
              <a:t>С. В. </a:t>
            </a:r>
            <a:r>
              <a:rPr lang="ru-RU" dirty="0"/>
              <a:t>- учитель физики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450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5346308" cy="2983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60" y="3321620"/>
            <a:ext cx="4823404" cy="30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25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>Нефтегазовые компании Санкт-Петербурга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12068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ЛУКОЙЛ </a:t>
            </a:r>
            <a:r>
              <a:rPr lang="ru-RU" dirty="0"/>
              <a:t>- одна из крупнейших международных вертикально интегрированных нефтегазовых </a:t>
            </a:r>
            <a:r>
              <a:rPr lang="ru-RU" dirty="0" smtClean="0"/>
              <a:t>компаний</a:t>
            </a:r>
          </a:p>
          <a:p>
            <a:r>
              <a:rPr lang="ru-RU" dirty="0" smtClean="0"/>
              <a:t>Суммарная </a:t>
            </a:r>
            <a:r>
              <a:rPr lang="ru-RU" dirty="0"/>
              <a:t>мощность нефтеперерабатывающих заводов группы «ЛУКОЙЛ» по состоянию на конец 2013 года составляет 77,2 млн т/год.</a:t>
            </a:r>
          </a:p>
          <a:p>
            <a:r>
              <a:rPr lang="ru-RU" dirty="0" smtClean="0"/>
              <a:t>В </a:t>
            </a:r>
            <a:r>
              <a:rPr lang="ru-RU" dirty="0"/>
              <a:t>2013 году Компания потратила более 1,3 млрд долл. на экологическую безопасность. В 2013 году также была разработана новая программа экологической безопасности на 2014–2018 годы, включающая более 600 мероприятий общей стоимостью более 4 млрд долл. </a:t>
            </a:r>
            <a:r>
              <a:rPr lang="ru-RU" dirty="0" smtClean="0"/>
              <a:t>Значительная </a:t>
            </a:r>
            <a:r>
              <a:rPr lang="ru-RU" dirty="0"/>
              <a:t>доля этих средств была направлена на охрану атмосферного воздуха (более 68%), в том числе на повышение утилизации ПНГ, а также предупреждение и ликвидацию последствий аварийных ситуаций (19%). </a:t>
            </a:r>
          </a:p>
          <a:p>
            <a:r>
              <a:rPr lang="ru-RU" dirty="0"/>
              <a:t>В рамках Стратегии группы «ЛУКОЙЛ» на 2012–2021 годы принята функциональная программа развития в области охраны окружающей </a:t>
            </a:r>
            <a:r>
              <a:rPr lang="ru-RU" dirty="0" smtClean="0"/>
              <a:t>среды.</a:t>
            </a:r>
          </a:p>
          <a:p>
            <a:r>
              <a:rPr lang="ru-RU" dirty="0" smtClean="0"/>
              <a:t>С </a:t>
            </a:r>
            <a:r>
              <a:rPr lang="ru-RU" dirty="0"/>
              <a:t>начала 2008 года на АЗС «Лукойл» в Петербурге и Ленинградской области продаются бензины Аи-95 и Аи-98 стандарта Евро-3, а также автомобильные бензины Аи-92 и Аи-95 с фирменной присадкой ЭКТО. </a:t>
            </a:r>
          </a:p>
          <a:p>
            <a:endParaRPr lang="ru-RU" dirty="0"/>
          </a:p>
          <a:p>
            <a:r>
              <a:rPr lang="ru-RU" dirty="0"/>
              <a:t>NESTE</a:t>
            </a:r>
          </a:p>
          <a:p>
            <a:r>
              <a:rPr lang="ru-RU" dirty="0"/>
              <a:t>ООО «</a:t>
            </a:r>
            <a:r>
              <a:rPr lang="ru-RU" dirty="0" err="1"/>
              <a:t>Несте</a:t>
            </a:r>
            <a:r>
              <a:rPr lang="ru-RU" dirty="0"/>
              <a:t> Санкт-Петербург» основного поставщика топлива не имеет. Частично компания покупает нефтепродукты у ООО «ЛУКОЙЛ-Северо-</a:t>
            </a:r>
            <a:r>
              <a:rPr lang="ru-RU" dirty="0" err="1"/>
              <a:t>Западнефтепродукт</a:t>
            </a:r>
            <a:r>
              <a:rPr lang="ru-RU" dirty="0"/>
              <a:t>», частично у оптовых трейдеров, которые в свою очередь получают топливо с </a:t>
            </a:r>
            <a:r>
              <a:rPr lang="ru-RU" dirty="0" err="1"/>
              <a:t>Киришкого</a:t>
            </a:r>
            <a:r>
              <a:rPr lang="ru-RU" dirty="0"/>
              <a:t> НПЗ. В сертификате соответствия, размещенном на сайте компании, в качестве изготовителя топлива, в частности бензина Аи-98 и дизельного топлива, указано ООО «</a:t>
            </a:r>
            <a:r>
              <a:rPr lang="ru-RU" dirty="0" err="1"/>
              <a:t>Несте</a:t>
            </a:r>
            <a:r>
              <a:rPr lang="ru-RU" dirty="0"/>
              <a:t> Санкт-Петербург». Контроль за качеством нефтепродуктов осуществляет независимая испытательная лаборатория компании SGS </a:t>
            </a:r>
            <a:r>
              <a:rPr lang="ru-RU" dirty="0" err="1"/>
              <a:t>Vostok</a:t>
            </a:r>
            <a:r>
              <a:rPr lang="ru-RU" dirty="0"/>
              <a:t> </a:t>
            </a:r>
            <a:r>
              <a:rPr lang="ru-RU" dirty="0" err="1"/>
              <a:t>Ltd</a:t>
            </a:r>
            <a:r>
              <a:rPr lang="ru-RU" dirty="0"/>
              <a:t>., расположенная на территории склада нефтепродуктов </a:t>
            </a:r>
            <a:r>
              <a:rPr lang="ru-RU" dirty="0" err="1"/>
              <a:t>Neste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240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/>
              <a:t>Влияние АЗС на окружающую среду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153" y="1340768"/>
            <a:ext cx="892899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Современный </a:t>
            </a:r>
            <a:r>
              <a:rPr lang="ru-RU" dirty="0"/>
              <a:t>благоустроенный город обеспечивает множество удобств жизни, то, что принято называть комфортом. Но не все задумываются над тем, что стоит за этим </a:t>
            </a:r>
            <a:r>
              <a:rPr lang="ru-RU" dirty="0" smtClean="0"/>
              <a:t>комфортом.</a:t>
            </a:r>
          </a:p>
          <a:p>
            <a:pPr marL="0" indent="0">
              <a:buNone/>
            </a:pPr>
            <a:r>
              <a:rPr lang="ru-RU" u="sng" dirty="0" smtClean="0"/>
              <a:t>Основными </a:t>
            </a:r>
            <a:r>
              <a:rPr lang="ru-RU" u="sng" dirty="0"/>
              <a:t>отрицательными экологическими аспектами эксплуатации АЗС являются:</a:t>
            </a:r>
          </a:p>
          <a:p>
            <a:pPr marL="0" indent="0">
              <a:buNone/>
            </a:pPr>
            <a:r>
              <a:rPr lang="ru-RU" dirty="0"/>
              <a:t>•	загрязнение воздуха, привносимое за счет испарения топлива (в основном бензина) (дыхание топливных емкостей, выброс при отпуске топлива);</a:t>
            </a:r>
          </a:p>
          <a:p>
            <a:pPr marL="0" indent="0">
              <a:buNone/>
            </a:pPr>
            <a:r>
              <a:rPr lang="ru-RU" dirty="0"/>
              <a:t>•	загрязнение почвы;</a:t>
            </a:r>
          </a:p>
          <a:p>
            <a:pPr marL="0" indent="0">
              <a:buNone/>
            </a:pPr>
            <a:r>
              <a:rPr lang="ru-RU" dirty="0"/>
              <a:t>•	загрязнение воды, привносимое за счет пролива топлива, и его смыв за счет атмосферных осадков, а также стоков, образующихся после мойки оборудования и территории АЗС.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275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Загрязнение воздуха на </a:t>
            </a:r>
            <a:r>
              <a:rPr lang="ru-RU" dirty="0" smtClean="0"/>
              <a:t>АЗС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4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Среди </a:t>
            </a:r>
            <a:r>
              <a:rPr lang="ru-RU" dirty="0"/>
              <a:t>факторов прямого действия загрязнение воздуха занимает, безусловно, первое место, поскольку воздух – продукт непрерывного потребления организма.</a:t>
            </a:r>
          </a:p>
          <a:p>
            <a:pPr marL="0" indent="0">
              <a:buNone/>
            </a:pPr>
            <a:r>
              <a:rPr lang="ru-RU" dirty="0" smtClean="0"/>
              <a:t>   «</a:t>
            </a:r>
            <a:r>
              <a:rPr lang="ru-RU" dirty="0"/>
              <a:t>Дыхание топливных емкостей» – это процесс вытеснения паров нефтепродуктов из газового пространства резервуара или подачи воздуха извне за счет разрежения в газовом пространстве резервуара. Подразделяется на два типа: большое дыхание и малое дыхание. </a:t>
            </a:r>
          </a:p>
          <a:p>
            <a:pPr marL="0" indent="0">
              <a:buNone/>
            </a:pPr>
            <a:r>
              <a:rPr lang="ru-RU" dirty="0" smtClean="0"/>
              <a:t>    Выброс </a:t>
            </a:r>
            <a:r>
              <a:rPr lang="ru-RU" dirty="0"/>
              <a:t>при отпуске топлива происходит в момент заправки автомобиля из его топливного бака за счет вытеснения находящегося в нем воздуха.</a:t>
            </a:r>
          </a:p>
          <a:p>
            <a:pPr marL="0" indent="0">
              <a:buNone/>
            </a:pPr>
            <a:r>
              <a:rPr lang="ru-RU" dirty="0" smtClean="0"/>
              <a:t>     При </a:t>
            </a:r>
            <a:r>
              <a:rPr lang="ru-RU" dirty="0"/>
              <a:t>заполнении емкостей АЗС и бензобаков из них поступающим топливом выталкиваются в атмосферу накопленные пары бензинового топлива. Чем меньше топлива находится в баке автомашины или емкости, тем больше по объему паров бензина будет выброшено в атмосферу.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449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628800"/>
            <a:ext cx="871296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528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Загрязнение почвенной </a:t>
            </a:r>
            <a:r>
              <a:rPr lang="ru-RU" dirty="0" smtClean="0"/>
              <a:t>среды и сточных 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69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Попадающие </a:t>
            </a:r>
            <a:r>
              <a:rPr lang="ru-RU" dirty="0"/>
              <a:t>на </a:t>
            </a:r>
            <a:r>
              <a:rPr lang="ru-RU" dirty="0" smtClean="0"/>
              <a:t>поверхность земли </a:t>
            </a:r>
            <a:r>
              <a:rPr lang="ru-RU" dirty="0"/>
              <a:t>нефтепродукты фильтруются вертикально через толщу почв зоны аэрации и достигают уровня грунтовых вод, где происходит их накопление и растекание по водоносному горизонту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Влияние </a:t>
            </a:r>
            <a:r>
              <a:rPr lang="ru-RU" dirty="0"/>
              <a:t>загрязненного поверхностного стока на почвенную среду особенно интенсивно, если отсутствует ливневая канализация и очистка стока. В настоящее время не все АЗС имеют закрытые системы водоотведения и очистные сооружения. Но даже в тех случаях, когда такие системы имеются, с не замощенных поверхностей, газонов и через трещины в покрытиях, часть загрязненного стока попадет в почвогрунты (от 10 до 30 % объема).</a:t>
            </a:r>
          </a:p>
          <a:p>
            <a:r>
              <a:rPr lang="ru-RU" dirty="0"/>
              <a:t>Нефтепродукты являются токсичными веществами третьего класса опасности. Попав в почву, они образуют пленку, ухудшающую </a:t>
            </a:r>
            <a:r>
              <a:rPr lang="ru-RU" dirty="0" err="1"/>
              <a:t>воздухо</a:t>
            </a:r>
            <a:r>
              <a:rPr lang="ru-RU" dirty="0"/>
              <a:t>- и </a:t>
            </a:r>
            <a:r>
              <a:rPr lang="ru-RU" dirty="0" err="1"/>
              <a:t>водообмен</a:t>
            </a:r>
            <a:r>
              <a:rPr lang="ru-RU" dirty="0"/>
              <a:t>. В результате погибают все растения и микроорганизмы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313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712" y="291406"/>
            <a:ext cx="5400600" cy="663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56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16632"/>
            <a:ext cx="5439420" cy="3275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35" y="3142606"/>
            <a:ext cx="5439420" cy="1772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404" y="3142606"/>
            <a:ext cx="5364596" cy="376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77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Выводы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 </a:t>
            </a:r>
            <a:r>
              <a:rPr lang="ru-RU" dirty="0" smtClean="0"/>
              <a:t>АЗС</a:t>
            </a:r>
            <a:r>
              <a:rPr lang="ru-RU" dirty="0"/>
              <a:t>, несомненно, наносит вред окружающей среде, в которой мы живем. Она является источником загрязнения атмосферы углекислым газом, оксидом азота, оксида серы, бензола и т.д. Попадая в почву, бензин с автозаправочных станций мешает поступлению воздуха и воды в землю, что приводит к вымиранию микроорганизмов и растительного покрова. С водным стоком нефтегазовые продукты попадают в реки и озера, создавая бензиновую пленку на поверхности воды, из-за чего гибнет растительный и животный мир этих </a:t>
            </a:r>
            <a:r>
              <a:rPr lang="ru-RU" dirty="0" smtClean="0"/>
              <a:t>водоемов.</a:t>
            </a:r>
          </a:p>
          <a:p>
            <a:r>
              <a:rPr lang="ru-RU" dirty="0" smtClean="0"/>
              <a:t>АЗС </a:t>
            </a:r>
            <a:r>
              <a:rPr lang="ru-RU" dirty="0"/>
              <a:t>приводит к значительному ухудшению здоровья людей, находящихся поблизости. Проживание в непосредственной близости от них увеличивает количество младенческих и старческих смертей. Кроме того, увеличивается доля раковых заболеваний у детей из-за испарений бензина на АЗС. Эти испарения также могут вызвать отравления, могут стать причиной многих заболеваний.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14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84576"/>
          </a:xfrm>
        </p:spPr>
        <p:txBody>
          <a:bodyPr>
            <a:normAutofit fontScale="92500"/>
          </a:bodyPr>
          <a:lstStyle/>
          <a:p>
            <a:r>
              <a:rPr lang="ru-RU" dirty="0"/>
              <a:t>«Город как пространство для людей, пространство для жизни», - так звучит девиз </a:t>
            </a:r>
            <a:r>
              <a:rPr lang="ru-RU" dirty="0">
                <a:hlinkClick r:id="rId2" tooltip="Всемирный День без автомобиля (страница отсутствует)"/>
              </a:rPr>
              <a:t>Всемирного Дня без автомобиля</a:t>
            </a:r>
            <a:r>
              <a:rPr lang="ru-RU" dirty="0"/>
              <a:t>. </a:t>
            </a:r>
          </a:p>
          <a:p>
            <a:r>
              <a:rPr lang="ru-RU" dirty="0"/>
              <a:t>Действительно, чем крупнее город, тем более в нем усложнены отношения между человеком и природой. В последние годы определилась устойчивая тенденция к росту автомобильного парка России, особенно легкового транспорта. Чтобы «прокормить» все эти автомобили с каждым годом строиться все большее количество автозаправочных станций (АЗС). Часто их строят вблизи жилых домов, детских садов, школ, поликлиник, больниц и т.д. Поэтому возникают соответственные вопросы: может ли нанести АЗС экосистеме, в которой мы живем, а также: как они влияют на здоровье людей, находящихся в непосредственной близости от них.</a:t>
            </a:r>
          </a:p>
          <a:p>
            <a:r>
              <a:rPr lang="ru-RU" dirty="0"/>
              <a:t>Именно эти вопросы и легли в основу исследовательской работы, которая здесь представлена.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60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algn="ctr"/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dirty="0" smtClean="0"/>
              <a:t> Исследовать </a:t>
            </a:r>
            <a:r>
              <a:rPr lang="ru-RU" dirty="0"/>
              <a:t>влияние АЗС на окружающую среду, а именно на ее атмосферу, гидросферу и литосферу</a:t>
            </a:r>
            <a:r>
              <a:rPr lang="ru-RU" dirty="0" smtClean="0"/>
              <a:t>;</a:t>
            </a:r>
          </a:p>
          <a:p>
            <a:pPr marL="0" lvl="0" indent="0" fontAlgn="base">
              <a:buNone/>
            </a:pPr>
            <a:endParaRPr lang="ru-RU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dirty="0" smtClean="0"/>
              <a:t> Установить </a:t>
            </a:r>
            <a:r>
              <a:rPr lang="ru-RU" dirty="0"/>
              <a:t>зависимость ухудшения состояния здоровья людей от загрязнения окружающей среды отходами АЗС;</a:t>
            </a:r>
          </a:p>
        </p:txBody>
      </p:sp>
    </p:spTree>
    <p:extLst>
      <p:ext uri="{BB962C8B-B14F-4D97-AF65-F5344CB8AC3E}">
        <p14:creationId xmlns:p14="http://schemas.microsoft.com/office/powerpoint/2010/main" val="504810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 smtClean="0"/>
              <a:t>1. Узнать </a:t>
            </a:r>
            <a:r>
              <a:rPr lang="ru-RU" dirty="0"/>
              <a:t>об АЗС, их разновидностях, конструкцию;</a:t>
            </a:r>
          </a:p>
          <a:p>
            <a:pPr lvl="0" fontAlgn="base"/>
            <a:r>
              <a:rPr lang="ru-RU" dirty="0" smtClean="0"/>
              <a:t>2. Проанализировать </a:t>
            </a:r>
            <a:r>
              <a:rPr lang="ru-RU" dirty="0"/>
              <a:t>вред, наносимый окружающей среде и здоровью человека наиболее распространенными видами топлива на данный момент;</a:t>
            </a:r>
          </a:p>
          <a:p>
            <a:pPr lvl="0" fontAlgn="base"/>
            <a:r>
              <a:rPr lang="ru-RU" dirty="0" smtClean="0"/>
              <a:t>3. Определить </a:t>
            </a:r>
            <a:r>
              <a:rPr lang="ru-RU" dirty="0"/>
              <a:t>влияние АЗС на экология:</a:t>
            </a:r>
          </a:p>
          <a:p>
            <a:pPr lvl="3" fontAlgn="base"/>
            <a:r>
              <a:rPr lang="ru-RU" dirty="0"/>
              <a:t> на почву,</a:t>
            </a:r>
          </a:p>
          <a:p>
            <a:pPr lvl="3" fontAlgn="base"/>
            <a:r>
              <a:rPr lang="ru-RU" dirty="0"/>
              <a:t> на  атмосферу,</a:t>
            </a:r>
          </a:p>
          <a:p>
            <a:pPr lvl="3" fontAlgn="base"/>
            <a:r>
              <a:rPr lang="ru-RU" dirty="0"/>
              <a:t> на сточные воды;</a:t>
            </a:r>
          </a:p>
          <a:p>
            <a:pPr lvl="0" fontAlgn="base"/>
            <a:r>
              <a:rPr lang="ru-RU" dirty="0"/>
              <a:t> </a:t>
            </a:r>
            <a:r>
              <a:rPr lang="ru-RU" dirty="0" smtClean="0"/>
              <a:t>4. Определить </a:t>
            </a:r>
            <a:r>
              <a:rPr lang="ru-RU" dirty="0"/>
              <a:t>влияние АЗС на здоровье людей</a:t>
            </a:r>
          </a:p>
          <a:p>
            <a:pPr lvl="0" fontAlgn="base"/>
            <a:r>
              <a:rPr lang="ru-RU" dirty="0"/>
              <a:t> </a:t>
            </a:r>
            <a:r>
              <a:rPr lang="ru-RU" dirty="0" smtClean="0"/>
              <a:t>5. Выработать </a:t>
            </a:r>
            <a:r>
              <a:rPr lang="ru-RU" dirty="0"/>
              <a:t>пути понижения вреда </a:t>
            </a:r>
            <a:r>
              <a:rPr lang="ru-RU" dirty="0" smtClean="0"/>
              <a:t>автозаправочных станций</a:t>
            </a:r>
            <a:r>
              <a:rPr lang="ru-RU" dirty="0" smtClean="0"/>
              <a:t> 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33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36724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u="sng" dirty="0" smtClean="0"/>
              <a:t>   </a:t>
            </a:r>
            <a:r>
              <a:rPr lang="ru-RU" b="1" i="1" u="sng" dirty="0" err="1"/>
              <a:t>Автомоби́льная</a:t>
            </a:r>
            <a:r>
              <a:rPr lang="ru-RU" b="1" i="1" u="sng" dirty="0"/>
              <a:t> </a:t>
            </a:r>
            <a:r>
              <a:rPr lang="ru-RU" b="1" i="1" u="sng" dirty="0" err="1"/>
              <a:t>запра́вочная</a:t>
            </a:r>
            <a:r>
              <a:rPr lang="ru-RU" b="1" i="1" u="sng" dirty="0"/>
              <a:t> </a:t>
            </a:r>
            <a:r>
              <a:rPr lang="ru-RU" b="1" i="1" u="sng" dirty="0" err="1"/>
              <a:t>ста́нция</a:t>
            </a:r>
            <a:r>
              <a:rPr lang="ru-RU" b="1" i="1" u="sng" dirty="0"/>
              <a:t> (АЗС)</a:t>
            </a:r>
            <a:r>
              <a:rPr lang="ru-RU" dirty="0"/>
              <a:t> — комплекс оборудования на  </a:t>
            </a:r>
            <a:r>
              <a:rPr lang="ru-RU" dirty="0" smtClean="0"/>
              <a:t>придорожной </a:t>
            </a:r>
            <a:r>
              <a:rPr lang="ru-RU" dirty="0"/>
              <a:t>территории, предназначенный для заправки топливом                    транспортных средств.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Наиболее </a:t>
            </a:r>
            <a:r>
              <a:rPr lang="ru-RU" dirty="0"/>
              <a:t>распространены АЗС, заправляющие автотранспорт традиционными сортами углеводородного топлива — бензином 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дизельным топливом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dirty="0"/>
              <a:t>(бензозаправочные станции).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Менее </a:t>
            </a:r>
            <a:r>
              <a:rPr lang="ru-RU" dirty="0"/>
              <a:t>распространёнными являются </a:t>
            </a:r>
            <a:r>
              <a:rPr lang="ru-RU" i="1" dirty="0"/>
              <a:t>Автомобильная ГазоНаполнительная Компрессорная Станция (АГНКС)</a:t>
            </a:r>
            <a:r>
              <a:rPr lang="ru-RU" dirty="0"/>
              <a:t> — заправка сжатым природным газом (CNG) и </a:t>
            </a:r>
            <a:r>
              <a:rPr lang="ru-RU" i="1" dirty="0"/>
              <a:t>Автомобильная ГазоЗаправочная Станция (АГЗС)</a:t>
            </a:r>
            <a:r>
              <a:rPr lang="ru-RU" dirty="0"/>
              <a:t> — заправка сжиженным нефтяным газом (LPG). Есть также несколько типов водородной заправочной станции.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3861048"/>
            <a:ext cx="3048264" cy="28287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916909"/>
            <a:ext cx="3622754" cy="271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0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i="1" dirty="0"/>
              <a:t>Количество заправочных станций в мире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Россия </a:t>
            </a:r>
            <a:r>
              <a:rPr lang="ru-RU" dirty="0">
                <a:solidFill>
                  <a:schemeClr val="tx1"/>
                </a:solidFill>
              </a:rPr>
              <a:t>--- 45000 (2013)</a:t>
            </a:r>
          </a:p>
          <a:p>
            <a:pPr marL="365760" lvl="1" indent="0" algn="ctr">
              <a:buNone/>
            </a:pPr>
            <a:r>
              <a:rPr lang="ru-RU" sz="2400" dirty="0"/>
              <a:t>Турция — 12139 (2008)</a:t>
            </a:r>
          </a:p>
          <a:p>
            <a:pPr marL="365760" lvl="1" indent="0" algn="ctr">
              <a:buNone/>
            </a:pPr>
            <a:r>
              <a:rPr lang="ru-RU" sz="2400" dirty="0"/>
              <a:t>США --- 121446 (2005)</a:t>
            </a:r>
          </a:p>
          <a:p>
            <a:pPr marL="365760" lvl="1" indent="0" algn="ctr">
              <a:buNone/>
            </a:pPr>
            <a:r>
              <a:rPr lang="ru-RU" sz="2400" dirty="0"/>
              <a:t>Мексика — 8200 (2008)</a:t>
            </a:r>
          </a:p>
          <a:p>
            <a:pPr marL="365760" lvl="1" indent="0" algn="ctr">
              <a:buNone/>
            </a:pPr>
            <a:r>
              <a:rPr lang="ru-RU" sz="2400" dirty="0"/>
              <a:t>Нигерия — приблизительно 4700 (2007)</a:t>
            </a:r>
          </a:p>
          <a:p>
            <a:pPr marL="365760" lvl="1" indent="0" algn="ctr">
              <a:buNone/>
            </a:pPr>
            <a:r>
              <a:rPr lang="ru-RU" sz="2400" dirty="0"/>
              <a:t>Южная Африка — 6500</a:t>
            </a:r>
          </a:p>
          <a:p>
            <a:pPr marL="365760" lvl="1" indent="0" algn="ctr">
              <a:buNone/>
            </a:pPr>
            <a:r>
              <a:rPr lang="ru-RU" sz="2400" dirty="0"/>
              <a:t>Кения — приблизительно 1300</a:t>
            </a:r>
          </a:p>
          <a:p>
            <a:pPr marL="365760" lvl="1" indent="0" algn="ctr">
              <a:buNone/>
            </a:pPr>
            <a:r>
              <a:rPr lang="ru-RU" sz="2400" dirty="0"/>
              <a:t>Танзания — 1000</a:t>
            </a:r>
          </a:p>
          <a:p>
            <a:pPr marL="365760" lvl="1" indent="0" algn="ctr">
              <a:buNone/>
            </a:pPr>
            <a:r>
              <a:rPr lang="ru-RU" sz="2400" dirty="0"/>
              <a:t>Малави — 500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 Китай</a:t>
            </a:r>
            <a:r>
              <a:rPr lang="ru-RU" dirty="0">
                <a:solidFill>
                  <a:schemeClr val="tx1"/>
                </a:solidFill>
              </a:rPr>
              <a:t> — 30000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23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/>
              <a:t>Топливо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/>
              <a:t> </a:t>
            </a:r>
            <a:r>
              <a:rPr lang="ru-RU" b="1" i="1" u="sng" dirty="0" err="1"/>
              <a:t>То́пливо</a:t>
            </a:r>
            <a:r>
              <a:rPr lang="ru-RU" dirty="0"/>
              <a:t>— это вещество, способное выделять энергию в ходе определённых процессов, которую можно использовать для технических целей.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924944"/>
            <a:ext cx="4940027" cy="3036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47" y="3143063"/>
            <a:ext cx="3241103" cy="281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3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algn="ctr"/>
            <a:r>
              <a:rPr lang="ru-RU" dirty="0" smtClean="0"/>
              <a:t>Топливо в России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480720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410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970" y="708164"/>
            <a:ext cx="6818446" cy="574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857728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1764</TotalTime>
  <Words>752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Tw Cen MT</vt:lpstr>
      <vt:lpstr>Wingdings</vt:lpstr>
      <vt:lpstr>Паркет</vt:lpstr>
      <vt:lpstr>Влияние автомобильных заправочных станций (АЗС) на окружающую среду и здоровье человека </vt:lpstr>
      <vt:lpstr>Введение</vt:lpstr>
      <vt:lpstr>Цели</vt:lpstr>
      <vt:lpstr>Задачи</vt:lpstr>
      <vt:lpstr>Презентация PowerPoint</vt:lpstr>
      <vt:lpstr> Количество заправочных станций в мире </vt:lpstr>
      <vt:lpstr>Топливо</vt:lpstr>
      <vt:lpstr>Топливо в России</vt:lpstr>
      <vt:lpstr>Презентация PowerPoint</vt:lpstr>
      <vt:lpstr>Презентация PowerPoint</vt:lpstr>
      <vt:lpstr>Нефтегазовые компании Санкт-Петербурга </vt:lpstr>
      <vt:lpstr>Влияние АЗС на окружающую среду</vt:lpstr>
      <vt:lpstr>Загрязнение воздуха на АЗС</vt:lpstr>
      <vt:lpstr>Презентация PowerPoint</vt:lpstr>
      <vt:lpstr>Загрязнение почвенной среды и сточных вод</vt:lpstr>
      <vt:lpstr>Презентация PowerPoint</vt:lpstr>
      <vt:lpstr>Презентация PowerPoint</vt:lpstr>
      <vt:lpstr>Выводы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автомобильных заправочных станций (АЗС) на окружающую среду и здоровье человека</dc:title>
  <dc:creator>RePack by Diakov</dc:creator>
  <cp:lastModifiedBy>RePack by Diakov</cp:lastModifiedBy>
  <cp:revision>11</cp:revision>
  <dcterms:created xsi:type="dcterms:W3CDTF">2015-02-17T14:50:04Z</dcterms:created>
  <dcterms:modified xsi:type="dcterms:W3CDTF">2015-02-25T04:33:35Z</dcterms:modified>
</cp:coreProperties>
</file>