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4BCF0B58-70F5-43FE-A6C1-22BD795F1366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720F0A4-924D-4591-83DE-303A74087E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0B58-70F5-43FE-A6C1-22BD795F1366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0F0A4-924D-4591-83DE-303A74087E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0B58-70F5-43FE-A6C1-22BD795F1366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0F0A4-924D-4591-83DE-303A74087E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0B58-70F5-43FE-A6C1-22BD795F1366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0F0A4-924D-4591-83DE-303A74087E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0B58-70F5-43FE-A6C1-22BD795F1366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0F0A4-924D-4591-83DE-303A74087E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0B58-70F5-43FE-A6C1-22BD795F1366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0F0A4-924D-4591-83DE-303A74087E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BCF0B58-70F5-43FE-A6C1-22BD795F1366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720F0A4-924D-4591-83DE-303A74087E40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4BCF0B58-70F5-43FE-A6C1-22BD795F1366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720F0A4-924D-4591-83DE-303A74087E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0B58-70F5-43FE-A6C1-22BD795F1366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0F0A4-924D-4591-83DE-303A74087E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0B58-70F5-43FE-A6C1-22BD795F1366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0F0A4-924D-4591-83DE-303A74087E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0B58-70F5-43FE-A6C1-22BD795F1366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0F0A4-924D-4591-83DE-303A74087E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4BCF0B58-70F5-43FE-A6C1-22BD795F1366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720F0A4-924D-4591-83DE-303A74087E4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Симметрия материи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Выполнила</a:t>
            </a:r>
            <a:r>
              <a:rPr lang="en-US" dirty="0" smtClean="0"/>
              <a:t>:</a:t>
            </a:r>
            <a:endParaRPr lang="ru-RU" dirty="0" smtClean="0"/>
          </a:p>
          <a:p>
            <a:r>
              <a:rPr lang="ru-RU" dirty="0" smtClean="0"/>
              <a:t>Ученица 9</a:t>
            </a:r>
            <a:r>
              <a:rPr lang="en-US" dirty="0" smtClean="0"/>
              <a:t>”</a:t>
            </a:r>
            <a:r>
              <a:rPr lang="ru-RU" dirty="0" smtClean="0"/>
              <a:t>Б</a:t>
            </a:r>
            <a:r>
              <a:rPr lang="en-US" dirty="0" smtClean="0"/>
              <a:t>”</a:t>
            </a:r>
            <a:r>
              <a:rPr lang="ru-RU" dirty="0" smtClean="0"/>
              <a:t> класса 639 школы</a:t>
            </a:r>
          </a:p>
          <a:p>
            <a:r>
              <a:rPr lang="ru-RU" dirty="0" smtClean="0"/>
              <a:t>Пальчик Анна</a:t>
            </a:r>
          </a:p>
          <a:p>
            <a:r>
              <a:rPr lang="ru-RU" dirty="0" smtClean="0"/>
              <a:t>Научный руководитель-</a:t>
            </a:r>
          </a:p>
          <a:p>
            <a:r>
              <a:rPr lang="ru-RU" dirty="0" smtClean="0"/>
              <a:t>Каминская Светлана Владимировна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Биология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Лучевая симметрия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Двусторонняя симметрия</a:t>
            </a:r>
            <a:endParaRPr lang="ru-RU" dirty="0"/>
          </a:p>
        </p:txBody>
      </p:sp>
      <p:pic>
        <p:nvPicPr>
          <p:cNvPr id="7" name="Содержимое 6" descr="klen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588869" y="2865779"/>
            <a:ext cx="3479075" cy="3728695"/>
          </a:xfrm>
        </p:spPr>
      </p:pic>
      <p:pic>
        <p:nvPicPr>
          <p:cNvPr id="8" name="Содержимое 7" descr="medusa_0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18050" y="2996953"/>
            <a:ext cx="4225405" cy="3171036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Физика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Зеркальная симметрия (пространство </a:t>
            </a:r>
            <a:r>
              <a:rPr lang="ru-RU" dirty="0" err="1" smtClean="0"/>
              <a:t>Калаби-Яу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Симметрия физических явлений</a:t>
            </a:r>
            <a:endParaRPr lang="ru-RU" dirty="0"/>
          </a:p>
        </p:txBody>
      </p:sp>
      <p:pic>
        <p:nvPicPr>
          <p:cNvPr id="7" name="Содержимое 6" descr="string-theory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564370" y="2924944"/>
            <a:ext cx="3837813" cy="3312368"/>
          </a:xfrm>
        </p:spPr>
      </p:pic>
      <p:pic>
        <p:nvPicPr>
          <p:cNvPr id="8" name="Содержимое 7" descr="zakonsohranE.gif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18050" y="3539413"/>
            <a:ext cx="4041775" cy="2223923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Астрономия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Симметрия орбит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Свойство спиральности</a:t>
            </a:r>
            <a:endParaRPr lang="ru-RU" dirty="0"/>
          </a:p>
        </p:txBody>
      </p:sp>
      <p:pic>
        <p:nvPicPr>
          <p:cNvPr id="7" name="Содержимое 6" descr="simorbit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395537" y="3861048"/>
            <a:ext cx="4248471" cy="1656184"/>
          </a:xfrm>
        </p:spPr>
      </p:pic>
      <p:pic>
        <p:nvPicPr>
          <p:cNvPr id="8" name="Содержимое 7" descr="spiral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148064" y="2852936"/>
            <a:ext cx="3145445" cy="357008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Симметрия в искусстве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algn="r"/>
            <a:r>
              <a:rPr lang="en-US" b="1" dirty="0" smtClean="0"/>
              <a:t>“</a:t>
            </a:r>
            <a:r>
              <a:rPr lang="ru-RU" b="1" dirty="0" smtClean="0"/>
              <a:t>Симметрия </a:t>
            </a:r>
            <a:r>
              <a:rPr lang="ru-RU" b="1" dirty="0" smtClean="0"/>
              <a:t>является той идеей, посредством которой человек на протяжении веков пытался постичь и создать порядок, красоту и совершенство </a:t>
            </a:r>
            <a:r>
              <a:rPr lang="ru-RU" b="1" dirty="0" smtClean="0"/>
              <a:t>...</a:t>
            </a:r>
            <a:r>
              <a:rPr lang="en-US" b="1" dirty="0" smtClean="0"/>
              <a:t>”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(Г.Вейль.)</a:t>
            </a:r>
            <a:endParaRPr lang="ru-RU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Архитектура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Золотое сечение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Асимметрия </a:t>
            </a:r>
            <a:endParaRPr lang="ru-RU" dirty="0"/>
          </a:p>
        </p:txBody>
      </p:sp>
      <p:pic>
        <p:nvPicPr>
          <p:cNvPr id="7" name="Содержимое 6" descr="bolshaja-piramida-Heopsa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91032" y="3140968"/>
            <a:ext cx="3996445" cy="2664296"/>
          </a:xfrm>
        </p:spPr>
      </p:pic>
      <p:pic>
        <p:nvPicPr>
          <p:cNvPr id="8" name="Содержимое 7" descr="hram-vasiliya-blajennogo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18051" y="2866225"/>
            <a:ext cx="3886398" cy="3718984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Архитектура</a:t>
            </a:r>
            <a:endParaRPr lang="ru-RU" dirty="0"/>
          </a:p>
        </p:txBody>
      </p:sp>
      <p:pic>
        <p:nvPicPr>
          <p:cNvPr id="5" name="Содержимое 4" descr="ekaterininskiy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492896"/>
            <a:ext cx="4539843" cy="3024336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dirty="0" smtClean="0"/>
              <a:t>Диссиметрия</a:t>
            </a:r>
            <a:endParaRPr lang="ru-RU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Музыка и литература</a:t>
            </a:r>
            <a:endParaRPr lang="ru-RU" dirty="0"/>
          </a:p>
        </p:txBody>
      </p:sp>
      <p:pic>
        <p:nvPicPr>
          <p:cNvPr id="5" name="Содержимое 4" descr="mozert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2276872"/>
            <a:ext cx="3467484" cy="443838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«В тот год осенняя погода</a:t>
            </a:r>
          </a:p>
          <a:p>
            <a:r>
              <a:rPr lang="ru-RU" dirty="0" smtClean="0"/>
              <a:t>  Стояла долго на дворе</a:t>
            </a:r>
          </a:p>
          <a:p>
            <a:r>
              <a:rPr lang="ru-RU" dirty="0" smtClean="0"/>
              <a:t>  Зимы ждала, ждала природа.</a:t>
            </a:r>
          </a:p>
          <a:p>
            <a:r>
              <a:rPr lang="ru-RU" dirty="0" smtClean="0"/>
              <a:t>  Снег выпал только в январе.</a:t>
            </a:r>
          </a:p>
          <a:p>
            <a:r>
              <a:rPr lang="ru-RU" dirty="0" smtClean="0"/>
              <a:t>  На третье в ночь. Проснувшись рано,  </a:t>
            </a:r>
          </a:p>
          <a:p>
            <a:r>
              <a:rPr lang="ru-RU" dirty="0" smtClean="0"/>
              <a:t>  В окно увидела Татьяна </a:t>
            </a:r>
          </a:p>
          <a:p>
            <a:r>
              <a:rPr lang="ru-RU" dirty="0" smtClean="0"/>
              <a:t>  Поутру побелевший двор, кругом.</a:t>
            </a:r>
          </a:p>
          <a:p>
            <a:r>
              <a:rPr lang="ru-RU" dirty="0" smtClean="0"/>
              <a:t>  Куртины, кровли и забор,</a:t>
            </a:r>
          </a:p>
          <a:p>
            <a:r>
              <a:rPr lang="ru-RU" dirty="0" smtClean="0"/>
              <a:t>  На стеклах легкие узоры,</a:t>
            </a:r>
          </a:p>
          <a:p>
            <a:r>
              <a:rPr lang="ru-RU" dirty="0" smtClean="0"/>
              <a:t>  Деревья в зимнем серебре,</a:t>
            </a:r>
          </a:p>
          <a:p>
            <a:r>
              <a:rPr lang="ru-RU" dirty="0" smtClean="0"/>
              <a:t>  Сорок веселых на дворе</a:t>
            </a:r>
          </a:p>
          <a:p>
            <a:r>
              <a:rPr lang="ru-RU" dirty="0" smtClean="0"/>
              <a:t>  И мягко устланы горы</a:t>
            </a:r>
          </a:p>
          <a:p>
            <a:r>
              <a:rPr lang="ru-RU" dirty="0" smtClean="0"/>
              <a:t>  Зимы блистательным ковром.</a:t>
            </a:r>
          </a:p>
          <a:p>
            <a:r>
              <a:rPr lang="ru-RU" dirty="0" smtClean="0"/>
              <a:t>  Все ярко, все бело.»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Изобразительное искусство</a:t>
            </a:r>
            <a:endParaRPr lang="ru-RU" dirty="0"/>
          </a:p>
        </p:txBody>
      </p:sp>
      <p:pic>
        <p:nvPicPr>
          <p:cNvPr id="5" name="Содержимое 4" descr="Maurits_Esher-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493169"/>
            <a:ext cx="4038600" cy="4038600"/>
          </a:xfrm>
        </p:spPr>
      </p:pic>
      <p:pic>
        <p:nvPicPr>
          <p:cNvPr id="6" name="Содержимое 5" descr="Esher_ris_06_69Drawins_hands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812663" y="2636912"/>
            <a:ext cx="4055491" cy="3456384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Симметрия в гуманитарных науках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algn="r"/>
            <a:r>
              <a:rPr lang="ru-RU" b="1" dirty="0" smtClean="0"/>
              <a:t>“Раз стоя перед чёрной доской и рисуя на ней мелом разные фигуры, я вдруг был поражён мыслью: почему симметрия приятна для глаз!.. Разве во всём в жизни симметрия</a:t>
            </a:r>
            <a:r>
              <a:rPr lang="ru-RU" b="1" dirty="0" smtClean="0"/>
              <a:t>?”</a:t>
            </a:r>
          </a:p>
          <a:p>
            <a:pPr algn="r"/>
            <a:r>
              <a:rPr lang="ru-RU" b="1" dirty="0" smtClean="0"/>
              <a:t>(Л.Толстой)</a:t>
            </a:r>
            <a:endParaRPr lang="ru-RU" b="1" dirty="0" smtClean="0"/>
          </a:p>
          <a:p>
            <a:pPr algn="r"/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Язык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en-US" i="1" dirty="0" err="1" smtClean="0"/>
              <a:t>Sator</a:t>
            </a:r>
            <a:r>
              <a:rPr lang="en-US" i="1" dirty="0" smtClean="0"/>
              <a:t> </a:t>
            </a:r>
            <a:r>
              <a:rPr lang="en-US" i="1" dirty="0" err="1" smtClean="0"/>
              <a:t>arepo</a:t>
            </a:r>
            <a:r>
              <a:rPr lang="en-US" i="1" dirty="0" smtClean="0"/>
              <a:t> tenet opera </a:t>
            </a:r>
            <a:r>
              <a:rPr lang="en-US" i="1" dirty="0" err="1" smtClean="0"/>
              <a:t>rotas</a:t>
            </a:r>
            <a:r>
              <a:rPr lang="ru-RU" i="1" dirty="0" smtClean="0"/>
              <a:t>»</a:t>
            </a:r>
            <a:r>
              <a:rPr lang="ru-RU" dirty="0" smtClean="0"/>
              <a:t>- значащее «Сеятель </a:t>
            </a:r>
            <a:r>
              <a:rPr lang="ru-RU" dirty="0" err="1" smtClean="0"/>
              <a:t>Арепо</a:t>
            </a:r>
            <a:r>
              <a:rPr lang="ru-RU" dirty="0" smtClean="0"/>
              <a:t> с трудом удерживает колеса».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Получение опыта проведения научной работы</a:t>
            </a:r>
          </a:p>
          <a:p>
            <a:r>
              <a:rPr lang="ru-RU" dirty="0" smtClean="0"/>
              <a:t>Формирование системного взгляда на понятие</a:t>
            </a:r>
          </a:p>
          <a:p>
            <a:r>
              <a:rPr lang="ru-RU" dirty="0" smtClean="0"/>
              <a:t>Развитие умения работы с информацией из разных источников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Симметрия в математических науках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ru-RU" b="1" dirty="0" smtClean="0"/>
              <a:t>«Для человеческого разума симметрия обладает, по - видимому, совершенно особой притягательной </a:t>
            </a:r>
            <a:r>
              <a:rPr lang="ru-RU" b="1" dirty="0" smtClean="0"/>
              <a:t>силой»</a:t>
            </a:r>
          </a:p>
          <a:p>
            <a:pPr algn="r"/>
            <a:r>
              <a:rPr lang="ru-RU" b="1" dirty="0" smtClean="0"/>
              <a:t>(</a:t>
            </a:r>
            <a:r>
              <a:rPr lang="ru-RU" b="1" dirty="0" smtClean="0"/>
              <a:t>Фейнман </a:t>
            </a:r>
            <a:r>
              <a:rPr lang="ru-RU" b="1" dirty="0" smtClean="0"/>
              <a:t>Р</a:t>
            </a:r>
            <a:r>
              <a:rPr lang="ru-RU" b="1" dirty="0" smtClean="0"/>
              <a:t>.)</a:t>
            </a:r>
            <a:endParaRPr lang="ru-RU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Математика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Бутылка Клейна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Многочлены от </a:t>
            </a:r>
            <a:r>
              <a:rPr lang="en-US" dirty="0" smtClean="0"/>
              <a:t>x</a:t>
            </a:r>
            <a:r>
              <a:rPr lang="ru-RU" dirty="0" smtClean="0"/>
              <a:t> и </a:t>
            </a:r>
            <a:r>
              <a:rPr lang="en-US" dirty="0" smtClean="0"/>
              <a:t>y</a:t>
            </a:r>
            <a:endParaRPr lang="ru-RU" dirty="0"/>
          </a:p>
        </p:txBody>
      </p:sp>
      <p:pic>
        <p:nvPicPr>
          <p:cNvPr id="7" name="Содержимое 6" descr="Klein_bottle.svg.pn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1331640" y="2780928"/>
            <a:ext cx="1913026" cy="3669531"/>
          </a:xfrm>
        </p:spPr>
      </p:pic>
      <p:pic>
        <p:nvPicPr>
          <p:cNvPr id="8" name="Содержимое 7" descr="xy.gif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81051" y="3140968"/>
            <a:ext cx="4326823" cy="2880319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www</a:t>
            </a:r>
            <a:r>
              <a:rPr lang="ru-RU" dirty="0" smtClean="0"/>
              <a:t>.</a:t>
            </a:r>
            <a:r>
              <a:rPr lang="en-US" dirty="0" err="1" smtClean="0"/>
              <a:t>simmetria</a:t>
            </a:r>
            <a:r>
              <a:rPr lang="ru-RU" dirty="0" smtClean="0"/>
              <a:t>.</a:t>
            </a:r>
            <a:r>
              <a:rPr lang="en-US" dirty="0" err="1" smtClean="0"/>
              <a:t>narod</a:t>
            </a:r>
            <a:r>
              <a:rPr lang="ru-RU" dirty="0" smtClean="0"/>
              <a:t>.</a:t>
            </a:r>
            <a:r>
              <a:rPr lang="en-US" dirty="0" err="1" smtClean="0"/>
              <a:t>ru</a:t>
            </a:r>
            <a:endParaRPr lang="ru-RU" dirty="0" smtClean="0"/>
          </a:p>
          <a:p>
            <a:r>
              <a:rPr lang="en-US" dirty="0" smtClean="0"/>
              <a:t>www</a:t>
            </a:r>
            <a:r>
              <a:rPr lang="ru-RU" dirty="0" smtClean="0"/>
              <a:t>.</a:t>
            </a:r>
            <a:r>
              <a:rPr lang="en-US" dirty="0" err="1" smtClean="0"/>
              <a:t>slideshare</a:t>
            </a:r>
            <a:r>
              <a:rPr lang="ru-RU" dirty="0" smtClean="0"/>
              <a:t>.</a:t>
            </a:r>
            <a:r>
              <a:rPr lang="en-US" dirty="0" smtClean="0"/>
              <a:t>net</a:t>
            </a:r>
            <a:endParaRPr lang="ru-RU" dirty="0" smtClean="0"/>
          </a:p>
          <a:p>
            <a:r>
              <a:rPr lang="en-US" dirty="0" smtClean="0"/>
              <a:t>www.dic.academic.ru.</a:t>
            </a:r>
            <a:endParaRPr lang="ru-RU" dirty="0" smtClean="0"/>
          </a:p>
          <a:p>
            <a:r>
              <a:rPr lang="en-US" dirty="0" smtClean="0"/>
              <a:t>www</a:t>
            </a:r>
            <a:r>
              <a:rPr lang="ru-RU" dirty="0" smtClean="0"/>
              <a:t>.</a:t>
            </a:r>
            <a:r>
              <a:rPr lang="en-US" dirty="0" err="1" smtClean="0"/>
              <a:t>wikipedia</a:t>
            </a:r>
            <a:r>
              <a:rPr lang="ru-RU" dirty="0" smtClean="0"/>
              <a:t>.</a:t>
            </a:r>
            <a:r>
              <a:rPr lang="en-US" dirty="0" err="1" smtClean="0"/>
              <a:t>ru</a:t>
            </a:r>
            <a:r>
              <a:rPr lang="ru-RU" dirty="0" smtClean="0"/>
              <a:t>.</a:t>
            </a:r>
          </a:p>
          <a:p>
            <a:r>
              <a:rPr lang="ru-RU" dirty="0" smtClean="0"/>
              <a:t>Хоакин </a:t>
            </a:r>
            <a:r>
              <a:rPr lang="ru-RU" dirty="0" err="1" smtClean="0"/>
              <a:t>Наварро</a:t>
            </a:r>
            <a:r>
              <a:rPr lang="ru-RU" dirty="0" smtClean="0"/>
              <a:t> «Зазеркалье. Симметрия в математике»</a:t>
            </a:r>
          </a:p>
          <a:p>
            <a:r>
              <a:rPr lang="ru-RU" dirty="0" smtClean="0"/>
              <a:t>Волошинов А.В. «Математика и искусство»</a:t>
            </a:r>
          </a:p>
          <a:p>
            <a:r>
              <a:rPr lang="ru-RU" dirty="0" smtClean="0"/>
              <a:t>Новосельцева «Симметрия»</a:t>
            </a:r>
          </a:p>
          <a:p>
            <a:r>
              <a:rPr lang="ru-RU" dirty="0" smtClean="0"/>
              <a:t>Петр </a:t>
            </a:r>
            <a:r>
              <a:rPr lang="ru-RU" dirty="0" err="1" smtClean="0"/>
              <a:t>Лернер</a:t>
            </a:r>
            <a:r>
              <a:rPr lang="ru-RU" dirty="0" smtClean="0"/>
              <a:t> «Симметрия в композиции»</a:t>
            </a:r>
          </a:p>
          <a:p>
            <a:r>
              <a:rPr lang="ru-RU" dirty="0" err="1" smtClean="0"/>
              <a:t>Мухтяев</a:t>
            </a:r>
            <a:r>
              <a:rPr lang="ru-RU" dirty="0" smtClean="0"/>
              <a:t> «Симметрия в архитектуре»   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624078" indent="-514350">
              <a:buNone/>
            </a:pPr>
            <a:r>
              <a:rPr lang="en-US" dirty="0" smtClean="0"/>
              <a:t>I</a:t>
            </a:r>
            <a:r>
              <a:rPr lang="ru-RU" dirty="0" smtClean="0"/>
              <a:t>.Понятие </a:t>
            </a:r>
            <a:r>
              <a:rPr lang="en-US" dirty="0" smtClean="0"/>
              <a:t>“</a:t>
            </a:r>
            <a:r>
              <a:rPr lang="ru-RU" dirty="0" smtClean="0"/>
              <a:t>симметрия</a:t>
            </a:r>
            <a:r>
              <a:rPr lang="en-US" dirty="0" smtClean="0"/>
              <a:t>”</a:t>
            </a:r>
            <a:r>
              <a:rPr lang="ru-RU" dirty="0" smtClean="0"/>
              <a:t>                                                 </a:t>
            </a:r>
            <a:r>
              <a:rPr lang="en-US" dirty="0" smtClean="0"/>
              <a:t>VII.</a:t>
            </a:r>
            <a:r>
              <a:rPr lang="ru-RU" dirty="0" smtClean="0"/>
              <a:t>Литература</a:t>
            </a:r>
          </a:p>
          <a:p>
            <a:pPr marL="624078" indent="-514350"/>
            <a:r>
              <a:rPr lang="ru-RU" dirty="0" smtClean="0"/>
              <a:t>основы учения о симметрии</a:t>
            </a:r>
          </a:p>
          <a:p>
            <a:pPr marL="624078" indent="-514350">
              <a:buNone/>
            </a:pPr>
            <a:r>
              <a:rPr lang="en-US" dirty="0" smtClean="0"/>
              <a:t>II.</a:t>
            </a:r>
            <a:r>
              <a:rPr lang="ru-RU" dirty="0" smtClean="0"/>
              <a:t>Симметрия в природе</a:t>
            </a:r>
          </a:p>
          <a:p>
            <a:pPr marL="624078" indent="-514350"/>
            <a:r>
              <a:rPr lang="ru-RU" dirty="0" smtClean="0"/>
              <a:t>химия</a:t>
            </a:r>
          </a:p>
          <a:p>
            <a:pPr marL="624078" indent="-514350"/>
            <a:r>
              <a:rPr lang="ru-RU" dirty="0" smtClean="0"/>
              <a:t>биология</a:t>
            </a:r>
          </a:p>
          <a:p>
            <a:pPr marL="624078" indent="-514350"/>
            <a:r>
              <a:rPr lang="ru-RU" dirty="0" smtClean="0"/>
              <a:t>физика</a:t>
            </a:r>
          </a:p>
          <a:p>
            <a:pPr marL="624078" indent="-514350"/>
            <a:r>
              <a:rPr lang="ru-RU" dirty="0" smtClean="0"/>
              <a:t>астрономия</a:t>
            </a:r>
          </a:p>
          <a:p>
            <a:pPr marL="624078" indent="-514350">
              <a:buNone/>
            </a:pPr>
            <a:r>
              <a:rPr lang="en-US" dirty="0" smtClean="0"/>
              <a:t>III.</a:t>
            </a:r>
            <a:r>
              <a:rPr lang="ru-RU" dirty="0" smtClean="0"/>
              <a:t>Симметрия в искусстве</a:t>
            </a:r>
          </a:p>
          <a:p>
            <a:pPr marL="624078" indent="-514350"/>
            <a:r>
              <a:rPr lang="ru-RU" dirty="0" smtClean="0"/>
              <a:t>архитектура</a:t>
            </a:r>
          </a:p>
          <a:p>
            <a:pPr marL="624078" indent="-514350"/>
            <a:r>
              <a:rPr lang="ru-RU" dirty="0" smtClean="0"/>
              <a:t>музыка, литература</a:t>
            </a:r>
          </a:p>
          <a:p>
            <a:pPr marL="624078" indent="-514350"/>
            <a:r>
              <a:rPr lang="ru-RU" dirty="0" smtClean="0"/>
              <a:t>изобразительное искусство </a:t>
            </a:r>
          </a:p>
          <a:p>
            <a:pPr marL="624078" indent="-514350">
              <a:buNone/>
            </a:pPr>
            <a:r>
              <a:rPr lang="en-US" dirty="0" smtClean="0"/>
              <a:t>IV.</a:t>
            </a:r>
            <a:r>
              <a:rPr lang="ru-RU" dirty="0" smtClean="0"/>
              <a:t>Симметрия в гуманитарных науках</a:t>
            </a:r>
          </a:p>
          <a:p>
            <a:pPr marL="624078" indent="-514350"/>
            <a:r>
              <a:rPr lang="ru-RU" dirty="0" smtClean="0"/>
              <a:t>язык</a:t>
            </a:r>
          </a:p>
          <a:p>
            <a:pPr marL="624078" indent="-514350">
              <a:buNone/>
            </a:pPr>
            <a:r>
              <a:rPr lang="en-US" dirty="0" smtClean="0"/>
              <a:t>V.</a:t>
            </a:r>
            <a:r>
              <a:rPr lang="ru-RU" dirty="0" smtClean="0"/>
              <a:t>Симметрия в математических науках</a:t>
            </a:r>
          </a:p>
          <a:p>
            <a:pPr marL="624078" indent="-514350"/>
            <a:r>
              <a:rPr lang="ru-RU" dirty="0" smtClean="0"/>
              <a:t>математика(алгебра, геометрия)</a:t>
            </a:r>
          </a:p>
          <a:p>
            <a:pPr marL="624078" indent="-514350">
              <a:buNone/>
            </a:pPr>
            <a:r>
              <a:rPr lang="ru-RU" dirty="0" smtClean="0"/>
              <a:t> </a:t>
            </a:r>
            <a:r>
              <a:rPr lang="en-US" dirty="0" smtClean="0"/>
              <a:t>V</a:t>
            </a:r>
            <a:r>
              <a:rPr lang="en-US" dirty="0" smtClean="0"/>
              <a:t>I.</a:t>
            </a:r>
            <a:r>
              <a:rPr lang="ru-RU" dirty="0" smtClean="0"/>
              <a:t>Заключение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Понятие </a:t>
            </a:r>
            <a:r>
              <a:rPr lang="en-US" dirty="0" smtClean="0"/>
              <a:t>“</a:t>
            </a:r>
            <a:r>
              <a:rPr lang="ru-RU" dirty="0" smtClean="0"/>
              <a:t>симметрия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algn="r"/>
            <a:r>
              <a:rPr lang="ru-RU" b="1" i="1" dirty="0" smtClean="0"/>
              <a:t>Всякое человеческое познание</a:t>
            </a:r>
            <a:endParaRPr lang="ru-RU" dirty="0" smtClean="0"/>
          </a:p>
          <a:p>
            <a:pPr algn="r"/>
            <a:r>
              <a:rPr lang="ru-RU" b="1" i="1" dirty="0" smtClean="0"/>
              <a:t>                                        начинается с созерцаний,</a:t>
            </a:r>
            <a:endParaRPr lang="ru-RU" dirty="0" smtClean="0"/>
          </a:p>
          <a:p>
            <a:pPr algn="r"/>
            <a:r>
              <a:rPr lang="ru-RU" b="1" i="1" dirty="0" smtClean="0"/>
              <a:t>                                        переходит к понятиям</a:t>
            </a:r>
            <a:endParaRPr lang="ru-RU" dirty="0" smtClean="0"/>
          </a:p>
          <a:p>
            <a:pPr algn="r"/>
            <a:r>
              <a:rPr lang="ru-RU" b="1" i="1" dirty="0" smtClean="0"/>
              <a:t>                                        и заканчивает идеями.</a:t>
            </a:r>
            <a:endParaRPr lang="ru-RU" dirty="0" smtClean="0"/>
          </a:p>
          <a:p>
            <a:pPr algn="r"/>
            <a:r>
              <a:rPr lang="ru-RU" b="1" i="1" dirty="0" smtClean="0"/>
              <a:t>                                                                       (И.Кант)</a:t>
            </a:r>
            <a:endParaRPr lang="ru-RU" dirty="0" smtClean="0"/>
          </a:p>
          <a:p>
            <a:pPr algn="r"/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Основы учения о симметрии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i="1" dirty="0" smtClean="0"/>
              <a:t>«Симметрия»</a:t>
            </a:r>
            <a:r>
              <a:rPr lang="ru-RU" i="1" dirty="0" smtClean="0"/>
              <a:t> в переводе с греческого </a:t>
            </a:r>
            <a:r>
              <a:rPr lang="ru-RU" i="1" dirty="0" smtClean="0"/>
              <a:t>означает «соразмерность</a:t>
            </a:r>
            <a:r>
              <a:rPr lang="ru-RU" i="1" dirty="0" smtClean="0"/>
              <a:t>»(</a:t>
            </a:r>
            <a:r>
              <a:rPr lang="ru-RU" i="1" dirty="0" smtClean="0"/>
              <a:t>повторяемость). Симметричные </a:t>
            </a:r>
            <a:r>
              <a:rPr lang="ru-RU" i="1" dirty="0" smtClean="0"/>
              <a:t>тела и предметы состоят из равнозначных, правильно повторяющихся в пространстве частей</a:t>
            </a:r>
            <a:r>
              <a:rPr lang="ru-RU" i="1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Симметрия может быть классифицирована как</a:t>
            </a:r>
            <a:r>
              <a:rPr lang="ru-RU" i="1" dirty="0" smtClean="0"/>
              <a:t>: математическая</a:t>
            </a:r>
            <a:r>
              <a:rPr lang="ru-RU" dirty="0" smtClean="0"/>
              <a:t>( встречается во всем, что </a:t>
            </a:r>
            <a:r>
              <a:rPr lang="ru-RU" b="1" dirty="0" smtClean="0"/>
              <a:t>можно</a:t>
            </a:r>
            <a:r>
              <a:rPr lang="ru-RU" u="sng" dirty="0" smtClean="0"/>
              <a:t> </a:t>
            </a:r>
            <a:r>
              <a:rPr lang="ru-RU" dirty="0" smtClean="0"/>
              <a:t>назвать объектом) и </a:t>
            </a:r>
            <a:r>
              <a:rPr lang="ru-RU" i="1" dirty="0" smtClean="0"/>
              <a:t>физическая</a:t>
            </a:r>
            <a:r>
              <a:rPr lang="ru-RU" dirty="0" smtClean="0"/>
              <a:t>( встречается во всем, что </a:t>
            </a:r>
            <a:r>
              <a:rPr lang="ru-RU" b="1" dirty="0" smtClean="0"/>
              <a:t>нельзя</a:t>
            </a:r>
            <a:r>
              <a:rPr lang="ru-RU" dirty="0" smtClean="0"/>
              <a:t> назвать объектом).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Симметрия в природе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…быть прекрасным- значит быть </a:t>
            </a:r>
          </a:p>
          <a:p>
            <a:pPr algn="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симметричным и соразмерным…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”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(Платон)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Химия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Симметрия в химии проявляется в </a:t>
            </a:r>
            <a:r>
              <a:rPr lang="ru-RU" i="1" dirty="0" smtClean="0"/>
              <a:t>геометрической конфигурации молекул</a:t>
            </a:r>
            <a:r>
              <a:rPr lang="ru-RU" dirty="0" smtClean="0"/>
              <a:t>. </a:t>
            </a:r>
            <a:r>
              <a:rPr lang="ru-RU" i="1" dirty="0" smtClean="0"/>
              <a:t>Большинство простых молекул обладает элементами пространственной симметрии равновесной конфигурации :осями симметрии, плоскостями симметрии и т.д.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Химия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Молекула метана(</a:t>
            </a:r>
            <a:r>
              <a:rPr lang="en-US" dirty="0" smtClean="0"/>
              <a:t>CH4)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Молекула этилена(С2Р4)</a:t>
            </a:r>
            <a:endParaRPr lang="ru-RU" dirty="0"/>
          </a:p>
        </p:txBody>
      </p:sp>
      <p:pic>
        <p:nvPicPr>
          <p:cNvPr id="7" name="Содержимое 6" descr="metan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775076" y="2852936"/>
            <a:ext cx="3471602" cy="3384376"/>
          </a:xfrm>
        </p:spPr>
      </p:pic>
      <p:pic>
        <p:nvPicPr>
          <p:cNvPr id="8" name="Содержимое 7" descr="Ethene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18050" y="3061024"/>
            <a:ext cx="4041775" cy="3180701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Химия</a:t>
            </a:r>
            <a:endParaRPr lang="ru-RU" dirty="0"/>
          </a:p>
        </p:txBody>
      </p:sp>
      <p:pic>
        <p:nvPicPr>
          <p:cNvPr id="5" name="Содержимое 4" descr="aminokisloty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199" y="2780928"/>
            <a:ext cx="4328021" cy="3246016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Современной химии известны вещества, структуры которых являются как бы зеркальными антиподами друг друга. Их химический состав и строение во всем копируют друг друга, кроме одного: пространственное строение делает их </a:t>
            </a:r>
            <a:r>
              <a:rPr lang="ru-RU" b="1" dirty="0" smtClean="0"/>
              <a:t>зеркальными двойниками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297</TotalTime>
  <Words>531</Words>
  <Application>Microsoft Office PowerPoint</Application>
  <PresentationFormat>Экран (4:3)</PresentationFormat>
  <Paragraphs>102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Городская</vt:lpstr>
      <vt:lpstr>Симметрия материи</vt:lpstr>
      <vt:lpstr>Цели работы</vt:lpstr>
      <vt:lpstr>Содержание</vt:lpstr>
      <vt:lpstr>Понятие “симметрия”</vt:lpstr>
      <vt:lpstr>Основы учения о симметрии</vt:lpstr>
      <vt:lpstr>Симметрия в природе</vt:lpstr>
      <vt:lpstr>Химия</vt:lpstr>
      <vt:lpstr>Химия</vt:lpstr>
      <vt:lpstr>Химия</vt:lpstr>
      <vt:lpstr>Биология</vt:lpstr>
      <vt:lpstr>Физика</vt:lpstr>
      <vt:lpstr>Астрономия </vt:lpstr>
      <vt:lpstr>Симметрия в искусстве</vt:lpstr>
      <vt:lpstr>Архитектура</vt:lpstr>
      <vt:lpstr>Архитектура</vt:lpstr>
      <vt:lpstr>Музыка и литература</vt:lpstr>
      <vt:lpstr>Изобразительное искусство</vt:lpstr>
      <vt:lpstr>Симметрия в гуманитарных науках</vt:lpstr>
      <vt:lpstr>Язык</vt:lpstr>
      <vt:lpstr>Симметрия в математических науках</vt:lpstr>
      <vt:lpstr>Математика</vt:lpstr>
      <vt:lpstr>Литература</vt:lpstr>
    </vt:vector>
  </TitlesOfParts>
  <Company>XTreme.ws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Симметрия материи</dc:title>
  <dc:creator>XTreme.ws</dc:creator>
  <cp:lastModifiedBy>XTreme.ws</cp:lastModifiedBy>
  <cp:revision>1</cp:revision>
  <dcterms:created xsi:type="dcterms:W3CDTF">2015-02-24T17:16:40Z</dcterms:created>
  <dcterms:modified xsi:type="dcterms:W3CDTF">2015-02-24T22:14:16Z</dcterms:modified>
</cp:coreProperties>
</file>