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92" r:id="rId3"/>
    <p:sldId id="291" r:id="rId4"/>
    <p:sldId id="259" r:id="rId5"/>
    <p:sldId id="260" r:id="rId6"/>
    <p:sldId id="261" r:id="rId7"/>
    <p:sldId id="262" r:id="rId8"/>
    <p:sldId id="294" r:id="rId9"/>
    <p:sldId id="293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23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2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989F7-348D-4B3C-BB54-B03E693B078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498EB-0B28-4495-857B-E0C44EF9EB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449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498EB-0B28-4495-857B-E0C44EF9EB6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350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8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979C47-D61B-482A-B1B6-18DE62A8372C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6EDA4E-64BD-493F-9EFC-B5B0BA530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izobret19.narod.ru/hp_galvanichesky_batareya.html" TargetMode="External"/><Relationship Id="rId13" Type="http://schemas.openxmlformats.org/officeDocument/2006/relationships/hyperlink" Target="http://cosmoagida.ru/?p=508" TargetMode="External"/><Relationship Id="rId3" Type="http://schemas.openxmlformats.org/officeDocument/2006/relationships/hyperlink" Target="https://ru.wikipedia.org/wiki/%C2%EE%EB%FC%F2%E0,_%C0%EB%E5%F1%F1%E0%ED%E4%F0%EE" TargetMode="External"/><Relationship Id="rId7" Type="http://schemas.openxmlformats.org/officeDocument/2006/relationships/hyperlink" Target="https://ru.wikipedia.org/wiki/%CF%E5%F2%F0%EE%E2,_%C2%E0%F1%E8%EB%E8%E9_%C2%EB%E0%E4%E8%EC%E8%F0%EE%E2%E8%F7" TargetMode="External"/><Relationship Id="rId12" Type="http://schemas.openxmlformats.org/officeDocument/2006/relationships/hyperlink" Target="http://m.lenta.ru/news/2007/08/14/battery" TargetMode="External"/><Relationship Id="rId2" Type="http://schemas.openxmlformats.org/officeDocument/2006/relationships/hyperlink" Target="http://driveforinnovation.blogs.tech.ubm.com/super-battery-demands-government-rd-or-does-it/" TargetMode="External"/><Relationship Id="rId16" Type="http://schemas.openxmlformats.org/officeDocument/2006/relationships/hyperlink" Target="http://forum.vegalab.ru/showthread.php?t=30282&amp;p=849616&amp;viewfull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boyan.org/petrov.html" TargetMode="External"/><Relationship Id="rId11" Type="http://schemas.openxmlformats.org/officeDocument/2006/relationships/hyperlink" Target="http://www.powerinfo.ru/" TargetMode="External"/><Relationship Id="rId5" Type="http://schemas.openxmlformats.org/officeDocument/2006/relationships/hyperlink" Target="http://yandex.ru/images/search?img_url=http://upload.wikimedia.org/wikipedia/commons/thumb/3/39/Luigi_galvani.jpg/110px-Luigi_galvani.jpg&amp;uinfo=sw-1366-sh-768-ww-1349-wh-660-pd-1-wp-16x9_1366x768&amp;_=1424115873706&amp;viewport=wide&amp;p=1&amp;text=&#1073;&#1072;&#1090;&#1072;&#1088;&#1077;&#1103;%20&#1087;&#1077;&#1090;&#1088;&#1086;&#1074;&#1072;&amp;pos=48&amp;rpt=simage&amp;pin=1" TargetMode="External"/><Relationship Id="rId15" Type="http://schemas.openxmlformats.org/officeDocument/2006/relationships/hyperlink" Target="https://ru.wikipedia.org/wiki/%D0%E8%F5%EC%E0%ED,_%C3%E5%EE%F0%E3_%C2%E8%EB%FC%E3%E5%EB%FC%EC" TargetMode="External"/><Relationship Id="rId10" Type="http://schemas.openxmlformats.org/officeDocument/2006/relationships/hyperlink" Target="http://www.rukikryki.ru/electo/ystroistva/2774-zapasnaya-batareya-svoimi-rukami.html" TargetMode="External"/><Relationship Id="rId4" Type="http://schemas.openxmlformats.org/officeDocument/2006/relationships/hyperlink" Target="http://yandex.ru/images/search?text=&#1101;&#1083;%20&#1090;&#1086;&#1082;%20&#1074;%20&#1084;&#1077;&#1090;&#1072;&#1083;&#1083;&#1072;&#1093;&amp;img_url=http://900igr.net/datas/fizika/Elektricheskij-razrjad/0003-003-Elektricheskij-tok-v-metallakh.jpg&amp;pos=0&amp;rpt=simage&amp;pin=1&amp;uinfo=sw-1366-sh-768-ww-1349-wh-660-pd-1-wp-16x9_1366x768" TargetMode="External"/><Relationship Id="rId9" Type="http://schemas.openxmlformats.org/officeDocument/2006/relationships/hyperlink" Target="http://reveladigital.com.br/arquitetandobem/wp-includes/theme-compat/fruit-battery-experiment-kit" TargetMode="External"/><Relationship Id="rId14" Type="http://schemas.openxmlformats.org/officeDocument/2006/relationships/hyperlink" Target="http://www.elfa.spb.ru/catalog/?id=00001x0001x0004x000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408238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ПРАВИТЕЛЬСТВО САНКТ – ПЕТЕРБУРГА КОМИТЕТ ПО ОБРАЗОВАНИЮ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Государственное бюджетное общеобразовательное учреждение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Гимназия №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363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Фрунзенского района Санкт-Петербурга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971600" y="1917413"/>
            <a:ext cx="7236296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Простейшие источники электрического тока своими руками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                                            Руководитель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                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Семёшкина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Н.И.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                         Учитель физики Гимназии 363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                                    Работу выполнили: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                   Яровой Антон,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Баскин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Денис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                  8б класс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chemeClr val="bg1">
                  <a:lumMod val="95000"/>
                  <a:lumOff val="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г. Санкт – Петербург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2015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05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Условные обозначения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Рисунок 3" descr="http://class-fizika.narod.ru/8_class/8_urok/8_el/6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56792"/>
            <a:ext cx="1440160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class-fizika.narod.ru/8_class/8_urok/8_el/5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221088"/>
            <a:ext cx="2936237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899592" y="1124744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Условное обозначение источника тока на электрической схеме: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3356992"/>
            <a:ext cx="6030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или батареи, состоящей из нескольких источников.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9286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Из истории открытия в области электричества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353944"/>
            <a:ext cx="7330008" cy="504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err="1" smtClean="0">
                <a:solidFill>
                  <a:schemeClr val="bg1"/>
                </a:solidFill>
              </a:rPr>
              <a:t>XVIIIв</a:t>
            </a:r>
            <a:r>
              <a:rPr lang="ru-RU" sz="1800" dirty="0" smtClean="0">
                <a:solidFill>
                  <a:schemeClr val="bg1"/>
                </a:solidFill>
              </a:rPr>
              <a:t>., Голландия</a:t>
            </a:r>
            <a:r>
              <a:rPr lang="ru-RU" sz="1800" dirty="0" smtClean="0">
                <a:solidFill>
                  <a:schemeClr val="bg1"/>
                </a:solidFill>
              </a:rPr>
              <a:t>, </a:t>
            </a:r>
            <a:r>
              <a:rPr lang="ru-RU" sz="1800" dirty="0" smtClean="0">
                <a:solidFill>
                  <a:schemeClr val="bg1"/>
                </a:solidFill>
              </a:rPr>
              <a:t>Лейденский </a:t>
            </a:r>
            <a:r>
              <a:rPr lang="ru-RU" sz="1800" dirty="0" smtClean="0">
                <a:solidFill>
                  <a:schemeClr val="bg1"/>
                </a:solidFill>
              </a:rPr>
              <a:t>университет, Питер </a:t>
            </a:r>
            <a:r>
              <a:rPr lang="ru-RU" sz="1800" dirty="0" err="1">
                <a:solidFill>
                  <a:schemeClr val="bg1"/>
                </a:solidFill>
              </a:rPr>
              <a:t>ван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err="1" smtClean="0">
                <a:solidFill>
                  <a:schemeClr val="bg1"/>
                </a:solidFill>
              </a:rPr>
              <a:t>Мушенбрук</a:t>
            </a:r>
            <a:r>
              <a:rPr lang="ru-RU" sz="1800" dirty="0" smtClean="0">
                <a:solidFill>
                  <a:schemeClr val="bg1"/>
                </a:solidFill>
              </a:rPr>
              <a:t> .</a:t>
            </a:r>
            <a:r>
              <a:rPr lang="ru-RU" sz="1800" dirty="0">
                <a:solidFill>
                  <a:schemeClr val="bg1"/>
                </a:solidFill>
              </a:rPr>
              <a:t> </a:t>
            </a:r>
          </a:p>
        </p:txBody>
      </p:sp>
      <p:pic>
        <p:nvPicPr>
          <p:cNvPr id="4" name="Рисунок 3" descr="http://class-fizika.narod.ru/8_class/8_urok/8_el/05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00808"/>
            <a:ext cx="1576065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class-fizika.narod.ru/8_class/8_urok/8_el/13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509120"/>
            <a:ext cx="1944216" cy="18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4437112"/>
            <a:ext cx="63367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Исторический курьёз: простудившаяся жена профессора анатомии Болонского университета </a:t>
            </a:r>
            <a:r>
              <a:rPr lang="ru-RU" dirty="0" err="1" smtClean="0">
                <a:solidFill>
                  <a:schemeClr val="bg1"/>
                </a:solidFill>
              </a:rPr>
              <a:t>Луиджи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Гальвани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требовала заботы. Врачи прописали ей "укрепительный бульон" из лягушечьих лапок. Приготовляя лягушек для бульона, </a:t>
            </a:r>
            <a:r>
              <a:rPr lang="ru-RU" dirty="0" err="1" smtClean="0">
                <a:solidFill>
                  <a:schemeClr val="bg1"/>
                </a:solidFill>
              </a:rPr>
              <a:t>Гальвани</a:t>
            </a:r>
            <a:r>
              <a:rPr lang="ru-RU" dirty="0" smtClean="0">
                <a:solidFill>
                  <a:schemeClr val="bg1"/>
                </a:solidFill>
              </a:rPr>
              <a:t> и открыл знаменитое "живое электричество" - электрический ток.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908720"/>
            <a:ext cx="27363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Луиджи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Гальвани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dirty="0" smtClean="0">
                <a:solidFill>
                  <a:schemeClr val="bg1"/>
                </a:solidFill>
              </a:rPr>
              <a:t>1737-1798) - один из основоположников учения об электричестве, </a:t>
            </a:r>
            <a:r>
              <a:rPr lang="ru-RU" dirty="0" smtClean="0">
                <a:solidFill>
                  <a:schemeClr val="bg1"/>
                </a:solidFill>
              </a:rPr>
              <a:t>опыты </a:t>
            </a:r>
            <a:r>
              <a:rPr lang="ru-RU" dirty="0" smtClean="0">
                <a:solidFill>
                  <a:schemeClr val="bg1"/>
                </a:solidFill>
              </a:rPr>
              <a:t>с «животным» электричеством </a:t>
            </a:r>
            <a:r>
              <a:rPr lang="ru-RU" dirty="0" smtClean="0">
                <a:solidFill>
                  <a:schemeClr val="bg1"/>
                </a:solidFill>
              </a:rPr>
              <a:t>-электрофизиология</a:t>
            </a:r>
            <a:r>
              <a:rPr lang="ru-RU" dirty="0" smtClean="0">
                <a:solidFill>
                  <a:schemeClr val="bg1"/>
                </a:solidFill>
              </a:rPr>
              <a:t>. Опыты с </a:t>
            </a:r>
            <a:r>
              <a:rPr lang="ru-RU" dirty="0" smtClean="0">
                <a:solidFill>
                  <a:schemeClr val="bg1"/>
                </a:solidFill>
              </a:rPr>
              <a:t>лягушками -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предположение о существовании электричества внутри живых организмов.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1052736"/>
            <a:ext cx="44999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Лейденская банка </a:t>
            </a:r>
            <a:r>
              <a:rPr lang="ru-RU" dirty="0" smtClean="0">
                <a:solidFill>
                  <a:schemeClr val="bg1"/>
                </a:solidFill>
              </a:rPr>
              <a:t>- стеклянный сосуд, стенки которого оклеены свинцовой фольгой. Лейденская банка, подключенная обкладками к электрической машине, могла накапливать и сохранять электричество. Если ее обкладки соединяли отрезком толстой проволоки, то проскакивала сильная искра, и накопленный электрический заряд мгновенно исчезал.  Сейчас подобные приборы мы называем </a:t>
            </a:r>
            <a:r>
              <a:rPr lang="ru-RU" u="sng" dirty="0" smtClean="0">
                <a:solidFill>
                  <a:schemeClr val="bg1"/>
                </a:solidFill>
              </a:rPr>
              <a:t>электрическими конденсаторами. 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146147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lass-fizika.narod.ru/8_class/8_urok/8_el/1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844824"/>
            <a:ext cx="1872208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332656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1744, </a:t>
            </a:r>
            <a:r>
              <a:rPr lang="ru-RU" dirty="0" err="1" smtClean="0">
                <a:solidFill>
                  <a:schemeClr val="bg1"/>
                </a:solidFill>
              </a:rPr>
              <a:t>Кратценштейн</a:t>
            </a:r>
            <a:r>
              <a:rPr lang="ru-RU" dirty="0" smtClean="0">
                <a:solidFill>
                  <a:schemeClr val="bg1"/>
                </a:solidFill>
              </a:rPr>
              <a:t> из Галле ,  излечение паралича пальца,.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Жильбер</a:t>
            </a:r>
            <a:r>
              <a:rPr lang="ru-RU" dirty="0" smtClean="0">
                <a:solidFill>
                  <a:schemeClr val="bg1"/>
                </a:solidFill>
              </a:rPr>
              <a:t> - возвращение к жизни руки столяра, онемевшей от удара  молотком. </a:t>
            </a:r>
            <a:r>
              <a:rPr lang="ru-RU" dirty="0" smtClean="0">
                <a:solidFill>
                  <a:schemeClr val="bg1"/>
                </a:solidFill>
              </a:rPr>
              <a:t>Сейчас: метод лечения - электрофорез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340768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Первая </a:t>
            </a:r>
            <a:r>
              <a:rPr lang="ru-RU" b="1" dirty="0" smtClean="0">
                <a:solidFill>
                  <a:schemeClr val="bg1"/>
                </a:solidFill>
              </a:rPr>
              <a:t>электрическая батарея</a:t>
            </a:r>
            <a:r>
              <a:rPr lang="ru-RU" dirty="0" smtClean="0">
                <a:solidFill>
                  <a:schemeClr val="bg1"/>
                </a:solidFill>
              </a:rPr>
              <a:t> появилась в 1799 году –</a:t>
            </a:r>
            <a:r>
              <a:rPr lang="ru-RU" b="1" dirty="0" smtClean="0">
                <a:solidFill>
                  <a:schemeClr val="bg1"/>
                </a:solidFill>
              </a:rPr>
              <a:t> вольтов столб.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988840"/>
            <a:ext cx="57606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solidFill>
                  <a:schemeClr val="bg1"/>
                </a:solidFill>
              </a:rPr>
              <a:t>Алессандро</a:t>
            </a:r>
            <a:r>
              <a:rPr lang="ru-RU" sz="2000" dirty="0" smtClean="0">
                <a:solidFill>
                  <a:schemeClr val="bg1"/>
                </a:solidFill>
              </a:rPr>
              <a:t> Вольта (1745 - 1827) — итальянский физик, химик и физиолог, изобретатель источника постоянного электрического тока.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Как-то раз он взял в руки трактат физиолога </a:t>
            </a:r>
            <a:r>
              <a:rPr lang="ru-RU" sz="2000" b="1" dirty="0" err="1" smtClean="0">
                <a:solidFill>
                  <a:schemeClr val="bg1"/>
                </a:solidFill>
              </a:rPr>
              <a:t>Луиджи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</a:rPr>
              <a:t>Гальвани</a:t>
            </a:r>
            <a:r>
              <a:rPr lang="ru-RU" sz="2000" b="1" dirty="0" smtClean="0">
                <a:solidFill>
                  <a:schemeClr val="bg1"/>
                </a:solidFill>
              </a:rPr>
              <a:t> «Об электрических силах в мускуле» </a:t>
            </a:r>
            <a:r>
              <a:rPr lang="ru-RU" sz="2000" dirty="0" smtClean="0">
                <a:solidFill>
                  <a:schemeClr val="bg1"/>
                </a:solidFill>
              </a:rPr>
              <a:t>и понял, что лапка лягушки начинала дергаться только тогда, когда к ней прикасались двумя разными металлами. </a:t>
            </a:r>
            <a:r>
              <a:rPr lang="ru-RU" sz="2000" dirty="0" err="1" smtClean="0">
                <a:solidFill>
                  <a:schemeClr val="bg1"/>
                </a:solidFill>
              </a:rPr>
              <a:t>Гальвани</a:t>
            </a:r>
            <a:r>
              <a:rPr lang="ru-RU" sz="2000" dirty="0" smtClean="0">
                <a:solidFill>
                  <a:schemeClr val="bg1"/>
                </a:solidFill>
              </a:rPr>
              <a:t> не заметил этого! </a:t>
            </a:r>
            <a:r>
              <a:rPr lang="ru-RU" sz="2000" dirty="0" smtClean="0">
                <a:solidFill>
                  <a:schemeClr val="bg1"/>
                </a:solidFill>
              </a:rPr>
              <a:t>Вольта проверил опыт </a:t>
            </a:r>
            <a:r>
              <a:rPr lang="ru-RU" sz="2000" dirty="0" err="1" smtClean="0">
                <a:solidFill>
                  <a:schemeClr val="bg1"/>
                </a:solidFill>
              </a:rPr>
              <a:t>Гальвани</a:t>
            </a:r>
            <a:r>
              <a:rPr lang="ru-RU" sz="2000" dirty="0" smtClean="0">
                <a:solidFill>
                  <a:schemeClr val="bg1"/>
                </a:solidFill>
              </a:rPr>
              <a:t> на себе: он взял две монеты из разных металлов и положил их в рот - сверху, на язык, и под него. Потом соединил монеты тонкой проволокой и ощутил вкус подсоленной воды. Вольта отлично знал – это вкус электричества, и рожден он был металлами.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6630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lass-fizika.narod.ru/8_class/8_urok/8_el/12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2492896"/>
            <a:ext cx="2304256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395536" y="260648"/>
            <a:ext cx="8496944" cy="10801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2420888"/>
            <a:ext cx="52565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Ученый опускал руку в чашу с водой, к которой подсоединял один из контактов «столба», а к другому контакту прикреплял проволоку, свободным концом которой он прикасался ко лбу, к носу, к веку. Он чувствовал или укол, или резкий удар - и все это аккуратно записывал. Иногда боль становилась невыносимой - и тогда Вольта размыкал свою цепь. Он понял, что его </a:t>
            </a:r>
            <a:r>
              <a:rPr lang="ru-RU" u="sng" dirty="0" smtClean="0">
                <a:solidFill>
                  <a:schemeClr val="bg1"/>
                </a:solidFill>
              </a:rPr>
              <a:t>«столб» - это источник постоянного тока. </a:t>
            </a:r>
            <a:endParaRPr lang="ru-RU" u="sng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1800</a:t>
            </a:r>
            <a:r>
              <a:rPr lang="ru-RU" dirty="0" smtClean="0">
                <a:solidFill>
                  <a:schemeClr val="bg1"/>
                </a:solidFill>
              </a:rPr>
              <a:t>: журнал Лондонского королевского общества: письмо Вольты с описанием «вольтова </a:t>
            </a:r>
            <a:r>
              <a:rPr lang="ru-RU" dirty="0" smtClean="0">
                <a:solidFill>
                  <a:schemeClr val="bg1"/>
                </a:solidFill>
              </a:rPr>
              <a:t>столба». 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>
                <a:solidFill>
                  <a:schemeClr val="bg1"/>
                </a:solidFill>
              </a:rPr>
              <a:t>С</a:t>
            </a:r>
            <a:r>
              <a:rPr lang="ru-RU" dirty="0" smtClean="0">
                <a:solidFill>
                  <a:schemeClr val="bg1"/>
                </a:solidFill>
              </a:rPr>
              <a:t>илы </a:t>
            </a:r>
            <a:r>
              <a:rPr lang="ru-RU" dirty="0" smtClean="0">
                <a:solidFill>
                  <a:schemeClr val="bg1"/>
                </a:solidFill>
              </a:rPr>
              <a:t>Вольтова столба хватило бы только на то, чтоб зажечь всего лишь одну слабую лампу.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620688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lvl="0" indent="-411480" algn="ctr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dirty="0" smtClean="0">
                <a:solidFill>
                  <a:schemeClr val="bg1"/>
                </a:solidFill>
              </a:rPr>
              <a:t>Его первый источник тока – </a:t>
            </a:r>
            <a:r>
              <a:rPr lang="ru-RU" b="1" dirty="0" smtClean="0">
                <a:solidFill>
                  <a:schemeClr val="bg1"/>
                </a:solidFill>
              </a:rPr>
              <a:t>«вольтов столб»</a:t>
            </a:r>
            <a:r>
              <a:rPr lang="ru-RU" dirty="0" smtClean="0">
                <a:solidFill>
                  <a:schemeClr val="bg1"/>
                </a:solidFill>
              </a:rPr>
              <a:t> был построен в точном соответствии с его теорией «металлического» электричества. Вольта положил друг на друга попеременно несколько десятков небольших цинковых и серебряных кружочков, проложив меж ними бумагу, смоченную подсоленной водой.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0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Гальвани Д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980728"/>
            <a:ext cx="374441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476672"/>
            <a:ext cx="4320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Профессор Петербургской медико-хирургической </a:t>
            </a:r>
            <a:r>
              <a:rPr lang="ru-RU" b="1" dirty="0" smtClean="0">
                <a:solidFill>
                  <a:schemeClr val="bg1"/>
                </a:solidFill>
              </a:rPr>
              <a:t>академии Василий Владимирович Петров</a:t>
            </a:r>
            <a:r>
              <a:rPr lang="ru-RU" dirty="0" smtClean="0">
                <a:solidFill>
                  <a:schemeClr val="bg1"/>
                </a:solidFill>
              </a:rPr>
              <a:t> (1761-1834), который не желал повторять эксперименты своих иностранных коллег с вольтовой батареей. Он решил изучить явления, которые будет создавать очень </a:t>
            </a:r>
            <a:r>
              <a:rPr lang="ru-RU" u="sng" dirty="0" smtClean="0">
                <a:solidFill>
                  <a:schemeClr val="bg1"/>
                </a:solidFill>
              </a:rPr>
              <a:t>большой и мощный столб</a:t>
            </a:r>
            <a:r>
              <a:rPr lang="ru-RU" dirty="0" smtClean="0">
                <a:solidFill>
                  <a:schemeClr val="bg1"/>
                </a:solidFill>
              </a:rPr>
              <a:t>. Именно на этом пути ему было суждено сделать открытие большой важности.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Титульный лист книги В. В.Петрова &quot;Известие о гальвани-вольтовских опытах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645024"/>
            <a:ext cx="208823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215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404664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Петров внес значительные усовершенствования в конструкцию вольтова столба.</a:t>
            </a:r>
            <a:r>
              <a:rPr lang="ru-RU" dirty="0" smtClean="0">
                <a:solidFill>
                  <a:schemeClr val="bg1"/>
                </a:solidFill>
              </a:rPr>
              <a:t> Новый столб состоял из 4200 медных и цинковых кружков диаметром 3,5 сантиметра. Если бы их можно было положить друг на друга, то высота батареи превзошла бы 12 метров. Петров заметил, что даже при двухстах пластинках в таком столбе </a:t>
            </a:r>
            <a:r>
              <a:rPr lang="ru-RU" u="sng" dirty="0" smtClean="0">
                <a:solidFill>
                  <a:schemeClr val="bg1"/>
                </a:solidFill>
              </a:rPr>
              <a:t>электролит </a:t>
            </a:r>
            <a:r>
              <a:rPr lang="ru-RU" dirty="0" smtClean="0">
                <a:solidFill>
                  <a:schemeClr val="bg1"/>
                </a:solidFill>
              </a:rPr>
              <a:t>(он применял нашатырь, </a:t>
            </a:r>
            <a:r>
              <a:rPr lang="ru-RU" u="sng" dirty="0" smtClean="0">
                <a:solidFill>
                  <a:schemeClr val="bg1"/>
                </a:solidFill>
              </a:rPr>
              <a:t>которым пропитывал бумажные прокладки) </a:t>
            </a:r>
            <a:r>
              <a:rPr lang="ru-RU" b="1" dirty="0" smtClean="0">
                <a:solidFill>
                  <a:schemeClr val="bg1"/>
                </a:solidFill>
              </a:rPr>
              <a:t>выжимался</a:t>
            </a:r>
            <a:r>
              <a:rPr lang="ru-RU" u="sng" dirty="0" smtClean="0">
                <a:solidFill>
                  <a:schemeClr val="bg1"/>
                </a:solidFill>
              </a:rPr>
              <a:t> из бумажных дисков, находящихся в его нижней части, и действие батареи </a:t>
            </a:r>
            <a:r>
              <a:rPr lang="ru-RU" b="1" dirty="0" smtClean="0">
                <a:solidFill>
                  <a:schemeClr val="bg1"/>
                </a:solidFill>
              </a:rPr>
              <a:t>ослабевало</a:t>
            </a:r>
            <a:r>
              <a:rPr lang="ru-RU" dirty="0" smtClean="0">
                <a:solidFill>
                  <a:schemeClr val="bg1"/>
                </a:solidFill>
              </a:rPr>
              <a:t>. Поэтому он расположил свою батарею </a:t>
            </a:r>
            <a:r>
              <a:rPr lang="ru-RU" sz="2400" b="1" dirty="0" smtClean="0">
                <a:solidFill>
                  <a:schemeClr val="bg1"/>
                </a:solidFill>
              </a:rPr>
              <a:t>горизонтально</a:t>
            </a:r>
            <a:r>
              <a:rPr lang="ru-RU" dirty="0" smtClean="0">
                <a:solidFill>
                  <a:schemeClr val="bg1"/>
                </a:solidFill>
              </a:rPr>
              <a:t> в специальном ящике из красного дерева.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789040"/>
            <a:ext cx="3528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 современным оценкам батарея Петрова давала напряжение около </a:t>
            </a:r>
            <a:r>
              <a:rPr lang="ru-RU" b="1" dirty="0" smtClean="0">
                <a:solidFill>
                  <a:schemeClr val="bg1"/>
                </a:solidFill>
              </a:rPr>
              <a:t>1500В. </a:t>
            </a:r>
            <a:r>
              <a:rPr lang="ru-RU" dirty="0" smtClean="0">
                <a:solidFill>
                  <a:schemeClr val="bg1"/>
                </a:solidFill>
              </a:rPr>
              <a:t>Мощный источник тока позволил Петрову провести всевозможные исследования и сделать несколько открытий и наблюдений.</a:t>
            </a:r>
            <a:endParaRPr lang="ru-RU" dirty="0"/>
          </a:p>
        </p:txBody>
      </p:sp>
      <p:pic>
        <p:nvPicPr>
          <p:cNvPr id="8" name="Рисунок 7" descr="Мой Мир@Mail.R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40968"/>
            <a:ext cx="4176464" cy="3307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263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альвани Д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04664"/>
            <a:ext cx="18722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3573016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Петров один из первых заметил, что </a:t>
            </a:r>
            <a:r>
              <a:rPr lang="ru-RU" b="1" dirty="0" smtClean="0">
                <a:solidFill>
                  <a:schemeClr val="bg1"/>
                </a:solidFill>
              </a:rPr>
              <a:t>материал электродов разлагается </a:t>
            </a:r>
            <a:r>
              <a:rPr lang="ru-RU" dirty="0" smtClean="0">
                <a:solidFill>
                  <a:schemeClr val="bg1"/>
                </a:solidFill>
              </a:rPr>
              <a:t>так же, как и жидкость (он считал, что металлические электроды, к которым подключен "плюс" батареи, окисляются).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32656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Одним из первых он научился </a:t>
            </a:r>
            <a:r>
              <a:rPr lang="ru-RU" b="1" dirty="0" smtClean="0">
                <a:solidFill>
                  <a:schemeClr val="bg1"/>
                </a:solidFill>
              </a:rPr>
              <a:t>выделять</a:t>
            </a:r>
            <a:r>
              <a:rPr lang="ru-RU" dirty="0" smtClean="0">
                <a:solidFill>
                  <a:schemeClr val="bg1"/>
                </a:solidFill>
              </a:rPr>
              <a:t> с помощью электрического тока </a:t>
            </a:r>
            <a:r>
              <a:rPr lang="ru-RU" b="1" dirty="0" smtClean="0">
                <a:solidFill>
                  <a:schemeClr val="bg1"/>
                </a:solidFill>
              </a:rPr>
              <a:t>металлы из растворов их солей.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58112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Чтобы сделать </a:t>
            </a:r>
            <a:r>
              <a:rPr lang="ru-RU" b="1" dirty="0" smtClean="0">
                <a:solidFill>
                  <a:schemeClr val="bg1"/>
                </a:solidFill>
              </a:rPr>
              <a:t>пальцы</a:t>
            </a:r>
            <a:r>
              <a:rPr lang="ru-RU" dirty="0" smtClean="0">
                <a:solidFill>
                  <a:schemeClr val="bg1"/>
                </a:solidFill>
              </a:rPr>
              <a:t> более </a:t>
            </a:r>
            <a:r>
              <a:rPr lang="ru-RU" b="1" dirty="0" smtClean="0">
                <a:solidFill>
                  <a:schemeClr val="bg1"/>
                </a:solidFill>
              </a:rPr>
              <a:t>чувствительными</a:t>
            </a:r>
            <a:r>
              <a:rPr lang="ru-RU" dirty="0" smtClean="0">
                <a:solidFill>
                  <a:schemeClr val="bg1"/>
                </a:solidFill>
              </a:rPr>
              <a:t>, он </a:t>
            </a:r>
            <a:r>
              <a:rPr lang="ru-RU" b="1" dirty="0" smtClean="0">
                <a:solidFill>
                  <a:schemeClr val="bg1"/>
                </a:solidFill>
              </a:rPr>
              <a:t>срезал</a:t>
            </a:r>
            <a:r>
              <a:rPr lang="ru-RU" dirty="0" smtClean="0">
                <a:solidFill>
                  <a:schemeClr val="bg1"/>
                </a:solidFill>
              </a:rPr>
              <a:t> с их кончиков </a:t>
            </a:r>
            <a:r>
              <a:rPr lang="ru-RU" b="1" dirty="0" smtClean="0">
                <a:solidFill>
                  <a:schemeClr val="bg1"/>
                </a:solidFill>
              </a:rPr>
              <a:t>верхний слой кожи</a:t>
            </a:r>
            <a:r>
              <a:rPr lang="ru-RU" dirty="0" smtClean="0">
                <a:solidFill>
                  <a:schemeClr val="bg1"/>
                </a:solidFill>
              </a:rPr>
              <a:t>; тогда ему удавалось выявить даже </a:t>
            </a:r>
            <a:r>
              <a:rPr lang="ru-RU" b="1" dirty="0" smtClean="0">
                <a:solidFill>
                  <a:schemeClr val="bg1"/>
                </a:solidFill>
              </a:rPr>
              <a:t>очень слабый ток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78092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Петров </a:t>
            </a:r>
            <a:r>
              <a:rPr lang="ru-RU" b="1" dirty="0" smtClean="0">
                <a:solidFill>
                  <a:schemeClr val="bg1"/>
                </a:solidFill>
              </a:rPr>
              <a:t>разработал метод изоляции провода сургучом, </a:t>
            </a:r>
            <a:r>
              <a:rPr lang="ru-RU" dirty="0" smtClean="0">
                <a:solidFill>
                  <a:schemeClr val="bg1"/>
                </a:solidFill>
              </a:rPr>
              <a:t>а также способ изготовления многожильного гибкого провода с изоляционным покрытием.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1124744"/>
            <a:ext cx="57606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Намного раньше других Петров использовал </a:t>
            </a:r>
            <a:r>
              <a:rPr lang="ru-RU" b="1" dirty="0" smtClean="0">
                <a:solidFill>
                  <a:schemeClr val="bg1"/>
                </a:solidFill>
              </a:rPr>
              <a:t>параллельное соединение проводников, </a:t>
            </a:r>
            <a:r>
              <a:rPr lang="ru-RU" dirty="0" smtClean="0">
                <a:solidFill>
                  <a:schemeClr val="bg1"/>
                </a:solidFill>
              </a:rPr>
              <a:t>при котором электрический ток, "входя одновременно во все из них и покидая их через соединенные вместе концы", производил более сильное действие.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5373216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 "Известиях о </a:t>
            </a:r>
            <a:r>
              <a:rPr lang="ru-RU" dirty="0" err="1" smtClean="0">
                <a:solidFill>
                  <a:schemeClr val="bg1"/>
                </a:solidFill>
              </a:rPr>
              <a:t>гальвани-вольтовских</a:t>
            </a:r>
            <a:r>
              <a:rPr lang="ru-RU" dirty="0" smtClean="0">
                <a:solidFill>
                  <a:schemeClr val="bg1"/>
                </a:solidFill>
              </a:rPr>
              <a:t> опытах" была впервые в мире описана электрическая дуга, появляющаяся при сближении двух угольков, соединенных с источником тока - </a:t>
            </a:r>
            <a:r>
              <a:rPr lang="ru-RU" b="1" dirty="0" smtClean="0">
                <a:solidFill>
                  <a:schemeClr val="bg1"/>
                </a:solidFill>
              </a:rPr>
              <a:t>дуга  Петрова</a:t>
            </a:r>
            <a:r>
              <a:rPr lang="ru-RU" dirty="0" smtClean="0">
                <a:solidFill>
                  <a:schemeClr val="bg1"/>
                </a:solidFill>
              </a:rPr>
              <a:t>. (Приоритетное российское изобретение – прообраз лампочки и электросварки.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08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Некоторые практические способы получение электрического тока в бытовых условиях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Рисунок 3" descr="http://class-fizika.narod.ru/8_class/8_urok/8_el/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21088"/>
            <a:ext cx="1728192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Лейденская банка как сделать Новостной портал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88840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444208" y="1628800"/>
            <a:ext cx="24482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Термоэлемент из электролампы.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Если взять электрическую лампу без стеклянного баллона, ввернуть ее в патрон, укрепленный на подставке и соединить с гальванометром, то при нагревании горящей спичкой места соединения спирали с проволочкой гальванометр покажет наличие тока.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700808"/>
            <a:ext cx="41764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1"/>
                </a:solidFill>
              </a:rPr>
              <a:t>Лейденская банка.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Стенки стеклянной банки с внешней стороны и внутренней стороны надо на 2/3 оклеить фольгой (без складок!). Затем взять полиэтиленовую крышку и вставить в середину ее металлический стержень. На верхний конец стержня насадить металлический (или из любого другого материала, но оклеенный фольгой) шарик. Из фольги сделать кисточку и укрепить ее на нижнем конце стержня так, чтобы она при закрытой крышке касалась дна. Закрыть банку крышкой</a:t>
            </a:r>
            <a:r>
              <a:rPr lang="ru-RU" dirty="0" smtClean="0">
                <a:solidFill>
                  <a:schemeClr val="bg1"/>
                </a:solidFill>
              </a:rPr>
              <a:t>. Чтобы </a:t>
            </a:r>
            <a:r>
              <a:rPr lang="ru-RU" dirty="0" smtClean="0">
                <a:solidFill>
                  <a:schemeClr val="bg1"/>
                </a:solidFill>
              </a:rPr>
              <a:t>зарядить банку, прикоснитесь к шарику, например, наэлектризованной пластмассовой расческой.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ртфолио MarYa: Батарей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556792"/>
            <a:ext cx="249276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404664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Культуры некоторых организмов </a:t>
            </a:r>
            <a:r>
              <a:rPr lang="ru-RU" dirty="0" smtClean="0">
                <a:solidFill>
                  <a:schemeClr val="bg1"/>
                </a:solidFill>
              </a:rPr>
              <a:t>способны вырабатывать электрический ток. Если опустить в жидкую культуру кишечной палочки или обычных дрожжей платиновый электрод, а другой — в такую же питательную среду, но без микробов, то возникает разность потенциалов.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996952"/>
            <a:ext cx="820891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В марганцево-цинковых элементах со временем из диоксида марганца образуется </a:t>
            </a:r>
            <a:r>
              <a:rPr lang="ru-RU" sz="2000" dirty="0" err="1" smtClean="0">
                <a:solidFill>
                  <a:schemeClr val="bg1"/>
                </a:solidFill>
              </a:rPr>
              <a:t>гидроксид</a:t>
            </a:r>
            <a:r>
              <a:rPr lang="ru-RU" sz="2000" dirty="0" smtClean="0">
                <a:solidFill>
                  <a:schemeClr val="bg1"/>
                </a:solidFill>
              </a:rPr>
              <a:t> марганца, который постепенно покрывает оксид и мешает протеканию химической реакции.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Проще всего </a:t>
            </a:r>
            <a:r>
              <a:rPr lang="ru-RU" sz="2000" b="1" dirty="0" smtClean="0">
                <a:solidFill>
                  <a:schemeClr val="bg1"/>
                </a:solidFill>
              </a:rPr>
              <a:t>постучать по батарейке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(при сотрясении разрушается образовавшийся поверхностный слой </a:t>
            </a:r>
            <a:r>
              <a:rPr lang="ru-RU" sz="2000" dirty="0" err="1" smtClean="0">
                <a:solidFill>
                  <a:schemeClr val="bg1"/>
                </a:solidFill>
              </a:rPr>
              <a:t>гидроксида</a:t>
            </a:r>
            <a:r>
              <a:rPr lang="ru-RU" sz="2000" dirty="0" smtClean="0">
                <a:solidFill>
                  <a:schemeClr val="bg1"/>
                </a:solidFill>
              </a:rPr>
              <a:t>).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22920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Можно сделать в цинковом стаканчике батарейки </a:t>
            </a:r>
            <a:r>
              <a:rPr lang="ru-RU" b="1" dirty="0" smtClean="0">
                <a:solidFill>
                  <a:schemeClr val="bg1"/>
                </a:solidFill>
              </a:rPr>
              <a:t>отверстие</a:t>
            </a:r>
            <a:r>
              <a:rPr lang="ru-RU" dirty="0" smtClean="0">
                <a:solidFill>
                  <a:schemeClr val="bg1"/>
                </a:solidFill>
              </a:rPr>
              <a:t>, например, гвоздем и опустить </a:t>
            </a:r>
            <a:r>
              <a:rPr lang="ru-RU" b="1" dirty="0" smtClean="0">
                <a:solidFill>
                  <a:schemeClr val="bg1"/>
                </a:solidFill>
              </a:rPr>
              <a:t>батарейку в воду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b="1" dirty="0" smtClean="0">
                <a:solidFill>
                  <a:schemeClr val="bg1"/>
                </a:solidFill>
              </a:rPr>
              <a:t>Электролит разжижается</a:t>
            </a:r>
            <a:r>
              <a:rPr lang="ru-RU" dirty="0" smtClean="0">
                <a:solidFill>
                  <a:schemeClr val="bg1"/>
                </a:solidFill>
              </a:rPr>
              <a:t>, и ему легче проникнуть к диоксиду марганца.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1" y="1772816"/>
            <a:ext cx="52565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Оживление использованной батарейки.</a:t>
            </a:r>
          </a:p>
          <a:p>
            <a:pPr algn="ctr"/>
            <a:endParaRPr lang="ru-RU" b="1" dirty="0" smtClean="0">
              <a:solidFill>
                <a:prstClr val="black"/>
              </a:solidFill>
            </a:endParaRPr>
          </a:p>
          <a:p>
            <a:pPr algn="ctr"/>
            <a:r>
              <a:rPr lang="ru-RU" b="1" dirty="0" smtClean="0">
                <a:solidFill>
                  <a:prstClr val="black"/>
                </a:solidFill>
              </a:rPr>
              <a:t>!!!Внимание! Подобные способы возможны только в экстренн</a:t>
            </a:r>
            <a:r>
              <a:rPr lang="ru-RU" b="1" dirty="0" smtClean="0">
                <a:solidFill>
                  <a:schemeClr val="bg1"/>
                </a:solidFill>
              </a:rPr>
              <a:t>ых случаях!!!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6211669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Такими способами можно увеличить срок службы батарейки почти на треть.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04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76470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Самодельные батарейки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Рисунок 4" descr="В США изобрели батарейку из бумаг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420888"/>
            <a:ext cx="244827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764704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Предметом</a:t>
            </a:r>
            <a:r>
              <a:rPr lang="ru-RU" dirty="0" smtClean="0">
                <a:solidFill>
                  <a:schemeClr val="bg1"/>
                </a:solidFill>
              </a:rPr>
              <a:t> данного </a:t>
            </a:r>
            <a:r>
              <a:rPr lang="ru-RU" b="1" dirty="0" smtClean="0">
                <a:solidFill>
                  <a:schemeClr val="bg1"/>
                </a:solidFill>
              </a:rPr>
              <a:t>исследования</a:t>
            </a:r>
            <a:r>
              <a:rPr lang="ru-RU" dirty="0" smtClean="0">
                <a:solidFill>
                  <a:schemeClr val="bg1"/>
                </a:solidFill>
              </a:rPr>
              <a:t> является именно </a:t>
            </a:r>
            <a:r>
              <a:rPr lang="ru-RU" b="1" dirty="0" smtClean="0">
                <a:solidFill>
                  <a:schemeClr val="bg1"/>
                </a:solidFill>
              </a:rPr>
              <a:t>создание источника тока </a:t>
            </a:r>
            <a:r>
              <a:rPr lang="ru-RU" dirty="0" smtClean="0">
                <a:solidFill>
                  <a:schemeClr val="bg1"/>
                </a:solidFill>
              </a:rPr>
              <a:t>в домашних условиях из подручных средств. Прежде чем самим сделать что-либо подобное стоит изучить опыт тех, кто уже проделывал подобную работу.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916832"/>
            <a:ext cx="2808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Сладкая:</a:t>
            </a:r>
            <a:r>
              <a:rPr lang="ru-RU" dirty="0" smtClean="0">
                <a:solidFill>
                  <a:schemeClr val="bg1"/>
                </a:solidFill>
              </a:rPr>
              <a:t> фрукты содержат в себе слабые растворы кислот. Если взять лимон или яблоко и воткнуть в него медную проволоку, а на расстоянии от неё кусочек оцинкованного железа, то получится гальванический элемент.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1844824"/>
            <a:ext cx="27363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Содовая: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если развести питьевую соду до густоты сметаны, и выложить чайной ложкой на блюдце, потом на один край содового комка положить медную монету, а на другой конец – кусочек оцинкованного железа, то получится гальванический элемент.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5085184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Солёная: </a:t>
            </a:r>
            <a:r>
              <a:rPr lang="ru-RU" dirty="0" smtClean="0">
                <a:solidFill>
                  <a:schemeClr val="bg1"/>
                </a:solidFill>
              </a:rPr>
              <a:t>следует взять по нескольку «желтых» и «белых» монет. Разложить их, чередуя между собой. Далее проложить между ними прокладки из промокашки или газеты, смоченной в крепком растворе поваренной соли, поставить все это столбиком и сжать. Батарейка готова. Подсоединив вольтметр к первой «желтой» и последней «</a:t>
            </a:r>
            <a:r>
              <a:rPr lang="ru-RU" dirty="0" smtClean="0">
                <a:solidFill>
                  <a:schemeClr val="bg1"/>
                </a:solidFill>
              </a:rPr>
              <a:t>белой» </a:t>
            </a:r>
            <a:r>
              <a:rPr lang="ru-RU" dirty="0" smtClean="0">
                <a:solidFill>
                  <a:schemeClr val="bg1"/>
                </a:solidFill>
              </a:rPr>
              <a:t>монете увидим ненулевое напряжение.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810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Natasha\Desktop\работа\КУПЧИНСКИЕ ЧТЕНИЯ\0002-002-Elektricheskij-tok-uporjadochennoe-dvizhenie-zarjazhennykh-chasti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6816757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лар как источник чистого питани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396044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88024" y="692696"/>
            <a:ext cx="37444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Термоэлектрогенератор</a:t>
            </a:r>
            <a:r>
              <a:rPr lang="ru-RU" b="1" dirty="0" smtClean="0">
                <a:solidFill>
                  <a:schemeClr val="bg1"/>
                </a:solidFill>
              </a:rPr>
              <a:t>: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Брусочки из двух различных полупроводниковых материалов смонтированы в виде трубки, которую надевают на укороченное ламповое стекло. Каждая пара различных брусочков спаяна металлической пластинкой, образуя букву П. Когда лампа зажжена, </a:t>
            </a:r>
            <a:r>
              <a:rPr lang="ru-RU" dirty="0" smtClean="0">
                <a:solidFill>
                  <a:schemeClr val="bg1"/>
                </a:solidFill>
              </a:rPr>
              <a:t>места </a:t>
            </a:r>
            <a:r>
              <a:rPr lang="ru-RU" dirty="0" smtClean="0">
                <a:solidFill>
                  <a:schemeClr val="bg1"/>
                </a:solidFill>
              </a:rPr>
              <a:t>спаек нагреваются, стороны брусочков, обращенные внутрь трубки, разогреваются воздухом, поднимающимся от пламени. Противоположные грани остаются холодными. В результате на холодном конце одного брусочка накапливается положительный заряд, а на холодной грани другого брусочка </a:t>
            </a:r>
            <a:r>
              <a:rPr lang="ru-RU" dirty="0" smtClean="0">
                <a:solidFill>
                  <a:schemeClr val="bg1"/>
                </a:solidFill>
              </a:rPr>
              <a:t>– отрицательный</a:t>
            </a:r>
            <a:r>
              <a:rPr lang="ru-RU" dirty="0" smtClean="0">
                <a:solidFill>
                  <a:schemeClr val="bg1"/>
                </a:solidFill>
              </a:rPr>
              <a:t>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0160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3320" y="0"/>
            <a:ext cx="612068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Опыты и результаты 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Рисунок 3" descr="C:\Users\Natasha\Desktop\ФОТО И ВИДЕО\201502\201502A0\15022015268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2299531" cy="1173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Natasha\Desktop\ФОТО И ВИДЕО\201502\201502A0\15022015268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88840"/>
            <a:ext cx="936104" cy="204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Natasha\Desktop\ФОТО И ВИДЕО\201502\201502A0\15022015268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3933056"/>
            <a:ext cx="2160240" cy="2417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Natasha\Desktop\ФОТО И ВИДЕО\201502\201502A0\15022015268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3933056"/>
            <a:ext cx="205702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059832" y="908720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Представленные ниже опыты по созданию источников электрического тока можно разделить на два этапа: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1628800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создание  источника тока на основе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фруктов/овощей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и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создание источника тока на основе разнородных металлов.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35696" y="3356992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Используемые приборы: амперметр, вольтметр, </a:t>
            </a:r>
            <a:r>
              <a:rPr lang="ru-RU" dirty="0" err="1" smtClean="0">
                <a:solidFill>
                  <a:schemeClr val="bg1"/>
                </a:solidFill>
              </a:rPr>
              <a:t>мультиметр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Natasha\Desktop\ФОТО И ВИДЕО\201502\201502A0\мультик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3933056"/>
            <a:ext cx="1959838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05092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Natasha\Desktop\ФОТО И ВИДЕО\201502\201502A0\1502201526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789040"/>
            <a:ext cx="2126539" cy="273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Natasha\Desktop\ФОТО И ВИДЕО\201502\201502A0\15022015267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980728"/>
            <a:ext cx="216024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332656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Опытным путём были сделаны следующие выводы: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8367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Если гвоздь погружать в тело фрукта или овоща глубже, то напряжение, показанное вольтметром будет больше, данный факт возможен, поскольку площадь реагирующего вещества будет больше. Это видно на правой фотографии.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4149080"/>
            <a:ext cx="50405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Изменяя сорт плода, расстояние между электродами и металл электродов можно также добиться других данных. В дальнейшем можно будет провести более детальное исследование по каждому из этих параметров. 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2636912"/>
            <a:ext cx="4824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Вытаскивая  гвоздь из лимона видим уменьшение напряжения, значит оно зависит от глубины погружения электрода во фрукт.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2137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043608" y="2132856"/>
            <a:ext cx="7086600" cy="72008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Школьный миллиамперметр давал менее точные показания, поэтому силу тока измеряли только </a:t>
            </a:r>
            <a:r>
              <a:rPr lang="ru-RU" dirty="0" err="1">
                <a:solidFill>
                  <a:schemeClr val="bg1"/>
                </a:solidFill>
              </a:rPr>
              <a:t>мультиметром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C:\Users\Natasha\Desktop\ФОТО И ВИДЕО\201502\201502A0\15022015269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8640"/>
            <a:ext cx="2965450" cy="184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Natasha\Desktop\ФОТО И ВИДЕО\201502\201502A0\1502201526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3334" y="188640"/>
            <a:ext cx="2390775" cy="194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Natasha\Desktop\ФОТО И ВИДЕО\201502\201502A0\15022015268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92196" y="4400655"/>
            <a:ext cx="28130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Natasha\Desktop\ФОТО И ВИДЕО\201502\201502A0\15022015268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5085" y="4400655"/>
            <a:ext cx="24384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 txBox="1">
            <a:spLocks/>
          </p:cNvSpPr>
          <p:nvPr/>
        </p:nvSpPr>
        <p:spPr>
          <a:xfrm>
            <a:off x="0" y="2924944"/>
            <a:ext cx="8748464" cy="1152128"/>
          </a:xfrm>
          <a:prstGeom prst="rect">
            <a:avLst/>
          </a:prstGeom>
        </p:spPr>
        <p:txBody>
          <a:bodyPr/>
          <a:lstStyle/>
          <a:p>
            <a:pPr marL="137160"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Представлять все измерения кажется нецелесообразным, они есть в таблице. Ниже помещены фотографии некоторых продуктов, чтобы можно было представить как производилось измерение силы тока и напряжения.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83714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39088539"/>
              </p:ext>
            </p:extLst>
          </p:nvPr>
        </p:nvGraphicFramePr>
        <p:xfrm>
          <a:off x="539551" y="332656"/>
          <a:ext cx="8064896" cy="60486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4096"/>
                <a:gridCol w="4068239"/>
                <a:gridCol w="2582561"/>
              </a:tblGrid>
              <a:tr h="4125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Продукт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Показания приборов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bg1"/>
                          </a:solidFill>
                          <a:effectLst/>
                        </a:rPr>
                        <a:t>Ампеметр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 (мкА)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Вольтметр (В)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 anchor="b">
                    <a:solidFill>
                      <a:schemeClr val="tx1"/>
                    </a:solidFill>
                  </a:tcPr>
                </a:tc>
              </a:tr>
              <a:tr h="470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Апельсин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40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0,43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</a:tr>
              <a:tr h="470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Картофель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36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0,44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</a:tr>
              <a:tr h="470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Киви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93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0,52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</a:tr>
              <a:tr h="470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Лимон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159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0,47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</a:tr>
              <a:tr h="470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Лук репчатый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39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0,43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</a:tr>
              <a:tr h="470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Морковь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14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0,26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</a:tr>
              <a:tr h="505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Огурец маринованный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208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1,87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</a:tr>
              <a:tr h="470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Огурец свежий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35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0,34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</a:tr>
              <a:tr h="470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Огурец солёный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264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2,13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</a:tr>
              <a:tr h="470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Свёкла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15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0,37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</a:tr>
              <a:tr h="470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Яблоко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49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0,51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438" marR="8438" marT="9525" marB="0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67859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476672"/>
            <a:ext cx="7086600" cy="208823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Очень интересный результат был получен, когда соединили в батарею апельсин и яблоко: стало очевидно, что напряжение такой батареи является суммой напряжений от отдельных продуктов. Кстати это напряжение почти такое же как у некоторых пальчиковых батареек промышленного производства.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C:\Users\Natasha\Desktop\ФОТО И ВИДЕО\201502\201502A0\15022015269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636912"/>
            <a:ext cx="468052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62028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780928"/>
            <a:ext cx="4139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Явление возникновения тока объясняется тем, что растворы минеральных солей, содержащихся в овощах и фруктах, и электроды из разнородных металлов образуют гальванический элемент.</a:t>
            </a:r>
            <a:r>
              <a:rPr lang="tt-RU" dirty="0" smtClean="0">
                <a:solidFill>
                  <a:schemeClr val="bg1"/>
                </a:solidFill>
              </a:rPr>
              <a:t> Напряжение продуктовой батарейки вызывается разницей между способностью цинка (гвоздь оцинкован) и меди отдавать электроны. Электрический ток, выдаваемый батарейкой,  зависит от количества электронов, спускаемых химической реакцией.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88640"/>
            <a:ext cx="81369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Из приведённой таблицы видно, что наибольшая величина тока и напряжения была в солёном огурце. Это объясняется тем, что в солёном огурце присутствует в большом количестве раствор поваренной соли </a:t>
            </a:r>
            <a:r>
              <a:rPr lang="en-US" dirty="0" err="1" smtClean="0">
                <a:solidFill>
                  <a:schemeClr val="bg1"/>
                </a:solidFill>
              </a:rPr>
              <a:t>NaCl</a:t>
            </a:r>
            <a:r>
              <a:rPr lang="ru-RU" dirty="0" smtClean="0">
                <a:solidFill>
                  <a:schemeClr val="bg1"/>
                </a:solidFill>
              </a:rPr>
              <a:t>, который сам является очень хорошим проводником. Прочие данные, как представляется, иллюстрируют больше факт существования тока в продукте, чем некую чёткую закономерность между током и напряжением. Очевидно, что для такого анализа надо задавать параметры размеров продуктов, расстояния между электродами, размерами самих электродов. Думается, что и сорт того или иного фрукта и овоща тоже должен играть некую роль.            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Users\Natasha\Desktop\работа\КУПЧИНСКИЕ ЧТЕНИЯ\electroli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996952"/>
            <a:ext cx="4332001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07693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Natasha\Desktop\ФОТО И ВИДЕО\201502\201502A0\15022015269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132856"/>
            <a:ext cx="3168352" cy="257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Natasha\Desktop\ФОТО И ВИДЕО\201502\201502A0\15022015269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132856"/>
            <a:ext cx="2592288" cy="2575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404664"/>
            <a:ext cx="7056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Вторая часть опытов была посвящена созданию батарейки из монеток достоинством 10 копеек, алюминиевых дисков-комочков, сформованных из фольги и уксуса в качестве электролита.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4869160"/>
            <a:ext cx="6912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Последовательность создания батарейки представлена ниже.</a:t>
            </a: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Исходные материалы (слева - картонная трубка нужна для помещения в неё всех составляющих, справа бумажная салфетка в уксусе).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419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Natasha\Desktop\ФОТО И ВИДЕО\201502\201502A0\1502201526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708920"/>
            <a:ext cx="5760639" cy="355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404664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Металлические диски перемежаются кусочками бумажных салфеток, смоченных в уксусе. Поскольку было неочевидно какое напряжение будет у создаваемой батарейки, то в неё заложено </a:t>
            </a:r>
            <a:r>
              <a:rPr lang="ru-RU" sz="2000" b="1" dirty="0" smtClean="0">
                <a:solidFill>
                  <a:schemeClr val="bg1"/>
                </a:solidFill>
              </a:rPr>
              <a:t>восемь слоёв </a:t>
            </a:r>
            <a:r>
              <a:rPr lang="ru-RU" sz="2000" b="1" dirty="0" err="1" smtClean="0">
                <a:solidFill>
                  <a:schemeClr val="bg1"/>
                </a:solidFill>
              </a:rPr>
              <a:t>монетка-фольга-влажная</a:t>
            </a:r>
            <a:r>
              <a:rPr lang="ru-RU" sz="2000" b="1" dirty="0" smtClean="0">
                <a:solidFill>
                  <a:schemeClr val="bg1"/>
                </a:solidFill>
              </a:rPr>
              <a:t> бумажка. </a:t>
            </a:r>
            <a:r>
              <a:rPr lang="ru-RU" dirty="0" smtClean="0">
                <a:solidFill>
                  <a:schemeClr val="bg1"/>
                </a:solidFill>
              </a:rPr>
              <a:t>Получился цилиндр, в котором обязательно следует обратить внимание на то, что торцы должны быть из разных металлов, иначе батарейка будет с одинаковыми полюсами.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1946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Natasha\Desktop\ФОТО И ВИДЕО\201502\201502A0\15022015269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645024"/>
            <a:ext cx="216024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Natasha\Desktop\ФОТО И ВИДЕО\201502\201502A0\1502201527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772816"/>
            <a:ext cx="279653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Natasha\Desktop\ФОТО И ВИДЕО\201502\201502A0\15022015270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717032"/>
            <a:ext cx="203465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39552" y="404664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 итоге была получена батарейка длиной около 4 см (приблизительно равная стандартной АА, но толще (диаметр монетки в 10 коп.),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которая дала напряжение </a:t>
            </a:r>
            <a:r>
              <a:rPr lang="ru-RU" b="1" dirty="0" smtClean="0">
                <a:solidFill>
                  <a:schemeClr val="bg1"/>
                </a:solidFill>
              </a:rPr>
              <a:t>0,57 В.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535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xn--80aabspfh9bq.xn--p1ai/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060848"/>
            <a:ext cx="5904143" cy="43204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988840"/>
            <a:ext cx="22322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любом источнике тока совершается работа по разделению 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положительно и отрицательно заряженных частиц, которые накапливаются на полюсах источника.</a:t>
            </a:r>
          </a:p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</a:p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Существуют различные виды источников тока.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04664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Источник тока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- это устройство, в котором происходит преобразование какого-либо вида энергии в электрическую энергию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Natasha\Desktop\ФОТО И ВИДЕО\201502\201502A0\1502201527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76672"/>
            <a:ext cx="288032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476672"/>
            <a:ext cx="352839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Батарейка показала себя достаточно надёжной в течение двух суток (время наблюдении). Её показания практически не менялись. В дальнейшем можно будет провести ещё наблюдения за такого рода источниками и попробовать ответить на вопрос как долго они могут работать.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5229200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Если вернуться к батарейкам из продуктов, то поскольку опыты проводились не в один день, то данные источники давали требуемое напряжение,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если не засыхали или не сгнивали.</a:t>
            </a:r>
          </a:p>
        </p:txBody>
      </p:sp>
    </p:spTree>
    <p:extLst>
      <p:ext uri="{BB962C8B-B14F-4D97-AF65-F5344CB8AC3E}">
        <p14:creationId xmlns:p14="http://schemas.microsoft.com/office/powerpoint/2010/main" val="21756573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548680"/>
            <a:ext cx="770485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u="sng" dirty="0" smtClean="0">
                <a:solidFill>
                  <a:schemeClr val="bg1"/>
                </a:solidFill>
              </a:rPr>
              <a:t>Заключение:</a:t>
            </a:r>
          </a:p>
          <a:p>
            <a:pPr lvl="0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При производстве источников питания для </a:t>
            </a:r>
            <a:r>
              <a:rPr lang="ru-RU" b="1" dirty="0" smtClean="0">
                <a:solidFill>
                  <a:schemeClr val="bg1"/>
                </a:solidFill>
              </a:rPr>
              <a:t>несложной бытовой техники с низким потреблением энергии</a:t>
            </a:r>
            <a:r>
              <a:rPr lang="ru-RU" dirty="0" smtClean="0">
                <a:solidFill>
                  <a:schemeClr val="bg1"/>
                </a:solidFill>
              </a:rPr>
              <a:t>, можно использовать предложенные варианты, но </a:t>
            </a:r>
            <a:r>
              <a:rPr lang="ru-RU" b="1" dirty="0" err="1" smtClean="0">
                <a:solidFill>
                  <a:schemeClr val="bg1"/>
                </a:solidFill>
              </a:rPr>
              <a:t>экологичнее</a:t>
            </a:r>
            <a:r>
              <a:rPr lang="ru-RU" dirty="0" smtClean="0">
                <a:solidFill>
                  <a:schemeClr val="bg1"/>
                </a:solidFill>
              </a:rPr>
              <a:t> - фрукты, овощи и даже возможно отходы от них, если обеспечивать им достаточную влажность.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Возможно делать </a:t>
            </a:r>
            <a:r>
              <a:rPr lang="ru-RU" b="1" dirty="0" smtClean="0">
                <a:solidFill>
                  <a:schemeClr val="bg1"/>
                </a:solidFill>
              </a:rPr>
              <a:t>пюре из переработанных отходов овощей-фруктов и электроды из цинка и меди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Одновременное действие несколько таких батареек позволит работать </a:t>
            </a:r>
            <a:r>
              <a:rPr lang="ru-RU" b="1" dirty="0" smtClean="0">
                <a:solidFill>
                  <a:schemeClr val="bg1"/>
                </a:solidFill>
              </a:rPr>
              <a:t>часам или фонарику.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Такие батареи  могут использовать  прежде всего люди, живущие за городом, которые могут сами заготавливать фруктово-овощные составляющие для подзарядки </a:t>
            </a:r>
            <a:r>
              <a:rPr lang="ru-RU" dirty="0" err="1" smtClean="0">
                <a:solidFill>
                  <a:schemeClr val="bg1"/>
                </a:solidFill>
              </a:rPr>
              <a:t>биобатареек</a:t>
            </a:r>
            <a:r>
              <a:rPr lang="ru-RU" dirty="0" smtClean="0">
                <a:solidFill>
                  <a:schemeClr val="bg1"/>
                </a:solidFill>
              </a:rPr>
              <a:t>. Состав батареек не включает веществ, загрязняющих окружающую среду, как гальванические (химические) элементы, и не требует отдельной утилизации в отведенных местах, чего, увы, не происходит, поскольку государство пока не в состоянии наладить этот процесс.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1643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g1.liveinternet.ru/images/attach/c/11/114/516/114516229_large_22_iyunya_194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622" y="476672"/>
            <a:ext cx="424847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11/114/516/114516120_large_Deti_Slavyansk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12976"/>
            <a:ext cx="4339590" cy="329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3429001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А это дети в Славянске, прячущиеся в подвале дома. </a:t>
            </a:r>
            <a:r>
              <a:rPr lang="ru-RU" dirty="0" smtClean="0">
                <a:solidFill>
                  <a:schemeClr val="bg1"/>
                </a:solidFill>
              </a:rPr>
              <a:t>Можно </a:t>
            </a:r>
            <a:r>
              <a:rPr lang="ru-RU" dirty="0">
                <a:solidFill>
                  <a:schemeClr val="bg1"/>
                </a:solidFill>
              </a:rPr>
              <a:t>видеть, что в этом подвале есть некоторое количество банок с консервами, в частности, с огурцами. Как показали чудовищные события на Украине, люди запертые в таких подвалах бомбёжками больше всего страдают от отсутствия света и невозможности узнать время или зарядить телефон.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476672"/>
            <a:ext cx="43374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</a:rPr>
              <a:t>Есть ещё одна необходимость присмотреться к этой идее повнимательнее. В этом году наша страна отмечает 70-летие Победы в Великой Отечественной войне. Никто не мог и подумать, что военные кадры могут повториться вновь: 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июнь1941 </a:t>
            </a:r>
            <a:r>
              <a:rPr lang="ru-RU" dirty="0">
                <a:solidFill>
                  <a:schemeClr val="bg1"/>
                </a:solidFill>
              </a:rPr>
              <a:t>го, </a:t>
            </a:r>
            <a:r>
              <a:rPr lang="ru-RU" dirty="0" smtClean="0">
                <a:solidFill>
                  <a:schemeClr val="bg1"/>
                </a:solidFill>
              </a:rPr>
              <a:t> СССР,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дети прячутся от </a:t>
            </a:r>
            <a:r>
              <a:rPr lang="ru-RU" dirty="0" smtClean="0">
                <a:solidFill>
                  <a:schemeClr val="bg1"/>
                </a:solidFill>
              </a:rPr>
              <a:t>бомбежки.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6623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osmoagida.ru/upload/image-22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32656"/>
            <a:ext cx="252028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3326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Конечно, мощные  </a:t>
            </a:r>
            <a:r>
              <a:rPr lang="ru-RU" dirty="0" err="1" smtClean="0">
                <a:solidFill>
                  <a:schemeClr val="bg1"/>
                </a:solidFill>
              </a:rPr>
              <a:t>планщеты</a:t>
            </a:r>
            <a:r>
              <a:rPr lang="ru-RU" dirty="0" smtClean="0">
                <a:solidFill>
                  <a:schemeClr val="bg1"/>
                </a:solidFill>
              </a:rPr>
              <a:t> и смартфоны таким образом зарядить не получится, но оживить на некоторое время аккумулятор телефона более слабого представляется всё-таки возможным.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429000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мор </a:t>
            </a:r>
            <a:r>
              <a:rPr lang="ru-RU" dirty="0" err="1" smtClean="0">
                <a:solidFill>
                  <a:schemeClr val="bg1"/>
                </a:solidFill>
              </a:rPr>
              <a:t>ских</a:t>
            </a:r>
            <a:r>
              <a:rPr lang="ru-RU" dirty="0" smtClean="0">
                <a:solidFill>
                  <a:schemeClr val="bg1"/>
                </a:solidFill>
              </a:rPr>
              <a:t> и авиационных индивидуальных и коллективных спасательных средствах используются различные водоналивные батареи, которые срабатывают при заполнении их корпуса водой. Они питают напряжением 3 — 6 В. Лампочки, помещенные в водонепроницаемые прозрачные колпачки, закрепленные на </a:t>
            </a:r>
            <a:r>
              <a:rPr lang="ru-RU" dirty="0" err="1" smtClean="0">
                <a:solidFill>
                  <a:schemeClr val="bg1"/>
                </a:solidFill>
              </a:rPr>
              <a:t>спасжилетах</a:t>
            </a:r>
            <a:r>
              <a:rPr lang="ru-RU" dirty="0" smtClean="0">
                <a:solidFill>
                  <a:schemeClr val="bg1"/>
                </a:solidFill>
              </a:rPr>
              <a:t> и на тентах спасательных плотов и лодок. Водоналивные батарейки имеют одноразовое использование и после 20 — 40 ч работы выбрасываются. Это значит, что маломощные батарейки можно попробовать сделать из подручных средств замещая электролит, например, мочой или соком растений.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177281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Полученные таким образом батарейки можно использовать вместо штатных при спасении в морских или авиационных происшествиях, если пострадавшие добираются до берега.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56612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Поскольку изучение электрических явлений мы начали только в этом году,  то более серьёзное исследование, посвящённое именно зависимости различных электрических параметров друг от друга  возможно провести позже.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1869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ruit Battery Experiment Kit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492896"/>
            <a:ext cx="302433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1916833"/>
            <a:ext cx="54726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Сотрудники американского Политехнического института </a:t>
            </a:r>
            <a:r>
              <a:rPr lang="ru-RU" dirty="0" err="1" smtClean="0">
                <a:solidFill>
                  <a:schemeClr val="bg1"/>
                </a:solidFill>
              </a:rPr>
              <a:t>Ренсселера</a:t>
            </a:r>
            <a:r>
              <a:rPr lang="ru-RU" dirty="0" smtClean="0">
                <a:solidFill>
                  <a:schemeClr val="bg1"/>
                </a:solidFill>
              </a:rPr>
              <a:t> (</a:t>
            </a:r>
            <a:r>
              <a:rPr lang="ru-RU" dirty="0" err="1" smtClean="0">
                <a:solidFill>
                  <a:schemeClr val="bg1"/>
                </a:solidFill>
              </a:rPr>
              <a:t>Rensselaer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Pol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ru-RU" dirty="0" err="1" smtClean="0">
                <a:solidFill>
                  <a:schemeClr val="bg1"/>
                </a:solidFill>
              </a:rPr>
              <a:t>technic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Institut</a:t>
            </a:r>
            <a:r>
              <a:rPr lang="en-US" dirty="0" smtClean="0">
                <a:solidFill>
                  <a:schemeClr val="bg1"/>
                </a:solidFill>
              </a:rPr>
              <a:t>e</a:t>
            </a:r>
            <a:r>
              <a:rPr lang="ru-RU" dirty="0" smtClean="0">
                <a:solidFill>
                  <a:schemeClr val="bg1"/>
                </a:solidFill>
              </a:rPr>
              <a:t>) изобрели гибкую батарейку, толщина которой сопоставима с обычным листом бумаги, сообщает </a:t>
            </a:r>
            <a:r>
              <a:rPr lang="ru-RU" dirty="0" err="1" smtClean="0">
                <a:solidFill>
                  <a:schemeClr val="bg1"/>
                </a:solidFill>
              </a:rPr>
              <a:t>Associated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Press</a:t>
            </a:r>
            <a:r>
              <a:rPr lang="ru-RU" dirty="0" smtClean="0">
                <a:solidFill>
                  <a:schemeClr val="bg1"/>
                </a:solidFill>
              </a:rPr>
              <a:t>. Изобретение является цельным устройством.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Новый источник питания </a:t>
            </a:r>
            <a:r>
              <a:rPr lang="ru-RU" b="1" dirty="0" smtClean="0">
                <a:solidFill>
                  <a:schemeClr val="bg1"/>
                </a:solidFill>
              </a:rPr>
              <a:t>на 90 процентов состоит из целлюлозы </a:t>
            </a:r>
            <a:r>
              <a:rPr lang="ru-RU" dirty="0" smtClean="0">
                <a:solidFill>
                  <a:schemeClr val="bg1"/>
                </a:solidFill>
              </a:rPr>
              <a:t>(как и обычная бумага). Батарейка может функционировать при температуре от минус семидесяти до ста пятидесяти градусов по Цельсию.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Пока батарейка существует только в виде образца, размер которого составляет всего несколько сантиметров. Хотя стоимость производства подобных источников питания крайне высока, будущее явно за ними, поскольку они производятся из возобновляемых ресурсов.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60648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Вопросы </a:t>
            </a:r>
            <a:r>
              <a:rPr lang="ru-RU" b="1" dirty="0" err="1" smtClean="0">
                <a:solidFill>
                  <a:schemeClr val="bg1"/>
                </a:solidFill>
              </a:rPr>
              <a:t>возобновляемости</a:t>
            </a:r>
            <a:r>
              <a:rPr lang="ru-RU" b="1" dirty="0" smtClean="0">
                <a:solidFill>
                  <a:schemeClr val="bg1"/>
                </a:solidFill>
              </a:rPr>
              <a:t> ресурсов. 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Нефтяной кризис – поиски замены бензину, например, </a:t>
            </a:r>
            <a:r>
              <a:rPr lang="ru-RU" dirty="0" err="1" smtClean="0">
                <a:solidFill>
                  <a:schemeClr val="bg1"/>
                </a:solidFill>
              </a:rPr>
              <a:t>биотопливом</a:t>
            </a:r>
            <a:r>
              <a:rPr lang="ru-RU" dirty="0" smtClean="0">
                <a:solidFill>
                  <a:schemeClr val="bg1"/>
                </a:solidFill>
              </a:rPr>
              <a:t>,.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Область </a:t>
            </a:r>
            <a:r>
              <a:rPr lang="ru-RU" b="1" dirty="0" err="1" smtClean="0">
                <a:solidFill>
                  <a:schemeClr val="bg1"/>
                </a:solidFill>
              </a:rPr>
              <a:t>миниисточников</a:t>
            </a:r>
            <a:r>
              <a:rPr lang="ru-RU" b="1" dirty="0" smtClean="0">
                <a:solidFill>
                  <a:schemeClr val="bg1"/>
                </a:solidFill>
              </a:rPr>
              <a:t> электрического тока: </a:t>
            </a:r>
          </a:p>
        </p:txBody>
      </p:sp>
    </p:spTree>
    <p:extLst>
      <p:ext uri="{BB962C8B-B14F-4D97-AF65-F5344CB8AC3E}">
        <p14:creationId xmlns:p14="http://schemas.microsoft.com/office/powerpoint/2010/main" val="39596155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Список источников </a:t>
            </a:r>
            <a:br>
              <a:rPr lang="ru-RU" dirty="0" smtClean="0">
                <a:solidFill>
                  <a:schemeClr val="bg1"/>
                </a:solidFill>
                <a:latin typeface="+mn-lt"/>
              </a:rPr>
            </a:br>
            <a:r>
              <a:rPr lang="ru-RU" dirty="0" smtClean="0">
                <a:solidFill>
                  <a:schemeClr val="bg1"/>
                </a:solidFill>
                <a:latin typeface="+mn-lt"/>
              </a:rPr>
              <a:t>(ресурсы интернета)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4400" b="1" dirty="0">
                <a:solidFill>
                  <a:schemeClr val="bg1"/>
                </a:solidFill>
              </a:rPr>
              <a:t>Вольтов столб: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2"/>
              </a:rPr>
              <a:t>http://driveforinnovation.blogs.tech.ubm.com/super-battery-demands-government-rd-or-does-it/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3"/>
              </a:rPr>
              <a:t>https://ru.wikipedia.org/wiki/%C2%EE%EB%FC%F2%E0,_%C0%EB%E5%F1%F1%E0%ED%E4%F0%EE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b="1" dirty="0">
                <a:solidFill>
                  <a:schemeClr val="bg1"/>
                </a:solidFill>
              </a:rPr>
              <a:t>Эл. ток: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4"/>
              </a:rPr>
              <a:t>http://yandex.ru/images/search?text=эл%20ток%20в%20металлах&amp;img_url=http%3A%2F%2F900igr.net%2Fdatas%2Ffizika%2FElektricheskij-razrjad%2F0003-003-Elektricheskij-tok-v-metallakh.jpg&amp;pos=0&amp;rpt=simage&amp;pin=1&amp;uinfo=sw-1366-sh-768-ww-1349-wh-660-pd-1-wp-16x9_1366x768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b="1" dirty="0">
                <a:solidFill>
                  <a:schemeClr val="bg1"/>
                </a:solidFill>
              </a:rPr>
              <a:t>Петров: 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5"/>
              </a:rPr>
              <a:t>http://yandex.ru/images/search?img_url=http%3A%2F%2Fupload.wikimedia.org%2Fwikipedia%2Fcommons%2Fthumb%2F3%2F39%2FLuigi_galvani.jpg%2F110px-Luigi_galvani.jpg&amp;uinfo=sw-1366-sh-768-ww-1349-wh-660-pd-1-wp-16x9_1366x768&amp;_=1424115873706&amp;viewport=wide&amp;p=1&amp;text=батарея%20петрова&amp;pos=48&amp;rpt=simage&amp;pin=1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6"/>
              </a:rPr>
              <a:t>http://www.oboyan.org/petrov.html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7"/>
              </a:rPr>
              <a:t>https://ru.wikipedia.org/wiki/%CF%E5%F2%F0%EE%E2,_%C2%E0%F1%E8%EB%E8%E9_%C2%EB%E0%E4%E8%EC%E8%F0%EE%E2%E8%F7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8"/>
              </a:rPr>
              <a:t>http://izobret19.narod.ru/hp_galvanichesky_batareya.html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b="1" dirty="0">
                <a:solidFill>
                  <a:schemeClr val="bg1"/>
                </a:solidFill>
              </a:rPr>
              <a:t>Эксперименты: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9"/>
              </a:rPr>
              <a:t>http://reveladigital.com.br/arquitetandobem/wp-includes/theme-compat/fruit-battery-experiment-kit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10"/>
              </a:rPr>
              <a:t>http://www.rukikryki.ru/electo/ystroistva/2774-zapasnaya-batareya-svoimi-rukami.html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b="1" dirty="0">
                <a:solidFill>
                  <a:schemeClr val="bg1"/>
                </a:solidFill>
              </a:rPr>
              <a:t>Нетривиальные источники энергии: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11"/>
              </a:rPr>
              <a:t>http://www.powerinfo.ru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12"/>
              </a:rPr>
              <a:t>http://m.lenta.ru/news/2007/08/14/battery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b="1" dirty="0">
                <a:solidFill>
                  <a:schemeClr val="bg1"/>
                </a:solidFill>
              </a:rPr>
              <a:t>Спасение: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13"/>
              </a:rPr>
              <a:t>http://cosmoagida.ru/?p=508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b="1" dirty="0">
                <a:solidFill>
                  <a:schemeClr val="bg1"/>
                </a:solidFill>
              </a:rPr>
              <a:t>Цены на батареи: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14"/>
              </a:rPr>
              <a:t>http://www.elfa.spb.ru/catalog/?id=00001x0001x0004x0002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b="1" dirty="0" err="1">
                <a:solidFill>
                  <a:schemeClr val="bg1"/>
                </a:solidFill>
              </a:rPr>
              <a:t>Рихман</a:t>
            </a:r>
            <a:r>
              <a:rPr lang="ru-RU" sz="4400" b="1" dirty="0">
                <a:solidFill>
                  <a:schemeClr val="bg1"/>
                </a:solidFill>
              </a:rPr>
              <a:t>: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15"/>
              </a:rPr>
              <a:t>https://ru.wikipedia.org/wiki/%D0%E8%F5%EC%E0%ED,_%C3%E5%EE%F0%E3_%C2%E8%EB%FC%E3%E5%EB%FC%EC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b="1" dirty="0">
                <a:solidFill>
                  <a:schemeClr val="bg1"/>
                </a:solidFill>
              </a:rPr>
              <a:t>Керосинка теплоэлектрогенератор: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u="sng" dirty="0">
                <a:solidFill>
                  <a:schemeClr val="bg1"/>
                </a:solidFill>
                <a:hlinkClick r:id="rId16"/>
              </a:rPr>
              <a:t>http://forum.vegalab.ru/showthread.php?t=30282&amp;p=849616&amp;viewfull=1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b="1" dirty="0">
                <a:solidFill>
                  <a:schemeClr val="bg1"/>
                </a:solidFill>
              </a:rPr>
              <a:t>Дети и война:</a:t>
            </a:r>
            <a:endParaRPr lang="ru-RU" sz="4400" dirty="0">
              <a:solidFill>
                <a:schemeClr val="bg1"/>
              </a:solidFill>
            </a:endParaRPr>
          </a:p>
          <a:p>
            <a:r>
              <a:rPr lang="ru-RU" sz="4400" dirty="0">
                <a:solidFill>
                  <a:schemeClr val="bg1"/>
                </a:solidFill>
              </a:rPr>
              <a:t>http://www.liveinternet.ru/users/akchaluk/post329963307/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018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Механические источники тока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980728"/>
            <a:ext cx="5652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Механический источник тока - механическая энергия преобразуется в электрическую энергию.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420888"/>
            <a:ext cx="29523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 ним относятся: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endParaRPr lang="ru-RU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электрофорная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машина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диски машины приводятся во вращение в противоположных направлениях). </a:t>
            </a: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результате трения щеток о диски на кондукторах машины накапливаются заряды противоположного знака), 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динамо-машина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генераторы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ru-RU" dirty="0"/>
          </a:p>
        </p:txBody>
      </p:sp>
      <p:pic>
        <p:nvPicPr>
          <p:cNvPr id="33796" name="Picture 4" descr="НГУ * Просмотр темы - Механизм вращения. Помогите составить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492896"/>
            <a:ext cx="4552481" cy="3744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213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65522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Тепловые источники тока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pic>
        <p:nvPicPr>
          <p:cNvPr id="5" name="Рисунок 4" descr="http://class-fizika.narod.ru/8_class/8_urok/8_el/07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16832"/>
            <a:ext cx="1428750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70" name="Picture 2" descr="Элементы Пельтье - znamus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132856"/>
            <a:ext cx="5838485" cy="331236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3528" y="544522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Термоэлемент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- две проволоки из разных металлов необходимо спаять с одного края, затем нагреть место спая, тогда между другими концами этих проволок появится напряжение. </a:t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Применяются в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термодатчиках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и на геотермальных электростанциях.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1052736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Тепловой источник тока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- внутренняя энергия преобразуется в электрическую энергию.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0133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40966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Световые источники тока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pic>
        <p:nvPicPr>
          <p:cNvPr id="31746" name="Picture 2" descr="Resources Solar Pa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6399303" cy="378985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05880" y="4914603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Световой источник тока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энергия света преобразуется в электрическую энергию. </a:t>
            </a:r>
            <a:r>
              <a:rPr lang="ru-RU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Ф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отоэлемент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- при освещении некоторых полупроводников световая энергия превращается в электрическую.</a:t>
            </a:r>
          </a:p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Из фотоэлементов составлены солнечные батареи. 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Применяются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солнечных батареях, световых датчиках, калькуляторах, видеокамерах.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75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Химические источники тока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83671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Химический источник тока</a:t>
            </a:r>
            <a:r>
              <a:rPr lang="ru-RU" dirty="0" smtClean="0">
                <a:solidFill>
                  <a:schemeClr val="bg1"/>
                </a:solidFill>
              </a:rPr>
              <a:t> - в результате химических реакций внутренняя энергия преобразуется в электрическую.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" name="Picture 2" descr="Химические источники то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72816"/>
            <a:ext cx="4752528" cy="43564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301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Химические источники тока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pic>
        <p:nvPicPr>
          <p:cNvPr id="6" name="Рисунок 5" descr="http://class-fizika.narod.ru/8_class/8_urok/8_el/4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844824"/>
            <a:ext cx="2952328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83671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Химический источник тока</a:t>
            </a:r>
            <a:r>
              <a:rPr lang="ru-RU" dirty="0" smtClean="0">
                <a:solidFill>
                  <a:schemeClr val="bg1"/>
                </a:solidFill>
              </a:rPr>
              <a:t> - в результате химических реакций внутренняя энергия преобразуется в электрическую.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1844824"/>
            <a:ext cx="22322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 таком источнике тока уголь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является положительным электродом, а цинковый сосуд - отрицательным электродом.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1772816"/>
            <a:ext cx="30060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Гальванический элемент</a:t>
            </a:r>
            <a:r>
              <a:rPr lang="ru-RU" dirty="0" smtClean="0">
                <a:solidFill>
                  <a:schemeClr val="bg1"/>
                </a:solidFill>
              </a:rPr>
              <a:t> - в цинковый сосуд вставлен угольный стержень. Стержень помещен в полотняный мешочек, наполненный смесью оксида марганца с углем.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 элементе используют клейстер из муки на растворе нашатыря.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5085184"/>
            <a:ext cx="64087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При взаимодействии нашатыря с цинком, цинк приобретает отрицательный заряд, а угольный стержень - положительный заряд. Между заряженным стержнем и цинковым сосудом возникает электрическое поле.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1301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Химические источники тока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83671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Химический источник тока</a:t>
            </a:r>
            <a:r>
              <a:rPr lang="ru-RU" dirty="0" smtClean="0">
                <a:solidFill>
                  <a:schemeClr val="bg1"/>
                </a:solidFill>
              </a:rPr>
              <a:t> - в результате химических реакций внутренняя энергия преобразуется в электрическую.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797152"/>
            <a:ext cx="79563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Из нескольких гальванических элементов можно составить батарею. Источники тока на основе гальванических элементов применяются в бытовых автономных электроприборах,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источниках бесперебойного питания.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Аккумуляторы - в автомобилях, электромобилях, сотовых телефонах.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http://class-fizika.narod.ru/8_class/8_urok/8_el/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00808"/>
            <a:ext cx="3168352" cy="2952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790</TotalTime>
  <Words>2088</Words>
  <Application>Microsoft Office PowerPoint</Application>
  <PresentationFormat>Экран (4:3)</PresentationFormat>
  <Paragraphs>211</Paragraphs>
  <Slides>35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4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Механические источники тока</vt:lpstr>
      <vt:lpstr>Тепловые источники тока</vt:lpstr>
      <vt:lpstr>Световые источники тока</vt:lpstr>
      <vt:lpstr>Химические источники тока</vt:lpstr>
      <vt:lpstr>Химические источники тока</vt:lpstr>
      <vt:lpstr>Химические источники тока</vt:lpstr>
      <vt:lpstr>Условные обозначения</vt:lpstr>
      <vt:lpstr>Из истории открытия в области электричества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Некоторые практические способы получение электрического тока в бытовых условиях</vt:lpstr>
      <vt:lpstr>Презентация PowerPoint</vt:lpstr>
      <vt:lpstr>Самодельные батарейки</vt:lpstr>
      <vt:lpstr>Презентация PowerPoint</vt:lpstr>
      <vt:lpstr>Опыты и результаты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источников  (ресурсы интернета)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</dc:creator>
  <cp:lastModifiedBy>orlova</cp:lastModifiedBy>
  <cp:revision>84</cp:revision>
  <dcterms:created xsi:type="dcterms:W3CDTF">2015-02-23T16:00:29Z</dcterms:created>
  <dcterms:modified xsi:type="dcterms:W3CDTF">2015-02-27T10:00:06Z</dcterms:modified>
</cp:coreProperties>
</file>