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2" r:id="rId5"/>
    <p:sldId id="258" r:id="rId6"/>
    <p:sldId id="263" r:id="rId7"/>
    <p:sldId id="264" r:id="rId8"/>
    <p:sldId id="265" r:id="rId9"/>
    <p:sldId id="260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32B1BA-E163-46FC-A907-8E3FA0E56454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907EF-661B-4D65-944A-AD8C2D9B2F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811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B57A-BFEF-446C-B245-B4259F4BE904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5A9B-0B19-40E4-9FD3-825F588C7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936751"/>
      </p:ext>
    </p:extLst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B57A-BFEF-446C-B245-B4259F4BE904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5A9B-0B19-40E4-9FD3-825F588C7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317462"/>
      </p:ext>
    </p:extLst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B57A-BFEF-446C-B245-B4259F4BE904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5A9B-0B19-40E4-9FD3-825F588C7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446602"/>
      </p:ext>
    </p:extLst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B57A-BFEF-446C-B245-B4259F4BE904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5A9B-0B19-40E4-9FD3-825F588C7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507457"/>
      </p:ext>
    </p:extLst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B57A-BFEF-446C-B245-B4259F4BE904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5A9B-0B19-40E4-9FD3-825F588C7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663551"/>
      </p:ext>
    </p:extLst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B57A-BFEF-446C-B245-B4259F4BE904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5A9B-0B19-40E4-9FD3-825F588C7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087775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B57A-BFEF-446C-B245-B4259F4BE904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5A9B-0B19-40E4-9FD3-825F588C7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814009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B57A-BFEF-446C-B245-B4259F4BE904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5A9B-0B19-40E4-9FD3-825F588C7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245851"/>
      </p:ext>
    </p:extLst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B57A-BFEF-446C-B245-B4259F4BE904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5A9B-0B19-40E4-9FD3-825F588C7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430770"/>
      </p:ext>
    </p:extLst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B57A-BFEF-446C-B245-B4259F4BE904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5A9B-0B19-40E4-9FD3-825F588C7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028063"/>
      </p:ext>
    </p:extLst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B57A-BFEF-446C-B245-B4259F4BE904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5A9B-0B19-40E4-9FD3-825F588C7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238610"/>
      </p:ext>
    </p:extLst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8000">
              <a:srgbClr val="F0EBD5"/>
            </a:gs>
            <a:gs pos="100000">
              <a:srgbClr val="D1C39F"/>
            </a:gs>
          </a:gsLst>
          <a:lin ang="12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9B57A-BFEF-446C-B245-B4259F4BE904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F5A9B-0B19-40E4-9FD3-825F588C7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965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836712"/>
            <a:ext cx="6048672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Моя мама преподаватель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106080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476672"/>
            <a:ext cx="6048672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3548" y="2492896"/>
            <a:ext cx="684076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Презентацию подготовил ученик 1 «А» класса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Селицкий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Георгий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188365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20000">
              <a:srgbClr val="99CCFF"/>
            </a:gs>
            <a:gs pos="17000">
              <a:srgbClr val="9966FF"/>
            </a:gs>
            <a:gs pos="73000">
              <a:srgbClr val="CC99FF"/>
            </a:gs>
            <a:gs pos="67000">
              <a:schemeClr val="accent1">
                <a:lumMod val="40000"/>
                <a:lumOff val="60000"/>
              </a:schemeClr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32656"/>
            <a:ext cx="4752528" cy="3564396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635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6" name="TextBox 5"/>
          <p:cNvSpPr txBox="1"/>
          <p:nvPr/>
        </p:nvSpPr>
        <p:spPr>
          <a:xfrm>
            <a:off x="107504" y="692696"/>
            <a:ext cx="34563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Она работает в педагогическом колледже № 8 </a:t>
            </a:r>
          </a:p>
          <a:p>
            <a:pPr algn="ctr"/>
            <a:r>
              <a:rPr lang="ru-RU" sz="3200" b="1" dirty="0" smtClean="0"/>
              <a:t>города Санкт - Петербурга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4726587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	Мама преподает психологию.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25993185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20000">
              <a:srgbClr val="99CCFF"/>
            </a:gs>
            <a:gs pos="17000">
              <a:srgbClr val="9966FF"/>
            </a:gs>
            <a:gs pos="73000">
              <a:srgbClr val="CC99FF"/>
            </a:gs>
            <a:gs pos="67000">
              <a:schemeClr val="accent1">
                <a:lumMod val="40000"/>
                <a:lumOff val="60000"/>
              </a:schemeClr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00141" y="3788552"/>
            <a:ext cx="422615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b="1" dirty="0" smtClean="0"/>
              <a:t>	Учитель учит детей в школе, а преподаватель занимается научными исследованиями со студентами. </a:t>
            </a:r>
          </a:p>
          <a:p>
            <a:pPr algn="ctr"/>
            <a:r>
              <a:rPr lang="ru-RU" sz="2700" b="1" dirty="0"/>
              <a:t>	</a:t>
            </a:r>
          </a:p>
        </p:txBody>
      </p:sp>
      <p:pic>
        <p:nvPicPr>
          <p:cNvPr id="2" name="Picture 2" descr="H:\SN_Stanislav&amp;Nata старое\Георгий\дом задания 1 класс\P10103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681" y="196769"/>
            <a:ext cx="4585799" cy="3439349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63500"/>
          </a:effectLst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4827" y="851388"/>
            <a:ext cx="4329849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700" b="1" dirty="0">
                <a:solidFill>
                  <a:prstClr val="black"/>
                </a:solidFill>
              </a:rPr>
              <a:t>Очень часто профессию преподавателя путают с профессией учителя.</a:t>
            </a:r>
          </a:p>
        </p:txBody>
      </p:sp>
      <p:pic>
        <p:nvPicPr>
          <p:cNvPr id="1027" name="Picture 3" descr="H:\SN_Stanislav&amp;Nata старое\Георгий\дом задания 1 класс\P10806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2492896"/>
            <a:ext cx="3168352" cy="4224469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63500"/>
          </a:effectLst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450260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20000">
              <a:srgbClr val="99CCFF"/>
            </a:gs>
            <a:gs pos="17000">
              <a:srgbClr val="9966FF"/>
            </a:gs>
            <a:gs pos="73000">
              <a:srgbClr val="CC99FF"/>
            </a:gs>
            <a:gs pos="67000">
              <a:schemeClr val="accent1">
                <a:lumMod val="40000"/>
                <a:lumOff val="60000"/>
              </a:schemeClr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3789040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	Преподаватель </a:t>
            </a:r>
            <a:r>
              <a:rPr lang="ru-RU" sz="3200" b="1" dirty="0"/>
              <a:t>– знаток в определенной области  науки. Он проводит лекции, семинары, практикумы, а затем в конце курса обучения принимает у студентов экзамены.</a:t>
            </a:r>
          </a:p>
        </p:txBody>
      </p:sp>
      <p:pic>
        <p:nvPicPr>
          <p:cNvPr id="2050" name="Picture 2" descr="H:\SN_Stanislav&amp;Nata старое\Георгий\дом задания 1 класс\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7289"/>
            <a:ext cx="4224711" cy="3168352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63500"/>
          </a:effectLst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:\SN_Stanislav&amp;Nata старое\Георгий\дом задания 1 класс\P10103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6848"/>
            <a:ext cx="4145645" cy="3109234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63500"/>
          </a:effectLst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88076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20000">
              <a:srgbClr val="99CCFF"/>
            </a:gs>
            <a:gs pos="17000">
              <a:srgbClr val="9966FF"/>
            </a:gs>
            <a:gs pos="73000">
              <a:srgbClr val="CC99FF"/>
            </a:gs>
            <a:gs pos="67000">
              <a:schemeClr val="accent1">
                <a:lumMod val="40000"/>
                <a:lumOff val="60000"/>
              </a:schemeClr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075" y="116632"/>
            <a:ext cx="4388100" cy="3291075"/>
          </a:xfrm>
          <a:prstGeom prst="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63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4961"/>
            <a:ext cx="4312555" cy="3234416"/>
          </a:xfrm>
          <a:prstGeom prst="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6350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TextBox 8"/>
          <p:cNvSpPr txBox="1"/>
          <p:nvPr/>
        </p:nvSpPr>
        <p:spPr>
          <a:xfrm>
            <a:off x="459619" y="3640368"/>
            <a:ext cx="8208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	А также преподаватель проводит мастер – классы со школьниками.</a:t>
            </a:r>
          </a:p>
          <a:p>
            <a:r>
              <a:rPr lang="ru-RU" sz="3200" b="1" dirty="0" smtClean="0"/>
              <a:t> 	На фотографиях показан новогодний мастер – класс по изготовлению елочки из крупы и бумаги.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81268438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20000">
              <a:srgbClr val="99CCFF"/>
            </a:gs>
            <a:gs pos="17000">
              <a:srgbClr val="9966FF"/>
            </a:gs>
            <a:gs pos="73000">
              <a:srgbClr val="CC99FF"/>
            </a:gs>
            <a:gs pos="67000">
              <a:schemeClr val="accent1">
                <a:lumMod val="40000"/>
                <a:lumOff val="60000"/>
              </a:schemeClr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88640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 маме можно приходить на работу, смотреть как учатся студенты. </a:t>
            </a:r>
          </a:p>
          <a:p>
            <a:pPr algn="ctr"/>
            <a:r>
              <a:rPr lang="ru-RU" sz="3200" b="1" dirty="0" smtClean="0"/>
              <a:t>Это очень интересно!</a:t>
            </a:r>
            <a:endParaRPr lang="ru-RU" sz="3200" b="1" dirty="0"/>
          </a:p>
        </p:txBody>
      </p:sp>
      <p:pic>
        <p:nvPicPr>
          <p:cNvPr id="6" name="Picture 2" descr="H:\SN_Stanislav&amp;Nata старое\Наташа\пед колледж Санкт - Петербург\2010 - 2011 уч год\342 группа классное руководство\фото группа\442 группа\осень уроки\x_3b08e8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4091947" cy="306896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63500"/>
          </a:effectLst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:\SN_Stanislav&amp;Nata старое\Георгий\дом задания 1 класс\P11107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79458"/>
            <a:ext cx="4104456" cy="3078342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63500"/>
          </a:effectLst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76183" y="5445224"/>
            <a:ext cx="7632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А также можно принять участие в уроке для студентов.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50105146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20000">
              <a:srgbClr val="99CCFF"/>
            </a:gs>
            <a:gs pos="17000">
              <a:srgbClr val="9966FF"/>
            </a:gs>
            <a:gs pos="73000">
              <a:srgbClr val="CC99FF"/>
            </a:gs>
            <a:gs pos="67000">
              <a:schemeClr val="accent1">
                <a:lumMod val="40000"/>
                <a:lumOff val="60000"/>
              </a:schemeClr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44205"/>
            <a:ext cx="8712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На маминой работе можно многому научится!</a:t>
            </a:r>
            <a:endParaRPr lang="ru-RU" sz="3200" b="1" dirty="0"/>
          </a:p>
        </p:txBody>
      </p:sp>
      <p:pic>
        <p:nvPicPr>
          <p:cNvPr id="5122" name="Picture 2" descr="H:\SN_Stanislav&amp;Nata старое\Георгий\дом задания 1 класс\DSC035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4042339" cy="3031754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63500"/>
          </a:effectLst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H:\SN_Stanislav&amp;Nata старое\Георгий\дом задания 1 класс\DSC036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08456"/>
            <a:ext cx="4079117" cy="3059338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63500"/>
          </a:effectLst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54237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20000">
              <a:srgbClr val="99CCFF"/>
            </a:gs>
            <a:gs pos="17000">
              <a:srgbClr val="9966FF"/>
            </a:gs>
            <a:gs pos="73000">
              <a:srgbClr val="CC99FF"/>
            </a:gs>
            <a:gs pos="67000">
              <a:schemeClr val="accent1">
                <a:lumMod val="40000"/>
                <a:lumOff val="60000"/>
              </a:schemeClr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260648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Под новый год студенты готовят </a:t>
            </a:r>
          </a:p>
          <a:p>
            <a:pPr algn="ctr"/>
            <a:r>
              <a:rPr lang="ru-RU" sz="3200" b="1" dirty="0" smtClean="0"/>
              <a:t>для нас праздник!</a:t>
            </a:r>
            <a:endParaRPr lang="ru-RU" sz="3200" b="1" dirty="0"/>
          </a:p>
        </p:txBody>
      </p:sp>
      <p:pic>
        <p:nvPicPr>
          <p:cNvPr id="6147" name="Picture 3" descr="H:\SN_Stanislav&amp;Nata старое\Георгий\дом задания 1 класс\P11405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010" y="3501008"/>
            <a:ext cx="4224469" cy="3168352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63500"/>
          </a:effectLst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:\SN_Stanislav&amp;Nata старое\Георгий\дом задания 1 класс\P11405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09874"/>
            <a:ext cx="4228338" cy="3171254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63500"/>
          </a:effectLst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85615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20000">
              <a:srgbClr val="99CCFF"/>
            </a:gs>
            <a:gs pos="17000">
              <a:srgbClr val="9966FF"/>
            </a:gs>
            <a:gs pos="73000">
              <a:srgbClr val="CC99FF"/>
            </a:gs>
            <a:gs pos="67000">
              <a:schemeClr val="accent1">
                <a:lumMod val="40000"/>
                <a:lumOff val="60000"/>
              </a:schemeClr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137" y="404664"/>
            <a:ext cx="882286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	В нашей стране профессия преподавателя распространена. </a:t>
            </a:r>
          </a:p>
          <a:p>
            <a:r>
              <a:rPr lang="ru-RU" sz="2800" b="1" dirty="0" smtClean="0"/>
              <a:t>	Особенностью профессии является то, что к каждому уроку нужно долго готовиться. </a:t>
            </a:r>
          </a:p>
          <a:p>
            <a:r>
              <a:rPr lang="ru-RU" sz="2800" b="1" dirty="0"/>
              <a:t>	</a:t>
            </a:r>
            <a:r>
              <a:rPr lang="ru-RU" sz="2800" b="1" dirty="0" smtClean="0"/>
              <a:t>Бывает, чтобы провести 2-3 урока, преподаватель готовится 2-3 дня.</a:t>
            </a:r>
            <a:r>
              <a:rPr lang="ru-RU" sz="2800" b="1" dirty="0"/>
              <a:t>	</a:t>
            </a:r>
          </a:p>
        </p:txBody>
      </p:sp>
      <p:pic>
        <p:nvPicPr>
          <p:cNvPr id="2051" name="Picture 3" descr="H:\SN_Stanislav&amp;Nata старое\Наташа\пед колледж Санкт - Петербург\2010 - 2011 уч год\342 группа классное руководство\фото группа\442 группа\осень уроки\x_79d1547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284" y="3765768"/>
            <a:ext cx="4098579" cy="3073934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2852" y="3573016"/>
            <a:ext cx="42591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	Плюсом маминой </a:t>
            </a:r>
            <a:r>
              <a:rPr lang="ru-RU" sz="2800" b="1" dirty="0">
                <a:solidFill>
                  <a:prstClr val="black"/>
                </a:solidFill>
              </a:rPr>
              <a:t>профессии </a:t>
            </a:r>
            <a:r>
              <a:rPr lang="ru-RU" sz="2800" b="1" dirty="0" smtClean="0">
                <a:solidFill>
                  <a:prstClr val="black"/>
                </a:solidFill>
              </a:rPr>
              <a:t>является долгий </a:t>
            </a:r>
            <a:r>
              <a:rPr lang="ru-RU" sz="2800" b="1" dirty="0">
                <a:solidFill>
                  <a:prstClr val="black"/>
                </a:solidFill>
              </a:rPr>
              <a:t>отпуск (2 месяца) и обязательно, только летом, так как студенты в это время не учатся.</a:t>
            </a:r>
          </a:p>
        </p:txBody>
      </p:sp>
    </p:spTree>
    <p:extLst>
      <p:ext uri="{BB962C8B-B14F-4D97-AF65-F5344CB8AC3E}">
        <p14:creationId xmlns:p14="http://schemas.microsoft.com/office/powerpoint/2010/main" val="348811839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78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SNN</dc:creator>
  <cp:lastModifiedBy>SNN</cp:lastModifiedBy>
  <cp:revision>15</cp:revision>
  <dcterms:created xsi:type="dcterms:W3CDTF">2015-01-29T16:14:40Z</dcterms:created>
  <dcterms:modified xsi:type="dcterms:W3CDTF">2015-02-24T10:18:01Z</dcterms:modified>
</cp:coreProperties>
</file>