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9" r:id="rId2"/>
    <p:sldId id="256" r:id="rId3"/>
    <p:sldId id="286" r:id="rId4"/>
    <p:sldId id="270" r:id="rId5"/>
    <p:sldId id="268" r:id="rId6"/>
    <p:sldId id="272" r:id="rId7"/>
    <p:sldId id="271" r:id="rId8"/>
    <p:sldId id="269" r:id="rId9"/>
    <p:sldId id="257" r:id="rId10"/>
    <p:sldId id="265" r:id="rId11"/>
    <p:sldId id="258" r:id="rId12"/>
    <p:sldId id="283" r:id="rId13"/>
    <p:sldId id="282" r:id="rId14"/>
    <p:sldId id="266" r:id="rId15"/>
    <p:sldId id="259" r:id="rId16"/>
    <p:sldId id="262" r:id="rId17"/>
    <p:sldId id="285" r:id="rId18"/>
    <p:sldId id="260" r:id="rId19"/>
    <p:sldId id="261" r:id="rId20"/>
    <p:sldId id="263" r:id="rId21"/>
    <p:sldId id="274" r:id="rId22"/>
    <p:sldId id="273" r:id="rId23"/>
    <p:sldId id="277" r:id="rId24"/>
    <p:sldId id="276" r:id="rId25"/>
    <p:sldId id="275" r:id="rId26"/>
    <p:sldId id="279" r:id="rId27"/>
    <p:sldId id="267" r:id="rId28"/>
    <p:sldId id="281" r:id="rId29"/>
    <p:sldId id="284" r:id="rId30"/>
    <p:sldId id="287" r:id="rId31"/>
    <p:sldId id="288" r:id="rId32"/>
    <p:sldId id="278" r:id="rId33"/>
    <p:sldId id="264" r:id="rId34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0000"/>
    <a:srgbClr val="FF3300"/>
    <a:srgbClr val="FF0D0D"/>
    <a:srgbClr val="B0041D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90186BC-D17A-4502-ABE2-FC20669A13B7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230247C-5CAF-431D-AFAE-0EB229A5DA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89077611"/>
              </p:ext>
            </p:extLst>
          </p:nvPr>
        </p:nvGraphicFramePr>
        <p:xfrm>
          <a:off x="2267744" y="692696"/>
          <a:ext cx="5112568" cy="6048672"/>
        </p:xfrm>
        <a:graphic>
          <a:graphicData uri="http://schemas.openxmlformats.org/presentationml/2006/ole">
            <p:oleObj spid="_x0000_s1026" name="Документ" r:id="rId3" imgW="5540093" imgH="905153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73062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6429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История профессии</a:t>
            </a:r>
            <a:endParaRPr lang="ru-RU" b="1" dirty="0">
              <a:solidFill>
                <a:srgbClr val="DE000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857364"/>
            <a:ext cx="807249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omic Sans MS" pitchFamily="66" charset="0"/>
              </a:rPr>
              <a:t>Самые старые упоминания о профессиональных пожарных бригадах относятся к Древнему Египту. Позже в Риме император Август распорядился создать государственную службу борьбы с пожарами, сотрудники которой также были ночным полицейским патрулём. На территории нашей страны первую противопожарную бригаду создали в Москве в 1504 году. Но день пожарника отмечают 30-го апреля, так как в этот день в 1649 году царь Алексей Михайлович издал указ, определяющий состав и обязанности пожарных бригад.…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7072330" y="5929330"/>
            <a:ext cx="1500198" cy="642942"/>
          </a:xfrm>
          <a:prstGeom prst="stripedRight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3573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В России профессиональная пожарная охрана (дружины пожарников) была создана в 1649 году.</a:t>
            </a:r>
            <a:r>
              <a:rPr lang="ru-RU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00306"/>
            <a:ext cx="5929354" cy="3857652"/>
          </a:xfrm>
          <a:prstGeom prst="rect">
            <a:avLst/>
          </a:prstGeom>
          <a:ln w="1905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22960"/>
            <a:ext cx="7776864" cy="5774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152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d53c0e65833fe400ea1cc4a1089b27b9-131-144&amp;n=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92896"/>
            <a:ext cx="6984776" cy="4320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fb23c0f17770d55123398311325b8b6a-55-144&amp;n=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960440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107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Требования к пожарному</a:t>
            </a:r>
            <a:endParaRPr lang="ru-RU" b="1" dirty="0">
              <a:solidFill>
                <a:srgbClr val="DE0000"/>
              </a:solidFill>
              <a:latin typeface="Comic Sans MS" pitchFamily="66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1163667"/>
            <a:ext cx="62151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Представители данной профессии должны знать правила оказания первой медицинской помощи, обладать крепкой психикой — ведь события на пожаре развиваются непредсказуемо, часто случается, что не всех людей удается спасти, и пожарным необходимо пережить гибель человека.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Кроме того, требуется, чтобы пожарные обладали  специальными пожарно-техническими знаниями.  У специалистов данной профессии должна быть инженерная подготовка, необходимая для предупреждения и тушения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пожаров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</p:txBody>
      </p:sp>
      <p:pic>
        <p:nvPicPr>
          <p:cNvPr id="22535" name="Picture 7" descr="http://im7-tub-ru.yandex.net/i?id=340342637-6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214686"/>
            <a:ext cx="292892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Comic Sans MS" pitchFamily="66" charset="0"/>
              </a:rPr>
              <a:t>Пожарная часть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– это место нахождения пожарных.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71744"/>
            <a:ext cx="5715000" cy="4029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DE0000"/>
                </a:solidFill>
                <a:latin typeface="Comic Sans MS" pitchFamily="66" charset="0"/>
              </a:rPr>
              <a:t>Пожарные машины бывают разные</a:t>
            </a:r>
            <a:endParaRPr lang="ru-RU" sz="3200" dirty="0">
              <a:solidFill>
                <a:srgbClr val="DE0000"/>
              </a:solidFill>
              <a:latin typeface="Comic Sans MS" pitchFamily="66" charset="0"/>
            </a:endParaRPr>
          </a:p>
        </p:txBody>
      </p:sp>
      <p:pic>
        <p:nvPicPr>
          <p:cNvPr id="3" name="Picture 4" descr="еще маш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6697663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0" y="908720"/>
            <a:ext cx="4489202" cy="52120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716016" cy="56303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92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Пожарные используют в своей работе следующее:</a:t>
            </a:r>
            <a:endParaRPr lang="ru-RU" b="1" dirty="0">
              <a:solidFill>
                <a:srgbClr val="DE0000"/>
              </a:solidFill>
              <a:latin typeface="Comic Sans MS" pitchFamily="66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428868"/>
            <a:ext cx="164307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428868"/>
            <a:ext cx="171451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357430"/>
            <a:ext cx="1785950" cy="2359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8596" y="4786323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выдвижная лестница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4786322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пожарный рукав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4786322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огнетушитель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8434" name="Picture 2" descr="http://im8-tub-ru.yandex.net/i?id=2715616-57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2500306"/>
            <a:ext cx="192882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7000892" y="4786322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костюм пожарного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Огнетушители бывают разных видов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" name="Picture 9" descr="сканирование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571612"/>
            <a:ext cx="550072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сканирование0008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5643570" y="1571612"/>
            <a:ext cx="335758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28604"/>
            <a:ext cx="7772400" cy="2214578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Профессия </a:t>
            </a:r>
            <a:br>
              <a:rPr lang="ru-RU" sz="6000" b="1" i="1" dirty="0" smtClean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6000" b="1" i="1" dirty="0" smtClean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Пожарный</a:t>
            </a:r>
            <a:endParaRPr lang="ru-RU" sz="6000" b="1" i="1" dirty="0">
              <a:solidFill>
                <a:srgbClr val="FF33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214819"/>
            <a:ext cx="4786346" cy="2286016"/>
          </a:xfrm>
        </p:spPr>
        <p:txBody>
          <a:bodyPr>
            <a:noAutofit/>
          </a:bodyPr>
          <a:lstStyle/>
          <a:p>
            <a:pPr algn="l"/>
            <a:endParaRPr lang="ru-RU" sz="2400" b="1" dirty="0">
              <a:solidFill>
                <a:srgbClr val="002060"/>
              </a:solidFill>
              <a:latin typeface="MS Reference Sans Serif" pitchFamily="34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320" name="AutoShape 8" descr="http://im4-tub-ru.yandex.net/i?id=12675034-00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32" name="Picture 20" descr="http://im6-tub-ru.yandex.net/i?id=344049910-6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786190"/>
            <a:ext cx="2786082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852936"/>
            <a:ext cx="5077228" cy="40004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2376" y="548680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r>
              <a:rPr lang="ru-RU" dirty="0" smtClean="0">
                <a:solidFill>
                  <a:schemeClr val="bg1"/>
                </a:solidFill>
              </a:rPr>
              <a:t>»А» класс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2015 г.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2144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Родственные профессии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3116"/>
            <a:ext cx="4286280" cy="4599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Пожарный дознаватель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Лесной пожарный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Пожарный инспектор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Пожарный офицер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Производственный пожарный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Специалист по пожарной безопасности</a:t>
            </a:r>
          </a:p>
        </p:txBody>
      </p:sp>
      <p:pic>
        <p:nvPicPr>
          <p:cNvPr id="19458" name="Picture 2" descr="http://im0-tub-ru.yandex.net/i?id=628945077-1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928934"/>
            <a:ext cx="450056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П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005263"/>
            <a:ext cx="9144000" cy="2592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76673"/>
            <a:ext cx="6318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/>
              <a:t>Чтоб не ссориться с огнём,</a:t>
            </a:r>
          </a:p>
          <a:p>
            <a:r>
              <a:rPr lang="ru-RU" altLang="ru-RU" sz="2400" b="1" dirty="0"/>
              <a:t>Нужно больше знать о нём,</a:t>
            </a:r>
          </a:p>
          <a:p>
            <a:r>
              <a:rPr lang="ru-RU" altLang="ru-RU" sz="2400" b="1" dirty="0"/>
              <a:t>Отказаться от привычки</a:t>
            </a:r>
          </a:p>
          <a:p>
            <a:r>
              <a:rPr lang="ru-RU" altLang="ru-RU" sz="2400" b="1" dirty="0"/>
              <a:t>Свысока смотреть на спички</a:t>
            </a:r>
          </a:p>
          <a:p>
            <a:r>
              <a:rPr lang="ru-RU" altLang="ru-RU" sz="2400" b="1" dirty="0"/>
              <a:t>И запомнить навсегда,</a:t>
            </a:r>
          </a:p>
          <a:p>
            <a:r>
              <a:rPr lang="ru-RU" altLang="ru-RU" sz="2400" b="1" dirty="0"/>
              <a:t>Что бывает, если дети,</a:t>
            </a:r>
          </a:p>
          <a:p>
            <a:r>
              <a:rPr lang="ru-RU" altLang="ru-RU" sz="2400" b="1" dirty="0"/>
              <a:t>Те, что знают всё на свете,</a:t>
            </a:r>
          </a:p>
          <a:p>
            <a:r>
              <a:rPr lang="ru-RU" altLang="ru-RU" sz="2400" b="1" dirty="0"/>
              <a:t>Зажигают спички эти и бросают не туда.</a:t>
            </a:r>
            <a:r>
              <a:rPr lang="ru-RU" altLang="ru-RU" b="1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643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П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924175"/>
            <a:ext cx="9144000" cy="3524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9"/>
            <a:ext cx="6534472" cy="2775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Дремлют спички, словно птички, в коробочке до поры. 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Только маленькие спички не годятся до игры: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Если искорка случайно попадёт на ворс ковра – 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Может кончиться печально интересная игра: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Загорятся, как солома, мебель, стены и полы,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000" b="1" dirty="0"/>
              <a:t>И останется от дома только горсточка золы.</a:t>
            </a:r>
            <a:endParaRPr lang="ru-RU" altLang="ru-RU" sz="2000" b="1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9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П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3141663"/>
            <a:ext cx="5256213" cy="3638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0649"/>
            <a:ext cx="6462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b="1" dirty="0"/>
              <a:t>Если папы дома нет, убежал куда-то дед,</a:t>
            </a:r>
          </a:p>
          <a:p>
            <a:pPr>
              <a:defRPr/>
            </a:pPr>
            <a:r>
              <a:rPr lang="ru-RU" altLang="ru-RU" b="1" dirty="0"/>
              <a:t>А у мамы на работе непредвиденный банкет;</a:t>
            </a:r>
          </a:p>
          <a:p>
            <a:pPr>
              <a:defRPr/>
            </a:pPr>
            <a:r>
              <a:rPr lang="ru-RU" altLang="ru-RU" b="1" dirty="0"/>
              <a:t>Если в это время вдруг к вам нагрянул лучший друг – </a:t>
            </a:r>
          </a:p>
          <a:p>
            <a:pPr>
              <a:defRPr/>
            </a:pPr>
            <a:r>
              <a:rPr lang="ru-RU" altLang="ru-RU" b="1" dirty="0"/>
              <a:t>Пиротехник и электрик – то нельзя включать: утюг, </a:t>
            </a:r>
          </a:p>
          <a:p>
            <a:pPr>
              <a:defRPr/>
            </a:pPr>
            <a:r>
              <a:rPr lang="ru-RU" altLang="ru-RU" b="1" dirty="0"/>
              <a:t>Холодильник, кипятильник, новый бабушкин светильник,</a:t>
            </a:r>
          </a:p>
          <a:p>
            <a:pPr>
              <a:defRPr/>
            </a:pPr>
            <a:r>
              <a:rPr lang="ru-RU" altLang="ru-RU" b="1" dirty="0"/>
              <a:t>Пылесос, электрочайник, телевизор и паяльник:</a:t>
            </a:r>
          </a:p>
          <a:p>
            <a:pPr>
              <a:defRPr/>
            </a:pPr>
            <a:r>
              <a:rPr lang="ru-RU" altLang="ru-RU" b="1" dirty="0"/>
              <a:t>Ни за что и никогда не хватайте провода, </a:t>
            </a:r>
          </a:p>
          <a:p>
            <a:pPr>
              <a:defRPr/>
            </a:pPr>
            <a:r>
              <a:rPr lang="ru-RU" altLang="ru-RU" b="1" dirty="0"/>
              <a:t>И без взрослых даже штепсель не втыкайте никуда.</a:t>
            </a:r>
          </a:p>
        </p:txBody>
      </p:sp>
    </p:spTree>
    <p:extLst>
      <p:ext uri="{BB962C8B-B14F-4D97-AF65-F5344CB8AC3E}">
        <p14:creationId xmlns="" xmlns:p14="http://schemas.microsoft.com/office/powerpoint/2010/main" val="98438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П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689" y="3645024"/>
            <a:ext cx="4824536" cy="3178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76673"/>
            <a:ext cx="381642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000" b="1" dirty="0"/>
              <a:t>Если спичек коробок ты не взять никак не мог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И совсем-совсем случайно что-то в комнате поджёг,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То нельзя паниковать, лезть под папину кровать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И туда, откуда взрослым нелегко тебя достать: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В холодильник, шкаф, буфет, целлофановый пакет, 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Печь, кастрюлю, чемодан, вазу, валенок, стакан: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Не укроет от огня ни кастрюля, ни броня,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/>
              <a:t>Так что спрятаться попытки бесполезная возня.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3105835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НИКОГДА НЕ ПРЯЧЬТЕСЬ ПРИ ПОЖАРЕ! </a:t>
            </a:r>
          </a:p>
        </p:txBody>
      </p:sp>
    </p:spTree>
    <p:extLst>
      <p:ext uri="{BB962C8B-B14F-4D97-AF65-F5344CB8AC3E}">
        <p14:creationId xmlns="" xmlns:p14="http://schemas.microsoft.com/office/powerpoint/2010/main" val="13202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DSC024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20688"/>
            <a:ext cx="4572000" cy="335915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8" descr="П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960" y="616044"/>
            <a:ext cx="4787900" cy="3348038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2662637"/>
            <a:ext cx="4572000" cy="34901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altLang="ru-RU" sz="24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 забывайте о жизненной необходимости пожароопасного поведения, чтобы страшные пожары оставались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altLang="ru-RU" sz="24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только в книгах и в фильмах!</a:t>
            </a:r>
          </a:p>
        </p:txBody>
      </p:sp>
      <p:pic>
        <p:nvPicPr>
          <p:cNvPr id="5" name="Picture 13" descr="П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077072"/>
            <a:ext cx="2860340" cy="2780928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18" descr="DSC0249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184" y="3573016"/>
            <a:ext cx="2771676" cy="3494087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3681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777\Рабочий стол\для зои\iunie_pojar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19200"/>
            <a:ext cx="5867400" cy="4441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058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Номер для вызова пожарных -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01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43050"/>
            <a:ext cx="5500726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052736"/>
            <a:ext cx="5454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«</a:t>
            </a:r>
            <a:r>
              <a:rPr lang="ru-RU" sz="3600" b="1" dirty="0">
                <a:solidFill>
                  <a:srgbClr val="FF0000"/>
                </a:solidFill>
              </a:rPr>
              <a:t>Пусть огонь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    в сердцах пылает,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        а пожаров не бывает!!!».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1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Bcy;&amp;lcy;&amp;ocy;&amp;gcy;.&amp;rcy;&amp;ucy; - mordvinov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9036496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F:\DCIM\100V1003\100_9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80928"/>
            <a:ext cx="3707904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176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776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Цель:</a:t>
            </a:r>
          </a:p>
          <a:p>
            <a:r>
              <a:rPr lang="ru-RU" dirty="0" smtClean="0"/>
              <a:t>Знакомство с профессией и особенностями службы пожарной охраны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2420888"/>
            <a:ext cx="97565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Задачи:</a:t>
            </a:r>
          </a:p>
          <a:p>
            <a:pPr marL="342900" indent="-342900">
              <a:buAutoNum type="arabicPeriod"/>
            </a:pPr>
            <a:r>
              <a:rPr lang="ru-RU" dirty="0" smtClean="0"/>
              <a:t>Знакомство с профессией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Посещение пожарной части Невского района</a:t>
            </a:r>
          </a:p>
          <a:p>
            <a:pPr marL="342900" indent="-342900">
              <a:buAutoNum type="arabicPeriod"/>
            </a:pPr>
            <a:r>
              <a:rPr lang="ru-RU" dirty="0" smtClean="0"/>
              <a:t>Изучение литературы, информация из книг, интернета по теме проекта</a:t>
            </a:r>
          </a:p>
          <a:p>
            <a:pPr marL="342900" indent="-342900">
              <a:buAutoNum type="arabicPeriod"/>
            </a:pPr>
            <a:r>
              <a:rPr lang="ru-RU" dirty="0" smtClean="0"/>
              <a:t>Изучить какими навыками должен обладать человек этой профессии и 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Развивать их у себя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Понять-кто такой пожарный, зачем нужна пожарная организация, когда</a:t>
            </a:r>
          </a:p>
          <a:p>
            <a:pPr marL="342900" indent="-342900">
              <a:buAutoNum type="arabicPeriod"/>
            </a:pPr>
            <a:r>
              <a:rPr lang="ru-RU" dirty="0" smtClean="0"/>
              <a:t>И как появилась, как тушили пожары в древние века, как выглядит</a:t>
            </a:r>
          </a:p>
          <a:p>
            <a:pPr marL="342900" indent="-342900">
              <a:buAutoNum type="arabicPeriod"/>
            </a:pPr>
            <a:r>
              <a:rPr lang="ru-RU" dirty="0" smtClean="0"/>
              <a:t>Современный пожарный, оборудование, когда и зачем вызывают людей </a:t>
            </a:r>
          </a:p>
          <a:p>
            <a:pPr marL="342900" indent="-342900">
              <a:buAutoNum type="arabicPeriod"/>
            </a:pPr>
            <a:r>
              <a:rPr lang="ru-RU" dirty="0" smtClean="0"/>
              <a:t>Данной профессии</a:t>
            </a:r>
          </a:p>
          <a:p>
            <a:pPr marL="342900" indent="-342900">
              <a:buAutoNum type="arabicPeriod"/>
            </a:pPr>
            <a:r>
              <a:rPr lang="ru-RU" dirty="0" smtClean="0"/>
              <a:t>Умение работать в коллективе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5877272"/>
            <a:ext cx="6784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Тип проекта:</a:t>
            </a:r>
          </a:p>
          <a:p>
            <a:r>
              <a:rPr lang="ru-RU" dirty="0" smtClean="0"/>
              <a:t>Исследовательский, групповой, творческий, </a:t>
            </a:r>
            <a:r>
              <a:rPr lang="ru-RU" dirty="0" err="1" smtClean="0"/>
              <a:t>внутриклассный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536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836712"/>
            <a:ext cx="90364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Актуальность проекта:  </a:t>
            </a:r>
            <a:r>
              <a:rPr lang="ru-RU" dirty="0" smtClean="0"/>
              <a:t>У детей недостаточно сформированы представления</a:t>
            </a:r>
          </a:p>
          <a:p>
            <a:pPr algn="ctr"/>
            <a:r>
              <a:rPr lang="ru-RU" dirty="0"/>
              <a:t>о</a:t>
            </a:r>
            <a:r>
              <a:rPr lang="ru-RU" dirty="0" smtClean="0"/>
              <a:t> пожарной безопасности. Данный проект формирует у детей сознательное </a:t>
            </a:r>
          </a:p>
          <a:p>
            <a:pPr algn="ctr"/>
            <a:r>
              <a:rPr lang="ru-RU" dirty="0"/>
              <a:t>и</a:t>
            </a:r>
            <a:r>
              <a:rPr lang="ru-RU" dirty="0" smtClean="0"/>
              <a:t> ответственное отношение к личной безопасности.</a:t>
            </a:r>
          </a:p>
          <a:p>
            <a:pPr algn="ctr"/>
            <a:r>
              <a:rPr lang="ru-RU" dirty="0" smtClean="0"/>
              <a:t>Выработка навыков осторожного обращения с огнем. </a:t>
            </a:r>
          </a:p>
          <a:p>
            <a:pPr algn="ctr"/>
            <a:r>
              <a:rPr lang="ru-RU" dirty="0" smtClean="0"/>
              <a:t>Формирование знаний , умений и навыков , правильных действий в случае </a:t>
            </a:r>
          </a:p>
          <a:p>
            <a:pPr algn="ctr"/>
            <a:r>
              <a:rPr lang="ru-RU" dirty="0"/>
              <a:t>п</a:t>
            </a:r>
            <a:r>
              <a:rPr lang="ru-RU" dirty="0" smtClean="0"/>
              <a:t>ожара.</a:t>
            </a:r>
          </a:p>
          <a:p>
            <a:pPr algn="ctr"/>
            <a:r>
              <a:rPr lang="ru-RU" dirty="0" smtClean="0"/>
              <a:t>Обучение детей правильному алгоритму действий в той или иной</a:t>
            </a:r>
          </a:p>
          <a:p>
            <a:pPr algn="ctr"/>
            <a:r>
              <a:rPr lang="ru-RU" dirty="0"/>
              <a:t>ч</a:t>
            </a:r>
            <a:r>
              <a:rPr lang="ru-RU" dirty="0" smtClean="0"/>
              <a:t>резвычайной ситуации.</a:t>
            </a:r>
          </a:p>
          <a:p>
            <a:pPr algn="ctr"/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					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673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69127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С. А. Горячев, </a:t>
            </a:r>
            <a:r>
              <a:rPr lang="ru-RU" dirty="0" err="1"/>
              <a:t>Конылов</a:t>
            </a:r>
            <a:r>
              <a:rPr lang="ru-RU" dirty="0"/>
              <a:t> В. А, В. В. Попов, В. П. Прохоров, В. В. Рубцов, В. В. </a:t>
            </a:r>
            <a:r>
              <a:rPr lang="ru-RU" dirty="0" err="1"/>
              <a:t>Теребнев</a:t>
            </a:r>
            <a:r>
              <a:rPr lang="ru-RU" dirty="0"/>
              <a:t>. Основы пожарной безопасности. - М.: ВИПТШ МВД СССР, 1990. -242 с.</a:t>
            </a:r>
          </a:p>
          <a:p>
            <a:r>
              <a:rPr lang="ru-RU" dirty="0"/>
              <a:t>2. М. Г. Шувалов. Основы </a:t>
            </a:r>
            <a:r>
              <a:rPr lang="ru-RU" b="1" dirty="0"/>
              <a:t>пожарного</a:t>
            </a:r>
            <a:r>
              <a:rPr lang="ru-RU" dirty="0"/>
              <a:t> дела. М.: </a:t>
            </a:r>
            <a:r>
              <a:rPr lang="ru-RU" dirty="0" err="1"/>
              <a:t>Стройиздат</a:t>
            </a:r>
            <a:r>
              <a:rPr lang="ru-RU" dirty="0"/>
              <a:t>, 1983. — 400 с.</a:t>
            </a:r>
          </a:p>
          <a:p>
            <a:r>
              <a:rPr lang="ru-RU" dirty="0"/>
              <a:t>3. Я. С. </a:t>
            </a:r>
            <a:r>
              <a:rPr lang="ru-RU" dirty="0" err="1"/>
              <a:t>Повзик</a:t>
            </a:r>
            <a:r>
              <a:rPr lang="ru-RU" dirty="0"/>
              <a:t>. Пожарная тактика. — М.: ЗАО «Спецтехника», 1999- — 414 с.</a:t>
            </a:r>
          </a:p>
          <a:p>
            <a:r>
              <a:rPr lang="ru-RU" dirty="0"/>
              <a:t>4. В. В. </a:t>
            </a:r>
            <a:r>
              <a:rPr lang="ru-RU" dirty="0" err="1" smtClean="0"/>
              <a:t>Теребнев</a:t>
            </a:r>
            <a:r>
              <a:rPr lang="ru-RU" dirty="0" smtClean="0"/>
              <a:t> , </a:t>
            </a:r>
            <a:r>
              <a:rPr lang="ru-RU" dirty="0"/>
              <a:t>А. В. </a:t>
            </a:r>
            <a:r>
              <a:rPr lang="ru-RU" dirty="0" err="1" smtClean="0"/>
              <a:t>Теребнев</a:t>
            </a:r>
            <a:r>
              <a:rPr lang="ru-RU" dirty="0" smtClean="0"/>
              <a:t> . </a:t>
            </a:r>
            <a:r>
              <a:rPr lang="ru-RU" dirty="0"/>
              <a:t>Управление силами и средствами на </a:t>
            </a:r>
            <a:r>
              <a:rPr lang="ru-RU" b="1" dirty="0"/>
              <a:t>пожаре</a:t>
            </a:r>
            <a:r>
              <a:rPr lang="ru-RU" dirty="0"/>
              <a:t>. МЧС РФ. Академия ГПС. М, 2003. - 260 с.</a:t>
            </a:r>
          </a:p>
          <a:p>
            <a:r>
              <a:rPr lang="ru-RU" dirty="0"/>
              <a:t>5. В. В. </a:t>
            </a:r>
            <a:r>
              <a:rPr lang="ru-RU" dirty="0" err="1"/>
              <a:t>Теребнев</a:t>
            </a:r>
            <a:r>
              <a:rPr lang="ru-RU" dirty="0"/>
              <a:t>, В. В. </a:t>
            </a:r>
            <a:r>
              <a:rPr lang="ru-RU" dirty="0" err="1"/>
              <a:t>Теребнев</a:t>
            </a:r>
            <a:r>
              <a:rPr lang="ru-RU" dirty="0"/>
              <a:t>, А. В. </a:t>
            </a:r>
            <a:r>
              <a:rPr lang="ru-RU" dirty="0" err="1"/>
              <a:t>Подгрушный</a:t>
            </a:r>
            <a:r>
              <a:rPr lang="ru-RU" dirty="0"/>
              <a:t>, В. А. Грачев. Тактическая подготовка должностных лиц органов управления силами и средствами на по­жаре. Учебное пособие. МЧС РФ. Академия ГПС. М., 2004. - 288 с.</a:t>
            </a:r>
          </a:p>
          <a:p>
            <a:r>
              <a:rPr lang="ru-RU" dirty="0"/>
              <a:t>6. Пожарные автомобили предприятий России. Сб. нормативных докумен­тов. </a:t>
            </a:r>
            <a:r>
              <a:rPr lang="ru-RU" dirty="0" err="1"/>
              <a:t>Вып</a:t>
            </a:r>
            <a:r>
              <a:rPr lang="ru-RU" dirty="0"/>
              <a:t>. 8. М;ФГУ ВНИИПО МВД России. - 2000 г. - 346 с.</a:t>
            </a:r>
          </a:p>
          <a:p>
            <a:r>
              <a:rPr lang="ru-RU" dirty="0"/>
              <a:t>7. </a:t>
            </a:r>
            <a:r>
              <a:rPr lang="ru-RU" i="1" dirty="0"/>
              <a:t>Пожарная</a:t>
            </a:r>
            <a:r>
              <a:rPr lang="ru-RU" dirty="0"/>
              <a:t> безопасность. 2004. №4 с. 7-15.</a:t>
            </a:r>
          </a:p>
          <a:p>
            <a:r>
              <a:rPr lang="ru-RU" dirty="0"/>
              <a:t>8. Трудовой кодекс Российской Федерации (от 21.12.2001 года).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67744" y="764704"/>
            <a:ext cx="2784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Список  литературы: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1874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124744"/>
            <a:ext cx="7416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Проект подготовили</a:t>
            </a:r>
          </a:p>
          <a:p>
            <a:r>
              <a:rPr lang="ru-RU" dirty="0"/>
              <a:t>у</a:t>
            </a:r>
            <a:r>
              <a:rPr lang="ru-RU" dirty="0" smtClean="0"/>
              <a:t>ченики 4 «А» класса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Руководитель проекта-по СПб</a:t>
            </a:r>
          </a:p>
          <a:p>
            <a:r>
              <a:rPr lang="ru-RU" dirty="0" smtClean="0"/>
              <a:t>ВДПО-</a:t>
            </a:r>
          </a:p>
          <a:p>
            <a:r>
              <a:rPr lang="ru-RU" dirty="0" err="1" smtClean="0"/>
              <a:t>Дорогинина</a:t>
            </a:r>
            <a:r>
              <a:rPr lang="ru-RU" dirty="0" smtClean="0"/>
              <a:t> Ольга Викторовна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56612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2015 г.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12776"/>
            <a:ext cx="4914880" cy="42484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070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571612"/>
            <a:ext cx="507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DE0000"/>
                </a:solidFill>
                <a:latin typeface="Comic Sans MS" pitchFamily="66" charset="0"/>
              </a:rPr>
              <a:t>Спасибо за внимание!</a:t>
            </a:r>
            <a:endParaRPr lang="ru-RU" sz="7200" b="1" dirty="0">
              <a:solidFill>
                <a:srgbClr val="DE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4824536" cy="5400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822960"/>
            <a:ext cx="3600400" cy="5270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489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4482832" cy="4550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64704"/>
            <a:ext cx="3168352" cy="345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55856"/>
            <a:ext cx="6912768" cy="3830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723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8640960" cy="6035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261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34910"/>
            <a:ext cx="2466608" cy="2462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52558"/>
            <a:ext cx="2232248" cy="2390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60" y="2896934"/>
            <a:ext cx="4052724" cy="3960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60930"/>
            <a:ext cx="4082753" cy="4032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80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4" y="318465"/>
            <a:ext cx="3269582" cy="26784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85096"/>
            <a:ext cx="3935232" cy="27118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90" y="3284984"/>
            <a:ext cx="3424922" cy="3090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445" y="3184084"/>
            <a:ext cx="4730706" cy="3291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790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DE0000"/>
                </a:solidFill>
                <a:latin typeface="Comic Sans MS" pitchFamily="66" charset="0"/>
              </a:rPr>
              <a:t>Пожарный </a:t>
            </a:r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-</a:t>
            </a:r>
            <a:r>
              <a:rPr lang="ru-RU" b="1" u="sng" dirty="0" smtClean="0">
                <a:solidFill>
                  <a:srgbClr val="DE0000"/>
                </a:solidFill>
                <a:latin typeface="Comic Sans MS" pitchFamily="66" charset="0"/>
              </a:rPr>
              <a:t/>
            </a:r>
            <a:br>
              <a:rPr lang="ru-RU" b="1" u="sng" dirty="0" smtClean="0">
                <a:solidFill>
                  <a:srgbClr val="DE00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DE0000"/>
                </a:solidFill>
                <a:latin typeface="Comic Sans MS" pitchFamily="66" charset="0"/>
              </a:rPr>
              <a:t>  специалист, занимающийся тушением пожаров.</a:t>
            </a:r>
            <a:endParaRPr lang="ru-RU" b="1" dirty="0">
              <a:solidFill>
                <a:srgbClr val="DE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im4-tub-ru.yandex.net/i?id=100665218-6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571744"/>
            <a:ext cx="628654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421</TotalTime>
  <Words>911</Words>
  <Application>Microsoft Office PowerPoint</Application>
  <PresentationFormat>Экран (4:3)</PresentationFormat>
  <Paragraphs>104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Городская</vt:lpstr>
      <vt:lpstr>Документ</vt:lpstr>
      <vt:lpstr>Слайд 1</vt:lpstr>
      <vt:lpstr>Профессия  Пожарный</vt:lpstr>
      <vt:lpstr>Слайд 3</vt:lpstr>
      <vt:lpstr>Слайд 4</vt:lpstr>
      <vt:lpstr>Слайд 5</vt:lpstr>
      <vt:lpstr>Слайд 6</vt:lpstr>
      <vt:lpstr>Слайд 7</vt:lpstr>
      <vt:lpstr>Слайд 8</vt:lpstr>
      <vt:lpstr>Пожарный -   специалист, занимающийся тушением пожаров.</vt:lpstr>
      <vt:lpstr>История профессии</vt:lpstr>
      <vt:lpstr>В России профессиональная пожарная охрана (дружины пожарников) была создана в 1649 году. </vt:lpstr>
      <vt:lpstr>Слайд 12</vt:lpstr>
      <vt:lpstr>Слайд 13</vt:lpstr>
      <vt:lpstr>Требования к пожарному</vt:lpstr>
      <vt:lpstr>Пожарная часть – это место нахождения пожарных.</vt:lpstr>
      <vt:lpstr>Пожарные машины бывают разные</vt:lpstr>
      <vt:lpstr>Слайд 17</vt:lpstr>
      <vt:lpstr>Пожарные используют в своей работе следующее:</vt:lpstr>
      <vt:lpstr>Огнетушители бывают разных видов</vt:lpstr>
      <vt:lpstr>Родственные профессии</vt:lpstr>
      <vt:lpstr>Слайд 21</vt:lpstr>
      <vt:lpstr>Слайд 22</vt:lpstr>
      <vt:lpstr>Слайд 23</vt:lpstr>
      <vt:lpstr>Слайд 24</vt:lpstr>
      <vt:lpstr>Слайд 25</vt:lpstr>
      <vt:lpstr>Слайд 26</vt:lpstr>
      <vt:lpstr>Номер для вызова пожарных -01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«Пожарный»</dc:title>
  <dc:creator>Степан</dc:creator>
  <cp:lastModifiedBy>teacher</cp:lastModifiedBy>
  <cp:revision>50</cp:revision>
  <cp:lastPrinted>2015-01-10T10:39:04Z</cp:lastPrinted>
  <dcterms:created xsi:type="dcterms:W3CDTF">2013-02-19T15:19:51Z</dcterms:created>
  <dcterms:modified xsi:type="dcterms:W3CDTF">2015-02-26T08:57:11Z</dcterms:modified>
</cp:coreProperties>
</file>