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2" r:id="rId9"/>
    <p:sldId id="263" r:id="rId10"/>
    <p:sldId id="264" r:id="rId11"/>
    <p:sldId id="266" r:id="rId12"/>
    <p:sldId id="267" r:id="rId13"/>
    <p:sldId id="265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1" r:id="rId27"/>
    <p:sldId id="28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64" y="-7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D5F00E-3376-4AB3-A2A7-25D9F2EF28C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9ED5A4-40BA-4113-8005-B6E7C1F469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D5F00E-3376-4AB3-A2A7-25D9F2EF28C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9ED5A4-40BA-4113-8005-B6E7C1F469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D5F00E-3376-4AB3-A2A7-25D9F2EF28C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9ED5A4-40BA-4113-8005-B6E7C1F469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D5F00E-3376-4AB3-A2A7-25D9F2EF28C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9ED5A4-40BA-4113-8005-B6E7C1F469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D5F00E-3376-4AB3-A2A7-25D9F2EF28C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9ED5A4-40BA-4113-8005-B6E7C1F469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D5F00E-3376-4AB3-A2A7-25D9F2EF28C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9ED5A4-40BA-4113-8005-B6E7C1F469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D5F00E-3376-4AB3-A2A7-25D9F2EF28C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9ED5A4-40BA-4113-8005-B6E7C1F469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D5F00E-3376-4AB3-A2A7-25D9F2EF28C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9ED5A4-40BA-4113-8005-B6E7C1F469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D5F00E-3376-4AB3-A2A7-25D9F2EF28C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9ED5A4-40BA-4113-8005-B6E7C1F469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D5F00E-3376-4AB3-A2A7-25D9F2EF28C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9ED5A4-40BA-4113-8005-B6E7C1F469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D5F00E-3376-4AB3-A2A7-25D9F2EF28C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9ED5A4-40BA-4113-8005-B6E7C1F469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AD5F00E-3376-4AB3-A2A7-25D9F2EF28C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49ED5A4-40BA-4113-8005-B6E7C1F469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http://www.maxon.net/typo3temp/pics/457015fcd1.png" TargetMode="External"/><Relationship Id="rId3" Type="http://schemas.openxmlformats.org/officeDocument/2006/relationships/image" Target="../media/image67.png"/><Relationship Id="rId7" Type="http://schemas.openxmlformats.org/officeDocument/2006/relationships/image" Target="../media/image69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http://www.maxon.net/typo3temp/pics/b2dccdd6aa.png" TargetMode="External"/><Relationship Id="rId5" Type="http://schemas.openxmlformats.org/officeDocument/2006/relationships/image" Target="../media/image68.png"/><Relationship Id="rId10" Type="http://schemas.openxmlformats.org/officeDocument/2006/relationships/image" Target="http://www.maxon.net/typo3temp/pics/33253c7fad.png" TargetMode="External"/><Relationship Id="rId4" Type="http://schemas.openxmlformats.org/officeDocument/2006/relationships/image" Target="http://www.maxon.net/typo3temp/pics/1dbe107b59.png" TargetMode="External"/><Relationship Id="rId9" Type="http://schemas.openxmlformats.org/officeDocument/2006/relationships/image" Target="../media/image7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&amp;Vcy;&amp;scy;&amp;iecy; &amp;ncy;&amp;ocy;&amp;vcy;&amp;ocy;&amp;scy;&amp;tcy;&amp;icy; &amp;scy;&amp;acy;&amp;jcy;&amp;tcy;&amp;acy;. &amp;Scy;&amp;tcy;&amp;rcy;&amp;acy;&amp;ncy;&amp;icy;&amp;tscy;&amp;acy; 117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04664"/>
            <a:ext cx="7772400" cy="276373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Создание 3</a:t>
            </a:r>
            <a:r>
              <a:rPr lang="en-US" b="1" dirty="0"/>
              <a:t>D</a:t>
            </a:r>
            <a:r>
              <a:rPr lang="ru-RU" b="1" dirty="0"/>
              <a:t>-анимационного фильма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(анимационный фильм «Репка» </a:t>
            </a:r>
            <a:br>
              <a:rPr lang="ru-RU" b="1" dirty="0"/>
            </a:br>
            <a:r>
              <a:rPr lang="ru-RU" b="1" dirty="0"/>
              <a:t>по сценарию учеников 4 класса</a:t>
            </a:r>
            <a:r>
              <a:rPr lang="ru-RU" b="1" dirty="0" smtClean="0"/>
              <a:t>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869160"/>
            <a:ext cx="7406640" cy="1752600"/>
          </a:xfrm>
        </p:spPr>
        <p:txBody>
          <a:bodyPr>
            <a:normAutofit/>
          </a:bodyPr>
          <a:lstStyle/>
          <a:p>
            <a:r>
              <a:rPr lang="ru-RU" dirty="0" smtClean="0"/>
              <a:t>Автор Олейников Андрей</a:t>
            </a:r>
          </a:p>
          <a:p>
            <a:r>
              <a:rPr lang="ru-RU" dirty="0" smtClean="0"/>
              <a:t>9б класс</a:t>
            </a:r>
          </a:p>
          <a:p>
            <a:r>
              <a:rPr lang="ru-RU" dirty="0" smtClean="0"/>
              <a:t>ГБОУ лицей № 329 Невского района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Черно-белая анимация</a:t>
            </a:r>
            <a:endParaRPr lang="ru-RU" dirty="0"/>
          </a:p>
        </p:txBody>
      </p:sp>
      <p:pic>
        <p:nvPicPr>
          <p:cNvPr id="31746" name="Picture 2" descr="&amp;Mcy;&amp;icy;&amp;rcy; &amp;acy;&amp;ncy;&amp;icy;&amp;mcy;&amp;acy;&amp;tscy;&amp;icy;&amp;icy; &amp;pcy;&amp;rcy;&amp;acy;&amp;zcy;&amp;dcy;&amp;ncy;&amp;ucy;&amp;iecy;&amp;tcy; &amp;scy;&amp;vcy;&amp;ocy;&amp;jcy; &amp;dcy;&amp;iecy;&amp;ncy;&amp;softcy; &amp;rcy;&amp;ocy;&amp;zhcy;&amp;dcy;&amp;iecy;&amp;ncy;&amp;icy;&amp;y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484784"/>
            <a:ext cx="3312368" cy="2649894"/>
          </a:xfrm>
          <a:prstGeom prst="rect">
            <a:avLst/>
          </a:prstGeom>
          <a:noFill/>
        </p:spPr>
      </p:pic>
      <p:pic>
        <p:nvPicPr>
          <p:cNvPr id="31750" name="Picture 6" descr="&amp;Vcy;&amp;ocy;&amp;scy;&amp;softcy;&amp;mcy;&amp;ocy;&amp;iecy; &amp;icy;&amp;scy;&amp;kcy;&amp;ucy;&amp;scy;&amp;scy;&amp;tcy;&amp;vcy;&amp;ocy;. &amp;Scy;&amp;vcy;&amp;ocy;&amp;iecy;&amp;ocy;&amp;bcy;&amp;rcy;&amp;acy;&amp;zcy;&amp;icy;&amp;iecy; &amp;scy;&amp;icy;&amp;ncy;&amp;tcy;&amp;iecy;&amp;zcy;&amp;acy;. &amp;Kcy;&amp;ncy;&amp;icy;&amp;gcy;&amp;acy; &amp;ocy;&amp;bcy; &amp;acy;&amp;ncy;&amp;icy;&amp;mcy;&amp;acy;&amp;tscy;&amp;icy;&amp;icy;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3810000" cy="3143250"/>
          </a:xfrm>
          <a:prstGeom prst="rect">
            <a:avLst/>
          </a:prstGeom>
          <a:noFill/>
        </p:spPr>
      </p:pic>
      <p:pic>
        <p:nvPicPr>
          <p:cNvPr id="31752" name="Picture 8" descr="&amp;Scy;&amp;ocy;&amp;bcy;&amp;ycy;&amp;tcy;&amp;icy;&amp;yacy; - &amp;icy;&amp;ncy;&amp;fcy;&amp;ocy;&amp;rcy;&amp;mcy;&amp;acy;&amp;tscy;&amp;icy;&amp;ocy;&amp;ncy;&amp;ncy;&amp;ocy;&amp;iecy; &amp;acy;&amp;gcy;&amp;iecy;&amp;ncy;&amp;tcy;&amp;scy;&amp;tcy;&amp;vcy;&amp;ocy; &amp;vcy; &amp;IEcy;&amp;kcy;&amp;acy;&amp;tcy;&amp;iecy;&amp;rcy;&amp;icy;&amp;ncy;&amp;bcy;&amp;ucy;&amp;rcy;&amp;gcy;&amp;iecy; - Webur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4437112"/>
            <a:ext cx="2857500" cy="2047876"/>
          </a:xfrm>
          <a:prstGeom prst="rect">
            <a:avLst/>
          </a:prstGeom>
          <a:noFill/>
        </p:spPr>
      </p:pic>
      <p:pic>
        <p:nvPicPr>
          <p:cNvPr id="31754" name="Picture 10" descr="&amp;Mcy;&amp;ocy;&amp;scy;&amp;kcy;&amp;ocy;&amp;vcy;&amp;scy;&amp;kcy;&amp;icy;&amp;jcy; &amp;mcy;&amp;ucy;&amp;zcy;&amp;iecy;&amp;jcy; &amp;acy;&amp;ncy;&amp;icy;&amp;mcy;&amp;acy;&amp;tscy;&amp;icy;&amp;icy; - &amp;Kcy;&amp;ucy;&amp;kcy;&amp;ocy;&amp;lcy;&amp;softcy;&amp;ncy;&amp;acy;&amp;yacy; &amp;acy;&amp;ncy;&amp;icy;&amp;mcy;&amp;acy;&amp;tscy;&amp;icy;&amp;yacy; &amp;Vcy;&amp;lcy;&amp;acy;&amp;dcy;&amp;icy;&amp;scy;&amp;lcy;&amp;acy;&amp;vcy;&amp;acy; &amp;Scy;&amp;tcy;&amp;acy;&amp;rcy;&amp;iecy;&amp;vcy;&amp;icy;&amp;chcy;&amp;a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4149080"/>
            <a:ext cx="2160240" cy="2381665"/>
          </a:xfrm>
          <a:prstGeom prst="rect">
            <a:avLst/>
          </a:prstGeom>
          <a:noFill/>
        </p:spPr>
      </p:pic>
      <p:pic>
        <p:nvPicPr>
          <p:cNvPr id="31756" name="Picture 12" descr="&amp;Mcy;&amp;ucy;&amp;lcy;&amp;softcy;&amp;tcy;&amp;icy;&amp;kcy;.&amp;Rcy;&amp;ucy;: &amp;vcy;&amp;scy;&amp;iecy; &amp;ocy; &amp;mcy;&amp;ucy;&amp;lcy;&amp;softcy;&amp;tcy;&amp;icy;&amp;kcy;&amp;acy;&amp;khcy;, &amp;mcy;&amp;ucy;&amp;lcy;&amp;softcy;&amp;tcy;&amp;yacy;&amp;shcy;&amp;kcy;&amp;acy;&amp;khcy; &amp;icy; &amp;mcy;&amp;ucy;&amp;lcy;&amp;softcy;&amp;tcy;&amp;fcy;&amp;icy;&amp;lcy;&amp;softcy;&amp;mcy;&amp;acy;&amp;kh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4725144"/>
            <a:ext cx="2160240" cy="15034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err="1" smtClean="0"/>
              <a:t>Покадровая</a:t>
            </a:r>
            <a:r>
              <a:rPr lang="ru-RU" dirty="0" smtClean="0"/>
              <a:t> анимация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5856" y="1268760"/>
            <a:ext cx="5544616" cy="2016224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Американец Стюарт </a:t>
            </a:r>
            <a:r>
              <a:rPr lang="ru-RU" dirty="0" err="1"/>
              <a:t>Блэктон</a:t>
            </a:r>
            <a:r>
              <a:rPr lang="ru-RU" dirty="0"/>
              <a:t> открыл секрет </a:t>
            </a:r>
            <a:r>
              <a:rPr lang="ru-RU" dirty="0" err="1"/>
              <a:t>покадровой</a:t>
            </a:r>
            <a:r>
              <a:rPr lang="ru-RU" dirty="0"/>
              <a:t> мультипликационной съемки - изображение за изображением, названной в США "</a:t>
            </a:r>
            <a:r>
              <a:rPr lang="ru-RU" dirty="0" err="1"/>
              <a:t>One</a:t>
            </a:r>
            <a:r>
              <a:rPr lang="ru-RU" dirty="0"/>
              <a:t> </a:t>
            </a:r>
            <a:r>
              <a:rPr lang="ru-RU" dirty="0" err="1"/>
              <a:t>turn</a:t>
            </a:r>
            <a:r>
              <a:rPr lang="ru-RU" dirty="0"/>
              <a:t>, </a:t>
            </a:r>
            <a:r>
              <a:rPr lang="ru-RU" dirty="0" err="1"/>
              <a:t>one</a:t>
            </a:r>
            <a:r>
              <a:rPr lang="ru-RU" dirty="0"/>
              <a:t> </a:t>
            </a:r>
            <a:r>
              <a:rPr lang="ru-RU" dirty="0" err="1"/>
              <a:t>picture</a:t>
            </a:r>
            <a:r>
              <a:rPr lang="ru-RU" dirty="0"/>
              <a:t>" - один поворот, одна картина (когда один поворот ручки киносъемочного аппарат фиксировал на пленке один кадр изображения).</a:t>
            </a:r>
          </a:p>
        </p:txBody>
      </p:sp>
      <p:pic>
        <p:nvPicPr>
          <p:cNvPr id="5122" name="Рисунок 12" descr="http://www.myltik.ru/interes/history/blackt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2040557" cy="297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Рисунок 14" descr="http://www.myltik.ru/interes/history/magic_p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212975"/>
            <a:ext cx="2831579" cy="1821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Рисунок 13" descr="http://www.myltik.ru/interes/history/fac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3501008"/>
            <a:ext cx="3024336" cy="2278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55576" y="5733256"/>
            <a:ext cx="4752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Джон Стюарт </a:t>
            </a:r>
            <a:r>
              <a:rPr lang="ru-RU" dirty="0" err="1"/>
              <a:t>Блэктон</a:t>
            </a:r>
            <a:r>
              <a:rPr lang="ru-RU" dirty="0"/>
              <a:t> и Альберт Э. </a:t>
            </a:r>
            <a:r>
              <a:rPr lang="ru-RU" dirty="0" err="1" smtClean="0"/>
              <a:t>Смитсделали</a:t>
            </a:r>
            <a:r>
              <a:rPr lang="ru-RU" dirty="0" smtClean="0"/>
              <a:t> </a:t>
            </a:r>
            <a:r>
              <a:rPr lang="ru-RU" dirty="0"/>
              <a:t>серию анимационных фильмов "Комические фазы смешных лиц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24128" y="5013176"/>
            <a:ext cx="3203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Стюарт </a:t>
            </a:r>
            <a:r>
              <a:rPr lang="ru-RU" dirty="0" err="1"/>
              <a:t>Блэктон</a:t>
            </a:r>
            <a:r>
              <a:rPr lang="ru-RU" dirty="0"/>
              <a:t> снял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мультипликационный </a:t>
            </a:r>
            <a:r>
              <a:rPr lang="ru-RU" dirty="0"/>
              <a:t>фильм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"</a:t>
            </a:r>
            <a:r>
              <a:rPr lang="ru-RU" dirty="0"/>
              <a:t>Волшебная автоматическая ручка".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Рисунок 1231" descr="http://www.myltik.ru/interes/history/steamboatwill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852936"/>
            <a:ext cx="2866215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Рисунок 1232" descr="http://www.myltik.ru/interes/history/skelet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4725144"/>
            <a:ext cx="2511279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Рисунок 1235" descr="http://www.myltik.ru/interes/history/flowers_and_tre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404664"/>
            <a:ext cx="3423693" cy="2731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Рисунок 1238" descr="http://www.myltik.ru/interes/history/snow_whit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653136"/>
            <a:ext cx="270194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Рисунок 1239" descr="http://www.myltik.ru/interes/history/mgm_log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332656"/>
            <a:ext cx="321975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Рисунок 1240" descr="http://www.myltik.ru/interes/history/tom_and_jerry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168" y="3573016"/>
            <a:ext cx="255107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Рисунок 1228" descr="http://www.myltik.ru/interes/history/adventure_of_prince_achmed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1628800"/>
            <a:ext cx="24288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Рисунок 1249" descr="http://www.myltik.ru/interes/history/101_dalmatian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92280" y="5301208"/>
            <a:ext cx="1789484" cy="134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1975г.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12776"/>
            <a:ext cx="7498080" cy="4800600"/>
          </a:xfrm>
        </p:spPr>
        <p:txBody>
          <a:bodyPr/>
          <a:lstStyle/>
          <a:p>
            <a:r>
              <a:rPr lang="ru-RU" dirty="0"/>
              <a:t>Повсеместное применение компьютерной графики на американском телевидении для производства логотипов, заставок, рекламы и т.п. </a:t>
            </a:r>
          </a:p>
        </p:txBody>
      </p:sp>
      <p:pic>
        <p:nvPicPr>
          <p:cNvPr id="30722" name="Picture 2" descr="&amp;Mcy;&amp;ocy;&amp;bcy;&amp;icy;&amp;lcy;&amp;softcy;&amp;ncy;&amp;ocy;&amp;iecy; &amp;Kcy;&amp;G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645024"/>
            <a:ext cx="2664296" cy="1998222"/>
          </a:xfrm>
          <a:prstGeom prst="rect">
            <a:avLst/>
          </a:prstGeom>
          <a:noFill/>
        </p:spPr>
      </p:pic>
      <p:pic>
        <p:nvPicPr>
          <p:cNvPr id="30724" name="Picture 4" descr="&amp;Mcy;&amp;icy;&amp;scy;&amp;tcy;&amp;icy;&amp;chcy;&amp;iecy;&amp;scy;&amp;kcy;&amp;icy;&amp;jcy; &amp;gcy;&amp;ocy;&amp;rcy;&amp;ocy;&amp;dcy;&amp;ocy;&amp;kcy; &amp;Ecy;&amp;jcy;&amp;rcy;&amp;icy; &amp;vcy; &amp;Icy;&amp;ncy;&amp;dcy;&amp;icy;&amp;acy;&amp;ncy;&amp;iecy; / Eerie Indian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4725144"/>
            <a:ext cx="2448272" cy="1836204"/>
          </a:xfrm>
          <a:prstGeom prst="rect">
            <a:avLst/>
          </a:prstGeom>
          <a:noFill/>
        </p:spPr>
      </p:pic>
      <p:pic>
        <p:nvPicPr>
          <p:cNvPr id="30726" name="Picture 6" descr="&amp;Ncy;&amp;ocy;&amp;vcy;&amp;ocy;&amp;scy;&amp;tcy;&amp;icy; &amp;kcy;&amp;icy;&amp;ncy;&amp;ocy;&amp;icy;&amp;ncy;&amp;dcy;&amp;ucy;&amp;scy;&amp;tcy;&amp;rcy;&amp;icy;&amp;i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149080"/>
            <a:ext cx="2771800" cy="2103631"/>
          </a:xfrm>
          <a:prstGeom prst="rect">
            <a:avLst/>
          </a:prstGeom>
          <a:noFill/>
        </p:spPr>
      </p:pic>
      <p:pic>
        <p:nvPicPr>
          <p:cNvPr id="30728" name="Picture 8" descr="20th Nursing-CarePlans.co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0"/>
            <a:ext cx="2400267" cy="180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1978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56872" cy="2557264"/>
          </a:xfrm>
        </p:spPr>
        <p:txBody>
          <a:bodyPr>
            <a:normAutofit fontScale="92500"/>
          </a:bodyPr>
          <a:lstStyle/>
          <a:p>
            <a:r>
              <a:rPr lang="ru-RU" dirty="0"/>
              <a:t>Начинается выпуск телевизионного сериала "</a:t>
            </a:r>
            <a:r>
              <a:rPr lang="ru-RU" dirty="0" err="1"/>
              <a:t>Маппет-шоу</a:t>
            </a:r>
            <a:r>
              <a:rPr lang="ru-RU" dirty="0"/>
              <a:t>" ("</a:t>
            </a:r>
            <a:r>
              <a:rPr lang="ru-RU" dirty="0" err="1"/>
              <a:t>Тhe</a:t>
            </a:r>
            <a:r>
              <a:rPr lang="ru-RU" dirty="0"/>
              <a:t> </a:t>
            </a:r>
            <a:r>
              <a:rPr lang="ru-RU" dirty="0" err="1"/>
              <a:t>Muppet</a:t>
            </a:r>
            <a:r>
              <a:rPr lang="ru-RU" dirty="0"/>
              <a:t> </a:t>
            </a:r>
            <a:r>
              <a:rPr lang="ru-RU" dirty="0" err="1"/>
              <a:t>Show</a:t>
            </a:r>
            <a:r>
              <a:rPr lang="ru-RU" dirty="0"/>
              <a:t>") Джима </a:t>
            </a:r>
            <a:r>
              <a:rPr lang="ru-RU" dirty="0" err="1"/>
              <a:t>Хенсона</a:t>
            </a:r>
            <a:r>
              <a:rPr lang="ru-RU" dirty="0"/>
              <a:t>, герои которого - анимационные куклы - приобретают популярность во всем мире.</a:t>
            </a:r>
          </a:p>
        </p:txBody>
      </p:sp>
      <p:pic>
        <p:nvPicPr>
          <p:cNvPr id="7172" name="Picture 4" descr="&amp;Mcy;&amp;acy;&amp;pcy;&amp;pcy;&amp;iecy;&amp;tcy;&amp;ycy; &amp;zcy;&amp;acy;&amp;pcy;&amp;icy;&amp;scy;&amp;acy;&amp;lcy;&amp;icy; &amp;kcy;&amp;acy;&amp;vcy;&amp;iecy;&amp;rcy;-&amp;vcy;&amp;iecy;&amp;rcy;&amp;scy;&amp;icy;&amp;yucy; &quot;Smells Like Teen Spirit&quot; - &amp;ncy;&amp;ocy;&amp;vcy;&amp;ocy;&amp;scy;&amp;tcy;&amp;icy; &amp;ncy;&amp;acy; &amp;kcy;&amp;icy;&amp;ncy;&amp;ocy;&amp;acy;&amp;fcy;&amp;icy;&amp;sh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3933056"/>
            <a:ext cx="3456384" cy="2592288"/>
          </a:xfrm>
          <a:prstGeom prst="rect">
            <a:avLst/>
          </a:prstGeom>
          <a:noFill/>
        </p:spPr>
      </p:pic>
      <p:pic>
        <p:nvPicPr>
          <p:cNvPr id="7174" name="Picture 6" descr="&amp;Pcy;&amp;ocy;&amp;lcy;&amp;ncy;&amp;ocy;&amp;mcy;&amp;iecy;&amp;tcy;&amp;rcy;&amp;acy;&amp;zhcy;&amp;ncy;&amp;ycy;&amp;jcy; &amp;fcy;&amp;icy;&amp;lcy;&amp;softcy;&amp;mcy; &quot;&amp;Mcy;&amp;acy;&amp;pcy;&amp;pcy;&amp;iecy;&amp;tcy;&amp;ycy;&quot; &amp;vcy;&amp;ycy;&amp;shcy;&amp;iecy;&amp;lcy; &amp;vcy; &amp;mcy;&amp;icy;&amp;rcy;&amp;ocy;&amp;vcy;&amp;ocy;&amp;jcy; &amp;pcy;&amp;rcy;&amp;ocy;&amp;kcy;&amp;acy;&amp;tcy; &amp;Kcy;&amp;ucy;&amp;lcy;&amp;softcy;&amp;tcy;&amp;ucy;&amp;rcy;&amp;acy; &amp;Lcy;&amp;iecy;&amp;ncy;&amp;tcy;&amp;acy; &amp;ncy;&amp;ocy;&amp;vcy;&amp;ocy;&amp;scy;&amp;tcy;&amp;iecy;&amp;jcy; &amp;Rcy;&amp;Icy;&amp;Acy; &amp;Ncy;&amp;ocy;&amp;vcy;&amp;ocy;&amp;scy;&amp;tcy;&amp;i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95536" y="3861048"/>
            <a:ext cx="2261774" cy="1512168"/>
          </a:xfrm>
          <a:prstGeom prst="rect">
            <a:avLst/>
          </a:prstGeom>
          <a:noFill/>
        </p:spPr>
      </p:pic>
      <p:pic>
        <p:nvPicPr>
          <p:cNvPr id="7176" name="Picture 8" descr="&amp;Vcy;&amp;ycy;&amp;jcy;&amp;dcy;&amp;iecy;&amp;tcy; &amp;ncy;&amp;ocy;&amp;vcy;&amp;ycy;&amp;jcy; &amp;fcy;&amp;icy;&amp;lcy;&amp;softcy;&amp;mcy; &amp;pcy;&amp;ocy; &amp;mcy;&amp;ocy;&amp;tcy;&amp;icy;&amp;vcy;&amp;acy;&amp;mcy; &quot;&amp;Mcy;&amp;acy;&amp;pcy;&amp;pcy;&amp;iecy;&amp;tcy;-&amp;shcy;&amp;ocy;&amp;ucy;&quot; - &amp;Pcy;&amp;ocy;&amp;scy;&amp;lcy;&amp;iecy;&amp;dcy;&amp;ncy;&amp;icy;&amp;iecy; &amp;ncy;&amp;ocy;&amp;vcy;&amp;ocy;&amp;scy;&amp;tcy;&amp;icy; &amp;kcy;&amp;icy;&amp;ncy;&amp;ocy; &amp;icy; &amp;tcy;&amp;iecy;&amp;lcy;&amp;iecy;&amp;vcy;&amp;icy;&amp;dcy;&amp;iecy;&amp;ncy;&amp;icy;&amp;yacy; - &amp;Tcy;&amp;iecy;&amp;lcy;&amp;iecy;&amp;gcy;&amp;icy;&amp;dcy; &amp;Acy;&amp;Kcy;&amp;Acy;&amp;Dcy;&amp;Ocy;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8F7FD"/>
              </a:clrFrom>
              <a:clrTo>
                <a:srgbClr val="F8F7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4797152"/>
            <a:ext cx="2448272" cy="18362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1994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Премьера фильма "Кто подставил кролика Роджера" Роберта </a:t>
            </a:r>
            <a:r>
              <a:rPr lang="ru-RU" dirty="0" err="1"/>
              <a:t>Земекиса</a:t>
            </a:r>
            <a:r>
              <a:rPr lang="ru-RU" dirty="0"/>
              <a:t>, в котором блестяще соединяются игровая и анимационная техники.</a:t>
            </a:r>
          </a:p>
        </p:txBody>
      </p:sp>
      <p:pic>
        <p:nvPicPr>
          <p:cNvPr id="8196" name="Picture 4" descr="&amp;Kcy;&amp;rcy;&amp;ocy;&amp;lcy;&amp;icy;&amp;kcy;&amp;acy; &amp;Rcy;&amp;ocy;&amp;dcy;&amp;zhcy;&amp;iecy;&amp;rcy;&amp;acy; &amp;pcy;&amp;ocy;&amp;dcy;&amp;scy;&amp;tcy;&amp;acy;&amp;vcy;&amp;yacy;&amp;tcy; &amp;scy;&amp;ncy;&amp;ocy;&amp;vcy;&amp;acy; - &amp;Ocy;&amp;bcy;&amp;shchcy;&amp;iecy;&amp;scy;&amp;tcy;&amp;vcy;&amp;ocy; - NewsUkra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501008"/>
            <a:ext cx="3461328" cy="2304256"/>
          </a:xfrm>
          <a:prstGeom prst="rect">
            <a:avLst/>
          </a:prstGeom>
          <a:noFill/>
        </p:spPr>
      </p:pic>
      <p:pic>
        <p:nvPicPr>
          <p:cNvPr id="8198" name="Picture 6" descr="symeon &amp;Kcy;&amp;tcy;&amp;ocy; &amp;pcy;&amp;ocy;&amp;dcy;&amp;scy;&amp;tcy;&amp;acy;&amp;vcy;&amp;icy;&amp;lcy; &amp;kcy;&amp;rcy;&amp;ocy;&amp;lcy;&amp;icy;&amp;kcy;&amp;acy; &amp;Rcy;&amp;ocy;&amp;dcy;&amp;zhcy;&amp;iecy;&amp;rcy;&amp;acy;. &amp;Zcy;&amp;ncy;&amp;acy;&amp;iecy;&amp;tcy;&amp;iecy; &amp;lcy;&amp;icy; &amp;vcy;&amp;ycy;, &amp;chcy;&amp;tcy;&amp;ocy;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3501008"/>
            <a:ext cx="2808312" cy="2106234"/>
          </a:xfrm>
          <a:prstGeom prst="rect">
            <a:avLst/>
          </a:prstGeom>
          <a:noFill/>
        </p:spPr>
      </p:pic>
      <p:pic>
        <p:nvPicPr>
          <p:cNvPr id="8200" name="Picture 8" descr="&amp;Fcy;&amp;icy;&amp;lcy;&amp;softcy;&amp;mcy; &amp;Kcy;&amp;tcy;&amp;ocy; &amp;pcy;&amp;ocy;&amp;dcy;&amp;scy;&amp;tcy;&amp;acy;&amp;vcy;&amp;icy;&amp;lcy; &amp;kcy;&amp;rcy;&amp;ocy;&amp;lcy;&amp;icy;&amp;kcy;&amp;acy; &amp;Rcy;&amp;ocy;&amp;dcy;&amp;zhcy;&amp;iecy;&amp;rcy;&amp;acy; (Who Framed Roger Rabbit) - &amp;Kcy;&amp;ucy;&amp;pcy;&amp;icy;&amp;tcy;&amp;softcy; &amp;ncy;&amp;acy; DV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4832775"/>
            <a:ext cx="3600400" cy="2025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1996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"История игрушек" ("</a:t>
            </a:r>
            <a:r>
              <a:rPr lang="ru-RU" dirty="0" err="1"/>
              <a:t>Тоу</a:t>
            </a:r>
            <a:r>
              <a:rPr lang="ru-RU" dirty="0"/>
              <a:t> </a:t>
            </a:r>
            <a:r>
              <a:rPr lang="ru-RU" dirty="0" err="1"/>
              <a:t>Storу</a:t>
            </a:r>
            <a:r>
              <a:rPr lang="ru-RU" dirty="0"/>
              <a:t>") Джона </a:t>
            </a:r>
            <a:r>
              <a:rPr lang="ru-RU" dirty="0" err="1"/>
              <a:t>Ласетера</a:t>
            </a:r>
            <a:r>
              <a:rPr lang="ru-RU" dirty="0"/>
              <a:t> (производство компаний "</a:t>
            </a:r>
            <a:r>
              <a:rPr lang="ru-RU" dirty="0" err="1"/>
              <a:t>Пиксар</a:t>
            </a:r>
            <a:r>
              <a:rPr lang="ru-RU" dirty="0"/>
              <a:t>" и "Дисней") становится первым полнометражным фильмом, созданным целиком из синтетических изображений. </a:t>
            </a:r>
          </a:p>
        </p:txBody>
      </p:sp>
      <p:pic>
        <p:nvPicPr>
          <p:cNvPr id="9218" name="Рисунок 1260" descr="http://www.myltik.ru/interes/history/toy_sto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149080"/>
            <a:ext cx="2136700" cy="239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&amp;Vcy;&amp;scy;&amp;iecy; &amp;ncy;&amp;ocy;&amp;vcy;&amp;ocy;&amp;scy;&amp;tcy;&amp;icy; &amp;ncy;&amp;acy; Newsl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76264" y="4437112"/>
            <a:ext cx="3131840" cy="234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2000-е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447800"/>
            <a:ext cx="8136904" cy="2845296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Компания "</a:t>
            </a:r>
            <a:r>
              <a:rPr lang="ru-RU" dirty="0" err="1"/>
              <a:t>Пиксар</a:t>
            </a:r>
            <a:r>
              <a:rPr lang="ru-RU" dirty="0"/>
              <a:t>" объявляет о последней разработке системы лазерной записи РIXAR VISION, которая превращает цифровые компьютерные данные в изображения на кинопленке с невиданными прежде качеством и быстротой. Система была опробована на анимационном </a:t>
            </a:r>
            <a:r>
              <a:rPr lang="ru-RU" dirty="0" err="1"/>
              <a:t>блокбастере</a:t>
            </a:r>
            <a:r>
              <a:rPr lang="ru-RU" dirty="0"/>
              <a:t> 1998 года "Жизнь жучков" ("</a:t>
            </a:r>
            <a:r>
              <a:rPr lang="ru-RU" dirty="0" err="1"/>
              <a:t>Bug's</a:t>
            </a:r>
            <a:r>
              <a:rPr lang="ru-RU" dirty="0"/>
              <a:t> </a:t>
            </a:r>
            <a:r>
              <a:rPr lang="ru-RU" dirty="0" err="1"/>
              <a:t>Life</a:t>
            </a:r>
            <a:r>
              <a:rPr lang="ru-RU" dirty="0"/>
              <a:t>").</a:t>
            </a:r>
          </a:p>
        </p:txBody>
      </p:sp>
      <p:pic>
        <p:nvPicPr>
          <p:cNvPr id="10242" name="Рисунок 1263" descr="http://www.myltik.ru/interes/history/happy_fl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933056"/>
            <a:ext cx="4322551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&amp;ZHcy;&amp;icy;&amp;zcy;&amp;ncy;&amp;softcy; &amp;zhcy;&amp;ucy;&amp;kcy;&amp;ocy;&amp;vcy; / Bug's Life, A &quot; &amp;Mcy;&amp;ucy;&amp;lcy;&amp;softcy;&amp;tcy;&amp;fcy;&amp;icy;&amp;lcy;&amp;softcy;&amp;mcy;&amp;ycy; &quot; &amp;Fcy;&amp;icy;&amp;lcy;&amp;softcy;&amp;mcy;&amp;ycy; eMule &quot; &amp;Fcy;&amp;icy;&amp;lcy;&amp;softcy;&amp;mcy;&amp;ycy; &quot; &amp;Fcy;&amp;ocy;&amp;rcy;&amp;ucy;&amp;mcy; &amp;Vcy;&amp;scy;&amp;iocy; &amp;Dcy;&amp;lcy;&amp;yacy; &amp;Vcy;&amp;scy;&amp;iecy;&amp;kh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581128"/>
            <a:ext cx="4248472" cy="1834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2000-е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384864" cy="270128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Компания "Уолт Дисней" выпускает полнометражный фильм "Динозавр", в котором на протяжении всей ленты соединены реальный фон и </a:t>
            </a:r>
            <a:r>
              <a:rPr lang="ru-RU" dirty="0" err="1"/>
              <a:t>компьютерно</a:t>
            </a:r>
            <a:r>
              <a:rPr lang="ru-RU" dirty="0"/>
              <a:t> генерированное изображение животных.</a:t>
            </a:r>
          </a:p>
        </p:txBody>
      </p:sp>
      <p:pic>
        <p:nvPicPr>
          <p:cNvPr id="11266" name="Рисунок 1267" descr="http://www.myltik.ru/interes/history/di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149080"/>
            <a:ext cx="3235746" cy="215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&amp;Ocy;&amp;bcy;&amp;ocy;&amp;icy; &amp;dcy;&amp;icy;&amp;ncy;&amp;ocy;&amp;zcy;&amp;acy;&amp;vcy;&amp;rcy; &amp;dcy;&amp;lcy;&amp;yacy; &amp;rcy;&amp;acy;&amp;bcy;&amp;ocy;&amp;chcy;&amp;iecy;&amp;gcy;&amp;ocy; &amp;scy;&amp;tcy;&amp;ocy;&amp;lcy;&amp;a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933056"/>
            <a:ext cx="3528392" cy="26462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2000-е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340768"/>
            <a:ext cx="8172400" cy="2592288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Фирма "</a:t>
            </a:r>
            <a:r>
              <a:rPr lang="ru-RU" dirty="0" err="1"/>
              <a:t>Сinesite</a:t>
            </a:r>
            <a:r>
              <a:rPr lang="ru-RU" dirty="0"/>
              <a:t>, </a:t>
            </a:r>
            <a:r>
              <a:rPr lang="ru-RU" dirty="0" err="1"/>
              <a:t>Inc</a:t>
            </a:r>
            <a:r>
              <a:rPr lang="ru-RU" dirty="0"/>
              <a:t>.", являющаяся подразделением "</a:t>
            </a:r>
            <a:r>
              <a:rPr lang="ru-RU" dirty="0" err="1"/>
              <a:t>Еаstman</a:t>
            </a:r>
            <a:r>
              <a:rPr lang="ru-RU" dirty="0"/>
              <a:t> </a:t>
            </a:r>
            <a:r>
              <a:rPr lang="ru-RU" dirty="0" err="1"/>
              <a:t>Kodak</a:t>
            </a:r>
            <a:r>
              <a:rPr lang="ru-RU" dirty="0"/>
              <a:t> </a:t>
            </a:r>
            <a:r>
              <a:rPr lang="ru-RU" dirty="0" err="1"/>
              <a:t>Companу</a:t>
            </a:r>
            <a:r>
              <a:rPr lang="ru-RU" dirty="0"/>
              <a:t>", ввела качественно новую систему спецэффектов, которая была опробована на фильме "Люди Икс" ("</a:t>
            </a:r>
            <a:r>
              <a:rPr lang="ru-RU" dirty="0" err="1"/>
              <a:t>Х-Меn</a:t>
            </a:r>
            <a:r>
              <a:rPr lang="ru-RU" dirty="0"/>
              <a:t>").</a:t>
            </a:r>
          </a:p>
          <a:p>
            <a:r>
              <a:rPr lang="ru-RU" dirty="0"/>
              <a:t>Эта система используется для создания трехмерного анимированного робота, который взаимодействует с "живыми" персонажами и реальным фоном в новом фильме "Красная планета".</a:t>
            </a:r>
          </a:p>
        </p:txBody>
      </p:sp>
      <p:pic>
        <p:nvPicPr>
          <p:cNvPr id="12290" name="Рисунок 1268" descr="http://www.myltik.ru/interes/history/x_m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717032"/>
            <a:ext cx="4200363" cy="229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 descr="kinopoisk.ru-X-Men-Origins_3A-Wolverine-934439_800 - &amp;Lcy;&amp;yucy;&amp;dcy;&amp;icy;-&amp;Icy;&amp;kcy;&amp;scy;.&amp;Ncy;&amp;acy;&amp;chcy;&amp;acy;&amp;lcy;&amp;ocy;.&amp;Rcy;&amp;ocy;&amp;scy;&amp;ocy;&amp;mcy;&amp;acy;&amp;khcy;&amp;acy; - &amp;Rcy;&amp;ocy;&amp;scy;&amp;ocy;&amp;mcy;&amp;acy;&amp;khcy;&amp;acy; - &amp;Fcy;&amp;ocy;&amp;tcy;&amp;ocy;&amp;acy;&amp;lcy;&amp;softcy;&amp;bcy;&amp;ocy;&amp;mcy; - &amp;Mcy;&amp;icy;&amp;rcy; &amp;Rcy;&amp;ocy;&amp;scy;&amp;ocy;&amp;mcy;&amp;acy;&amp;khcy;&amp;i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789040"/>
            <a:ext cx="3168352" cy="23773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416" y="0"/>
            <a:ext cx="7997584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</a:t>
            </a:r>
            <a:r>
              <a:rPr lang="en-US" dirty="0" smtClean="0"/>
              <a:t>D</a:t>
            </a:r>
            <a:r>
              <a:rPr lang="ru-RU" dirty="0" smtClean="0"/>
              <a:t>-анимация в современной жизни</a:t>
            </a:r>
            <a:endParaRPr lang="ru-RU" dirty="0"/>
          </a:p>
        </p:txBody>
      </p:sp>
      <p:pic>
        <p:nvPicPr>
          <p:cNvPr id="4" name="Picture 2" descr="&amp;Scy;&amp;ocy;&amp;lcy;&amp;dcy;&amp;acy;&amp;tcy;&amp;ycy;, &amp;scy;&amp;kcy;&amp;acy;&amp;chcy;&amp;acy;&amp;tcy;&amp;softcy; &amp;bcy;&amp;iecy;&amp;scy;&amp;pcy;&amp;lcy;&amp;acy;&amp;tcy;&amp;ncy;&amp;ocy; &amp;kcy;&amp;acy;&amp;rcy;&amp;tcy;&amp;icy;&amp;ncy;&amp;kcy;&amp;icy; &amp;icy; &amp;ocy;&amp;bcy;&amp;ocy;&amp;icy;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2784309" cy="2088232"/>
          </a:xfrm>
          <a:prstGeom prst="rect">
            <a:avLst/>
          </a:prstGeom>
          <a:noFill/>
        </p:spPr>
      </p:pic>
      <p:pic>
        <p:nvPicPr>
          <p:cNvPr id="34818" name="Picture 2" descr="&amp;Fcy;&amp;ocy;&amp;tcy;&amp;ocy;&amp;acy;&amp;lcy;&amp;softcy;&amp;bcy;&amp;ocy;&amp;mcy; Photo.RIN.RU - &amp;chcy;&amp;acy;&amp;scy;&amp;tcy;&amp;ncy;&amp;ocy;&amp;iecy; &amp;fcy;&amp;ocy;&amp;tcy;&amp;ocy;: &amp;pcy;&amp;ocy;&amp;icy;&amp;scy;&amp;kcy; &amp;Fcy;&amp;ocy;&amp;tcy;&amp;ocy;&amp;gcy;&amp;rcy;&amp;acy;&amp;fcy;&amp;icy;&amp;j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196752"/>
            <a:ext cx="2975491" cy="2232248"/>
          </a:xfrm>
          <a:prstGeom prst="rect">
            <a:avLst/>
          </a:prstGeom>
          <a:noFill/>
        </p:spPr>
      </p:pic>
      <p:pic>
        <p:nvPicPr>
          <p:cNvPr id="34820" name="Picture 4" descr="&amp;Mcy;&amp;acy;&amp;tcy;&amp;iecy;&amp;rcy;&amp;icy;&amp;acy;&amp;lcy;&amp;ycy; &amp;zcy;&amp;acy; 08.10.2013 &quot; &amp;Scy;&amp;tcy;&amp;rcy;&amp;acy;&amp;ncy;&amp;icy;&amp;tscy;&amp;acy; 131 &quot; &amp;Fcy;&amp;icy;&amp;lcy;&amp;softcy;&amp;mcy;&amp;ycy; &amp;ocy; &amp;Rcy;&amp;icy;&amp;dcy;&amp;dcy;&amp;icy;&amp;kcy;&amp;iecy;"/>
          <p:cNvPicPr>
            <a:picLocks noChangeAspect="1" noChangeArrowheads="1"/>
          </p:cNvPicPr>
          <p:nvPr/>
        </p:nvPicPr>
        <p:blipFill>
          <a:blip r:embed="rId4" cstate="print"/>
          <a:srcRect r="859" b="15872"/>
          <a:stretch>
            <a:fillRect/>
          </a:stretch>
        </p:blipFill>
        <p:spPr bwMode="auto">
          <a:xfrm>
            <a:off x="2843808" y="4869160"/>
            <a:ext cx="3122376" cy="1748880"/>
          </a:xfrm>
          <a:prstGeom prst="rect">
            <a:avLst/>
          </a:prstGeom>
          <a:noFill/>
        </p:spPr>
      </p:pic>
      <p:pic>
        <p:nvPicPr>
          <p:cNvPr id="34822" name="Picture 6" descr="3D-graphics_Light_lines_022529 - &amp;Gcy;&amp;rcy;&amp;acy;&amp;fcy;&amp;fcy;&amp;icy;&amp;tcy;&amp;icy; - &amp;Fcy;&amp;ocy;&amp;tcy;&amp;ocy;&amp;acy;&amp;lcy;&amp;softcy;&amp;bcy;&amp;ocy;&amp;mcy;&amp;ycy; - &amp;Scy;&amp;ocy;&amp;fcy;&amp;tcy;,&amp;vcy;&amp;zcy;&amp;lcy;&amp;ocy;&amp;mcy;,&amp;icy;&amp;gcy;&amp;rcy;&amp;y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077072"/>
            <a:ext cx="2520280" cy="1890210"/>
          </a:xfrm>
          <a:prstGeom prst="rect">
            <a:avLst/>
          </a:prstGeom>
          <a:noFill/>
        </p:spPr>
      </p:pic>
      <p:pic>
        <p:nvPicPr>
          <p:cNvPr id="34824" name="Picture 8" descr="3D Wallpapers #4 3D &amp;Ocy;&amp;bcy;&amp;ocy;&amp;icy; &amp;dcy;&amp;lcy;&amp;yacy; &amp;rcy;&amp;acy;&amp;bcy;&amp;ocy;&amp;chcy;&amp;iecy;&amp;gcy;&amp;ocy; &amp;scy;&amp;tcy;&amp;ocy;&amp;lcy;&amp;acy; 4 &quot; &amp;Rcy;&amp;acy;&amp;zcy;&amp;vcy;&amp;lcy;&amp;iecy;&amp;kcy;&amp;acy;&amp;tcy;&amp;iecy;&amp;lcy;&amp;softcy;&amp;ncy;&amp;ycy;&amp;jcy; &amp;pcy;&amp;ocy;&amp;rcy;&amp;tcy;&amp;acy;&amp;lcy; Jolly Roger Project.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3861048"/>
            <a:ext cx="2915816" cy="2186862"/>
          </a:xfrm>
          <a:prstGeom prst="rect">
            <a:avLst/>
          </a:prstGeom>
          <a:noFill/>
        </p:spPr>
      </p:pic>
      <p:pic>
        <p:nvPicPr>
          <p:cNvPr id="34826" name="Picture 10" descr="3D &amp;ocy;&amp;bcy;&amp;ocy;&amp;icy; Full HD &amp;kcy;&amp;acy;&amp;chcy;&amp;iecy;&amp;scy;&amp;tcy;&amp;vcy;&amp;acy; &quot; &amp;Acy;&amp;rcy;&amp;tcy;&amp;Gcy;&amp;rcy;&amp;acy;&amp;fcy;&amp;icy;&amp;kcy;&amp;acy; - &amp;dcy;&amp;icy;&amp;zcy;&amp;acy;&amp;jcy;&amp;ncy;&amp;iecy;&amp;rcy;&amp;scy;&amp;kcy;&amp;icy;&amp;jcy; &amp;pcy;&amp;ocy;&amp;rcy;&amp;tcy;&amp;acy;&amp;lcy;, &amp;gcy;&amp;dcy;&amp;iecy; &amp;mcy;&amp;ocy;&amp;zhcy;&amp;ncy;&amp;ocy; &amp;scy;&amp;kcy;&amp;acy;&amp;chcy;&amp;acy;&amp;tcy;&amp;softcy; &amp;bcy;&amp;iecy;&amp;scy;&amp;pcy;&amp;lcy;&amp;acy;&amp;tcy;&amp;ncy;&amp;ocy; &amp;kcy;&amp;acy;&amp;rcy;&amp;tcy;&amp;icy;&amp;ncy;&amp;kcy;&amp;icy;, &amp;shcy;&amp;acy;&amp;bcy;&amp;lcy;&amp;ocy;&amp;ncy;&amp;ycy;, &amp;kcy;&amp;lcy;&amp;icy;&amp;pcy;&amp;acy;&amp;rcy;&amp;tcy;&amp;ycy;, &amp;fcy;&amp;ucy;&amp;tcy;&amp;acy;&amp;zhcy;&amp;icy;, &amp;fcy;&amp;ocy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2780928"/>
            <a:ext cx="2448272" cy="18355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Советская 3</a:t>
            </a:r>
            <a:r>
              <a:rPr lang="en-US" dirty="0" smtClean="0"/>
              <a:t>D</a:t>
            </a:r>
            <a:r>
              <a:rPr lang="ru-RU" dirty="0" smtClean="0"/>
              <a:t>-анимация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4536504" cy="5184576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Московский </a:t>
            </a:r>
            <a:r>
              <a:rPr lang="ru-RU" dirty="0"/>
              <a:t>математик Константинов в 1968 году создал на советской ЭВМ анимационную картину «Кошечка», </a:t>
            </a:r>
            <a:r>
              <a:rPr lang="ru-RU" dirty="0" smtClean="0"/>
              <a:t>на </a:t>
            </a:r>
            <a:r>
              <a:rPr lang="ru-RU" dirty="0"/>
              <a:t>протяжении 40 секунд которой, зрители могли наблюдать прогулку кошки по комнате. </a:t>
            </a:r>
          </a:p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l="60835" t="11563" r="1445" b="21199"/>
          <a:stretch>
            <a:fillRect/>
          </a:stretch>
        </p:blipFill>
        <p:spPr bwMode="auto">
          <a:xfrm>
            <a:off x="5148064" y="1196752"/>
            <a:ext cx="3801224" cy="5079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Виды анимационных фильмов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412776"/>
            <a:ext cx="4680520" cy="4213448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Плоскостные или рисованные фильмы </a:t>
            </a:r>
          </a:p>
          <a:p>
            <a:pPr lvl="0"/>
            <a:r>
              <a:rPr lang="ru-RU" dirty="0"/>
              <a:t>Кукольные фильмы </a:t>
            </a:r>
          </a:p>
          <a:p>
            <a:pPr lvl="0"/>
            <a:r>
              <a:rPr lang="ru-RU" dirty="0"/>
              <a:t>3-</a:t>
            </a:r>
            <a:r>
              <a:rPr lang="en-US" dirty="0"/>
              <a:t>D</a:t>
            </a:r>
            <a:r>
              <a:rPr lang="ru-RU" dirty="0"/>
              <a:t> фильмы</a:t>
            </a:r>
          </a:p>
          <a:p>
            <a:pPr lvl="0"/>
            <a:r>
              <a:rPr lang="ru-RU" dirty="0"/>
              <a:t>Авторские </a:t>
            </a:r>
            <a:r>
              <a:rPr lang="ru-RU" dirty="0" smtClean="0"/>
              <a:t>фильмы</a:t>
            </a:r>
            <a:endParaRPr lang="ru-RU" dirty="0"/>
          </a:p>
          <a:p>
            <a:endParaRPr lang="ru-RU" dirty="0"/>
          </a:p>
        </p:txBody>
      </p:sp>
      <p:pic>
        <p:nvPicPr>
          <p:cNvPr id="20482" name="Picture 2" descr="&amp;Vcy;&amp;ocy;&amp;lcy;&amp;zhcy;&amp;scy;&amp;kcy;&amp;icy;&amp;jcy; &amp;gcy;&amp;ocy;&amp;rcy;&amp;ocy;&amp;dcy;&amp;scy;&amp;kcy;&amp;ocy;&amp;jcy; &amp;fcy;&amp;ocy;&amp;rcy;&amp;ucy;&amp;mcy;. * &amp;Pcy;&amp;rcy;&amp;ocy;&amp;scy;&amp;mcy;&amp;ocy;&amp;tcy;&amp;rcy; &amp;tcy;&amp;iecy;&amp;mcy;&amp;ycy; - &amp;Dcy;&amp;ocy;&amp;bcy;&amp;rcy;&amp;ocy;&amp;iecy; &amp;ucy;&amp;tcy;&amp;rcy;&amp;ocy; - &amp;tcy;&amp;acy;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268760"/>
            <a:ext cx="2784309" cy="2088232"/>
          </a:xfrm>
          <a:prstGeom prst="rect">
            <a:avLst/>
          </a:prstGeom>
          <a:noFill/>
        </p:spPr>
      </p:pic>
      <p:pic>
        <p:nvPicPr>
          <p:cNvPr id="20484" name="Picture 4" descr="&amp;Scy;&amp;chcy;&amp;icy;&amp;tcy;&amp;acy;&amp;iecy;&amp;mcy; &amp;dcy;&amp;ocy; 2009 * &amp;Acy;&amp;vcy;&amp;tcy;&amp;ocy; - &amp;kcy;&amp;lcy;&amp;ucy;&amp;bcy; Peugeot - Citroen PC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140968"/>
            <a:ext cx="2664296" cy="2013024"/>
          </a:xfrm>
          <a:prstGeom prst="rect">
            <a:avLst/>
          </a:prstGeom>
          <a:noFill/>
        </p:spPr>
      </p:pic>
      <p:pic>
        <p:nvPicPr>
          <p:cNvPr id="20486" name="Picture 6" descr="&amp;Mcy;&amp;acy;&amp;dcy;&amp;acy;&amp;gcy;&amp;acy;&amp;scy;&amp;kcy;&amp;acy;&amp;rcy; 3 3D / Madagascar 3: Europe's Most Wanted / 2012 / Blu-Ray CEE (1080p) - &amp;Scy;&amp;kcy;&amp;acy;&amp;chcy;&amp;acy;&amp;tcy;&amp;softcy; &amp;tcy;&amp;ocy;&amp;rcy;&amp;rcy;&amp;iecy;&amp;ncy;&amp;tcy; - &amp;Tcy;&amp;rcy;&amp;iecy;&amp;kcy;&amp;iecy;&amp;rcy; - HD-NET.OR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4797152"/>
            <a:ext cx="2376264" cy="1782198"/>
          </a:xfrm>
          <a:prstGeom prst="rect">
            <a:avLst/>
          </a:prstGeom>
          <a:noFill/>
        </p:spPr>
      </p:pic>
      <p:pic>
        <p:nvPicPr>
          <p:cNvPr id="20488" name="Picture 8" descr="uchitelj: &amp;Ucy;&amp;scy;&amp;pcy;&amp;iecy;&amp;ncy;&amp;scy;&amp;kcy;&amp;icy;&amp;jcy; &amp;Ecy;&amp;dcy;&amp;ucy;&amp;acy;&amp;rcy;&amp;dcy;. &amp;ZHcy;&amp;icy;&amp;lcy;-&amp;bcy;&amp;ycy;&amp;lcy; &amp;ocy;&amp;dcy;&amp;icy;&amp;ncy; &amp;scy;&amp;lcy;&amp;ocy;&amp;ncy;&amp;iecy;&amp;ncy;&amp;ocy;&amp;k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4437112"/>
            <a:ext cx="2664296" cy="2205543"/>
          </a:xfrm>
          <a:prstGeom prst="rect">
            <a:avLst/>
          </a:prstGeom>
          <a:noFill/>
        </p:spPr>
      </p:pic>
      <p:pic>
        <p:nvPicPr>
          <p:cNvPr id="20490" name="Picture 10" descr="&amp;Ncy;&amp;ocy;&amp;vcy;&amp;ocy;&amp;scy;&amp;tcy;&amp;icy; &amp;ncy;&amp;acy; radeant.com!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653136"/>
            <a:ext cx="2195736" cy="15882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Технологии создания анимации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196752"/>
            <a:ext cx="5296632" cy="3925416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dirty="0" smtClean="0"/>
              <a:t>Классическая анимация</a:t>
            </a:r>
            <a:endParaRPr lang="ru-RU" dirty="0"/>
          </a:p>
          <a:p>
            <a:pPr lvl="0"/>
            <a:r>
              <a:rPr lang="ru-RU" dirty="0"/>
              <a:t>Стоп-кадровая (кукольная) анимация. </a:t>
            </a:r>
          </a:p>
          <a:p>
            <a:pPr lvl="0"/>
            <a:r>
              <a:rPr lang="ru-RU" dirty="0"/>
              <a:t>Спрайтовая анимация (при помощи языка программирования).</a:t>
            </a:r>
          </a:p>
          <a:p>
            <a:pPr lvl="0"/>
            <a:r>
              <a:rPr lang="ru-RU" dirty="0" err="1"/>
              <a:t>Морфинг</a:t>
            </a:r>
            <a:r>
              <a:rPr lang="ru-RU" dirty="0"/>
              <a:t> </a:t>
            </a:r>
          </a:p>
          <a:p>
            <a:pPr lvl="0"/>
            <a:r>
              <a:rPr lang="ru-RU" dirty="0"/>
              <a:t>Цветовая анимация </a:t>
            </a:r>
          </a:p>
          <a:p>
            <a:pPr lvl="0"/>
            <a:r>
              <a:rPr lang="ru-RU" dirty="0"/>
              <a:t>3D-анимация </a:t>
            </a:r>
          </a:p>
          <a:p>
            <a:pPr lvl="0"/>
            <a:r>
              <a:rPr lang="ru-RU" dirty="0"/>
              <a:t>Захват движения </a:t>
            </a:r>
          </a:p>
          <a:p>
            <a:endParaRPr lang="ru-RU" dirty="0"/>
          </a:p>
        </p:txBody>
      </p:sp>
      <p:pic>
        <p:nvPicPr>
          <p:cNvPr id="19458" name="Picture 2" descr="&amp;Kcy;&amp;icy;&amp;ncy;&amp;ocy;, News Central at www.newyork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149080"/>
            <a:ext cx="3096344" cy="2322258"/>
          </a:xfrm>
          <a:prstGeom prst="rect">
            <a:avLst/>
          </a:prstGeom>
          <a:noFill/>
        </p:spPr>
      </p:pic>
      <p:pic>
        <p:nvPicPr>
          <p:cNvPr id="19460" name="Picture 4" descr="&amp;Fcy;&amp;iecy;&amp;scy;&amp;tcy;&amp;icy;&amp;vcy;&amp;acy;&amp;lcy;&amp;softcy; &amp;kcy;&amp;icy;&amp;ncy;&amp;ocy;&amp;scy;&amp;tcy;&amp;ucy;&amp;dcy;&amp;icy;&amp;icy; '&amp;Scy;&amp;ocy;&amp;yucy;&amp;zcy;&amp;mcy;&amp;ucy;&amp;lcy;&amp;softcy;&amp;tcy;&amp;fcy;&amp;icy;&amp;lcy;&amp;softcy;&amp;mcy;' &amp;vcy; &amp;pcy;&amp;ocy;&amp;dcy;&amp;mcy;&amp;ocy;&amp;scy;&amp;kcy;&amp;ocy;&amp;vcy;&amp;ncy;&amp;ocy;&amp;mcy; &amp;ocy;&amp;tcy;&amp;iecy;&amp;lcy;&amp;iecy; Foresta Tropicana - &amp;Gcy;&amp;ocy;&amp;rcy;&amp;yacy;&amp;chcy;&amp;icy;&amp;iecy; &amp;ncy;&amp;ocy;&amp;vcy;&amp;ocy;&amp;scy;&amp;tcy;&amp;icy; &amp;ocy;&amp;tcy; ma_zaik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916832"/>
            <a:ext cx="3059832" cy="2034789"/>
          </a:xfrm>
          <a:prstGeom prst="rect">
            <a:avLst/>
          </a:prstGeom>
          <a:noFill/>
        </p:spPr>
      </p:pic>
      <p:pic>
        <p:nvPicPr>
          <p:cNvPr id="19462" name="Picture 6" descr="&amp;Mcy;&amp;ocy;&amp;dcy; morphing - &amp;vcy;&amp;scy;&amp;iocy; &amp;dcy;&amp;lcy;&amp;yacy; &amp;icy;&amp;gcy;&amp;rcy;&amp;ucy;&amp;shcy;&amp;iecy;&amp;kcy;, &amp;Bcy;&amp;iecy;&amp;zcy;&amp;ocy;&amp;pcy;&amp;acy;&amp;scy;&amp;ncy;&amp;ocy;&amp;iecy; &amp;scy;&amp;kcy;&amp;acy;&amp;chcy;&amp;icy;&amp;vcy;&amp;acy;&amp;ncy;&amp;icy;&amp;ie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5045715"/>
            <a:ext cx="3024336" cy="1695653"/>
          </a:xfrm>
          <a:prstGeom prst="rect">
            <a:avLst/>
          </a:prstGeom>
          <a:noFill/>
        </p:spPr>
      </p:pic>
      <p:pic>
        <p:nvPicPr>
          <p:cNvPr id="19464" name="Picture 8" descr="&amp;vcy;&amp;scy;&amp;iecy; &amp;tscy;&amp;vcy;&amp;iecy;&amp;tcy;&amp;acy; &amp;rcy;&amp;acy;&amp;dcy;&amp;ucy;&amp;gcy;&amp;icy; resm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5157192"/>
            <a:ext cx="1584176" cy="15239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Этапы создания анимационного фильма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/>
              <a:t>Написание литературного сценария;</a:t>
            </a:r>
          </a:p>
          <a:p>
            <a:pPr lvl="0"/>
            <a:r>
              <a:rPr lang="ru-RU" dirty="0"/>
              <a:t>Изображение (создание) персонажей, графики;</a:t>
            </a:r>
          </a:p>
          <a:p>
            <a:pPr lvl="0"/>
            <a:r>
              <a:rPr lang="ru-RU" dirty="0" err="1"/>
              <a:t>Раскадровка</a:t>
            </a:r>
            <a:r>
              <a:rPr lang="ru-RU" dirty="0"/>
              <a:t> (в среднем 1 картинка на 1 секунду), </a:t>
            </a:r>
          </a:p>
          <a:p>
            <a:pPr lvl="0"/>
            <a:r>
              <a:rPr lang="ru-RU" dirty="0"/>
              <a:t>Временная разбивка по звуку и рисункам;</a:t>
            </a:r>
          </a:p>
          <a:p>
            <a:pPr lvl="0"/>
            <a:r>
              <a:rPr lang="ru-RU" dirty="0"/>
              <a:t>Монтаж ролика и </a:t>
            </a:r>
            <a:r>
              <a:rPr lang="ru-RU" dirty="0" err="1"/>
              <a:t>озвучание</a:t>
            </a:r>
            <a:r>
              <a:rPr lang="ru-RU" dirty="0"/>
              <a:t>;</a:t>
            </a:r>
          </a:p>
          <a:p>
            <a:pPr lvl="0"/>
            <a:r>
              <a:rPr lang="ru-RU" dirty="0"/>
              <a:t>Демонстрация фильма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err="1"/>
              <a:t>Maxon</a:t>
            </a:r>
            <a:r>
              <a:rPr lang="en-US" dirty="0"/>
              <a:t> Cinema</a:t>
            </a:r>
            <a:r>
              <a:rPr lang="ru-RU" dirty="0"/>
              <a:t> 4D </a:t>
            </a:r>
            <a:r>
              <a:rPr lang="ru-RU" dirty="0" err="1"/>
              <a:t>Studio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6491064" cy="2476872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Обладая всей функциональностью пакетов CINEMA 4D </a:t>
            </a:r>
            <a:r>
              <a:rPr lang="ru-RU" dirty="0" err="1"/>
              <a:t>Prime</a:t>
            </a:r>
            <a:r>
              <a:rPr lang="ru-RU" dirty="0"/>
              <a:t>, </a:t>
            </a:r>
            <a:r>
              <a:rPr lang="ru-RU" dirty="0" err="1"/>
              <a:t>Visualize</a:t>
            </a:r>
            <a:r>
              <a:rPr lang="ru-RU" dirty="0"/>
              <a:t> и </a:t>
            </a:r>
            <a:r>
              <a:rPr lang="ru-RU" dirty="0" err="1"/>
              <a:t>Broadcast</a:t>
            </a:r>
            <a:r>
              <a:rPr lang="ru-RU" dirty="0"/>
              <a:t>, CINEMA 4D </a:t>
            </a:r>
            <a:r>
              <a:rPr lang="ru-RU" dirty="0" err="1"/>
              <a:t>Studio</a:t>
            </a:r>
            <a:r>
              <a:rPr lang="ru-RU" dirty="0"/>
              <a:t> включает в себя также прогрессивные инструменты для работы с персонажами, волосами, физический движок и неограниченное число клиентов для </a:t>
            </a:r>
            <a:r>
              <a:rPr lang="ru-RU" dirty="0" err="1"/>
              <a:t>рендеринга</a:t>
            </a:r>
            <a:r>
              <a:rPr lang="ru-RU" dirty="0"/>
              <a:t> по сети. Благодаря всему этому CINEMA 4D </a:t>
            </a:r>
            <a:r>
              <a:rPr lang="ru-RU" dirty="0" err="1"/>
              <a:t>Studio</a:t>
            </a:r>
            <a:r>
              <a:rPr lang="ru-RU" dirty="0"/>
              <a:t> с легкостью справится с любым порученным проектом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4338" name="Picture 2" descr="9e6f3f13d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7282" y="3573016"/>
            <a:ext cx="5257748" cy="2956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http://www.maxon.net/typo3temp/pics/1dbe107b59.png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6967652" y="2204864"/>
            <a:ext cx="1199044" cy="1247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http://www.maxon.net/typo3temp/pics/b2dccdd6aa.png"/>
          <p:cNvPicPr>
            <a:picLocks noChangeAspect="1"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539552" y="4005064"/>
            <a:ext cx="169430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http://www.maxon.net/typo3temp/pics/457015fcd1.png"/>
          <p:cNvPicPr>
            <a:picLocks noChangeAspect="1" noChangeArrowheads="1"/>
          </p:cNvPicPr>
          <p:nvPr/>
        </p:nvPicPr>
        <p:blipFill>
          <a:blip r:embed="rId7" r:link="rId8" cstate="print"/>
          <a:srcRect/>
          <a:stretch>
            <a:fillRect/>
          </a:stretch>
        </p:blipFill>
        <p:spPr bwMode="auto">
          <a:xfrm>
            <a:off x="1475656" y="5085184"/>
            <a:ext cx="2008956" cy="1506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http://www.maxon.net/typo3temp/pics/33253c7fad.png"/>
          <p:cNvPicPr>
            <a:picLocks noChangeAspect="1" noChangeArrowheads="1"/>
          </p:cNvPicPr>
          <p:nvPr/>
        </p:nvPicPr>
        <p:blipFill>
          <a:blip r:embed="rId9" r:link="rId10" cstate="print"/>
          <a:srcRect/>
          <a:stretch>
            <a:fillRect/>
          </a:stretch>
        </p:blipFill>
        <p:spPr bwMode="auto">
          <a:xfrm>
            <a:off x="7380312" y="908720"/>
            <a:ext cx="1536171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Звуковой редактор </a:t>
            </a:r>
            <a:r>
              <a:rPr lang="ru-RU" b="1" dirty="0" err="1"/>
              <a:t>Audacity</a:t>
            </a:r>
            <a:r>
              <a:rPr lang="ru-RU" dirty="0"/>
              <a:t> </a:t>
            </a:r>
          </a:p>
        </p:txBody>
      </p:sp>
      <p:pic>
        <p:nvPicPr>
          <p:cNvPr id="15364" name="Picture 4" descr="Audacity 1.3.9 RUS - 2 &amp;Scy;&amp;iecy;&amp;ncy;&amp;tcy;&amp;yacy;&amp;bcy;&amp;rcy;&amp;yacy; 2009 - MED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284984"/>
            <a:ext cx="4282020" cy="3212975"/>
          </a:xfrm>
          <a:prstGeom prst="rect">
            <a:avLst/>
          </a:prstGeom>
          <a:noFill/>
        </p:spPr>
      </p:pic>
      <p:pic>
        <p:nvPicPr>
          <p:cNvPr id="15366" name="Picture 6" descr="&amp;Scy;&amp;kcy;&amp;acy;&amp;chcy;&amp;acy;&amp;tcy;&amp;softcy; crack audasity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1340768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1280x800 &amp;fcy;&amp;ecy;&amp;ncy;&amp;tcy;&amp;iecy;&amp;zcy;&amp;icy;, clouds, &amp;pcy;&amp;rcy;&amp;icy;&amp;rcy;&amp;ocy;&amp;dcy;&amp;acy;, house, road, Landscape, fantasy, &amp;pcy;&amp;iecy;&amp;jcy;&amp;zcy;&amp;acy;&amp;zhcy;, nature &amp;ocy;&amp;bcy;&amp;ocy;&amp;icy; &amp;ncy;&amp;acy; &amp;rcy;&amp;acy;&amp;bcy;&amp;ocy;&amp;chcy;&amp;icy;&amp;jcy; &amp;scy;&amp;tcy;&amp;ocy;&amp;lcy; 122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Создание фильма по сценарию</a:t>
            </a:r>
            <a:endParaRPr lang="ru-RU" dirty="0"/>
          </a:p>
        </p:txBody>
      </p:sp>
      <p:pic>
        <p:nvPicPr>
          <p:cNvPr id="16386" name="Picture 2" descr="babka"/>
          <p:cNvPicPr>
            <a:picLocks noChangeAspect="1" noChangeArrowheads="1"/>
          </p:cNvPicPr>
          <p:nvPr/>
        </p:nvPicPr>
        <p:blipFill>
          <a:blip r:embed="rId3" cstate="print"/>
          <a:srcRect l="32037" r="26620" b="1941"/>
          <a:stretch>
            <a:fillRect/>
          </a:stretch>
        </p:blipFill>
        <p:spPr bwMode="auto">
          <a:xfrm>
            <a:off x="683568" y="2708920"/>
            <a:ext cx="1768475" cy="235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kot"/>
          <p:cNvPicPr>
            <a:picLocks noChangeAspect="1" noChangeArrowheads="1"/>
          </p:cNvPicPr>
          <p:nvPr/>
        </p:nvPicPr>
        <p:blipFill>
          <a:blip r:embed="rId4" cstate="print"/>
          <a:srcRect l="26457" r="30325" b="3816"/>
          <a:stretch>
            <a:fillRect/>
          </a:stretch>
        </p:blipFill>
        <p:spPr bwMode="auto">
          <a:xfrm>
            <a:off x="3203848" y="2996952"/>
            <a:ext cx="1889125" cy="235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koza000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26024" r="27608"/>
          <a:stretch>
            <a:fillRect/>
          </a:stretch>
        </p:blipFill>
        <p:spPr bwMode="auto">
          <a:xfrm>
            <a:off x="6948264" y="4411662"/>
            <a:ext cx="2006600" cy="244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myshka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31082" r="20659"/>
          <a:stretch>
            <a:fillRect/>
          </a:stretch>
        </p:blipFill>
        <p:spPr bwMode="auto">
          <a:xfrm>
            <a:off x="1763688" y="4725144"/>
            <a:ext cx="2089150" cy="244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 descr="kuritsa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24615" r="26198"/>
          <a:stretch>
            <a:fillRect/>
          </a:stretch>
        </p:blipFill>
        <p:spPr bwMode="auto">
          <a:xfrm>
            <a:off x="5364088" y="4768850"/>
            <a:ext cx="182880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1280x800 &amp;fcy;&amp;ecy;&amp;ncy;&amp;tcy;&amp;iecy;&amp;zcy;&amp;icy;, clouds, &amp;pcy;&amp;rcy;&amp;icy;&amp;rcy;&amp;ocy;&amp;dcy;&amp;acy;, house, road, Landscape, fantasy, &amp;pcy;&amp;iecy;&amp;jcy;&amp;zcy;&amp;acy;&amp;zhcy;, nature &amp;ocy;&amp;bcy;&amp;ocy;&amp;icy; &amp;ncy;&amp;acy; &amp;rcy;&amp;acy;&amp;bcy;&amp;ocy;&amp;chcy;&amp;icy;&amp;jcy; &amp;scy;&amp;tcy;&amp;ocy;&amp;lcy; 122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6912768" cy="3024336"/>
          </a:xfrm>
          <a:solidFill>
            <a:schemeClr val="accent1">
              <a:lumMod val="20000"/>
              <a:lumOff val="80000"/>
              <a:alpha val="45000"/>
            </a:schemeClr>
          </a:solidFill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3D-анимация </a:t>
            </a:r>
            <a:r>
              <a:rPr lang="ru-RU" dirty="0"/>
              <a:t>– техника, востребованная в производстве современных анимационных проектов, фильмов, компьютерных игр и рекламы. </a:t>
            </a:r>
            <a:endParaRPr lang="ru-RU" dirty="0" smtClean="0"/>
          </a:p>
          <a:p>
            <a:r>
              <a:rPr lang="ru-RU" dirty="0" smtClean="0"/>
              <a:t>Владение </a:t>
            </a:r>
            <a:r>
              <a:rPr lang="ru-RU" dirty="0"/>
              <a:t>техникой и знание принципов классической анимации способна сделать любого востребованным профессионалом на </a:t>
            </a:r>
            <a:r>
              <a:rPr lang="ru-RU" dirty="0" err="1"/>
              <a:t>медиарынке</a:t>
            </a:r>
            <a:r>
              <a:rPr lang="ru-RU" dirty="0"/>
              <a:t>.</a:t>
            </a:r>
          </a:p>
          <a:p>
            <a:r>
              <a:rPr lang="ru-RU" dirty="0"/>
              <a:t>Подводя итог нашей работе, мы можем утверждать, что цель нашей работы </a:t>
            </a:r>
            <a:r>
              <a:rPr lang="ru-RU" dirty="0" smtClean="0"/>
              <a:t>достигнута.</a:t>
            </a:r>
            <a:endParaRPr lang="ru-RU" dirty="0"/>
          </a:p>
        </p:txBody>
      </p:sp>
      <p:pic>
        <p:nvPicPr>
          <p:cNvPr id="17410" name="Picture 2" descr="&amp;Ecy;&amp;tcy;&amp;ocy; &amp;icy;&amp;ncy;&amp;tcy;&amp;iecy;&amp;rcy;&amp;iecy;&amp;scy;&amp;ncy;&amp;ocy; &quot; HDTV.ru - &amp;tcy;&amp;iecy;&amp;lcy;&amp;iecy;&amp;vcy;&amp;icy;&amp;dcy;&amp;iecy;&amp;ncy;&amp;icy;&amp;iecy; &amp;icy; &amp;vcy;&amp;icy;&amp;dcy;&amp;iecy;&amp;ocy; &amp;vcy;&amp;ycy;&amp;scy;&amp;ocy;&amp;kcy;&amp;ocy;&amp;jcy; &amp;chcy;&amp;iocy;&amp;tcy;&amp;kcy;&amp;ocy;&amp;scy;&amp;tcy;&amp;icy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3977680"/>
            <a:ext cx="2880320" cy="288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и задачи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447800"/>
            <a:ext cx="5256584" cy="5005536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Создание 3</a:t>
            </a:r>
            <a:r>
              <a:rPr lang="en-US" b="1" dirty="0"/>
              <a:t>D</a:t>
            </a:r>
            <a:r>
              <a:rPr lang="ru-RU" b="1" dirty="0"/>
              <a:t>-анимационного фильма </a:t>
            </a:r>
            <a:r>
              <a:rPr lang="ru-RU" b="1" dirty="0" smtClean="0"/>
              <a:t>(</a:t>
            </a:r>
            <a:r>
              <a:rPr lang="ru-RU" b="1" dirty="0"/>
              <a:t>анимационный фильм </a:t>
            </a:r>
            <a:r>
              <a:rPr lang="ru-RU" b="1" dirty="0" smtClean="0"/>
              <a:t>«Курочка Ряба» 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по сценарию учеников 4 класса</a:t>
            </a:r>
            <a:r>
              <a:rPr lang="ru-RU" b="1" dirty="0" smtClean="0"/>
              <a:t>)</a:t>
            </a:r>
          </a:p>
          <a:p>
            <a:pPr lvl="0"/>
            <a:r>
              <a:rPr lang="ru-RU" dirty="0"/>
              <a:t>Изучить краткую технологию создания анимационных фильмов;</a:t>
            </a:r>
          </a:p>
          <a:p>
            <a:pPr lvl="0"/>
            <a:r>
              <a:rPr lang="ru-RU" dirty="0"/>
              <a:t>Изучить возможности нескольких 3</a:t>
            </a:r>
            <a:r>
              <a:rPr lang="en-US" dirty="0"/>
              <a:t>D</a:t>
            </a:r>
            <a:r>
              <a:rPr lang="ru-RU" dirty="0"/>
              <a:t>-редакторов;</a:t>
            </a:r>
          </a:p>
          <a:p>
            <a:pPr lvl="0"/>
            <a:r>
              <a:rPr lang="ru-RU" dirty="0"/>
              <a:t>Определить общие этапы создания анимационных фильмов в 3</a:t>
            </a:r>
            <a:r>
              <a:rPr lang="en-US" dirty="0"/>
              <a:t>D</a:t>
            </a:r>
            <a:r>
              <a:rPr lang="ru-RU" dirty="0"/>
              <a:t>-графике</a:t>
            </a:r>
            <a:r>
              <a:rPr lang="ru-RU" dirty="0" smtClean="0"/>
              <a:t>;</a:t>
            </a:r>
            <a:endParaRPr lang="ru-RU" dirty="0"/>
          </a:p>
          <a:p>
            <a:endParaRPr lang="ru-RU" dirty="0"/>
          </a:p>
        </p:txBody>
      </p:sp>
      <p:pic>
        <p:nvPicPr>
          <p:cNvPr id="33794" name="Picture 2" descr="&amp;Lcy;&amp;ucy;&amp;chcy;&amp;icy;&amp;scy;&amp;tcy;&amp;ycy;&amp;iecy; &amp;fcy;&amp;acy;&amp;ncy;&amp;tcy;&amp;acy;&amp;zcy;&amp;icy;&amp;icy; &amp;fcy;&amp;ocy;&amp;tcy;&amp;ocy;&amp;shcy;&amp;ocy;&amp;pcy;&amp;acy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2564904"/>
            <a:ext cx="3150350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Анимация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19872" y="1340768"/>
            <a:ext cx="5513816" cy="4907632"/>
          </a:xfrm>
        </p:spPr>
        <p:txBody>
          <a:bodyPr/>
          <a:lstStyle/>
          <a:p>
            <a:r>
              <a:rPr lang="ru-RU" dirty="0"/>
              <a:t>воспроизведение последовательности картинок, создающее впечатление движущегося изображения. </a:t>
            </a:r>
            <a:endParaRPr lang="ru-RU" dirty="0" smtClean="0"/>
          </a:p>
          <a:p>
            <a:r>
              <a:rPr lang="ru-RU" dirty="0" smtClean="0"/>
              <a:t>Эффект </a:t>
            </a:r>
            <a:r>
              <a:rPr lang="ru-RU" dirty="0"/>
              <a:t>движущегося изображения возникает при частоте смены видеокадров более 16 кадров в сек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2770" name="Picture 2" descr="&amp;Mcy;&amp;ucy;&amp;lcy;&amp;softcy;&amp;tcy;&amp;icy;&amp;kcy;&amp;icy; &amp;ocy; &amp;lcy;&amp;yucy;&amp;bcy;&amp;vcy;&amp;icy; &amp;Acy;&amp;ncy;&amp;icy;&amp;mcy;&amp;acy;&amp;tscy;&amp;icy;&amp;yacy;, &amp;acy;&amp;ncy;&amp;icy;&amp;mcy;&amp;acy;&amp;shcy;&amp;kcy;&amp;icy; &amp;dcy;&amp;lcy;&amp;yacy; &amp;vcy;&amp;kcy;&amp;ocy;&amp;ncy;&amp;tcy;&amp;acy;&amp;kcy;&amp;tcy;&amp;iecy;, &amp;ocy;&amp;dcy;&amp;ncy;&amp;ocy;&amp;kcy;&amp;lcy;&amp;acy;&amp;scy;&amp;scy;&amp;ncy;&amp;icy;&amp;kcy;&amp;ocy;&amp;vcy;, &amp;scy; &amp;kcy;&amp;ocy;&amp;dcy;&amp;acy;&amp;mcy;&amp;icy; &amp;dcy;&amp;lcy;&amp;yacy; &amp;vcy;&amp;scy;&amp;tcy;&amp;acy;&amp;vcy;&amp;kcy;&amp;icy; &amp;vcy; &amp;gcy;&amp;ocy;&amp;scy;&amp;tcy;&amp;iecy;&amp;vcy;&amp;ucy;&amp;yucy;, &amp;scy;&amp;kcy;&amp;acy;&amp;chcy;&amp;acy;&amp;tcy;&amp;softcy; &amp;bcy;&amp;iecy;&amp;scy;&amp;pcy;&amp;lcy;&amp;acy;&amp;tcy;&amp;ncy;&amp;ocy; &amp;ncy;&amp;acy; &amp;rcy;&amp;acy;&amp;bcy;&amp;ocy;&amp;chcy;&amp;icy;&amp;jcy;"/>
          <p:cNvPicPr>
            <a:picLocks noChangeAspect="1" noChangeArrowheads="1" noCrop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44624" y="1844824"/>
            <a:ext cx="5940660" cy="4320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анимации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10-11 вв. -</a:t>
            </a:r>
            <a:r>
              <a:rPr lang="ru-RU" dirty="0"/>
              <a:t>теневые </a:t>
            </a:r>
            <a:r>
              <a:rPr lang="ru-RU" dirty="0" smtClean="0"/>
              <a:t>представления</a:t>
            </a:r>
          </a:p>
          <a:p>
            <a:r>
              <a:rPr lang="ru-RU" dirty="0" smtClean="0"/>
              <a:t>15в. - </a:t>
            </a:r>
            <a:r>
              <a:rPr lang="ru-RU" dirty="0"/>
              <a:t>выполнены подобия блокнотов, на которых были движущиеся узоры, обычно это были движения человека или животного. </a:t>
            </a:r>
          </a:p>
        </p:txBody>
      </p:sp>
      <p:pic>
        <p:nvPicPr>
          <p:cNvPr id="1026" name="Рисунок 2" descr="http://www.myltik.ru/interes/history/knijk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4149080"/>
            <a:ext cx="514430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&amp;Vcy;&amp;Scy;&amp;IEcy; &amp;dcy;&amp;lcy;&amp;yacy; &amp;Dcy;&amp;IEcy;&amp;Tcy;&amp;Scy;&amp;Kcy;&amp;Ocy;&amp;Gcy;&amp;Ocy; &amp;Scy;&amp;Acy;&amp;Dcy;&amp;Acy; (&amp;pcy;&amp;iecy;&amp;scy;&amp;ncy;&amp;icy;, &amp;tcy;&amp;acy;&amp;ncy;&amp;tscy;&amp;ycy;, &amp;icy;&amp;gcy;&amp;rcy;&amp;ycy;, &amp;scy;&amp;tscy;&amp;iecy;&amp;ncy;&amp;acy;&amp;rcy;&amp;icy;&amp;icy;. (&amp;Scy;&amp;tcy;&amp;rcy;&amp;acy;&amp;ncy;&amp;icy;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77072"/>
            <a:ext cx="2766119" cy="2376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1946г.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иезуитский </a:t>
            </a:r>
            <a:r>
              <a:rPr lang="ru-RU" dirty="0"/>
              <a:t>монах </a:t>
            </a:r>
            <a:r>
              <a:rPr lang="ru-RU" dirty="0" err="1"/>
              <a:t>Анастасиус</a:t>
            </a:r>
            <a:r>
              <a:rPr lang="ru-RU" dirty="0"/>
              <a:t> </a:t>
            </a:r>
            <a:r>
              <a:rPr lang="ru-RU" dirty="0" err="1"/>
              <a:t>Киршер</a:t>
            </a:r>
            <a:r>
              <a:rPr lang="ru-RU" dirty="0"/>
              <a:t> создал «чародейственный фонарь»,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 </a:t>
            </a:r>
            <a:r>
              <a:rPr lang="ru-RU" dirty="0"/>
              <a:t>помощью которого можно было показывать изображения на стекле. </a:t>
            </a:r>
          </a:p>
          <a:p>
            <a:endParaRPr lang="ru-RU" dirty="0"/>
          </a:p>
        </p:txBody>
      </p:sp>
      <p:pic>
        <p:nvPicPr>
          <p:cNvPr id="2050" name="Рисунок 3" descr="http://film.topf.ru/uploads/0003/cd/5c/555-2-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3573016"/>
            <a:ext cx="3888432" cy="2922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33688" cy="1143000"/>
          </a:xfrm>
        </p:spPr>
        <p:txBody>
          <a:bodyPr>
            <a:noAutofit/>
          </a:bodyPr>
          <a:lstStyle/>
          <a:p>
            <a:pPr algn="r"/>
            <a:r>
              <a:rPr lang="ru-RU" sz="3600" dirty="0" smtClean="0"/>
              <a:t>Устройства для «оживления» картинок</a:t>
            </a:r>
            <a:endParaRPr lang="ru-RU" sz="3600" dirty="0"/>
          </a:p>
        </p:txBody>
      </p:sp>
      <p:pic>
        <p:nvPicPr>
          <p:cNvPr id="3074" name="Рисунок 4" descr="http://www.myltik.ru/interes/history/babinten01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908720"/>
            <a:ext cx="261877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Рисунок 6" descr="http://www.myltik.ru/interes/history/zootrop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980728"/>
            <a:ext cx="3864431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Рисунок 8" descr="http://www.myltik.ru/interes/history/praxinoscop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365104"/>
            <a:ext cx="3532287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Рисунок 10" descr="http://www.myltik.ru/interes/history/mutoscop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3573016"/>
            <a:ext cx="2088232" cy="235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83568" y="3212976"/>
            <a:ext cx="28863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/>
              <a:t>фенакистископ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12160" y="2708920"/>
            <a:ext cx="17171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5760" lvl="0" indent="-283464" algn="ctr">
              <a:spcBef>
                <a:spcPts val="600"/>
              </a:spcBef>
              <a:buClr>
                <a:srgbClr val="3891A7"/>
              </a:buClr>
              <a:buSzPct val="80000"/>
            </a:pPr>
            <a:r>
              <a:rPr lang="ru-RU" sz="3200" dirty="0">
                <a:solidFill>
                  <a:prstClr val="black"/>
                </a:solidFill>
              </a:rPr>
              <a:t>зоотроп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6093296"/>
            <a:ext cx="40324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83464" algn="ctr">
              <a:spcBef>
                <a:spcPts val="600"/>
              </a:spcBef>
              <a:buClr>
                <a:srgbClr val="3891A7"/>
              </a:buClr>
              <a:buSzPct val="80000"/>
            </a:pPr>
            <a:r>
              <a:rPr lang="ru-RU" sz="3200" dirty="0">
                <a:solidFill>
                  <a:prstClr val="black"/>
                </a:solidFill>
              </a:rPr>
              <a:t>праксиноскоп Рейно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292080" y="6093296"/>
            <a:ext cx="20094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5760" lvl="0" indent="-283464" algn="ctr">
              <a:spcBef>
                <a:spcPts val="600"/>
              </a:spcBef>
              <a:buClr>
                <a:srgbClr val="3891A7"/>
              </a:buClr>
              <a:buSzPct val="80000"/>
            </a:pPr>
            <a:r>
              <a:rPr lang="ru-RU" sz="3200" dirty="0">
                <a:solidFill>
                  <a:prstClr val="black"/>
                </a:solidFill>
              </a:rPr>
              <a:t>мутоскоп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animation workshop bahratal: &amp;Acy;&amp;vcy;&amp;gcy;&amp;ucy;&amp;scy;&amp;tcy; 20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7438" y="260648"/>
            <a:ext cx="5546562" cy="4104456"/>
          </a:xfrm>
          <a:prstGeom prst="rect">
            <a:avLst/>
          </a:prstGeom>
          <a:noFill/>
        </p:spPr>
      </p:pic>
      <p:pic>
        <p:nvPicPr>
          <p:cNvPr id="5" name="Picture 4" descr="3D-&amp;gcy;&amp;rcy;&amp;acy;&amp;fcy;&amp;icy;&amp;kcy;&amp;acy;, flash &amp;acy;&amp;ncy;&amp;icy;&amp;mcy;&amp;acy;&amp;tscy;&amp;icy;&amp;ya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573016"/>
            <a:ext cx="4608512" cy="2933479"/>
          </a:xfrm>
          <a:prstGeom prst="rect">
            <a:avLst/>
          </a:prstGeom>
          <a:noFill/>
        </p:spPr>
      </p:pic>
      <p:pic>
        <p:nvPicPr>
          <p:cNvPr id="64516" name="Picture 4" descr="&amp;Tcy;&amp;acy;&amp;kcy; &amp;kcy;&amp;ocy;&amp;gcy;&amp;dcy;&amp;acy; &amp;zhcy;&amp;iecy; &amp;rcy;&amp;ocy;&amp;dcy;&amp;icy;&amp;lcy;&amp;acy;&amp;scy;&amp;softcy; &amp;acy;&amp;ncy;&amp;icy;&amp;mcy;&amp;acy;&amp;tscy;&amp;icy;&amp;yacy;. - Hollyweb.ru - &amp;Vcy;&amp;icy;&amp;rcy;&amp;tcy;&amp;ucy;&amp;acy;&amp;lcy;&amp;softcy;&amp;ncy;&amp;ycy;&amp;jcy; &amp;Gcy;&amp;ocy;&amp;lcy;&amp;lcy;&amp;icy;&amp;vcy;&amp;ucy;&amp;dcy;!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221088"/>
            <a:ext cx="3203848" cy="24064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1888г.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196752"/>
            <a:ext cx="7848872" cy="3168352"/>
          </a:xfrm>
        </p:spPr>
        <p:txBody>
          <a:bodyPr/>
          <a:lstStyle/>
          <a:p>
            <a:r>
              <a:rPr lang="ru-RU" dirty="0"/>
              <a:t>Рейно усовершенствовал свой праксиноскоп, перенес рисунки на целлулоидную ленту (35 мм) и высветил ее на большом экране в кругу своих родных и друзей. </a:t>
            </a:r>
          </a:p>
        </p:txBody>
      </p:sp>
      <p:pic>
        <p:nvPicPr>
          <p:cNvPr id="4098" name="Рисунок 11" descr="http://www.myltik.ru/interes/history/theatreoptiq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212976"/>
            <a:ext cx="4170703" cy="2818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419872" y="6093296"/>
            <a:ext cx="54726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"Оптический театр".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102</TotalTime>
  <Words>669</Words>
  <Application>Microsoft Office PowerPoint</Application>
  <PresentationFormat>Экран (4:3)</PresentationFormat>
  <Paragraphs>76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Солнцестояние</vt:lpstr>
      <vt:lpstr>Создание 3D-анимационного фильма  (анимационный фильм «Репка»  по сценарию учеников 4 класса)</vt:lpstr>
      <vt:lpstr>3D-анимация в современной жизни</vt:lpstr>
      <vt:lpstr>Цель и задачи работы</vt:lpstr>
      <vt:lpstr>Анимация </vt:lpstr>
      <vt:lpstr>История анимации</vt:lpstr>
      <vt:lpstr>1946г.</vt:lpstr>
      <vt:lpstr>Устройства для «оживления» картинок</vt:lpstr>
      <vt:lpstr>Слайд 8</vt:lpstr>
      <vt:lpstr>1888г.</vt:lpstr>
      <vt:lpstr>Черно-белая анимация</vt:lpstr>
      <vt:lpstr>Покадровая анимация</vt:lpstr>
      <vt:lpstr>Слайд 12</vt:lpstr>
      <vt:lpstr>1975г.</vt:lpstr>
      <vt:lpstr>1978</vt:lpstr>
      <vt:lpstr>1994</vt:lpstr>
      <vt:lpstr>1996</vt:lpstr>
      <vt:lpstr>2000-е</vt:lpstr>
      <vt:lpstr>2000-е</vt:lpstr>
      <vt:lpstr>2000-е</vt:lpstr>
      <vt:lpstr>Советская 3D-анимация</vt:lpstr>
      <vt:lpstr>Виды анимационных фильмов</vt:lpstr>
      <vt:lpstr>Технологии создания анимации</vt:lpstr>
      <vt:lpstr>Этапы создания анимационного фильма</vt:lpstr>
      <vt:lpstr>Maxon Cinema 4D Studio</vt:lpstr>
      <vt:lpstr>Звуковой редактор Audacity </vt:lpstr>
      <vt:lpstr>Создание фильма по сценарию</vt:lpstr>
      <vt:lpstr>Вывод </vt:lpstr>
    </vt:vector>
  </TitlesOfParts>
  <Company>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3D-анимационного фильма  (анимационный фильм «Репка»  по сценарию учеников 4 класса) </dc:title>
  <dc:creator>Miser</dc:creator>
  <cp:lastModifiedBy>ws000c410s329</cp:lastModifiedBy>
  <cp:revision>12</cp:revision>
  <dcterms:created xsi:type="dcterms:W3CDTF">2015-02-26T19:18:53Z</dcterms:created>
  <dcterms:modified xsi:type="dcterms:W3CDTF">2015-02-27T11:50:53Z</dcterms:modified>
</cp:coreProperties>
</file>