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7" r:id="rId1"/>
  </p:sldMasterIdLst>
  <p:notesMasterIdLst>
    <p:notesMasterId r:id="rId34"/>
  </p:notesMasterIdLst>
  <p:sldIdLst>
    <p:sldId id="290" r:id="rId2"/>
    <p:sldId id="268" r:id="rId3"/>
    <p:sldId id="269" r:id="rId4"/>
    <p:sldId id="271" r:id="rId5"/>
    <p:sldId id="272" r:id="rId6"/>
    <p:sldId id="273" r:id="rId7"/>
    <p:sldId id="281" r:id="rId8"/>
    <p:sldId id="282" r:id="rId9"/>
    <p:sldId id="283" r:id="rId10"/>
    <p:sldId id="284" r:id="rId11"/>
    <p:sldId id="285" r:id="rId12"/>
    <p:sldId id="264" r:id="rId13"/>
    <p:sldId id="280" r:id="rId14"/>
    <p:sldId id="260" r:id="rId15"/>
    <p:sldId id="261" r:id="rId16"/>
    <p:sldId id="262" r:id="rId17"/>
    <p:sldId id="291" r:id="rId18"/>
    <p:sldId id="263" r:id="rId19"/>
    <p:sldId id="256" r:id="rId20"/>
    <p:sldId id="259" r:id="rId21"/>
    <p:sldId id="265" r:id="rId22"/>
    <p:sldId id="257" r:id="rId23"/>
    <p:sldId id="258" r:id="rId24"/>
    <p:sldId id="292" r:id="rId25"/>
    <p:sldId id="293" r:id="rId26"/>
    <p:sldId id="266" r:id="rId27"/>
    <p:sldId id="289" r:id="rId28"/>
    <p:sldId id="267" r:id="rId29"/>
    <p:sldId id="286" r:id="rId30"/>
    <p:sldId id="287" r:id="rId31"/>
    <p:sldId id="288" r:id="rId32"/>
    <p:sldId id="294" r:id="rId3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EBBBCC-DAD2-459C-BE2E-F6DE35CF9A28}" styleName="Темный стиль 2 - акцент 3/акцент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37CE84F3-28C3-443E-9E96-99CF82512B78}" styleName="Темный стиль 1 - акцент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Темный стиль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Темный стиль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18603FDC-E32A-4AB5-989C-0864C3EAD2B8}" styleName="Стиль из темы 2 - акцент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Стиль из темы 2 - акцент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Стиль из темы 2 - акцент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Светлый стиль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38B1855-1B75-4FBE-930C-398BA8C253C6}" styleName="Стиль из темы 2 - акцент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Стиль из темы 2 - акцент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11" autoAdjust="0"/>
  </p:normalViewPr>
  <p:slideViewPr>
    <p:cSldViewPr>
      <p:cViewPr varScale="1">
        <p:scale>
          <a:sx n="86" d="100"/>
          <a:sy n="86" d="100"/>
        </p:scale>
        <p:origin x="-1092" y="-90"/>
      </p:cViewPr>
      <p:guideLst>
        <p:guide orient="horz" pos="2160"/>
        <p:guide pos="2880"/>
      </p:guideLst>
    </p:cSldViewPr>
  </p:slideViewPr>
  <p:outlineViewPr>
    <p:cViewPr>
      <p:scale>
        <a:sx n="33" d="100"/>
        <a:sy n="33" d="100"/>
      </p:scale>
      <p:origin x="0" y="1523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644660-F5C1-44D6-95E2-3F5276557591}" type="datetimeFigureOut">
              <a:rPr lang="ru-RU" smtClean="0"/>
              <a:pPr/>
              <a:t>18.03.2014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69CB57-E7FA-4332-98D3-6B00894C26A4}" type="slidenum">
              <a:rPr lang="ru-RU" smtClean="0"/>
              <a:pPr/>
              <a:t>‹#›</a:t>
            </a:fld>
            <a:endParaRPr lang="ru-RU"/>
          </a:p>
        </p:txBody>
      </p:sp>
    </p:spTree>
    <p:extLst>
      <p:ext uri="{BB962C8B-B14F-4D97-AF65-F5344CB8AC3E}">
        <p14:creationId xmlns="" xmlns:p14="http://schemas.microsoft.com/office/powerpoint/2010/main" val="1872855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869CB57-E7FA-4332-98D3-6B00894C26A4}" type="slidenum">
              <a:rPr lang="ru-RU" smtClean="0"/>
              <a:pPr/>
              <a:t>16</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869CB57-E7FA-4332-98D3-6B00894C26A4}" type="slidenum">
              <a:rPr lang="ru-RU" smtClean="0"/>
              <a:pPr/>
              <a:t>29</a:t>
            </a:fld>
            <a:endParaRPr lang="ru-RU"/>
          </a:p>
        </p:txBody>
      </p:sp>
    </p:spTree>
    <p:extLst>
      <p:ext uri="{BB962C8B-B14F-4D97-AF65-F5344CB8AC3E}">
        <p14:creationId xmlns="" xmlns:p14="http://schemas.microsoft.com/office/powerpoint/2010/main" val="9359492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8" name="Picture 7" descr="Cover-TextureForeGround.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1371600" y="1796303"/>
            <a:ext cx="7086600" cy="1847850"/>
          </a:xfrm>
        </p:spPr>
        <p:txBody>
          <a:bodyPr vert="horz" lIns="91440" tIns="45720" rIns="91440" bIns="45720" rtlCol="0" anchor="b" anchorCtr="0">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ru-RU" smtClean="0"/>
              <a:t>Образец заголовка</a:t>
            </a:r>
            <a:endParaRPr/>
          </a:p>
        </p:txBody>
      </p:sp>
      <p:sp>
        <p:nvSpPr>
          <p:cNvPr id="3" name="Subtitle 2"/>
          <p:cNvSpPr>
            <a:spLocks noGrp="1"/>
          </p:cNvSpPr>
          <p:nvPr>
            <p:ph type="subTitle" idx="1"/>
          </p:nvPr>
        </p:nvSpPr>
        <p:spPr>
          <a:xfrm>
            <a:off x="1371600" y="3666565"/>
            <a:ext cx="7086600" cy="1752600"/>
          </a:xfrm>
        </p:spPr>
        <p:txBody>
          <a:bodyPr vert="horz" lIns="91440" tIns="45720" rIns="91440" bIns="45720" rtlCol="0" anchor="t" anchorCtr="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dirty="0"/>
          </a:p>
        </p:txBody>
      </p:sp>
      <p:sp>
        <p:nvSpPr>
          <p:cNvPr id="4" name="Date Placeholder 3"/>
          <p:cNvSpPr>
            <a:spLocks noGrp="1"/>
          </p:cNvSpPr>
          <p:nvPr>
            <p:ph type="dt" sz="half" idx="10"/>
          </p:nvPr>
        </p:nvSpPr>
        <p:spPr>
          <a:xfrm>
            <a:off x="5988423" y="6221506"/>
            <a:ext cx="2743200" cy="365125"/>
          </a:xfrm>
        </p:spPr>
        <p:txBody>
          <a:bodyPr/>
          <a:lstStyle/>
          <a:p>
            <a:fld id="{0FB78D70-DD97-40C0-B6FD-D91AE2DE1CEE}" type="datetimeFigureOut">
              <a:rPr lang="ru-RU" smtClean="0"/>
              <a:pPr/>
              <a:t>18.03.2014</a:t>
            </a:fld>
            <a:endParaRPr lang="ru-RU"/>
          </a:p>
        </p:txBody>
      </p:sp>
      <p:sp>
        <p:nvSpPr>
          <p:cNvPr id="5" name="Footer Placeholder 4"/>
          <p:cNvSpPr>
            <a:spLocks noGrp="1"/>
          </p:cNvSpPr>
          <p:nvPr>
            <p:ph type="ftr" sz="quarter" idx="11"/>
          </p:nvPr>
        </p:nvSpPr>
        <p:spPr>
          <a:xfrm>
            <a:off x="1295400" y="6221506"/>
            <a:ext cx="2743200" cy="365125"/>
          </a:xfrm>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Рисунок над подписью">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1089025" y="3765177"/>
            <a:ext cx="7272338" cy="1098176"/>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ru-RU" smtClean="0"/>
              <a:t>Образец заголовка</a:t>
            </a:r>
            <a:endParaRPr/>
          </a:p>
        </p:txBody>
      </p:sp>
      <p:sp>
        <p:nvSpPr>
          <p:cNvPr id="3" name="Picture Placeholder 2"/>
          <p:cNvSpPr>
            <a:spLocks noGrp="1"/>
          </p:cNvSpPr>
          <p:nvPr>
            <p:ph type="pic" idx="1"/>
          </p:nvPr>
        </p:nvSpPr>
        <p:spPr>
          <a:xfrm>
            <a:off x="2578013" y="777240"/>
            <a:ext cx="4294363" cy="2866913"/>
          </a:xfrm>
          <a:ln w="76200" cmpd="dbl">
            <a:solidFill>
              <a:schemeClr val="tx1"/>
            </a:solidFill>
            <a:miter lim="800000"/>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Чтобы добавить рисунок, перетащите его на заполнитель или щелкните значок</a:t>
            </a:r>
            <a:endParaRPr/>
          </a:p>
        </p:txBody>
      </p:sp>
      <p:sp>
        <p:nvSpPr>
          <p:cNvPr id="4" name="Text Placeholder 3"/>
          <p:cNvSpPr>
            <a:spLocks noGrp="1"/>
          </p:cNvSpPr>
          <p:nvPr>
            <p:ph type="body" sz="half" idx="2"/>
          </p:nvPr>
        </p:nvSpPr>
        <p:spPr>
          <a:xfrm>
            <a:off x="1089025" y="4867836"/>
            <a:ext cx="7272338" cy="1264022"/>
          </a:xfrm>
        </p:spPr>
        <p:txBody>
          <a:bodyPr vert="horz" lIns="91440" tIns="45720" rIns="91440" bIns="45720" rtlCol="0">
            <a:normAutofit/>
          </a:bodyPr>
          <a:lstStyle>
            <a:lvl1pPr marL="0" indent="0" algn="ctr">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 typeface="Wingdings" pitchFamily="2" charset="2"/>
              <a:buNone/>
            </a:pPr>
            <a:r>
              <a:rPr lang="ru-RU" smtClean="0"/>
              <a:t>Образец текста</a:t>
            </a:r>
          </a:p>
        </p:txBody>
      </p:sp>
      <p:sp>
        <p:nvSpPr>
          <p:cNvPr id="5" name="Date Placeholder 4"/>
          <p:cNvSpPr>
            <a:spLocks noGrp="1"/>
          </p:cNvSpPr>
          <p:nvPr>
            <p:ph type="dt" sz="half" idx="10"/>
          </p:nvPr>
        </p:nvSpPr>
        <p:spPr/>
        <p:txBody>
          <a:bodyPr/>
          <a:lstStyle/>
          <a:p>
            <a:fld id="{0FB78D70-DD97-40C0-B6FD-D91AE2DE1CEE}" type="datetimeFigureOut">
              <a:rPr lang="ru-RU" smtClean="0"/>
              <a:pPr/>
              <a:t>18.03.2014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02F1A16-227E-41CF-8A17-A3062FB30F2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a:p>
        </p:txBody>
      </p:sp>
      <p:sp>
        <p:nvSpPr>
          <p:cNvPr id="3" name="Vertical Text Placeholder 2"/>
          <p:cNvSpPr>
            <a:spLocks noGrp="1"/>
          </p:cNvSpPr>
          <p:nvPr>
            <p:ph type="body" orient="vert" idx="1"/>
          </p:nvPr>
        </p:nvSpPr>
        <p:spPr/>
        <p:txBody>
          <a:bodyPr vert="eaVert"/>
          <a:lstStyle>
            <a:lvl5pP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a:p>
        </p:txBody>
      </p:sp>
      <p:sp>
        <p:nvSpPr>
          <p:cNvPr id="4" name="Date Placeholder 3"/>
          <p:cNvSpPr>
            <a:spLocks noGrp="1"/>
          </p:cNvSpPr>
          <p:nvPr>
            <p:ph type="dt" sz="half" idx="10"/>
          </p:nvPr>
        </p:nvSpPr>
        <p:spPr/>
        <p:txBody>
          <a:bodyPr/>
          <a:lstStyle/>
          <a:p>
            <a:fld id="{0FB78D70-DD97-40C0-B6FD-D91AE2DE1CEE}" type="datetimeFigureOut">
              <a:rPr lang="ru-RU" smtClean="0"/>
              <a:pPr/>
              <a:t>18.03.2014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02F1A16-227E-41CF-8A17-A3062FB30F2A}"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cstate="print"/>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7216588" y="609600"/>
            <a:ext cx="1524000" cy="5516563"/>
          </a:xfrm>
        </p:spPr>
        <p:txBody>
          <a:bodyPr vert="eaVert"/>
          <a:lstStyle/>
          <a:p>
            <a:r>
              <a:rPr lang="ru-RU" smtClean="0"/>
              <a:t>Образец заголовка</a:t>
            </a:r>
            <a:endParaRPr/>
          </a:p>
        </p:txBody>
      </p:sp>
      <p:sp>
        <p:nvSpPr>
          <p:cNvPr id="3" name="Vertical Text Placeholder 2"/>
          <p:cNvSpPr>
            <a:spLocks noGrp="1"/>
          </p:cNvSpPr>
          <p:nvPr>
            <p:ph type="body" orient="vert" idx="1"/>
          </p:nvPr>
        </p:nvSpPr>
        <p:spPr>
          <a:xfrm>
            <a:off x="1089024" y="609600"/>
            <a:ext cx="5921376" cy="5516563"/>
          </a:xfrm>
        </p:spPr>
        <p:txBody>
          <a:bodyPr vert="eaVert"/>
          <a:lstStyle>
            <a:lvl5pP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a:p>
        </p:txBody>
      </p:sp>
      <p:sp>
        <p:nvSpPr>
          <p:cNvPr id="4" name="Date Placeholder 3"/>
          <p:cNvSpPr>
            <a:spLocks noGrp="1"/>
          </p:cNvSpPr>
          <p:nvPr>
            <p:ph type="dt" sz="half" idx="10"/>
          </p:nvPr>
        </p:nvSpPr>
        <p:spPr/>
        <p:txBody>
          <a:bodyPr/>
          <a:lstStyle/>
          <a:p>
            <a:fld id="{0FB78D70-DD97-40C0-B6FD-D91AE2DE1CEE}" type="datetimeFigureOut">
              <a:rPr lang="ru-RU" smtClean="0"/>
              <a:pPr/>
              <a:t>18.03.2014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02F1A16-227E-41CF-8A17-A3062FB30F2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a:p>
        </p:txBody>
      </p:sp>
      <p:sp>
        <p:nvSpPr>
          <p:cNvPr id="3" name="Content Placeholder 2"/>
          <p:cNvSpPr>
            <a:spLocks noGrp="1"/>
          </p:cNvSpPr>
          <p:nvPr>
            <p:ph idx="1"/>
          </p:nvPr>
        </p:nvSpPr>
        <p:spPr/>
        <p:txBody>
          <a:bodyPr/>
          <a:lstStyle>
            <a:lvl5pP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a:p>
        </p:txBody>
      </p:sp>
      <p:sp>
        <p:nvSpPr>
          <p:cNvPr id="4" name="Date Placeholder 3"/>
          <p:cNvSpPr>
            <a:spLocks noGrp="1"/>
          </p:cNvSpPr>
          <p:nvPr>
            <p:ph type="dt" sz="half" idx="10"/>
          </p:nvPr>
        </p:nvSpPr>
        <p:spPr/>
        <p:txBody>
          <a:bodyPr/>
          <a:lstStyle/>
          <a:p>
            <a:fld id="{0FB78D70-DD97-40C0-B6FD-D91AE2DE1CEE}" type="datetimeFigureOut">
              <a:rPr lang="ru-RU" smtClean="0"/>
              <a:pPr/>
              <a:t>18.03.2014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02F1A16-227E-41CF-8A17-A3062FB30F2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1371600" y="1792224"/>
            <a:ext cx="7086600" cy="1847088"/>
          </a:xfrm>
        </p:spPr>
        <p:txBody>
          <a:bodyPr vert="horz" lIns="91440" tIns="45720" rIns="91440" bIns="45720" rtlCol="0" anchor="b" anchorCtr="0">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b="1"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ru-RU" smtClean="0"/>
              <a:t>Образец заголовка</a:t>
            </a:r>
            <a:endParaRPr/>
          </a:p>
        </p:txBody>
      </p:sp>
      <p:sp>
        <p:nvSpPr>
          <p:cNvPr id="3" name="Text Placeholder 2"/>
          <p:cNvSpPr>
            <a:spLocks noGrp="1"/>
          </p:cNvSpPr>
          <p:nvPr>
            <p:ph type="body" idx="1"/>
          </p:nvPr>
        </p:nvSpPr>
        <p:spPr>
          <a:xfrm>
            <a:off x="1371600" y="3666744"/>
            <a:ext cx="7086600" cy="1755648"/>
          </a:xfrm>
        </p:spPr>
        <p:txBody>
          <a:bodyPr vert="horz" lIns="91440" tIns="45720" rIns="91440" bIns="45720" rtlCol="0" anchor="t" anchorCtr="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Font typeface="Wingdings" pitchFamily="2" charset="2"/>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FB78D70-DD97-40C0-B6FD-D91AE2DE1CEE}" type="datetimeFigureOut">
              <a:rPr lang="ru-RU" smtClean="0"/>
              <a:pPr/>
              <a:t>18.03.2014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02F1A16-227E-41CF-8A17-A3062FB30F2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1089024" y="274637"/>
            <a:ext cx="7272339" cy="1339009"/>
          </a:xfrm>
        </p:spPr>
        <p:txBody>
          <a:bodyPr/>
          <a:lstStyle/>
          <a:p>
            <a:r>
              <a:rPr lang="ru-RU" smtClean="0"/>
              <a:t>Образец заголовка</a:t>
            </a:r>
            <a:endParaRPr/>
          </a:p>
        </p:txBody>
      </p:sp>
      <p:sp>
        <p:nvSpPr>
          <p:cNvPr id="3" name="Content Placeholder 2"/>
          <p:cNvSpPr>
            <a:spLocks noGrp="1"/>
          </p:cNvSpPr>
          <p:nvPr>
            <p:ph sz="half" idx="1"/>
          </p:nvPr>
        </p:nvSpPr>
        <p:spPr>
          <a:xfrm>
            <a:off x="108902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a:p>
        </p:txBody>
      </p:sp>
      <p:sp>
        <p:nvSpPr>
          <p:cNvPr id="4" name="Content Placeholder 3"/>
          <p:cNvSpPr>
            <a:spLocks noGrp="1"/>
          </p:cNvSpPr>
          <p:nvPr>
            <p:ph sz="half" idx="2"/>
          </p:nvPr>
        </p:nvSpPr>
        <p:spPr>
          <a:xfrm>
            <a:off x="493236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a:p>
        </p:txBody>
      </p:sp>
      <p:sp>
        <p:nvSpPr>
          <p:cNvPr id="5" name="Date Placeholder 4"/>
          <p:cNvSpPr>
            <a:spLocks noGrp="1"/>
          </p:cNvSpPr>
          <p:nvPr>
            <p:ph type="dt" sz="half" idx="10"/>
          </p:nvPr>
        </p:nvSpPr>
        <p:spPr/>
        <p:txBody>
          <a:bodyPr/>
          <a:lstStyle/>
          <a:p>
            <a:fld id="{0FB78D70-DD97-40C0-B6FD-D91AE2DE1CEE}" type="datetimeFigureOut">
              <a:rPr lang="ru-RU" smtClean="0"/>
              <a:pPr/>
              <a:t>18.03.2014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02F1A16-227E-41CF-8A17-A3062FB30F2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0" name="Picture 9" descr="Interior-Overlay.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1089024" y="274637"/>
            <a:ext cx="7272339" cy="1339009"/>
          </a:xfrm>
        </p:spPr>
        <p:txBody>
          <a:bodyPr/>
          <a:lstStyle>
            <a:lvl1pPr>
              <a:defRPr/>
            </a:lvl1pPr>
          </a:lstStyle>
          <a:p>
            <a:r>
              <a:rPr lang="ru-RU" smtClean="0"/>
              <a:t>Образец заголовка</a:t>
            </a:r>
            <a:endParaRPr/>
          </a:p>
        </p:txBody>
      </p:sp>
      <p:sp>
        <p:nvSpPr>
          <p:cNvPr id="3" name="Text Placeholder 2"/>
          <p:cNvSpPr>
            <a:spLocks noGrp="1"/>
          </p:cNvSpPr>
          <p:nvPr>
            <p:ph type="body" idx="1"/>
          </p:nvPr>
        </p:nvSpPr>
        <p:spPr>
          <a:xfrm>
            <a:off x="1089024" y="1688679"/>
            <a:ext cx="3429000" cy="827088"/>
          </a:xfrm>
        </p:spPr>
        <p:txBody>
          <a:bodyPr anchor="ctr" anchorCtr="0">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89024"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a:p>
        </p:txBody>
      </p:sp>
      <p:sp>
        <p:nvSpPr>
          <p:cNvPr id="5" name="Text Placeholder 4"/>
          <p:cNvSpPr>
            <a:spLocks noGrp="1"/>
          </p:cNvSpPr>
          <p:nvPr>
            <p:ph type="body" sz="quarter" idx="3"/>
          </p:nvPr>
        </p:nvSpPr>
        <p:spPr>
          <a:xfrm>
            <a:off x="4932363" y="1688679"/>
            <a:ext cx="3429000" cy="827088"/>
          </a:xfrm>
        </p:spPr>
        <p:txBody>
          <a:bodyPr anchor="ctr" anchorCtr="0">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932363"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a:p>
        </p:txBody>
      </p:sp>
      <p:sp>
        <p:nvSpPr>
          <p:cNvPr id="7" name="Date Placeholder 6"/>
          <p:cNvSpPr>
            <a:spLocks noGrp="1"/>
          </p:cNvSpPr>
          <p:nvPr>
            <p:ph type="dt" sz="half" idx="10"/>
          </p:nvPr>
        </p:nvSpPr>
        <p:spPr/>
        <p:txBody>
          <a:bodyPr/>
          <a:lstStyle/>
          <a:p>
            <a:fld id="{0FB78D70-DD97-40C0-B6FD-D91AE2DE1CEE}" type="datetimeFigureOut">
              <a:rPr lang="ru-RU" smtClean="0"/>
              <a:pPr/>
              <a:t>18.03.2014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02F1A16-227E-41CF-8A17-A3062FB30F2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6" name="Picture 5" descr="Interior-Overlay.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a:p>
        </p:txBody>
      </p:sp>
      <p:sp>
        <p:nvSpPr>
          <p:cNvPr id="3" name="Date Placeholder 2"/>
          <p:cNvSpPr>
            <a:spLocks noGrp="1"/>
          </p:cNvSpPr>
          <p:nvPr>
            <p:ph type="dt" sz="half" idx="10"/>
          </p:nvPr>
        </p:nvSpPr>
        <p:spPr/>
        <p:txBody>
          <a:bodyPr/>
          <a:lstStyle/>
          <a:p>
            <a:fld id="{0FB78D70-DD97-40C0-B6FD-D91AE2DE1CEE}" type="datetimeFigureOut">
              <a:rPr lang="ru-RU" smtClean="0"/>
              <a:pPr/>
              <a:t>18.03.2014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02F1A16-227E-41CF-8A17-A3062FB30F2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pic>
        <p:nvPicPr>
          <p:cNvPr id="5" name="Picture 4" descr="Interior-Overlay.png"/>
          <p:cNvPicPr>
            <a:picLocks noChangeAspect="1"/>
          </p:cNvPicPr>
          <p:nvPr/>
        </p:nvPicPr>
        <p:blipFill>
          <a:blip r:embed="rId2" cstate="print"/>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0FB78D70-DD97-40C0-B6FD-D91AE2DE1CEE}" type="datetimeFigureOut">
              <a:rPr lang="ru-RU" smtClean="0"/>
              <a:pPr/>
              <a:t>18.03.2014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02F1A16-227E-41CF-8A17-A3062FB30F2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1084729" y="381000"/>
            <a:ext cx="3429000" cy="1649506"/>
          </a:xfrm>
        </p:spPr>
        <p:txBody>
          <a:bodyPr anchor="b"/>
          <a:lstStyle>
            <a:lvl1pPr algn="ctr">
              <a:lnSpc>
                <a:spcPct val="100000"/>
              </a:lnSpc>
              <a:defRPr sz="3600" b="1"/>
            </a:lvl1pPr>
          </a:lstStyle>
          <a:p>
            <a:r>
              <a:rPr lang="ru-RU" smtClean="0"/>
              <a:t>Образец заголовка</a:t>
            </a:r>
            <a:endParaRPr/>
          </a:p>
        </p:txBody>
      </p:sp>
      <p:sp>
        <p:nvSpPr>
          <p:cNvPr id="3" name="Content Placeholder 2"/>
          <p:cNvSpPr>
            <a:spLocks noGrp="1"/>
          </p:cNvSpPr>
          <p:nvPr>
            <p:ph idx="1"/>
          </p:nvPr>
        </p:nvSpPr>
        <p:spPr>
          <a:xfrm>
            <a:off x="4930588" y="381000"/>
            <a:ext cx="3429000" cy="574516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a:p>
        </p:txBody>
      </p:sp>
      <p:sp>
        <p:nvSpPr>
          <p:cNvPr id="4" name="Text Placeholder 3"/>
          <p:cNvSpPr>
            <a:spLocks noGrp="1"/>
          </p:cNvSpPr>
          <p:nvPr>
            <p:ph type="body" sz="half" idx="2"/>
          </p:nvPr>
        </p:nvSpPr>
        <p:spPr>
          <a:xfrm>
            <a:off x="1084729" y="2057401"/>
            <a:ext cx="3429000" cy="36576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FB78D70-DD97-40C0-B6FD-D91AE2DE1CEE}" type="datetimeFigureOut">
              <a:rPr lang="ru-RU" smtClean="0"/>
              <a:pPr/>
              <a:t>18.03.2014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02F1A16-227E-41CF-8A17-A3062FB30F2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4932363" y="739588"/>
            <a:ext cx="3429000" cy="1290380"/>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ru-RU" smtClean="0"/>
              <a:t>Образец заголовка</a:t>
            </a:r>
            <a:endParaRPr dirty="0"/>
          </a:p>
        </p:txBody>
      </p:sp>
      <p:sp>
        <p:nvSpPr>
          <p:cNvPr id="3" name="Picture Placeholder 2"/>
          <p:cNvSpPr>
            <a:spLocks noGrp="1"/>
          </p:cNvSpPr>
          <p:nvPr>
            <p:ph type="pic" idx="1"/>
          </p:nvPr>
        </p:nvSpPr>
        <p:spPr>
          <a:xfrm>
            <a:off x="1088136" y="779929"/>
            <a:ext cx="3429000" cy="4935071"/>
          </a:xfrm>
          <a:ln w="76200" cmpd="dbl">
            <a:solidFill>
              <a:schemeClr val="tx1"/>
            </a:solidFill>
            <a:miter lim="800000"/>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Чтобы добавить рисунок, перетащите его на заполнитель или щелкните значок</a:t>
            </a:r>
            <a:endParaRPr/>
          </a:p>
        </p:txBody>
      </p:sp>
      <p:sp>
        <p:nvSpPr>
          <p:cNvPr id="4" name="Text Placeholder 3"/>
          <p:cNvSpPr>
            <a:spLocks noGrp="1"/>
          </p:cNvSpPr>
          <p:nvPr>
            <p:ph type="body" sz="half" idx="2"/>
          </p:nvPr>
        </p:nvSpPr>
        <p:spPr>
          <a:xfrm>
            <a:off x="4932363" y="2057400"/>
            <a:ext cx="3429000" cy="3657600"/>
          </a:xfrm>
        </p:spPr>
        <p:txBody>
          <a:bodyPr vert="horz" lIns="91440" tIns="45720" rIns="91440" bIns="45720" rtlCol="0">
            <a:normAutofit/>
          </a:bodyPr>
          <a:lstStyle>
            <a:lvl1pPr marL="0" indent="0" algn="ctr">
              <a:spcBef>
                <a:spcPts val="60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 typeface="Wingdings" pitchFamily="2" charset="2"/>
              <a:buNone/>
            </a:pPr>
            <a:r>
              <a:rPr lang="ru-RU" smtClean="0"/>
              <a:t>Образец текста</a:t>
            </a:r>
          </a:p>
        </p:txBody>
      </p:sp>
      <p:sp>
        <p:nvSpPr>
          <p:cNvPr id="5" name="Date Placeholder 4"/>
          <p:cNvSpPr>
            <a:spLocks noGrp="1"/>
          </p:cNvSpPr>
          <p:nvPr>
            <p:ph type="dt" sz="half" idx="10"/>
          </p:nvPr>
        </p:nvSpPr>
        <p:spPr/>
        <p:txBody>
          <a:bodyPr/>
          <a:lstStyle/>
          <a:p>
            <a:fld id="{0FB78D70-DD97-40C0-B6FD-D91AE2DE1CEE}" type="datetimeFigureOut">
              <a:rPr lang="ru-RU" smtClean="0"/>
              <a:pPr/>
              <a:t>18.03.2014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02F1A16-227E-41CF-8A17-A3062FB30F2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89024" y="274637"/>
            <a:ext cx="7272339" cy="1339009"/>
          </a:xfrm>
          <a:prstGeom prst="rect">
            <a:avLst/>
          </a:prstGeom>
        </p:spPr>
        <p:txBody>
          <a:bodyPr vert="horz" lIns="91440" tIns="45720" rIns="91440" bIns="45720" rtlCol="0" anchor="ctr">
            <a:noAutofit/>
          </a:bodyPr>
          <a:lstStyle/>
          <a:p>
            <a:r>
              <a:rPr lang="ru-RU" smtClean="0"/>
              <a:t>Образец заголовка</a:t>
            </a:r>
            <a:endParaRPr/>
          </a:p>
        </p:txBody>
      </p:sp>
      <p:sp>
        <p:nvSpPr>
          <p:cNvPr id="3" name="Text Placeholder 2"/>
          <p:cNvSpPr>
            <a:spLocks noGrp="1"/>
          </p:cNvSpPr>
          <p:nvPr>
            <p:ph type="body" idx="1"/>
          </p:nvPr>
        </p:nvSpPr>
        <p:spPr>
          <a:xfrm>
            <a:off x="1089024" y="1801906"/>
            <a:ext cx="7272339" cy="432425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a:p>
        </p:txBody>
      </p:sp>
      <p:sp>
        <p:nvSpPr>
          <p:cNvPr id="4" name="Date Placeholder 3"/>
          <p:cNvSpPr>
            <a:spLocks noGrp="1"/>
          </p:cNvSpPr>
          <p:nvPr>
            <p:ph type="dt" sz="half" idx="2"/>
          </p:nvPr>
        </p:nvSpPr>
        <p:spPr>
          <a:xfrm>
            <a:off x="6302187" y="6356350"/>
            <a:ext cx="2429435" cy="365125"/>
          </a:xfrm>
          <a:prstGeom prst="rect">
            <a:avLst/>
          </a:prstGeom>
        </p:spPr>
        <p:txBody>
          <a:bodyPr vert="horz" lIns="91440" tIns="45720" rIns="91440" bIns="45720" rtlCol="0" anchor="ctr"/>
          <a:lstStyle>
            <a:lvl1pPr algn="r">
              <a:defRPr sz="1200" b="1">
                <a:solidFill>
                  <a:schemeClr val="tx1">
                    <a:lumMod val="50000"/>
                    <a:lumOff val="50000"/>
                  </a:schemeClr>
                </a:solidFill>
              </a:defRPr>
            </a:lvl1pPr>
          </a:lstStyle>
          <a:p>
            <a:fld id="{0FB78D70-DD97-40C0-B6FD-D91AE2DE1CEE}" type="datetimeFigureOut">
              <a:rPr lang="ru-RU" smtClean="0"/>
              <a:pPr/>
              <a:t>18.03.2014</a:t>
            </a:fld>
            <a:endParaRPr lang="ru-RU"/>
          </a:p>
        </p:txBody>
      </p:sp>
      <p:sp>
        <p:nvSpPr>
          <p:cNvPr id="5" name="Footer Placeholder 4"/>
          <p:cNvSpPr>
            <a:spLocks noGrp="1"/>
          </p:cNvSpPr>
          <p:nvPr>
            <p:ph type="ftr" sz="quarter" idx="3"/>
          </p:nvPr>
        </p:nvSpPr>
        <p:spPr>
          <a:xfrm>
            <a:off x="685800" y="6356350"/>
            <a:ext cx="2743200" cy="365125"/>
          </a:xfrm>
          <a:prstGeom prst="rect">
            <a:avLst/>
          </a:prstGeom>
        </p:spPr>
        <p:txBody>
          <a:bodyPr vert="horz" lIns="91440" tIns="45720" rIns="91440" bIns="45720" rtlCol="0" anchor="ctr"/>
          <a:lstStyle>
            <a:lvl1pPr algn="l">
              <a:defRPr sz="12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4420393" y="6356350"/>
            <a:ext cx="6096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902F1A16-227E-41CF-8A17-A3062FB30F2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98"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 id="2147483909" r:id="rId12"/>
  </p:sldLayoutIdLst>
  <p:txStyles>
    <p:titleStyle>
      <a:lvl1pPr algn="ctr" defTabSz="914400" rtl="0" eaLnBrk="1" latinLnBrk="0" hangingPunct="1">
        <a:lnSpc>
          <a:spcPts val="5200"/>
        </a:lnSpc>
        <a:spcBef>
          <a:spcPct val="0"/>
        </a:spcBef>
        <a:buNone/>
        <a:defRPr sz="4800" b="1" kern="1200">
          <a:solidFill>
            <a:schemeClr val="tx1">
              <a:lumMod val="75000"/>
              <a:lumOff val="25000"/>
            </a:schemeClr>
          </a:solidFill>
          <a:latin typeface="+mj-lt"/>
          <a:ea typeface="+mj-ea"/>
          <a:cs typeface="+mj-cs"/>
        </a:defRPr>
      </a:lvl1pPr>
    </p:titleStyle>
    <p:bodyStyle>
      <a:lvl1pPr marL="282575" indent="-282575" algn="l" defTabSz="914400" rtl="0" eaLnBrk="1" latinLnBrk="0" hangingPunct="1">
        <a:spcBef>
          <a:spcPts val="2000"/>
        </a:spcBef>
        <a:buFont typeface="Wingdings" pitchFamily="2" charset="2"/>
        <a:buChar char=""/>
        <a:defRPr sz="2400" kern="1200">
          <a:solidFill>
            <a:schemeClr val="tx1">
              <a:lumMod val="75000"/>
              <a:lumOff val="25000"/>
            </a:schemeClr>
          </a:solidFill>
          <a:latin typeface="+mn-lt"/>
          <a:ea typeface="+mn-ea"/>
          <a:cs typeface="+mn-cs"/>
        </a:defRPr>
      </a:lvl1pPr>
      <a:lvl2pPr marL="577850" indent="-295275" algn="l" defTabSz="914400" rtl="0" eaLnBrk="1" latinLnBrk="0" hangingPunct="1">
        <a:spcBef>
          <a:spcPts val="600"/>
        </a:spcBef>
        <a:buFont typeface="Wingdings" pitchFamily="2" charset="2"/>
        <a:buChar char=""/>
        <a:defRPr sz="2200" kern="1200">
          <a:solidFill>
            <a:schemeClr val="tx1">
              <a:lumMod val="75000"/>
              <a:lumOff val="25000"/>
            </a:schemeClr>
          </a:solidFill>
          <a:latin typeface="+mn-lt"/>
          <a:ea typeface="+mn-ea"/>
          <a:cs typeface="+mn-cs"/>
        </a:defRPr>
      </a:lvl2pPr>
      <a:lvl3pPr marL="860425" indent="-282575" algn="l" defTabSz="914400" rtl="0" eaLnBrk="1" latinLnBrk="0" hangingPunct="1">
        <a:spcBef>
          <a:spcPts val="600"/>
        </a:spcBef>
        <a:buFont typeface="Wingdings" pitchFamily="2" charset="2"/>
        <a:buChar char=""/>
        <a:defRPr sz="2000" kern="1200">
          <a:solidFill>
            <a:schemeClr val="tx1">
              <a:lumMod val="75000"/>
              <a:lumOff val="25000"/>
            </a:schemeClr>
          </a:solidFill>
          <a:latin typeface="+mn-lt"/>
          <a:ea typeface="+mn-ea"/>
          <a:cs typeface="+mn-cs"/>
        </a:defRPr>
      </a:lvl3pPr>
      <a:lvl4pPr marL="1143000" indent="-282575" algn="l" defTabSz="914400" rtl="0" eaLnBrk="1" latinLnBrk="0" hangingPunct="1">
        <a:spcBef>
          <a:spcPts val="600"/>
        </a:spcBef>
        <a:buFont typeface="Wingdings" pitchFamily="2" charset="2"/>
        <a:buChar char=""/>
        <a:defRPr sz="1800" kern="1200">
          <a:solidFill>
            <a:schemeClr val="tx1">
              <a:lumMod val="75000"/>
              <a:lumOff val="25000"/>
            </a:schemeClr>
          </a:solidFill>
          <a:latin typeface="+mn-lt"/>
          <a:ea typeface="+mn-ea"/>
          <a:cs typeface="+mn-cs"/>
        </a:defRPr>
      </a:lvl4pPr>
      <a:lvl5pPr marL="1425575" indent="-282575" algn="l" defTabSz="914400" rtl="0" eaLnBrk="1" latinLnBrk="0" hangingPunct="1">
        <a:spcBef>
          <a:spcPts val="600"/>
        </a:spcBef>
        <a:buFont typeface="Wingdings" pitchFamily="2" charset="2"/>
        <a:buChar char=""/>
        <a:defRPr sz="1800" kern="1200">
          <a:solidFill>
            <a:schemeClr val="tx1">
              <a:lumMod val="75000"/>
              <a:lumOff val="25000"/>
            </a:schemeClr>
          </a:solidFill>
          <a:latin typeface="+mn-lt"/>
          <a:ea typeface="+mn-ea"/>
          <a:cs typeface="+mn-cs"/>
        </a:defRPr>
      </a:lvl5pPr>
      <a:lvl6pPr marL="1711325"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2000250"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2290763"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571750" indent="-288925" algn="l" defTabSz="914400" rtl="0" eaLnBrk="1" latinLnBrk="0" hangingPunct="1">
        <a:spcBef>
          <a:spcPct val="20000"/>
        </a:spcBef>
        <a:buFont typeface="Wingdings" pitchFamily="2"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a:xfrm>
            <a:off x="1259632" y="404664"/>
            <a:ext cx="6408712" cy="2454750"/>
          </a:xfrm>
        </p:spPr>
        <p:txBody>
          <a:bodyPr/>
          <a:lstStyle/>
          <a:p>
            <a:r>
              <a:rPr lang="ru-RU" sz="9600" dirty="0" smtClean="0"/>
              <a:t>6а</a:t>
            </a:r>
            <a:endParaRPr lang="ru-RU" sz="9600" dirty="0"/>
          </a:p>
        </p:txBody>
      </p:sp>
      <p:sp>
        <p:nvSpPr>
          <p:cNvPr id="3" name="Подзаголовок 2"/>
          <p:cNvSpPr>
            <a:spLocks noGrp="1"/>
          </p:cNvSpPr>
          <p:nvPr>
            <p:ph type="subTitle" idx="1"/>
          </p:nvPr>
        </p:nvSpPr>
        <p:spPr>
          <a:xfrm>
            <a:off x="323528" y="3068961"/>
            <a:ext cx="8640960" cy="2986698"/>
          </a:xfrm>
        </p:spPr>
        <p:txBody>
          <a:bodyPr>
            <a:normAutofit fontScale="85000" lnSpcReduction="20000"/>
          </a:bodyPr>
          <a:lstStyle/>
          <a:p>
            <a:r>
              <a:rPr lang="ru-RU" sz="6600" dirty="0" smtClean="0"/>
              <a:t>Ружина Екатерина</a:t>
            </a:r>
          </a:p>
          <a:p>
            <a:r>
              <a:rPr lang="ru-RU" sz="6600" dirty="0"/>
              <a:t>и</a:t>
            </a:r>
            <a:endParaRPr lang="ru-RU" sz="6600" dirty="0" smtClean="0"/>
          </a:p>
          <a:p>
            <a:r>
              <a:rPr lang="ru-RU" sz="6600" dirty="0" smtClean="0"/>
              <a:t>Румянцева </a:t>
            </a:r>
          </a:p>
          <a:p>
            <a:r>
              <a:rPr lang="ru-RU" sz="6600" dirty="0" smtClean="0"/>
              <a:t>Варвара</a:t>
            </a:r>
            <a:endParaRPr lang="ru-RU" sz="6600" dirty="0"/>
          </a:p>
        </p:txBody>
      </p:sp>
    </p:spTree>
    <p:extLst>
      <p:ext uri="{BB962C8B-B14F-4D97-AF65-F5344CB8AC3E}">
        <p14:creationId xmlns="" xmlns:p14="http://schemas.microsoft.com/office/powerpoint/2010/main" val="74684490"/>
      </p:ext>
    </p:extLst>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C:\Users\Робот\Desktop\imgpreview (3).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915816" y="2996952"/>
            <a:ext cx="5328592" cy="3608997"/>
          </a:xfrm>
          <a:prstGeom prst="rect">
            <a:avLst/>
          </a:prstGeom>
          <a:noFill/>
          <a:ln>
            <a:noFill/>
          </a:ln>
        </p:spPr>
      </p:pic>
      <p:sp>
        <p:nvSpPr>
          <p:cNvPr id="2" name="Название 1"/>
          <p:cNvSpPr>
            <a:spLocks noGrp="1"/>
          </p:cNvSpPr>
          <p:nvPr>
            <p:ph type="title"/>
          </p:nvPr>
        </p:nvSpPr>
        <p:spPr>
          <a:xfrm>
            <a:off x="179512" y="4938"/>
            <a:ext cx="5626968" cy="2794640"/>
          </a:xfrm>
        </p:spPr>
        <p:txBody>
          <a:bodyPr>
            <a:normAutofit/>
          </a:bodyPr>
          <a:lstStyle/>
          <a:p>
            <a:r>
              <a:rPr lang="ru-RU" i="1" dirty="0"/>
              <a:t>Конфеты </a:t>
            </a:r>
            <a:r>
              <a:rPr lang="ru-RU" i="1" dirty="0" err="1"/>
              <a:t>чокопай</a:t>
            </a:r>
            <a:r>
              <a:rPr lang="ru-RU" i="1" dirty="0"/>
              <a:t>.</a:t>
            </a:r>
            <a:r>
              <a:rPr lang="ru-RU" dirty="0"/>
              <a:t/>
            </a:r>
            <a:br>
              <a:rPr lang="ru-RU" dirty="0"/>
            </a:br>
            <a:endParaRPr lang="ru-RU" dirty="0"/>
          </a:p>
        </p:txBody>
      </p:sp>
      <p:sp>
        <p:nvSpPr>
          <p:cNvPr id="3" name="Прямоугольник 2"/>
          <p:cNvSpPr/>
          <p:nvPr/>
        </p:nvSpPr>
        <p:spPr>
          <a:xfrm>
            <a:off x="179512" y="2132856"/>
            <a:ext cx="5616623" cy="1200329"/>
          </a:xfrm>
          <a:prstGeom prst="rect">
            <a:avLst/>
          </a:prstGeom>
        </p:spPr>
        <p:txBody>
          <a:bodyPr wrap="square">
            <a:spAutoFit/>
          </a:bodyPr>
          <a:lstStyle/>
          <a:p>
            <a:r>
              <a:rPr lang="ru-RU" sz="3600" i="1" dirty="0"/>
              <a:t>4.Чокопай – конфеты круглые</a:t>
            </a:r>
            <a:r>
              <a:rPr lang="ru-RU" sz="2800" i="1" dirty="0"/>
              <a:t>. </a:t>
            </a:r>
            <a:endParaRPr lang="ru-RU" sz="2800" dirty="0"/>
          </a:p>
        </p:txBody>
      </p:sp>
    </p:spTree>
    <p:extLst>
      <p:ext uri="{BB962C8B-B14F-4D97-AF65-F5344CB8AC3E}">
        <p14:creationId xmlns="" xmlns:p14="http://schemas.microsoft.com/office/powerpoint/2010/main" val="36352965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395536" y="44624"/>
            <a:ext cx="8219256" cy="4535950"/>
          </a:xfrm>
        </p:spPr>
        <p:txBody>
          <a:bodyPr>
            <a:normAutofit fontScale="90000"/>
          </a:bodyPr>
          <a:lstStyle/>
          <a:p>
            <a:r>
              <a:rPr lang="ru-RU" i="1" dirty="0"/>
              <a:t> «Олимпийские игры» керлинг.</a:t>
            </a:r>
            <a:r>
              <a:rPr lang="ru-RU" dirty="0"/>
              <a:t/>
            </a:r>
            <a:br>
              <a:rPr lang="ru-RU" dirty="0"/>
            </a:br>
            <a:r>
              <a:rPr lang="ru-RU" i="1" dirty="0"/>
              <a:t>5. Игра керлинг.</a:t>
            </a:r>
            <a:r>
              <a:rPr lang="ru-RU" dirty="0"/>
              <a:t/>
            </a:r>
            <a:br>
              <a:rPr lang="ru-RU" dirty="0"/>
            </a:br>
            <a:r>
              <a:rPr lang="ru-RU" i="1" dirty="0"/>
              <a:t>Камни – имеют форму круга.</a:t>
            </a:r>
            <a:r>
              <a:rPr lang="ru-RU" dirty="0"/>
              <a:t/>
            </a:r>
            <a:br>
              <a:rPr lang="ru-RU" dirty="0"/>
            </a:br>
            <a:r>
              <a:rPr lang="ru-RU" i="1" dirty="0"/>
              <a:t>На самой игровой площадке нарисованы окружности дом и сама середина дома.</a:t>
            </a:r>
            <a:r>
              <a:rPr lang="ru-RU" dirty="0"/>
              <a:t/>
            </a:r>
            <a:br>
              <a:rPr lang="ru-RU" dirty="0"/>
            </a:br>
            <a:r>
              <a:rPr lang="en-US" dirty="0" smtClean="0"/>
              <a:t> </a:t>
            </a:r>
            <a:endParaRPr lang="ru-RU" dirty="0"/>
          </a:p>
        </p:txBody>
      </p:sp>
      <p:pic>
        <p:nvPicPr>
          <p:cNvPr id="3" name="Рисунок 4" descr="C:\Users\Робот\Desktop\imgpreview (2).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44008" y="3933056"/>
            <a:ext cx="3850124" cy="2751063"/>
          </a:xfrm>
          <a:prstGeom prst="rect">
            <a:avLst/>
          </a:prstGeom>
          <a:noFill/>
          <a:ln>
            <a:noFill/>
          </a:ln>
        </p:spPr>
      </p:pic>
      <p:pic>
        <p:nvPicPr>
          <p:cNvPr id="4" name="Рисунок 5" descr="C:\Users\Робот\Desktop\imgpreview (1).jpg"/>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39552" y="4005064"/>
            <a:ext cx="4176464" cy="2664296"/>
          </a:xfrm>
          <a:prstGeom prst="rect">
            <a:avLst/>
          </a:prstGeom>
          <a:noFill/>
          <a:ln>
            <a:noFill/>
          </a:ln>
        </p:spPr>
      </p:pic>
    </p:spTree>
    <p:extLst>
      <p:ext uri="{BB962C8B-B14F-4D97-AF65-F5344CB8AC3E}">
        <p14:creationId xmlns="" xmlns:p14="http://schemas.microsoft.com/office/powerpoint/2010/main" val="807976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2"/>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4429132"/>
            <a:ext cx="7499252" cy="1203030"/>
          </a:xfrm>
        </p:spPr>
        <p:txBody>
          <a:bodyPr>
            <a:normAutofit fontScale="90000"/>
          </a:bodyPr>
          <a:lstStyle/>
          <a:p>
            <a:r>
              <a:rPr lang="ru-RU" dirty="0" smtClean="0"/>
              <a:t/>
            </a:r>
            <a:br>
              <a:rPr lang="ru-RU" dirty="0" smtClean="0"/>
            </a:br>
            <a:endParaRPr lang="ru-RU" dirty="0"/>
          </a:p>
        </p:txBody>
      </p:sp>
      <p:sp>
        <p:nvSpPr>
          <p:cNvPr id="3" name="Прямоугольник 2"/>
          <p:cNvSpPr/>
          <p:nvPr/>
        </p:nvSpPr>
        <p:spPr>
          <a:xfrm>
            <a:off x="1000100" y="1428736"/>
            <a:ext cx="6595460" cy="923330"/>
          </a:xfrm>
          <a:prstGeom prst="rect">
            <a:avLst/>
          </a:prstGeom>
          <a:noFill/>
        </p:spPr>
        <p:txBody>
          <a:bodyPr wrap="none" lIns="91440" tIns="45720" rIns="91440" bIns="45720">
            <a:spAutoFit/>
          </a:bodyPr>
          <a:lstStyle/>
          <a:p>
            <a:pPr algn="ctr"/>
            <a:r>
              <a:rPr lang="ru-RU"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Окружность и круг</a:t>
            </a: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274638"/>
            <a:ext cx="7467600" cy="5818658"/>
          </a:xfrm>
        </p:spPr>
        <p:txBody>
          <a:bodyPr>
            <a:normAutofit fontScale="90000"/>
          </a:bodyPr>
          <a:lstStyle/>
          <a:p>
            <a:r>
              <a:rPr lang="ru-RU" dirty="0" smtClean="0"/>
              <a:t>Вокруг нас много круглых предметов. Представьте, что вдруг на некоторое время исчезло на Земле все круглое. Беда бы была. Стало бы просто все квадратным или треугольным. Вы только представьте себе квадратные колеса и т.д.</a:t>
            </a:r>
            <a:endParaRPr lang="ru-RU" dirty="0"/>
          </a:p>
        </p:txBody>
      </p:sp>
      <p:sp>
        <p:nvSpPr>
          <p:cNvPr id="3" name="Содержимое 2"/>
          <p:cNvSpPr>
            <a:spLocks noGrp="1"/>
          </p:cNvSpPr>
          <p:nvPr>
            <p:ph idx="1"/>
          </p:nvPr>
        </p:nvSpPr>
        <p:spPr>
          <a:xfrm>
            <a:off x="457200" y="4797152"/>
            <a:ext cx="2602632" cy="1329011"/>
          </a:xfrm>
        </p:spPr>
        <p:txBody>
          <a:bodyPr/>
          <a:lstStyle/>
          <a:p>
            <a:endParaRPr lang="ru-RU" dirty="0"/>
          </a:p>
        </p:txBody>
      </p:sp>
    </p:spTree>
    <p:extLst>
      <p:ext uri="{BB962C8B-B14F-4D97-AF65-F5344CB8AC3E}">
        <p14:creationId xmlns="" xmlns:p14="http://schemas.microsoft.com/office/powerpoint/2010/main" val="11621470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C:\Users\Робот\Desktop\загруженное.jpg"/>
          <p:cNvPicPr>
            <a:picLocks noGrp="1"/>
          </p:cNvPicPr>
          <p:nvPr>
            <p:ph idx="1"/>
          </p:nvPr>
        </p:nvPicPr>
        <p:blipFill>
          <a:blip r:embed="rId2" cstate="print">
            <a:extLst>
              <a:ext uri="{28A0092B-C50C-407E-A947-70E740481C1C}">
                <a14:useLocalDpi xmlns="" xmlns:a14="http://schemas.microsoft.com/office/drawing/2010/main" val="0"/>
              </a:ext>
            </a:extLst>
          </a:blip>
          <a:srcRect l="-19223" r="-19223"/>
          <a:stretch>
            <a:fillRect/>
          </a:stretch>
        </p:blipFill>
        <p:spPr bwMode="auto">
          <a:xfrm>
            <a:off x="4499992" y="2852936"/>
            <a:ext cx="5229523" cy="3777283"/>
          </a:xfrm>
          <a:prstGeom prst="rect">
            <a:avLst/>
          </a:prstGeom>
          <a:noFill/>
          <a:ln>
            <a:noFill/>
          </a:ln>
        </p:spPr>
      </p:pic>
      <p:sp>
        <p:nvSpPr>
          <p:cNvPr id="2" name="Заголовок 1"/>
          <p:cNvSpPr>
            <a:spLocks noGrp="1"/>
          </p:cNvSpPr>
          <p:nvPr>
            <p:ph type="title"/>
          </p:nvPr>
        </p:nvSpPr>
        <p:spPr>
          <a:xfrm>
            <a:off x="107504" y="-531440"/>
            <a:ext cx="6336704" cy="7200800"/>
          </a:xfrm>
        </p:spPr>
        <p:txBody>
          <a:bodyPr>
            <a:normAutofit fontScale="90000"/>
          </a:bodyPr>
          <a:lstStyle/>
          <a:p>
            <a:r>
              <a:rPr lang="ru-RU" sz="3200" dirty="0" smtClean="0"/>
              <a:t/>
            </a:r>
            <a:br>
              <a:rPr lang="ru-RU" sz="3200" dirty="0" smtClean="0"/>
            </a:br>
            <a:r>
              <a:rPr lang="ru-RU" sz="3200" dirty="0" smtClean="0"/>
              <a:t>Окружность–</a:t>
            </a:r>
            <a:r>
              <a:rPr lang="ru-RU" sz="3200" i="1" dirty="0" smtClean="0"/>
              <a:t>(словарь по Ожегову)</a:t>
            </a:r>
            <a:r>
              <a:rPr lang="ru-RU" sz="3200" b="1" i="1" dirty="0" smtClean="0"/>
              <a:t> в математике: замкнутая кривая, все точки которой равно удалены от центра. </a:t>
            </a:r>
            <a:r>
              <a:rPr lang="ru-RU" sz="3200" dirty="0" smtClean="0"/>
              <a:t/>
            </a:r>
            <a:br>
              <a:rPr lang="ru-RU" sz="3200" dirty="0" smtClean="0"/>
            </a:br>
            <a:r>
              <a:rPr lang="ru-RU" sz="3200" i="1" dirty="0" smtClean="0"/>
              <a:t>2. Линия измерения округлых, кругообразных предметов и поверхностей. </a:t>
            </a:r>
            <a:r>
              <a:rPr lang="ru-RU" sz="3200" dirty="0" smtClean="0"/>
              <a:t/>
            </a:r>
            <a:br>
              <a:rPr lang="ru-RU" sz="3200" dirty="0" smtClean="0"/>
            </a:br>
            <a:r>
              <a:rPr lang="ru-RU" sz="3200" i="1" dirty="0" smtClean="0"/>
              <a:t>3. Окружающая местность округа(устар.).</a:t>
            </a:r>
            <a:endParaRPr lang="ru-RU" sz="3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C:\Users\Робот\Desktop\загруженное (1).jpg"/>
          <p:cNvPicPr>
            <a:picLocks noGrp="1"/>
          </p:cNvPicPr>
          <p:nvPr>
            <p:ph idx="1"/>
          </p:nvPr>
        </p:nvPicPr>
        <p:blipFill>
          <a:blip r:embed="rId2" cstate="print">
            <a:extLst>
              <a:ext uri="{28A0092B-C50C-407E-A947-70E740481C1C}">
                <a14:useLocalDpi xmlns="" xmlns:a14="http://schemas.microsoft.com/office/drawing/2010/main" val="0"/>
              </a:ext>
            </a:extLst>
          </a:blip>
          <a:srcRect l="-7927" r="-7927"/>
          <a:stretch>
            <a:fillRect/>
          </a:stretch>
        </p:blipFill>
        <p:spPr bwMode="auto">
          <a:xfrm>
            <a:off x="3923928" y="2996952"/>
            <a:ext cx="5616155" cy="3676185"/>
          </a:xfrm>
          <a:prstGeom prst="rect">
            <a:avLst/>
          </a:prstGeom>
          <a:noFill/>
          <a:ln>
            <a:noFill/>
          </a:ln>
        </p:spPr>
      </p:pic>
      <p:sp>
        <p:nvSpPr>
          <p:cNvPr id="2" name="Заголовок 1"/>
          <p:cNvSpPr>
            <a:spLocks noGrp="1"/>
          </p:cNvSpPr>
          <p:nvPr>
            <p:ph type="title"/>
          </p:nvPr>
        </p:nvSpPr>
        <p:spPr>
          <a:xfrm>
            <a:off x="0" y="0"/>
            <a:ext cx="5857884" cy="4071942"/>
          </a:xfrm>
        </p:spPr>
        <p:txBody>
          <a:bodyPr>
            <a:normAutofit fontScale="90000"/>
          </a:bodyPr>
          <a:lstStyle/>
          <a:p>
            <a:r>
              <a:rPr lang="ru-RU" i="1" dirty="0" smtClean="0"/>
              <a:t>Круг –</a:t>
            </a:r>
            <a:r>
              <a:rPr lang="ru-RU" b="1" i="1" dirty="0" smtClean="0"/>
              <a:t>часть плоскости ограниченная окружностью, а также сама окружность. Предмет в форме окружности.</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8520" y="0"/>
            <a:ext cx="9252520" cy="7072338"/>
          </a:xfrm>
        </p:spPr>
        <p:txBody>
          <a:bodyPr>
            <a:noAutofit/>
          </a:bodyPr>
          <a:lstStyle/>
          <a:p>
            <a:r>
              <a:rPr lang="ru-RU" sz="3200" b="1" i="1" dirty="0" smtClean="0"/>
              <a:t>Что есть у окружности.</a:t>
            </a:r>
            <a:r>
              <a:rPr lang="ru-RU" sz="3200" dirty="0"/>
              <a:t/>
            </a:r>
            <a:br>
              <a:rPr lang="ru-RU" sz="3200" dirty="0"/>
            </a:br>
            <a:r>
              <a:rPr lang="ru-RU" sz="3200" dirty="0" smtClean="0"/>
              <a:t>1 . </a:t>
            </a:r>
            <a:r>
              <a:rPr lang="ru-RU" sz="3200" b="1" i="1" dirty="0" smtClean="0"/>
              <a:t>Радиус — не только величина расстояния, но и отрезок, соединяющий центр окружности с одной из её точек.</a:t>
            </a:r>
            <a:r>
              <a:rPr lang="ru-RU" sz="3200" dirty="0" smtClean="0"/>
              <a:t/>
            </a:r>
            <a:br>
              <a:rPr lang="ru-RU" sz="3200" dirty="0" smtClean="0"/>
            </a:br>
            <a:r>
              <a:rPr lang="ru-RU" sz="3200" dirty="0" smtClean="0"/>
              <a:t>2. </a:t>
            </a:r>
            <a:r>
              <a:rPr lang="ru-RU" sz="3200" b="1" i="1" dirty="0" smtClean="0"/>
              <a:t>Отрезок, соединяющий две точки окружности, называется её </a:t>
            </a:r>
            <a:r>
              <a:rPr lang="ru-RU" sz="3200" b="1" i="1" cap="all" dirty="0" smtClean="0"/>
              <a:t>хордой. </a:t>
            </a:r>
            <a:r>
              <a:rPr lang="ru-RU" sz="3200" dirty="0" smtClean="0"/>
              <a:t/>
            </a:r>
            <a:br>
              <a:rPr lang="ru-RU" sz="3200" dirty="0" smtClean="0"/>
            </a:br>
            <a:r>
              <a:rPr lang="ru-RU" sz="3200" b="1" i="1" dirty="0" smtClean="0"/>
              <a:t> 3</a:t>
            </a:r>
            <a:r>
              <a:rPr lang="ru-RU" sz="3200" dirty="0"/>
              <a:t>.</a:t>
            </a:r>
            <a:r>
              <a:rPr lang="ru-RU" sz="3200" b="1" i="1" dirty="0" smtClean="0"/>
              <a:t>Любая прямая имеет не более двух общих точек с окружностью. Если таких точек две, прямая называется –секущей, </a:t>
            </a:r>
            <a:r>
              <a:rPr lang="en-US" sz="3200" b="1" i="1" dirty="0" smtClean="0"/>
              <a:t>a</a:t>
            </a:r>
            <a:r>
              <a:rPr lang="ru-RU" sz="3200" b="1" i="1" dirty="0" smtClean="0"/>
              <a:t> если одна –касательной.</a:t>
            </a:r>
            <a:endParaRPr lang="ru-RU" sz="3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089024" y="274637"/>
            <a:ext cx="7272339" cy="5530627"/>
          </a:xfrm>
        </p:spPr>
        <p:txBody>
          <a:bodyPr/>
          <a:lstStyle/>
          <a:p>
            <a:r>
              <a:rPr lang="ru-RU" i="1" dirty="0"/>
              <a:t>4. Дуга окружности – это часть окружности, ограниченная двумя точками.</a:t>
            </a:r>
            <a:r>
              <a:rPr lang="ru-RU" sz="5400" dirty="0"/>
              <a:t/>
            </a:r>
            <a:br>
              <a:rPr lang="ru-RU" sz="5400" dirty="0"/>
            </a:br>
            <a:endParaRPr lang="ru-RU" dirty="0"/>
          </a:p>
        </p:txBody>
      </p:sp>
    </p:spTree>
    <p:extLst>
      <p:ext uri="{BB962C8B-B14F-4D97-AF65-F5344CB8AC3E}">
        <p14:creationId xmlns="" xmlns:p14="http://schemas.microsoft.com/office/powerpoint/2010/main" val="14996353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28596" y="928670"/>
            <a:ext cx="3143272" cy="48577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 name="Заголовок 1"/>
          <p:cNvSpPr>
            <a:spLocks noGrp="1"/>
          </p:cNvSpPr>
          <p:nvPr>
            <p:ph type="title"/>
          </p:nvPr>
        </p:nvSpPr>
        <p:spPr>
          <a:xfrm>
            <a:off x="4000496" y="274638"/>
            <a:ext cx="3924304" cy="6011882"/>
          </a:xfrm>
        </p:spPr>
        <p:txBody>
          <a:bodyPr>
            <a:normAutofit/>
          </a:bodyPr>
          <a:lstStyle/>
          <a:p>
            <a:r>
              <a:rPr lang="ru-RU" b="1" i="1" dirty="0" smtClean="0"/>
              <a:t>1 — секущая, 2 — хорда AB (отмечена красным цветом).</a:t>
            </a:r>
            <a:endParaRPr lang="ru-RU" dirty="0"/>
          </a:p>
        </p:txBody>
      </p:sp>
      <p:pic>
        <p:nvPicPr>
          <p:cNvPr id="4" name="Содержимое 3" descr="C:\Users\Робот\Desktop\200px-Chord,_segment,_secant_line,_arc.svg.png"/>
          <p:cNvPicPr>
            <a:picLocks noGrp="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642910" y="1071546"/>
            <a:ext cx="2643206" cy="4429156"/>
          </a:xfrm>
          <a:prstGeom prst="rect">
            <a:avLst/>
          </a:prstGeom>
          <a:noFill/>
          <a:ln>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346" y="2428868"/>
            <a:ext cx="6480048" cy="2301240"/>
          </a:xfrm>
        </p:spPr>
        <p:txBody>
          <a:bodyPr/>
          <a:lstStyle/>
          <a:p>
            <a:r>
              <a:rPr lang="ru-RU" dirty="0" smtClean="0"/>
              <a:t>Число Пи</a:t>
            </a:r>
            <a:endParaRPr lang="ru-RU" dirty="0"/>
          </a:p>
        </p:txBody>
      </p:sp>
      <p:sp>
        <p:nvSpPr>
          <p:cNvPr id="3" name="Подзаголовок 2"/>
          <p:cNvSpPr>
            <a:spLocks noGrp="1"/>
          </p:cNvSpPr>
          <p:nvPr>
            <p:ph type="subTitle" idx="1"/>
          </p:nvPr>
        </p:nvSpPr>
        <p:spPr>
          <a:xfrm>
            <a:off x="1142976" y="3643314"/>
            <a:ext cx="6480048" cy="1752600"/>
          </a:xfrm>
        </p:spPr>
        <p:txBody>
          <a:bodyPr/>
          <a:lstStyle/>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79512" y="332656"/>
            <a:ext cx="8712968" cy="6192688"/>
          </a:xfrm>
        </p:spPr>
        <p:txBody>
          <a:bodyPr>
            <a:normAutofit/>
          </a:bodyPr>
          <a:lstStyle/>
          <a:p>
            <a:r>
              <a:rPr lang="ru-RU" sz="8000" b="1" dirty="0"/>
              <a:t>Окружность и круг вокруг нас.</a:t>
            </a:r>
            <a:r>
              <a:rPr lang="ru-RU" sz="8000" dirty="0"/>
              <a:t/>
            </a:r>
            <a:br>
              <a:rPr lang="ru-RU" sz="8000" dirty="0"/>
            </a:br>
            <a:endParaRPr lang="ru-RU" sz="8000" dirty="0"/>
          </a:p>
        </p:txBody>
      </p:sp>
    </p:spTree>
    <p:extLst>
      <p:ext uri="{BB962C8B-B14F-4D97-AF65-F5344CB8AC3E}">
        <p14:creationId xmlns="" xmlns:p14="http://schemas.microsoft.com/office/powerpoint/2010/main" val="2545254715"/>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Тема:«Число Пи»</a:t>
            </a:r>
            <a:br>
              <a:rPr lang="ru-RU" dirty="0" smtClean="0"/>
            </a:br>
            <a:r>
              <a:rPr lang="ru-RU" dirty="0" smtClean="0"/>
              <a:t>Так что же такое «число пи»??? </a:t>
            </a:r>
            <a:endParaRPr lang="ru-RU" dirty="0"/>
          </a:p>
        </p:txBody>
      </p:sp>
      <p:pic>
        <p:nvPicPr>
          <p:cNvPr id="4" name="Содержимое 3" descr="число пи 2.jpg"/>
          <p:cNvPicPr>
            <a:picLocks noGrp="1" noChangeAspect="1"/>
          </p:cNvPicPr>
          <p:nvPr>
            <p:ph idx="1"/>
          </p:nvPr>
        </p:nvPicPr>
        <p:blipFill>
          <a:blip r:embed="rId2" cstate="print"/>
          <a:srcRect t="14322" b="14322"/>
          <a:stretch>
            <a:fillRect/>
          </a:stretch>
        </p:blipFill>
        <p:spPr>
          <a:xfrm>
            <a:off x="1116013" y="2205038"/>
            <a:ext cx="7272337" cy="432435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5726448"/>
          </a:xfrm>
        </p:spPr>
        <p:txBody>
          <a:bodyPr>
            <a:normAutofit fontScale="90000"/>
          </a:bodyPr>
          <a:lstStyle/>
          <a:p>
            <a:r>
              <a:rPr lang="ru-RU" b="1" dirty="0" smtClean="0"/>
              <a:t>«Пи»(число)— математическая константа, выражающая отношение длины окружности к длине её диаметра. Обозначается буквой греческого алфавита «пи». Старое название — </a:t>
            </a:r>
            <a:r>
              <a:rPr lang="ru-RU" b="1" dirty="0" err="1" smtClean="0"/>
              <a:t>лудольфово</a:t>
            </a:r>
            <a:r>
              <a:rPr lang="ru-RU" b="1" dirty="0" smtClean="0"/>
              <a:t> число.</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Число пи.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252520" cy="6858000"/>
          </a:xfrm>
        </p:spPr>
        <p:txBody>
          <a:bodyPr>
            <a:noAutofit/>
          </a:bodyPr>
          <a:lstStyle/>
          <a:p>
            <a:r>
              <a:rPr lang="ru-RU" sz="3600" dirty="0" smtClean="0"/>
              <a:t>Проблеме </a:t>
            </a:r>
            <a:r>
              <a:rPr lang="ru-RU" sz="3600" dirty="0" err="1" smtClean="0"/>
              <a:t>π </a:t>
            </a:r>
            <a:r>
              <a:rPr lang="ru-RU" sz="3600" dirty="0" smtClean="0"/>
              <a:t>– 4000 лет. Исследователи древних пирамид установили, что частное, полученное от деления суммы двух сторон основания на высоту пирамиды, вырабатывается числом 3,1416. В знаменитом папирусе </a:t>
            </a:r>
            <a:r>
              <a:rPr lang="ru-RU" sz="3600" dirty="0" err="1" smtClean="0"/>
              <a:t>Ахмеса</a:t>
            </a:r>
            <a:r>
              <a:rPr lang="ru-RU" sz="3600" dirty="0" smtClean="0"/>
              <a:t> приводится такое указание. </a:t>
            </a:r>
            <a:endParaRPr lang="ru-RU" sz="36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79512" y="274637"/>
            <a:ext cx="8568952" cy="6322715"/>
          </a:xfrm>
        </p:spPr>
        <p:txBody>
          <a:bodyPr/>
          <a:lstStyle/>
          <a:p>
            <a:r>
              <a:rPr lang="ru-RU" dirty="0"/>
              <a:t>Для построения квадрата, равного по площади кругу: «Отбрось от диаметра его девятую часть и построй квадрат со стороной, равной остальной части, будет он эквивалентен кругу». </a:t>
            </a:r>
            <a:r>
              <a:rPr lang="ru-RU" dirty="0" smtClean="0"/>
              <a:t>Из </a:t>
            </a:r>
            <a:r>
              <a:rPr lang="ru-RU" dirty="0"/>
              <a:t>этого следует, что у </a:t>
            </a:r>
            <a:r>
              <a:rPr lang="ru-RU" dirty="0" err="1"/>
              <a:t>Ахмеса</a:t>
            </a:r>
            <a:r>
              <a:rPr lang="ru-RU" dirty="0"/>
              <a:t> π ≈ 3,1605. Так началась письменная история π.</a:t>
            </a:r>
          </a:p>
        </p:txBody>
      </p:sp>
    </p:spTree>
    <p:extLst>
      <p:ext uri="{BB962C8B-B14F-4D97-AF65-F5344CB8AC3E}">
        <p14:creationId xmlns="" xmlns:p14="http://schemas.microsoft.com/office/powerpoint/2010/main" val="32140246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089024" y="274637"/>
            <a:ext cx="7272339" cy="4882555"/>
          </a:xfrm>
        </p:spPr>
        <p:txBody>
          <a:bodyPr/>
          <a:lstStyle/>
          <a:p>
            <a:r>
              <a:rPr lang="ru-RU" dirty="0" smtClean="0"/>
              <a:t> </a:t>
            </a:r>
            <a:endParaRPr lang="ru-RU" dirty="0"/>
          </a:p>
        </p:txBody>
      </p:sp>
      <p:sp>
        <p:nvSpPr>
          <p:cNvPr id="3" name="Содержимое 2"/>
          <p:cNvSpPr>
            <a:spLocks noGrp="1"/>
          </p:cNvSpPr>
          <p:nvPr>
            <p:ph idx="1"/>
          </p:nvPr>
        </p:nvSpPr>
        <p:spPr>
          <a:xfrm flipH="1">
            <a:off x="539552" y="260648"/>
            <a:ext cx="7632847" cy="6192688"/>
          </a:xfrm>
        </p:spPr>
        <p:txBody>
          <a:bodyPr>
            <a:normAutofit/>
          </a:bodyPr>
          <a:lstStyle/>
          <a:p>
            <a:pPr marL="0" indent="0">
              <a:buNone/>
            </a:pPr>
            <a:r>
              <a:rPr lang="ru-RU" b="1" dirty="0"/>
              <a:t>Способы вычисления  числа П:</a:t>
            </a:r>
            <a:r>
              <a:rPr lang="ru-RU" dirty="0"/>
              <a:t/>
            </a:r>
            <a:br>
              <a:rPr lang="ru-RU" dirty="0"/>
            </a:br>
            <a:r>
              <a:rPr lang="ru-RU" b="1" dirty="0"/>
              <a:t>Простейшее измерение.</a:t>
            </a:r>
            <a:r>
              <a:rPr lang="ru-RU" dirty="0"/>
              <a:t>  Начертим  на плотном картоне  окружность  радиуса </a:t>
            </a:r>
            <a:r>
              <a:rPr lang="ru-RU" dirty="0" err="1"/>
              <a:t>R</a:t>
            </a:r>
            <a:r>
              <a:rPr lang="ru-RU" dirty="0"/>
              <a:t>, вырежем  получившийся  круг  и обмотать вокруг него  тонкую нить. Измерив  длину одного полного  оборота нити,  разделим  полученное число  на длину  диаметра окружности. Получившееся частное  будет приближённым значением  числа П.</a:t>
            </a:r>
            <a:br>
              <a:rPr lang="ru-RU" dirty="0"/>
            </a:br>
            <a:r>
              <a:rPr lang="ru-RU" b="1" dirty="0"/>
              <a:t>Измерение с помощью взвешивания.</a:t>
            </a:r>
            <a:r>
              <a:rPr lang="ru-RU" dirty="0"/>
              <a:t> На листе картона начертим квадрат. Впишем в него  круг. Вырежем квадрат.</a:t>
            </a:r>
          </a:p>
        </p:txBody>
      </p:sp>
    </p:spTree>
    <p:extLst>
      <p:ext uri="{BB962C8B-B14F-4D97-AF65-F5344CB8AC3E}">
        <p14:creationId xmlns="" xmlns:p14="http://schemas.microsoft.com/office/powerpoint/2010/main" val="40523752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14290"/>
            <a:ext cx="8280920" cy="6643710"/>
          </a:xfrm>
        </p:spPr>
        <p:txBody>
          <a:bodyPr>
            <a:noAutofit/>
          </a:bodyPr>
          <a:lstStyle/>
          <a:p>
            <a:r>
              <a:rPr lang="ru-RU" sz="2400" dirty="0" smtClean="0"/>
              <a:t>Определим  массу  картонного квадрата с помощью  школьных весов.  Вырежем из  квадрата круг. Взвесим  и его. Зная массы квадрата (</a:t>
            </a:r>
            <a:r>
              <a:rPr lang="ru-RU" sz="2400" dirty="0" err="1" smtClean="0"/>
              <a:t>m</a:t>
            </a:r>
            <a:r>
              <a:rPr lang="ru-RU" sz="2400" baseline="-25000" dirty="0" err="1" smtClean="0"/>
              <a:t>кв</a:t>
            </a:r>
            <a:r>
              <a:rPr lang="ru-RU" sz="2400" dirty="0" smtClean="0"/>
              <a:t>) и  вписанного в  него круга (</a:t>
            </a:r>
            <a:r>
              <a:rPr lang="ru-RU" sz="2400" dirty="0" err="1" smtClean="0"/>
              <a:t>m</a:t>
            </a:r>
            <a:r>
              <a:rPr lang="ru-RU" sz="2400" baseline="-25000" dirty="0" err="1" smtClean="0"/>
              <a:t>кр</a:t>
            </a:r>
            <a:r>
              <a:rPr lang="ru-RU" sz="2400" dirty="0" smtClean="0"/>
              <a:t>), воспользуемся  формулами </a:t>
            </a:r>
            <a:r>
              <a:rPr lang="ru-RU" sz="2400" dirty="0" err="1" smtClean="0"/>
              <a:t>m</a:t>
            </a:r>
            <a:r>
              <a:rPr lang="ru-RU" sz="2400" dirty="0" smtClean="0"/>
              <a:t> = </a:t>
            </a:r>
            <a:r>
              <a:rPr lang="ru-RU" sz="2400" dirty="0" err="1" smtClean="0"/>
              <a:t>ρ</a:t>
            </a:r>
            <a:r>
              <a:rPr lang="ru-RU" sz="2400" dirty="0" smtClean="0"/>
              <a:t>*V, V =S*</a:t>
            </a:r>
            <a:r>
              <a:rPr lang="ru-RU" sz="2400" dirty="0" err="1" smtClean="0"/>
              <a:t>h</a:t>
            </a:r>
            <a:r>
              <a:rPr lang="ru-RU" sz="2400" dirty="0" smtClean="0"/>
              <a:t>, где  </a:t>
            </a:r>
            <a:r>
              <a:rPr lang="ru-RU" sz="2400" dirty="0" err="1" smtClean="0"/>
              <a:t>ρ</a:t>
            </a:r>
            <a:r>
              <a:rPr lang="ru-RU" sz="2400" dirty="0" smtClean="0"/>
              <a:t>, </a:t>
            </a:r>
            <a:r>
              <a:rPr lang="ru-RU" sz="2400" dirty="0" err="1" smtClean="0"/>
              <a:t>h</a:t>
            </a:r>
            <a:r>
              <a:rPr lang="ru-RU" sz="2400" dirty="0" smtClean="0"/>
              <a:t>- соответственно  плотность и толщина картона, S- площадь фигуры. Рассмотрим равенства: </a:t>
            </a:r>
            <a:r>
              <a:rPr lang="ru-RU" sz="2400" dirty="0" err="1" smtClean="0"/>
              <a:t>m</a:t>
            </a:r>
            <a:r>
              <a:rPr lang="ru-RU" sz="2400" baseline="-25000" dirty="0" err="1" smtClean="0"/>
              <a:t>кв</a:t>
            </a:r>
            <a:r>
              <a:rPr lang="ru-RU" sz="2400" baseline="-25000" dirty="0" smtClean="0"/>
              <a:t>  </a:t>
            </a:r>
            <a:r>
              <a:rPr lang="ru-RU" sz="2400" dirty="0" smtClean="0"/>
              <a:t>= </a:t>
            </a:r>
            <a:r>
              <a:rPr lang="ru-RU" sz="2400" dirty="0" err="1" smtClean="0"/>
              <a:t>ρ* S</a:t>
            </a:r>
            <a:r>
              <a:rPr lang="ru-RU" sz="2400" baseline="-25000" dirty="0" err="1" smtClean="0"/>
              <a:t>кв</a:t>
            </a:r>
            <a:r>
              <a:rPr lang="ru-RU" sz="2400" dirty="0" smtClean="0"/>
              <a:t>*  </a:t>
            </a:r>
            <a:r>
              <a:rPr lang="ru-RU" sz="2400" dirty="0" err="1" smtClean="0"/>
              <a:t>h</a:t>
            </a:r>
            <a:r>
              <a:rPr lang="ru-RU" sz="2400" dirty="0" smtClean="0"/>
              <a:t> = </a:t>
            </a:r>
            <a:r>
              <a:rPr lang="ru-RU" sz="2400" dirty="0" err="1" smtClean="0"/>
              <a:t>ρ* </a:t>
            </a:r>
            <a:r>
              <a:rPr lang="ru-RU" sz="2400" dirty="0" smtClean="0"/>
              <a:t>4R</a:t>
            </a:r>
            <a:r>
              <a:rPr lang="ru-RU" sz="2400" baseline="30000" dirty="0" smtClean="0"/>
              <a:t>2</a:t>
            </a:r>
            <a:r>
              <a:rPr lang="ru-RU" sz="2400" dirty="0" smtClean="0"/>
              <a:t>*  </a:t>
            </a:r>
            <a:r>
              <a:rPr lang="ru-RU" sz="2400" dirty="0" err="1" smtClean="0"/>
              <a:t>h</a:t>
            </a:r>
            <a:r>
              <a:rPr lang="ru-RU" sz="2400" dirty="0" smtClean="0"/>
              <a:t> ,  </a:t>
            </a:r>
            <a:r>
              <a:rPr lang="ru-RU" sz="2400" dirty="0" err="1" smtClean="0"/>
              <a:t>m</a:t>
            </a:r>
            <a:r>
              <a:rPr lang="ru-RU" sz="2400" baseline="-25000" dirty="0" err="1" smtClean="0"/>
              <a:t>кр</a:t>
            </a:r>
            <a:r>
              <a:rPr lang="ru-RU" sz="2400" baseline="-25000" dirty="0" smtClean="0"/>
              <a:t> </a:t>
            </a:r>
            <a:r>
              <a:rPr lang="ru-RU" sz="2400" dirty="0" smtClean="0"/>
              <a:t>= </a:t>
            </a:r>
            <a:r>
              <a:rPr lang="ru-RU" sz="2400" dirty="0" err="1" smtClean="0"/>
              <a:t>ρ</a:t>
            </a:r>
            <a:r>
              <a:rPr lang="ru-RU" sz="2400" dirty="0" smtClean="0"/>
              <a:t>* </a:t>
            </a:r>
            <a:r>
              <a:rPr lang="ru-RU" sz="2400" dirty="0" err="1" smtClean="0"/>
              <a:t>S</a:t>
            </a:r>
            <a:r>
              <a:rPr lang="ru-RU" sz="2400" baseline="-25000" dirty="0" err="1" smtClean="0"/>
              <a:t>кр</a:t>
            </a:r>
            <a:r>
              <a:rPr lang="ru-RU" sz="2400" dirty="0" smtClean="0"/>
              <a:t>*  </a:t>
            </a:r>
            <a:r>
              <a:rPr lang="ru-RU" sz="2400" dirty="0" err="1" smtClean="0"/>
              <a:t>h</a:t>
            </a:r>
            <a:r>
              <a:rPr lang="ru-RU" sz="2400" dirty="0" smtClean="0"/>
              <a:t> = </a:t>
            </a:r>
            <a:r>
              <a:rPr lang="ru-RU" sz="2400" dirty="0" err="1" smtClean="0"/>
              <a:t>ρ</a:t>
            </a:r>
            <a:r>
              <a:rPr lang="ru-RU" sz="2400" dirty="0" smtClean="0"/>
              <a:t>* П*R</a:t>
            </a:r>
            <a:r>
              <a:rPr lang="ru-RU" sz="2400" baseline="30000" dirty="0" smtClean="0"/>
              <a:t>2</a:t>
            </a:r>
            <a:r>
              <a:rPr lang="ru-RU" sz="2400" dirty="0" smtClean="0"/>
              <a:t>*  </a:t>
            </a:r>
            <a:r>
              <a:rPr lang="ru-RU" sz="2400" dirty="0" err="1" smtClean="0"/>
              <a:t>h</a:t>
            </a:r>
            <a:r>
              <a:rPr lang="ru-RU" sz="2400" dirty="0" smtClean="0"/>
              <a:t>. Отсюда </a:t>
            </a:r>
            <a:r>
              <a:rPr lang="ru-RU" sz="2400" dirty="0" err="1" smtClean="0"/>
              <a:t>m</a:t>
            </a:r>
            <a:r>
              <a:rPr lang="ru-RU" sz="2400" baseline="-25000" dirty="0" err="1" smtClean="0"/>
              <a:t>кр</a:t>
            </a:r>
            <a:r>
              <a:rPr lang="ru-RU" sz="2400" baseline="-25000" dirty="0" smtClean="0"/>
              <a:t>/</a:t>
            </a:r>
            <a:r>
              <a:rPr lang="ru-RU" sz="2400" dirty="0" smtClean="0"/>
              <a:t> </a:t>
            </a:r>
            <a:r>
              <a:rPr lang="ru-RU" sz="2400" dirty="0" err="1" smtClean="0"/>
              <a:t>m</a:t>
            </a:r>
            <a:r>
              <a:rPr lang="ru-RU" sz="2400" baseline="-25000" dirty="0" err="1" smtClean="0"/>
              <a:t>кв</a:t>
            </a:r>
            <a:r>
              <a:rPr lang="ru-RU" sz="2400" baseline="-25000" dirty="0" smtClean="0"/>
              <a:t> </a:t>
            </a:r>
            <a:r>
              <a:rPr lang="ru-RU" sz="2400" dirty="0" smtClean="0"/>
              <a:t>= П/4, т.е.  П= 4 </a:t>
            </a:r>
            <a:r>
              <a:rPr lang="ru-RU" sz="2400" dirty="0" err="1" smtClean="0"/>
              <a:t>m</a:t>
            </a:r>
            <a:r>
              <a:rPr lang="ru-RU" sz="2400" baseline="-25000" dirty="0" err="1" smtClean="0"/>
              <a:t>кр</a:t>
            </a:r>
            <a:r>
              <a:rPr lang="ru-RU" sz="2400" dirty="0" smtClean="0"/>
              <a:t>/ </a:t>
            </a:r>
            <a:r>
              <a:rPr lang="ru-RU" sz="2400" dirty="0" err="1" smtClean="0"/>
              <a:t>m</a:t>
            </a:r>
            <a:r>
              <a:rPr lang="ru-RU" sz="2400" baseline="-25000" dirty="0" err="1" smtClean="0"/>
              <a:t>кв</a:t>
            </a:r>
            <a:r>
              <a:rPr lang="ru-RU" sz="2400" baseline="-25000" dirty="0" smtClean="0"/>
              <a:t>.</a:t>
            </a:r>
            <a:r>
              <a:rPr lang="ru-RU" sz="2400" dirty="0" smtClean="0"/>
              <a:t/>
            </a:r>
            <a:br>
              <a:rPr lang="ru-RU" sz="2400" dirty="0" smtClean="0"/>
            </a:br>
            <a:endParaRPr lang="ru-RU" sz="2400" dirty="0"/>
          </a:p>
        </p:txBody>
      </p:sp>
      <p:sp>
        <p:nvSpPr>
          <p:cNvPr id="3" name="Содержимое 2"/>
          <p:cNvSpPr>
            <a:spLocks noGrp="1"/>
          </p:cNvSpPr>
          <p:nvPr>
            <p:ph idx="1"/>
          </p:nvPr>
        </p:nvSpPr>
        <p:spPr>
          <a:xfrm>
            <a:off x="755576" y="620688"/>
            <a:ext cx="8136904" cy="7560840"/>
          </a:xfrm>
        </p:spPr>
        <p:txBody>
          <a:bodyPr/>
          <a:lstStyle/>
          <a:p>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 xmlns:p14="http://schemas.microsoft.com/office/powerpoint/2010/main" val="1027779003"/>
              </p:ext>
            </p:extLst>
          </p:nvPr>
        </p:nvGraphicFramePr>
        <p:xfrm>
          <a:off x="35496" y="-2"/>
          <a:ext cx="9108503" cy="6858001"/>
        </p:xfrm>
        <a:graphic>
          <a:graphicData uri="http://schemas.openxmlformats.org/drawingml/2006/table">
            <a:tbl>
              <a:tblPr firstRow="1" bandRow="1">
                <a:tableStyleId>{306799F8-075E-4A3A-A7F6-7FBC6576F1A4}</a:tableStyleId>
              </a:tblPr>
              <a:tblGrid>
                <a:gridCol w="2664296"/>
                <a:gridCol w="2583191"/>
                <a:gridCol w="1930508"/>
                <a:gridCol w="1930508"/>
              </a:tblGrid>
              <a:tr h="1580276">
                <a:tc>
                  <a:txBody>
                    <a:bodyPr/>
                    <a:lstStyle/>
                    <a:p>
                      <a:pPr algn="ctr"/>
                      <a:r>
                        <a:rPr lang="ru-RU" sz="2400" dirty="0" smtClean="0">
                          <a:solidFill>
                            <a:srgbClr val="FF0000"/>
                          </a:solidFill>
                        </a:rPr>
                        <a:t>Предметы</a:t>
                      </a:r>
                      <a:endParaRPr lang="ru-RU" sz="2400" dirty="0">
                        <a:solidFill>
                          <a:srgbClr val="FF0000"/>
                        </a:solidFill>
                      </a:endParaRPr>
                    </a:p>
                  </a:txBody>
                  <a:tcPr/>
                </a:tc>
                <a:tc>
                  <a:txBody>
                    <a:bodyPr/>
                    <a:lstStyle/>
                    <a:p>
                      <a:pPr algn="ctr"/>
                      <a:r>
                        <a:rPr lang="ru-RU" sz="2400" dirty="0" smtClean="0"/>
                        <a:t>Длина</a:t>
                      </a:r>
                      <a:r>
                        <a:rPr lang="ru-RU" sz="2400" baseline="0" dirty="0" smtClean="0"/>
                        <a:t> окружности</a:t>
                      </a:r>
                    </a:p>
                    <a:p>
                      <a:pPr algn="ctr"/>
                      <a:r>
                        <a:rPr lang="en-US" sz="4000" baseline="0" dirty="0" smtClean="0"/>
                        <a:t>C</a:t>
                      </a:r>
                      <a:endParaRPr lang="ru-RU" sz="4000" baseline="0" dirty="0" smtClean="0"/>
                    </a:p>
                  </a:txBody>
                  <a:tcPr/>
                </a:tc>
                <a:tc>
                  <a:txBody>
                    <a:bodyPr/>
                    <a:lstStyle/>
                    <a:p>
                      <a:pPr algn="ctr"/>
                      <a:r>
                        <a:rPr lang="ru-RU" sz="2400" dirty="0" smtClean="0"/>
                        <a:t>Диаметр</a:t>
                      </a:r>
                      <a:endParaRPr lang="en-US" sz="2400" dirty="0" smtClean="0"/>
                    </a:p>
                    <a:p>
                      <a:pPr algn="ctr"/>
                      <a:r>
                        <a:rPr lang="en-US" sz="4400" dirty="0" smtClean="0"/>
                        <a:t>d</a:t>
                      </a:r>
                    </a:p>
                  </a:txBody>
                  <a:tcPr/>
                </a:tc>
                <a:tc>
                  <a:txBody>
                    <a:bodyPr/>
                    <a:lstStyle/>
                    <a:p>
                      <a:pPr algn="ctr"/>
                      <a:r>
                        <a:rPr lang="ru-RU" sz="2400" dirty="0" smtClean="0"/>
                        <a:t>Отношение</a:t>
                      </a:r>
                    </a:p>
                    <a:p>
                      <a:pPr algn="ctr"/>
                      <a:r>
                        <a:rPr lang="en-US" sz="4400" dirty="0" err="1" smtClean="0"/>
                        <a:t>C:d</a:t>
                      </a:r>
                      <a:endParaRPr lang="ru-RU" sz="4400" dirty="0"/>
                    </a:p>
                  </a:txBody>
                  <a:tcPr/>
                </a:tc>
              </a:tr>
              <a:tr h="1055545">
                <a:tc>
                  <a:txBody>
                    <a:bodyPr/>
                    <a:lstStyle/>
                    <a:p>
                      <a:pPr algn="ctr"/>
                      <a:r>
                        <a:rPr lang="en-US" sz="2800" dirty="0" smtClean="0"/>
                        <a:t>C</a:t>
                      </a:r>
                      <a:r>
                        <a:rPr lang="ru-RU" sz="2800" dirty="0" err="1" smtClean="0"/>
                        <a:t>такан</a:t>
                      </a:r>
                      <a:endParaRPr lang="ru-RU" sz="2800" dirty="0"/>
                    </a:p>
                  </a:txBody>
                  <a:tcPr/>
                </a:tc>
                <a:tc>
                  <a:txBody>
                    <a:bodyPr/>
                    <a:lstStyle/>
                    <a:p>
                      <a:pPr algn="ctr"/>
                      <a:r>
                        <a:rPr lang="ru-RU" sz="2800" dirty="0" smtClean="0"/>
                        <a:t>22см</a:t>
                      </a:r>
                      <a:endParaRPr lang="ru-RU" sz="2800" dirty="0"/>
                    </a:p>
                  </a:txBody>
                  <a:tcPr/>
                </a:tc>
                <a:tc>
                  <a:txBody>
                    <a:bodyPr/>
                    <a:lstStyle/>
                    <a:p>
                      <a:pPr algn="ctr"/>
                      <a:r>
                        <a:rPr lang="ru-RU" sz="2800" dirty="0" smtClean="0"/>
                        <a:t>7см</a:t>
                      </a:r>
                      <a:endParaRPr lang="ru-RU" sz="2800" dirty="0"/>
                    </a:p>
                  </a:txBody>
                  <a:tcPr/>
                </a:tc>
                <a:tc>
                  <a:txBody>
                    <a:bodyPr/>
                    <a:lstStyle/>
                    <a:p>
                      <a:pPr algn="ctr"/>
                      <a:r>
                        <a:rPr lang="ru-RU" sz="2800" dirty="0" smtClean="0"/>
                        <a:t>3.1428</a:t>
                      </a:r>
                      <a:endParaRPr lang="ru-RU" sz="2800" dirty="0"/>
                    </a:p>
                  </a:txBody>
                  <a:tcPr/>
                </a:tc>
              </a:tr>
              <a:tr h="1055545">
                <a:tc>
                  <a:txBody>
                    <a:bodyPr/>
                    <a:lstStyle/>
                    <a:p>
                      <a:pPr algn="ctr"/>
                      <a:r>
                        <a:rPr lang="ru-RU" sz="2800" dirty="0" smtClean="0"/>
                        <a:t>Ведро</a:t>
                      </a:r>
                      <a:endParaRPr lang="ru-RU" sz="2800" dirty="0"/>
                    </a:p>
                  </a:txBody>
                  <a:tcPr/>
                </a:tc>
                <a:tc>
                  <a:txBody>
                    <a:bodyPr/>
                    <a:lstStyle/>
                    <a:p>
                      <a:pPr algn="ctr"/>
                      <a:r>
                        <a:rPr lang="ru-RU" sz="2800" dirty="0" smtClean="0"/>
                        <a:t>82см</a:t>
                      </a:r>
                      <a:endParaRPr lang="ru-RU" sz="2800" dirty="0"/>
                    </a:p>
                  </a:txBody>
                  <a:tcPr/>
                </a:tc>
                <a:tc>
                  <a:txBody>
                    <a:bodyPr/>
                    <a:lstStyle/>
                    <a:p>
                      <a:pPr algn="ctr"/>
                      <a:r>
                        <a:rPr lang="ru-RU" sz="2800" dirty="0" smtClean="0"/>
                        <a:t>26см</a:t>
                      </a:r>
                      <a:endParaRPr lang="ru-RU" sz="2800" dirty="0"/>
                    </a:p>
                  </a:txBody>
                  <a:tcPr/>
                </a:tc>
                <a:tc>
                  <a:txBody>
                    <a:bodyPr/>
                    <a:lstStyle/>
                    <a:p>
                      <a:pPr algn="ctr"/>
                      <a:r>
                        <a:rPr lang="ru-RU" sz="2800" dirty="0" smtClean="0"/>
                        <a:t>3.1538</a:t>
                      </a:r>
                      <a:endParaRPr lang="ru-RU" sz="2800" dirty="0"/>
                    </a:p>
                  </a:txBody>
                  <a:tcPr/>
                </a:tc>
              </a:tr>
              <a:tr h="1055545">
                <a:tc>
                  <a:txBody>
                    <a:bodyPr/>
                    <a:lstStyle/>
                    <a:p>
                      <a:pPr algn="ctr"/>
                      <a:r>
                        <a:rPr lang="ru-RU" sz="2800" dirty="0" smtClean="0"/>
                        <a:t>Тарелка</a:t>
                      </a:r>
                      <a:endParaRPr lang="ru-RU" sz="2800" dirty="0"/>
                    </a:p>
                  </a:txBody>
                  <a:tcPr/>
                </a:tc>
                <a:tc>
                  <a:txBody>
                    <a:bodyPr/>
                    <a:lstStyle/>
                    <a:p>
                      <a:pPr algn="ctr"/>
                      <a:r>
                        <a:rPr lang="ru-RU" sz="2800" dirty="0" smtClean="0"/>
                        <a:t>62см</a:t>
                      </a:r>
                      <a:endParaRPr lang="ru-RU" sz="2800" dirty="0"/>
                    </a:p>
                  </a:txBody>
                  <a:tcPr/>
                </a:tc>
                <a:tc>
                  <a:txBody>
                    <a:bodyPr/>
                    <a:lstStyle/>
                    <a:p>
                      <a:pPr algn="ctr"/>
                      <a:r>
                        <a:rPr lang="ru-RU" sz="2800" dirty="0" smtClean="0"/>
                        <a:t>19,5см</a:t>
                      </a:r>
                      <a:endParaRPr lang="ru-RU" sz="2800" dirty="0"/>
                    </a:p>
                  </a:txBody>
                  <a:tcPr/>
                </a:tc>
                <a:tc>
                  <a:txBody>
                    <a:bodyPr/>
                    <a:lstStyle/>
                    <a:p>
                      <a:pPr algn="ctr"/>
                      <a:r>
                        <a:rPr lang="ru-RU" sz="2800" dirty="0" smtClean="0"/>
                        <a:t>3.1794</a:t>
                      </a:r>
                      <a:endParaRPr lang="ru-RU" sz="2800" dirty="0"/>
                    </a:p>
                  </a:txBody>
                  <a:tcPr/>
                </a:tc>
              </a:tr>
              <a:tr h="1055545">
                <a:tc>
                  <a:txBody>
                    <a:bodyPr/>
                    <a:lstStyle/>
                    <a:p>
                      <a:pPr algn="ctr"/>
                      <a:r>
                        <a:rPr lang="ru-RU" sz="2800" dirty="0" smtClean="0"/>
                        <a:t>Кастрюля</a:t>
                      </a:r>
                      <a:endParaRPr lang="ru-RU" sz="2800" dirty="0"/>
                    </a:p>
                  </a:txBody>
                  <a:tcPr/>
                </a:tc>
                <a:tc>
                  <a:txBody>
                    <a:bodyPr/>
                    <a:lstStyle/>
                    <a:p>
                      <a:pPr algn="ctr"/>
                      <a:r>
                        <a:rPr lang="ru-RU" sz="2800" dirty="0" smtClean="0"/>
                        <a:t>69см</a:t>
                      </a:r>
                      <a:endParaRPr lang="ru-RU" sz="2800" dirty="0"/>
                    </a:p>
                  </a:txBody>
                  <a:tcPr/>
                </a:tc>
                <a:tc>
                  <a:txBody>
                    <a:bodyPr/>
                    <a:lstStyle/>
                    <a:p>
                      <a:pPr algn="ctr"/>
                      <a:r>
                        <a:rPr lang="ru-RU" sz="2800" dirty="0" smtClean="0"/>
                        <a:t>22см</a:t>
                      </a:r>
                      <a:endParaRPr lang="ru-RU" sz="2800" dirty="0"/>
                    </a:p>
                  </a:txBody>
                  <a:tcPr/>
                </a:tc>
                <a:tc>
                  <a:txBody>
                    <a:bodyPr/>
                    <a:lstStyle/>
                    <a:p>
                      <a:pPr algn="ctr"/>
                      <a:r>
                        <a:rPr lang="ru-RU" sz="2800" dirty="0" smtClean="0"/>
                        <a:t>3.1363</a:t>
                      </a:r>
                      <a:endParaRPr lang="ru-RU" sz="2800" dirty="0"/>
                    </a:p>
                  </a:txBody>
                  <a:tcPr/>
                </a:tc>
              </a:tr>
              <a:tr h="1055545">
                <a:tc>
                  <a:txBody>
                    <a:bodyPr/>
                    <a:lstStyle/>
                    <a:p>
                      <a:pPr algn="ctr"/>
                      <a:r>
                        <a:rPr lang="ru-RU" sz="2800" dirty="0" smtClean="0"/>
                        <a:t>Бидон</a:t>
                      </a:r>
                      <a:endParaRPr lang="ru-RU" sz="2800" dirty="0"/>
                    </a:p>
                  </a:txBody>
                  <a:tcPr/>
                </a:tc>
                <a:tc>
                  <a:txBody>
                    <a:bodyPr/>
                    <a:lstStyle/>
                    <a:p>
                      <a:pPr algn="ctr"/>
                      <a:r>
                        <a:rPr lang="ru-RU" sz="2800" dirty="0" smtClean="0"/>
                        <a:t>52см</a:t>
                      </a:r>
                      <a:endParaRPr lang="ru-RU" sz="2800" dirty="0"/>
                    </a:p>
                  </a:txBody>
                  <a:tcPr/>
                </a:tc>
                <a:tc>
                  <a:txBody>
                    <a:bodyPr/>
                    <a:lstStyle/>
                    <a:p>
                      <a:pPr algn="ctr"/>
                      <a:r>
                        <a:rPr lang="ru-RU" sz="2800" dirty="0" smtClean="0"/>
                        <a:t>16.5см</a:t>
                      </a:r>
                      <a:endParaRPr lang="ru-RU" sz="2800" dirty="0"/>
                    </a:p>
                  </a:txBody>
                  <a:tcPr/>
                </a:tc>
                <a:tc>
                  <a:txBody>
                    <a:bodyPr/>
                    <a:lstStyle/>
                    <a:p>
                      <a:pPr algn="ctr"/>
                      <a:r>
                        <a:rPr lang="ru-RU" sz="2800" dirty="0" smtClean="0"/>
                        <a:t>3.1515</a:t>
                      </a:r>
                      <a:endParaRPr lang="ru-RU" sz="2800" dirty="0"/>
                    </a:p>
                  </a:txBody>
                  <a:tcPr/>
                </a:tc>
              </a:tr>
            </a:tbl>
          </a:graphicData>
        </a:graphic>
      </p:graphicFrame>
    </p:spTree>
    <p:extLst>
      <p:ext uri="{BB962C8B-B14F-4D97-AF65-F5344CB8AC3E}">
        <p14:creationId xmlns="" xmlns:p14="http://schemas.microsoft.com/office/powerpoint/2010/main" val="35433180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число пи5.jpg"/>
          <p:cNvPicPr>
            <a:picLocks noGrp="1" noChangeAspect="1"/>
          </p:cNvPicPr>
          <p:nvPr>
            <p:ph idx="1"/>
          </p:nvPr>
        </p:nvPicPr>
        <p:blipFill>
          <a:blip r:embed="rId2" cstate="print"/>
          <a:srcRect l="-50177" r="-50177"/>
          <a:stretch>
            <a:fillRect/>
          </a:stretch>
        </p:blipFill>
        <p:spPr>
          <a:xfrm>
            <a:off x="3419872" y="1628800"/>
            <a:ext cx="7272339" cy="4324257"/>
          </a:xfrm>
        </p:spPr>
      </p:pic>
      <p:sp>
        <p:nvSpPr>
          <p:cNvPr id="2" name="Заголовок 1"/>
          <p:cNvSpPr>
            <a:spLocks noGrp="1"/>
          </p:cNvSpPr>
          <p:nvPr>
            <p:ph type="title"/>
          </p:nvPr>
        </p:nvSpPr>
        <p:spPr>
          <a:xfrm>
            <a:off x="0" y="0"/>
            <a:ext cx="5929322" cy="6858000"/>
          </a:xfrm>
        </p:spPr>
        <p:txBody>
          <a:bodyPr>
            <a:noAutofit/>
          </a:bodyPr>
          <a:lstStyle/>
          <a:p>
            <a:r>
              <a:rPr lang="ru-RU" sz="3600" dirty="0" smtClean="0"/>
              <a:t>Применяется в математике при описании гармонических колебаний(начальная фаза, период ,и т.д.).Число Пи выражается бесконечной непериодической десятичной дробью:</a:t>
            </a:r>
            <a:br>
              <a:rPr lang="ru-RU" sz="3600" dirty="0" smtClean="0"/>
            </a:br>
            <a:r>
              <a:rPr lang="ru-RU" sz="3600" dirty="0" err="1" smtClean="0"/>
              <a:t>p</a:t>
            </a:r>
            <a:r>
              <a:rPr lang="ru-RU" sz="3600" dirty="0" smtClean="0"/>
              <a:t> = 3,141 592 653 589 793 238 462 643...</a:t>
            </a:r>
            <a:endParaRPr lang="ru-RU" sz="36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274638"/>
            <a:ext cx="7467600" cy="4234482"/>
          </a:xfrm>
        </p:spPr>
        <p:txBody>
          <a:bodyPr>
            <a:noAutofit/>
          </a:bodyPr>
          <a:lstStyle/>
          <a:p>
            <a:pPr algn="ctr"/>
            <a:r>
              <a:rPr lang="ru-RU" sz="6000" dirty="0" smtClean="0"/>
              <a:t>Но зачем нам нужно число пи, да с такой точностью...?</a:t>
            </a:r>
            <a:endParaRPr lang="ru-RU" sz="6000" dirty="0"/>
          </a:p>
        </p:txBody>
      </p:sp>
      <p:sp>
        <p:nvSpPr>
          <p:cNvPr id="3" name="Содержимое 2"/>
          <p:cNvSpPr>
            <a:spLocks noGrp="1"/>
          </p:cNvSpPr>
          <p:nvPr>
            <p:ph idx="1"/>
          </p:nvPr>
        </p:nvSpPr>
        <p:spPr>
          <a:xfrm>
            <a:off x="457200" y="3284984"/>
            <a:ext cx="7427168" cy="2841179"/>
          </a:xfrm>
        </p:spPr>
        <p:txBody>
          <a:bodyPr/>
          <a:lstStyle/>
          <a:p>
            <a:endParaRPr lang="ru-RU" dirty="0"/>
          </a:p>
        </p:txBody>
      </p:sp>
    </p:spTree>
    <p:extLst>
      <p:ext uri="{BB962C8B-B14F-4D97-AF65-F5344CB8AC3E}">
        <p14:creationId xmlns="" xmlns:p14="http://schemas.microsoft.com/office/powerpoint/2010/main" val="3455488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274320"/>
            <a:ext cx="7470648" cy="6107008"/>
          </a:xfrm>
        </p:spPr>
        <p:txBody>
          <a:bodyPr>
            <a:normAutofit fontScale="90000"/>
          </a:bodyPr>
          <a:lstStyle/>
          <a:p>
            <a:r>
              <a:rPr lang="ru-RU" sz="7300" u="sng" dirty="0"/>
              <a:t>Стихи….</a:t>
            </a:r>
            <a:r>
              <a:rPr lang="ru-RU" sz="3600" dirty="0"/>
              <a:t/>
            </a:r>
            <a:br>
              <a:rPr lang="ru-RU" sz="3600" dirty="0"/>
            </a:br>
            <a:r>
              <a:rPr lang="ru-RU" sz="3600" i="1" dirty="0"/>
              <a:t>   </a:t>
            </a:r>
            <a:r>
              <a:rPr lang="ru-RU" sz="3600" i="1" dirty="0" smtClean="0"/>
              <a:t>1.   </a:t>
            </a:r>
            <a:r>
              <a:rPr lang="ru-RU" sz="4000" i="1" dirty="0" smtClean="0"/>
              <a:t>Мы </a:t>
            </a:r>
            <a:r>
              <a:rPr lang="ru-RU" sz="4000" i="1" dirty="0"/>
              <a:t>живём с братишкой дружно,</a:t>
            </a:r>
            <a:r>
              <a:rPr lang="ru-RU" sz="4000" dirty="0"/>
              <a:t/>
            </a:r>
            <a:br>
              <a:rPr lang="ru-RU" sz="4000" dirty="0"/>
            </a:br>
            <a:r>
              <a:rPr lang="ru-RU" sz="4000" i="1" dirty="0"/>
              <a:t>     </a:t>
            </a:r>
            <a:r>
              <a:rPr lang="ru-RU" sz="4000" i="1" dirty="0" smtClean="0"/>
              <a:t> Нам </a:t>
            </a:r>
            <a:r>
              <a:rPr lang="ru-RU" sz="4000" i="1" dirty="0"/>
              <a:t>так весело вдвоём,</a:t>
            </a:r>
            <a:r>
              <a:rPr lang="ru-RU" sz="4000" dirty="0"/>
              <a:t/>
            </a:r>
            <a:br>
              <a:rPr lang="ru-RU" sz="4000" dirty="0"/>
            </a:br>
            <a:r>
              <a:rPr lang="ru-RU" sz="4000" i="1" dirty="0"/>
              <a:t>      </a:t>
            </a:r>
            <a:r>
              <a:rPr lang="ru-RU" sz="4000" i="1" dirty="0" smtClean="0"/>
              <a:t>Мы </a:t>
            </a:r>
            <a:r>
              <a:rPr lang="ru-RU" sz="4000" i="1" dirty="0"/>
              <a:t>на лист поставим кружку,</a:t>
            </a:r>
            <a:r>
              <a:rPr lang="ru-RU" sz="4000" dirty="0"/>
              <a:t/>
            </a:r>
            <a:br>
              <a:rPr lang="ru-RU" sz="4000" dirty="0"/>
            </a:br>
            <a:r>
              <a:rPr lang="ru-RU" sz="4000" i="1" dirty="0"/>
              <a:t>     </a:t>
            </a:r>
            <a:r>
              <a:rPr lang="ru-RU" sz="4000" i="1" dirty="0" smtClean="0"/>
              <a:t> Обведём </a:t>
            </a:r>
            <a:r>
              <a:rPr lang="ru-RU" sz="4000" i="1" dirty="0"/>
              <a:t>карандашом.</a:t>
            </a:r>
            <a:r>
              <a:rPr lang="ru-RU" sz="4000" dirty="0"/>
              <a:t/>
            </a:r>
            <a:br>
              <a:rPr lang="ru-RU" sz="4000" dirty="0"/>
            </a:br>
            <a:r>
              <a:rPr lang="ru-RU" sz="4000" dirty="0" smtClean="0"/>
              <a:t>      </a:t>
            </a:r>
            <a:r>
              <a:rPr lang="ru-RU" sz="4000" i="1" dirty="0" smtClean="0"/>
              <a:t>Получилось </a:t>
            </a:r>
            <a:r>
              <a:rPr lang="ru-RU" sz="4000" i="1" dirty="0"/>
              <a:t>то, что нужно -</a:t>
            </a:r>
            <a:r>
              <a:rPr lang="ru-RU" sz="4000" dirty="0"/>
              <a:t/>
            </a:r>
            <a:br>
              <a:rPr lang="ru-RU" sz="4000" dirty="0"/>
            </a:br>
            <a:r>
              <a:rPr lang="ru-RU" sz="4000" i="1" dirty="0"/>
              <a:t>      </a:t>
            </a:r>
            <a:r>
              <a:rPr lang="ru-RU" sz="4000" i="1" dirty="0" smtClean="0"/>
              <a:t>Называется </a:t>
            </a:r>
            <a:r>
              <a:rPr lang="ru-RU" sz="4000" b="1" i="1" dirty="0">
                <a:solidFill>
                  <a:srgbClr val="FF0000"/>
                </a:solidFill>
              </a:rPr>
              <a:t>ОКРУЖНОСТЬ</a:t>
            </a:r>
            <a:r>
              <a:rPr lang="ru-RU" sz="4000" b="1" i="1" dirty="0"/>
              <a:t>.</a:t>
            </a:r>
            <a:r>
              <a:rPr lang="ru-RU" sz="4000" dirty="0"/>
              <a:t/>
            </a:r>
            <a:br>
              <a:rPr lang="ru-RU" sz="4000" dirty="0"/>
            </a:br>
            <a:endParaRPr lang="ru-RU" sz="4000" dirty="0"/>
          </a:p>
        </p:txBody>
      </p:sp>
    </p:spTree>
    <p:extLst>
      <p:ext uri="{BB962C8B-B14F-4D97-AF65-F5344CB8AC3E}">
        <p14:creationId xmlns="" xmlns:p14="http://schemas.microsoft.com/office/powerpoint/2010/main" val="192276854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274638"/>
            <a:ext cx="7467600" cy="3442394"/>
          </a:xfrm>
        </p:spPr>
        <p:txBody>
          <a:bodyPr>
            <a:normAutofit/>
          </a:bodyPr>
          <a:lstStyle/>
          <a:p>
            <a:r>
              <a:rPr lang="ru-RU" dirty="0" smtClean="0"/>
              <a:t>Круг, о котором мы не задумываемся без надобности.</a:t>
            </a:r>
            <a:endParaRPr lang="ru-RU" dirty="0"/>
          </a:p>
        </p:txBody>
      </p:sp>
      <p:sp>
        <p:nvSpPr>
          <p:cNvPr id="3" name="Содержимое 2"/>
          <p:cNvSpPr>
            <a:spLocks noGrp="1"/>
          </p:cNvSpPr>
          <p:nvPr>
            <p:ph idx="1"/>
          </p:nvPr>
        </p:nvSpPr>
        <p:spPr/>
        <p:txBody>
          <a:bodyPr/>
          <a:lstStyle/>
          <a:p>
            <a:endParaRPr lang="ru-RU" dirty="0"/>
          </a:p>
        </p:txBody>
      </p:sp>
    </p:spTree>
    <p:extLst>
      <p:ext uri="{BB962C8B-B14F-4D97-AF65-F5344CB8AC3E}">
        <p14:creationId xmlns="" xmlns:p14="http://schemas.microsoft.com/office/powerpoint/2010/main" val="28623174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 xmlns:p14="http://schemas.microsoft.com/office/powerpoint/2010/main" val="39226076"/>
              </p:ext>
            </p:extLst>
          </p:nvPr>
        </p:nvGraphicFramePr>
        <p:xfrm>
          <a:off x="-159706" y="169184"/>
          <a:ext cx="9324528" cy="6710575"/>
        </p:xfrm>
        <a:graphic>
          <a:graphicData uri="http://schemas.openxmlformats.org/drawingml/2006/table">
            <a:tbl>
              <a:tblPr firstRow="1" bandRow="1">
                <a:tableStyleId>{E269D01E-BC32-4049-B463-5C60D7B0CCD2}</a:tableStyleId>
              </a:tblPr>
              <a:tblGrid>
                <a:gridCol w="2216782"/>
                <a:gridCol w="7107746"/>
              </a:tblGrid>
              <a:tr h="388325">
                <a:tc>
                  <a:txBody>
                    <a:bodyPr/>
                    <a:lstStyle/>
                    <a:p>
                      <a:pPr algn="ctr"/>
                      <a:r>
                        <a:rPr lang="ru-RU" dirty="0" smtClean="0">
                          <a:solidFill>
                            <a:srgbClr val="FF0000"/>
                          </a:solidFill>
                        </a:rPr>
                        <a:t>Предмет</a:t>
                      </a:r>
                      <a:endParaRPr lang="ru-RU" dirty="0">
                        <a:solidFill>
                          <a:srgbClr val="FF0000"/>
                        </a:solidFill>
                      </a:endParaRPr>
                    </a:p>
                  </a:txBody>
                  <a:tcPr/>
                </a:tc>
                <a:tc>
                  <a:txBody>
                    <a:bodyPr/>
                    <a:lstStyle/>
                    <a:p>
                      <a:pPr algn="ctr"/>
                      <a:r>
                        <a:rPr lang="ru-RU" dirty="0" smtClean="0"/>
                        <a:t>Использование</a:t>
                      </a:r>
                      <a:endParaRPr lang="ru-RU" dirty="0"/>
                    </a:p>
                  </a:txBody>
                  <a:tcPr/>
                </a:tc>
              </a:tr>
              <a:tr h="744290">
                <a:tc>
                  <a:txBody>
                    <a:bodyPr/>
                    <a:lstStyle/>
                    <a:p>
                      <a:pPr algn="ctr"/>
                      <a:r>
                        <a:rPr lang="ru-RU" dirty="0" smtClean="0"/>
                        <a:t>Физика и астрономия</a:t>
                      </a:r>
                      <a:endParaRPr lang="ru-RU" dirty="0"/>
                    </a:p>
                  </a:txBody>
                  <a:tcPr/>
                </a:tc>
                <a:tc>
                  <a:txBody>
                    <a:bodyPr/>
                    <a:lstStyle/>
                    <a:p>
                      <a:pPr algn="ctr"/>
                      <a:r>
                        <a:rPr lang="ru-RU" sz="2000" dirty="0" smtClean="0"/>
                        <a:t>Движение</a:t>
                      </a:r>
                      <a:r>
                        <a:rPr lang="ru-RU" sz="2000" baseline="0" dirty="0" smtClean="0"/>
                        <a:t> небесных тел происходит по круговым орбитам. Зодиакальный круг, астрономический круг</a:t>
                      </a:r>
                      <a:r>
                        <a:rPr lang="ru-RU" baseline="0" dirty="0" smtClean="0"/>
                        <a:t>.</a:t>
                      </a:r>
                      <a:endParaRPr lang="ru-RU" dirty="0"/>
                    </a:p>
                  </a:txBody>
                  <a:tcPr/>
                </a:tc>
              </a:tr>
              <a:tr h="744290">
                <a:tc>
                  <a:txBody>
                    <a:bodyPr/>
                    <a:lstStyle/>
                    <a:p>
                      <a:pPr algn="ctr"/>
                      <a:r>
                        <a:rPr lang="ru-RU" sz="2000" dirty="0" smtClean="0"/>
                        <a:t>География</a:t>
                      </a:r>
                      <a:endParaRPr lang="ru-RU" sz="2000" dirty="0"/>
                    </a:p>
                  </a:txBody>
                  <a:tcPr/>
                </a:tc>
                <a:tc>
                  <a:txBody>
                    <a:bodyPr/>
                    <a:lstStyle/>
                    <a:p>
                      <a:pPr algn="ctr"/>
                      <a:r>
                        <a:rPr lang="ru-RU" sz="2000" b="1" dirty="0" smtClean="0"/>
                        <a:t>Меридианы</a:t>
                      </a:r>
                      <a:r>
                        <a:rPr lang="ru-RU" sz="2000" b="1" baseline="0" dirty="0" smtClean="0"/>
                        <a:t> и параллели, определяющие положение тела на земном шаре, экватор.</a:t>
                      </a:r>
                      <a:endParaRPr lang="ru-RU" sz="2000" b="1" dirty="0"/>
                    </a:p>
                  </a:txBody>
                  <a:tcPr/>
                </a:tc>
              </a:tr>
              <a:tr h="982779">
                <a:tc>
                  <a:txBody>
                    <a:bodyPr/>
                    <a:lstStyle/>
                    <a:p>
                      <a:pPr algn="ctr"/>
                      <a:r>
                        <a:rPr lang="ru-RU" sz="2000" dirty="0" smtClean="0"/>
                        <a:t>Биология</a:t>
                      </a:r>
                      <a:endParaRPr lang="ru-RU" sz="2000" dirty="0"/>
                    </a:p>
                  </a:txBody>
                  <a:tcPr/>
                </a:tc>
                <a:tc>
                  <a:txBody>
                    <a:bodyPr/>
                    <a:lstStyle/>
                    <a:p>
                      <a:pPr algn="ctr"/>
                      <a:r>
                        <a:rPr lang="ru-RU" sz="2000" dirty="0" smtClean="0"/>
                        <a:t>У</a:t>
                      </a:r>
                      <a:r>
                        <a:rPr lang="ru-RU" sz="2000" baseline="0" dirty="0" smtClean="0"/>
                        <a:t> всех клеток есть круглое ядро. Круглую форму имеют клетки крови, цилиндрическую – клетки многих желез.</a:t>
                      </a:r>
                      <a:endParaRPr lang="ru-RU" sz="2000" dirty="0"/>
                    </a:p>
                  </a:txBody>
                  <a:tcPr/>
                </a:tc>
              </a:tr>
              <a:tr h="1067894">
                <a:tc>
                  <a:txBody>
                    <a:bodyPr/>
                    <a:lstStyle/>
                    <a:p>
                      <a:pPr algn="ctr"/>
                      <a:r>
                        <a:rPr lang="ru-RU" sz="2000" dirty="0" smtClean="0"/>
                        <a:t>История и обществознание</a:t>
                      </a:r>
                      <a:endParaRPr lang="ru-RU" sz="2000" dirty="0"/>
                    </a:p>
                  </a:txBody>
                  <a:tcPr/>
                </a:tc>
                <a:tc>
                  <a:txBody>
                    <a:bodyPr/>
                    <a:lstStyle/>
                    <a:p>
                      <a:pPr algn="ctr"/>
                      <a:r>
                        <a:rPr lang="ru-RU" sz="2000" dirty="0" smtClean="0"/>
                        <a:t>«Круглый стол» – конференции,</a:t>
                      </a:r>
                      <a:r>
                        <a:rPr lang="ru-RU" sz="2000" baseline="0" dirty="0" smtClean="0"/>
                        <a:t> кругооборот капитала, круг семьи, колесо истории, «большой и малый круг истории» – исторические циклы.</a:t>
                      </a:r>
                      <a:endParaRPr lang="ru-RU" sz="2000" dirty="0"/>
                    </a:p>
                  </a:txBody>
                  <a:tcPr/>
                </a:tc>
              </a:tr>
              <a:tr h="2038707">
                <a:tc>
                  <a:txBody>
                    <a:bodyPr/>
                    <a:lstStyle/>
                    <a:p>
                      <a:pPr algn="ctr"/>
                      <a:r>
                        <a:rPr lang="ru-RU" sz="2000" dirty="0" smtClean="0"/>
                        <a:t>Русский</a:t>
                      </a:r>
                      <a:r>
                        <a:rPr lang="ru-RU" sz="2000" baseline="0" dirty="0" smtClean="0"/>
                        <a:t> язык</a:t>
                      </a:r>
                      <a:endParaRPr lang="ru-RU" sz="2000" dirty="0"/>
                    </a:p>
                  </a:txBody>
                  <a:tcPr/>
                </a:tc>
                <a:tc>
                  <a:txBody>
                    <a:bodyPr/>
                    <a:lstStyle/>
                    <a:p>
                      <a:pPr algn="ctr"/>
                      <a:r>
                        <a:rPr lang="ru-RU" sz="2000" dirty="0" smtClean="0"/>
                        <a:t>В русском языке слово «круглый» означает высокую степень чего – либо:</a:t>
                      </a:r>
                      <a:r>
                        <a:rPr lang="ru-RU" sz="2000" baseline="0" dirty="0" smtClean="0"/>
                        <a:t> «круглый отличник», «круглый дурак». От слова круг образовано множество различных слов: круглый, округлить, вокруг, кружить и т.д. Округлые формы, круглое лицо, кругленькие щёки, круглый год – часто употребляемые выражения.</a:t>
                      </a:r>
                      <a:endParaRPr lang="ru-RU" sz="2000" dirty="0"/>
                    </a:p>
                  </a:txBody>
                  <a:tcPr/>
                </a:tc>
              </a:tr>
              <a:tr h="744290">
                <a:tc>
                  <a:txBody>
                    <a:bodyPr/>
                    <a:lstStyle/>
                    <a:p>
                      <a:pPr algn="ctr"/>
                      <a:r>
                        <a:rPr lang="ru-RU" sz="2000" dirty="0" smtClean="0"/>
                        <a:t>Химия</a:t>
                      </a:r>
                      <a:endParaRPr lang="ru-RU" sz="2000" dirty="0"/>
                    </a:p>
                  </a:txBody>
                  <a:tcPr/>
                </a:tc>
                <a:tc>
                  <a:txBody>
                    <a:bodyPr/>
                    <a:lstStyle/>
                    <a:p>
                      <a:pPr algn="ctr"/>
                      <a:r>
                        <a:rPr lang="ru-RU" sz="2000" dirty="0" smtClean="0"/>
                        <a:t>Строение атома:</a:t>
                      </a:r>
                      <a:r>
                        <a:rPr lang="ru-RU" sz="2000" baseline="0" dirty="0" smtClean="0"/>
                        <a:t> ядро круглое, электроны вращаются вокруг ядра по круговым орбитам.</a:t>
                      </a:r>
                      <a:endParaRPr lang="ru-RU" sz="2000" dirty="0"/>
                    </a:p>
                  </a:txBody>
                  <a:tcPr/>
                </a:tc>
              </a:tr>
            </a:tbl>
          </a:graphicData>
        </a:graphic>
      </p:graphicFrame>
    </p:spTree>
    <p:extLst>
      <p:ext uri="{BB962C8B-B14F-4D97-AF65-F5344CB8AC3E}">
        <p14:creationId xmlns="" xmlns:p14="http://schemas.microsoft.com/office/powerpoint/2010/main" val="8719115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089024" y="274637"/>
            <a:ext cx="7272339" cy="2794323"/>
          </a:xfrm>
        </p:spPr>
        <p:txBody>
          <a:bodyPr/>
          <a:lstStyle/>
          <a:p>
            <a:r>
              <a:rPr lang="ru-RU" sz="7200" dirty="0" smtClean="0"/>
              <a:t>Спасибо всем за внимание!!!</a:t>
            </a:r>
            <a:endParaRPr lang="ru-RU" sz="7200" dirty="0"/>
          </a:p>
        </p:txBody>
      </p:sp>
      <p:sp>
        <p:nvSpPr>
          <p:cNvPr id="4" name="TextBox 3"/>
          <p:cNvSpPr txBox="1"/>
          <p:nvPr/>
        </p:nvSpPr>
        <p:spPr>
          <a:xfrm>
            <a:off x="899592" y="4653136"/>
            <a:ext cx="7632848" cy="1938992"/>
          </a:xfrm>
          <a:prstGeom prst="rect">
            <a:avLst/>
          </a:prstGeom>
          <a:noFill/>
        </p:spPr>
        <p:txBody>
          <a:bodyPr wrap="square" rtlCol="0">
            <a:spAutoFit/>
          </a:bodyPr>
          <a:lstStyle/>
          <a:p>
            <a:r>
              <a:rPr lang="ru-RU" sz="4000" dirty="0" smtClean="0"/>
              <a:t>И отдельное спасибо Ольге Александровне, как учителю математики.</a:t>
            </a:r>
            <a:endParaRPr lang="ru-RU" sz="4000" dirty="0"/>
          </a:p>
        </p:txBody>
      </p:sp>
    </p:spTree>
    <p:extLst>
      <p:ext uri="{BB962C8B-B14F-4D97-AF65-F5344CB8AC3E}">
        <p14:creationId xmlns="" xmlns:p14="http://schemas.microsoft.com/office/powerpoint/2010/main" val="8663247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116632"/>
            <a:ext cx="4546848" cy="6624736"/>
          </a:xfrm>
        </p:spPr>
        <p:txBody>
          <a:bodyPr>
            <a:normAutofit fontScale="90000"/>
          </a:bodyPr>
          <a:lstStyle/>
          <a:p>
            <a:r>
              <a:rPr lang="ru-RU" sz="2200" b="1" i="1" dirty="0"/>
              <a:t>3.В нашей сложной </a:t>
            </a:r>
            <a:r>
              <a:rPr lang="ru-RU" sz="2200" b="1" i="1" dirty="0" smtClean="0"/>
              <a:t>круговерти</a:t>
            </a:r>
            <a:r>
              <a:rPr lang="en-US" sz="2200" i="1" dirty="0"/>
              <a:t/>
            </a:r>
            <a:br>
              <a:rPr lang="en-US" sz="2200" i="1" dirty="0"/>
            </a:br>
            <a:r>
              <a:rPr lang="ru-RU" sz="2200" i="1" dirty="0" smtClean="0"/>
              <a:t>Оглянитесь</a:t>
            </a:r>
            <a:r>
              <a:rPr lang="ru-RU" sz="2200" i="1" dirty="0"/>
              <a:t>-ка вокруг,</a:t>
            </a:r>
            <a:r>
              <a:rPr lang="ru-RU" sz="2200" dirty="0"/>
              <a:t/>
            </a:r>
            <a:br>
              <a:rPr lang="ru-RU" sz="2200" dirty="0"/>
            </a:br>
            <a:r>
              <a:rPr lang="ru-RU" sz="2200" i="1" dirty="0"/>
              <a:t> </a:t>
            </a:r>
            <a:r>
              <a:rPr lang="ru-RU" sz="2200" i="1" dirty="0" smtClean="0"/>
              <a:t>Вот </a:t>
            </a:r>
            <a:r>
              <a:rPr lang="ru-RU" sz="2200" i="1" dirty="0"/>
              <a:t>уж несколько столетий</a:t>
            </a:r>
            <a:r>
              <a:rPr lang="ru-RU" sz="2200" dirty="0"/>
              <a:t/>
            </a:r>
            <a:br>
              <a:rPr lang="ru-RU" sz="2200" dirty="0"/>
            </a:br>
            <a:r>
              <a:rPr lang="ru-RU" sz="2200" i="1" dirty="0"/>
              <a:t>Крутится гончарный круг.</a:t>
            </a:r>
            <a:r>
              <a:rPr lang="ru-RU" sz="2200" dirty="0"/>
              <a:t/>
            </a:r>
            <a:br>
              <a:rPr lang="ru-RU" sz="2200" dirty="0"/>
            </a:br>
            <a:r>
              <a:rPr lang="ru-RU" sz="2200" i="1" dirty="0"/>
              <a:t> </a:t>
            </a:r>
            <a:r>
              <a:rPr lang="ru-RU" sz="2200" b="1" i="1" dirty="0" smtClean="0"/>
              <a:t>А </a:t>
            </a:r>
            <a:r>
              <a:rPr lang="ru-RU" sz="2200" b="1" i="1" dirty="0"/>
              <a:t>возьмите круг вопросов</a:t>
            </a:r>
            <a:r>
              <a:rPr lang="ru-RU" sz="2200" dirty="0"/>
              <a:t/>
            </a:r>
            <a:br>
              <a:rPr lang="ru-RU" sz="2200" dirty="0"/>
            </a:br>
            <a:r>
              <a:rPr lang="ru-RU" sz="2200" i="1" dirty="0"/>
              <a:t>Тех, кто с техникой знаком,</a:t>
            </a:r>
            <a:r>
              <a:rPr lang="ru-RU" sz="2200" dirty="0"/>
              <a:t/>
            </a:r>
            <a:br>
              <a:rPr lang="ru-RU" sz="2200" dirty="0"/>
            </a:br>
            <a:r>
              <a:rPr lang="ru-RU" sz="2200" i="1" dirty="0"/>
              <a:t>Только круглые колеса</a:t>
            </a:r>
            <a:r>
              <a:rPr lang="ru-RU" sz="2200" dirty="0"/>
              <a:t/>
            </a:r>
            <a:br>
              <a:rPr lang="ru-RU" sz="2200" dirty="0"/>
            </a:br>
            <a:r>
              <a:rPr lang="ru-RU" sz="2200" i="1" dirty="0"/>
              <a:t>Нас прокатят с ветерком.</a:t>
            </a:r>
            <a:r>
              <a:rPr lang="ru-RU" sz="2200" dirty="0"/>
              <a:t/>
            </a:r>
            <a:br>
              <a:rPr lang="ru-RU" sz="2200" dirty="0"/>
            </a:br>
            <a:r>
              <a:rPr lang="ru-RU" sz="2200" i="1" dirty="0" smtClean="0"/>
              <a:t>.</a:t>
            </a:r>
            <a:r>
              <a:rPr lang="ru-RU" sz="3100" dirty="0"/>
              <a:t/>
            </a:r>
            <a:br>
              <a:rPr lang="ru-RU" sz="3100" dirty="0"/>
            </a:br>
            <a:r>
              <a:rPr lang="ru-RU" sz="2000" i="1" dirty="0"/>
              <a:t> </a:t>
            </a:r>
            <a:r>
              <a:rPr lang="ru-RU" dirty="0"/>
              <a:t/>
            </a:r>
            <a:br>
              <a:rPr lang="ru-RU" dirty="0"/>
            </a:br>
            <a:endParaRPr lang="ru-RU" dirty="0"/>
          </a:p>
        </p:txBody>
      </p:sp>
      <p:sp>
        <p:nvSpPr>
          <p:cNvPr id="3" name="TextBox 2"/>
          <p:cNvSpPr txBox="1"/>
          <p:nvPr/>
        </p:nvSpPr>
        <p:spPr>
          <a:xfrm>
            <a:off x="4572000" y="4293096"/>
            <a:ext cx="3096344" cy="2246769"/>
          </a:xfrm>
          <a:prstGeom prst="rect">
            <a:avLst/>
          </a:prstGeom>
          <a:noFill/>
        </p:spPr>
        <p:txBody>
          <a:bodyPr wrap="square" rtlCol="0">
            <a:spAutoFit/>
          </a:bodyPr>
          <a:lstStyle/>
          <a:p>
            <a:r>
              <a:rPr lang="ru-RU" sz="2000" i="1" dirty="0"/>
              <a:t> </a:t>
            </a:r>
            <a:r>
              <a:rPr lang="ru-RU" sz="2000" b="1" i="1" dirty="0"/>
              <a:t>Формы у плодов природных</a:t>
            </a:r>
            <a:r>
              <a:rPr lang="ru-RU" sz="2000" dirty="0"/>
              <a:t/>
            </a:r>
            <a:br>
              <a:rPr lang="ru-RU" sz="2000" dirty="0"/>
            </a:br>
            <a:r>
              <a:rPr lang="ru-RU" sz="2000" i="1" dirty="0"/>
              <a:t>В большинстве своем круглы,</a:t>
            </a:r>
            <a:r>
              <a:rPr lang="ru-RU" sz="2000" dirty="0"/>
              <a:t/>
            </a:r>
            <a:br>
              <a:rPr lang="ru-RU" sz="2000" dirty="0"/>
            </a:br>
            <a:r>
              <a:rPr lang="ru-RU" sz="2000" i="1" dirty="0"/>
              <a:t>И для встреч международных</a:t>
            </a:r>
            <a:r>
              <a:rPr lang="ru-RU" sz="2000" dirty="0"/>
              <a:t/>
            </a:r>
            <a:br>
              <a:rPr lang="ru-RU" sz="2000" dirty="0"/>
            </a:br>
            <a:r>
              <a:rPr lang="ru-RU" sz="2000" i="1" dirty="0"/>
              <a:t>Ставят круглые столы</a:t>
            </a:r>
            <a:endParaRPr lang="ru-RU" sz="2000" dirty="0"/>
          </a:p>
        </p:txBody>
      </p:sp>
    </p:spTree>
    <p:extLst>
      <p:ext uri="{BB962C8B-B14F-4D97-AF65-F5344CB8AC3E}">
        <p14:creationId xmlns="" xmlns:p14="http://schemas.microsoft.com/office/powerpoint/2010/main" val="18782944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274320"/>
            <a:ext cx="7470648" cy="5962992"/>
          </a:xfrm>
        </p:spPr>
        <p:txBody>
          <a:bodyPr>
            <a:normAutofit fontScale="90000"/>
          </a:bodyPr>
          <a:lstStyle/>
          <a:p>
            <a:r>
              <a:rPr lang="ru-RU" sz="4000" b="1" i="1" dirty="0"/>
              <a:t>Наша круглая планета</a:t>
            </a:r>
            <a:r>
              <a:rPr lang="ru-RU" sz="4000" i="1" dirty="0"/>
              <a:t>,</a:t>
            </a:r>
            <a:r>
              <a:rPr lang="ru-RU" sz="4000" dirty="0"/>
              <a:t/>
            </a:r>
            <a:br>
              <a:rPr lang="ru-RU" sz="4000" dirty="0"/>
            </a:br>
            <a:r>
              <a:rPr lang="ru-RU" sz="4000" i="1" dirty="0"/>
              <a:t>Совершая свой полет,</a:t>
            </a:r>
            <a:r>
              <a:rPr lang="ru-RU" sz="4000" dirty="0"/>
              <a:t/>
            </a:r>
            <a:br>
              <a:rPr lang="ru-RU" sz="4000" dirty="0"/>
            </a:br>
            <a:r>
              <a:rPr lang="ru-RU" sz="4000" i="1" dirty="0"/>
              <a:t>Кружит и зимой и летом</a:t>
            </a:r>
            <a:r>
              <a:rPr lang="ru-RU" sz="4000" dirty="0"/>
              <a:t/>
            </a:r>
            <a:br>
              <a:rPr lang="ru-RU" sz="4000" dirty="0"/>
            </a:br>
            <a:r>
              <a:rPr lang="ru-RU" sz="4000" i="1" dirty="0"/>
              <a:t>Вокруг солнца круглый год.</a:t>
            </a:r>
            <a:r>
              <a:rPr lang="ru-RU" sz="4000" dirty="0"/>
              <a:t/>
            </a:r>
            <a:br>
              <a:rPr lang="ru-RU" sz="4000" dirty="0"/>
            </a:br>
            <a:r>
              <a:rPr lang="ru-RU" sz="4000" b="1" i="1" dirty="0"/>
              <a:t>  Честно служит круг всем людям,</a:t>
            </a:r>
            <a:r>
              <a:rPr lang="ru-RU" sz="4000" dirty="0"/>
              <a:t/>
            </a:r>
            <a:br>
              <a:rPr lang="ru-RU" sz="4000" dirty="0"/>
            </a:br>
            <a:r>
              <a:rPr lang="ru-RU" sz="4000" i="1" dirty="0"/>
              <a:t>Без него нам не прожить.      </a:t>
            </a:r>
            <a:r>
              <a:rPr lang="ru-RU" sz="4000" dirty="0"/>
              <a:t/>
            </a:r>
            <a:br>
              <a:rPr lang="ru-RU" sz="4000" dirty="0"/>
            </a:br>
            <a:r>
              <a:rPr lang="ru-RU" sz="4000" i="1" dirty="0"/>
              <a:t>Не напрасно круг мы любим,</a:t>
            </a:r>
            <a:r>
              <a:rPr lang="ru-RU" sz="4000" dirty="0"/>
              <a:t/>
            </a:r>
            <a:br>
              <a:rPr lang="ru-RU" sz="4000" dirty="0"/>
            </a:br>
            <a:r>
              <a:rPr lang="ru-RU" sz="4000" i="1" dirty="0"/>
              <a:t>Есть за что его любить!</a:t>
            </a:r>
            <a:endParaRPr lang="ru-RU" sz="4000" dirty="0"/>
          </a:p>
        </p:txBody>
      </p:sp>
    </p:spTree>
    <p:extLst>
      <p:ext uri="{BB962C8B-B14F-4D97-AF65-F5344CB8AC3E}">
        <p14:creationId xmlns="" xmlns:p14="http://schemas.microsoft.com/office/powerpoint/2010/main" val="15449609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79512" y="274320"/>
            <a:ext cx="8964488" cy="6467048"/>
          </a:xfrm>
        </p:spPr>
        <p:txBody>
          <a:bodyPr>
            <a:normAutofit fontScale="90000"/>
          </a:bodyPr>
          <a:lstStyle/>
          <a:p>
            <a:r>
              <a:rPr lang="ru-RU" b="1" i="1" dirty="0"/>
              <a:t>Окружность и круг вокруг нас.</a:t>
            </a:r>
            <a:r>
              <a:rPr lang="ru-RU" dirty="0"/>
              <a:t/>
            </a:r>
            <a:br>
              <a:rPr lang="ru-RU" dirty="0"/>
            </a:br>
            <a:r>
              <a:rPr lang="ru-RU" b="1" i="1" dirty="0"/>
              <a:t>Представьте, что вы пьете чай (на кухне, дома). В руке вы держите кружку перед вами блюдце, рядом с ним лежит чайная ложка. Сидите вы за круглым столом, на обычном стуле. На столе стоят конфеты (</a:t>
            </a:r>
            <a:r>
              <a:rPr lang="ru-RU" b="1" i="1" dirty="0" err="1"/>
              <a:t>чокопай</a:t>
            </a:r>
            <a:r>
              <a:rPr lang="ru-RU" b="1" i="1" dirty="0"/>
              <a:t>). Смотрите вы телевизор «Олимпийские игры» (керлинг). </a:t>
            </a:r>
            <a:r>
              <a:rPr lang="ru-RU" dirty="0"/>
              <a:t/>
            </a:r>
            <a:br>
              <a:rPr lang="ru-RU" dirty="0"/>
            </a:br>
            <a:endParaRPr lang="ru-RU" dirty="0"/>
          </a:p>
        </p:txBody>
      </p:sp>
    </p:spTree>
    <p:extLst>
      <p:ext uri="{BB962C8B-B14F-4D97-AF65-F5344CB8AC3E}">
        <p14:creationId xmlns="" xmlns:p14="http://schemas.microsoft.com/office/powerpoint/2010/main" val="13931825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1" descr="C:\Users\Робот\Desktop\imgpreview.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20072" y="3789040"/>
            <a:ext cx="3744416" cy="2736304"/>
          </a:xfrm>
          <a:prstGeom prst="rect">
            <a:avLst/>
          </a:prstGeom>
          <a:noFill/>
          <a:ln>
            <a:noFill/>
          </a:ln>
        </p:spPr>
      </p:pic>
      <p:sp>
        <p:nvSpPr>
          <p:cNvPr id="2" name="Название 1"/>
          <p:cNvSpPr>
            <a:spLocks noGrp="1"/>
          </p:cNvSpPr>
          <p:nvPr>
            <p:ph type="title"/>
          </p:nvPr>
        </p:nvSpPr>
        <p:spPr>
          <a:xfrm>
            <a:off x="457200" y="274320"/>
            <a:ext cx="5987008" cy="6179016"/>
          </a:xfrm>
        </p:spPr>
        <p:txBody>
          <a:bodyPr>
            <a:normAutofit fontScale="90000"/>
          </a:bodyPr>
          <a:lstStyle/>
          <a:p>
            <a:r>
              <a:rPr lang="ru-RU" i="1" dirty="0"/>
              <a:t>Это обычная ситуация…</a:t>
            </a:r>
            <a:r>
              <a:rPr lang="ru-RU" dirty="0"/>
              <a:t/>
            </a:r>
            <a:br>
              <a:rPr lang="ru-RU" dirty="0"/>
            </a:br>
            <a:r>
              <a:rPr lang="ru-RU" i="1" dirty="0"/>
              <a:t>Начнем!!!!</a:t>
            </a:r>
            <a:r>
              <a:rPr lang="ru-RU" dirty="0"/>
              <a:t/>
            </a:r>
            <a:br>
              <a:rPr lang="ru-RU" dirty="0"/>
            </a:br>
            <a:r>
              <a:rPr lang="ru-RU" i="1" dirty="0"/>
              <a:t>Итак, вы пьете чай, в руке у вас кружка.</a:t>
            </a:r>
            <a:r>
              <a:rPr lang="ru-RU" dirty="0"/>
              <a:t/>
            </a:r>
            <a:br>
              <a:rPr lang="ru-RU" dirty="0"/>
            </a:br>
            <a:r>
              <a:rPr lang="ru-RU" i="1" dirty="0"/>
              <a:t>1.Кружка – имеет дно формы круга, края кружки формы окружности.</a:t>
            </a:r>
            <a:r>
              <a:rPr lang="ru-RU" dirty="0"/>
              <a:t/>
            </a:r>
            <a:br>
              <a:rPr lang="ru-RU" dirty="0"/>
            </a:br>
            <a:endParaRPr lang="ru-RU" dirty="0"/>
          </a:p>
        </p:txBody>
      </p:sp>
    </p:spTree>
    <p:extLst>
      <p:ext uri="{BB962C8B-B14F-4D97-AF65-F5344CB8AC3E}">
        <p14:creationId xmlns="" xmlns:p14="http://schemas.microsoft.com/office/powerpoint/2010/main" val="1912629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1" descr="C:\Users\Робот\Desktop\imgpreview.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419872" y="3212976"/>
            <a:ext cx="5724128" cy="3429000"/>
          </a:xfrm>
          <a:prstGeom prst="rect">
            <a:avLst/>
          </a:prstGeom>
          <a:noFill/>
          <a:ln>
            <a:noFill/>
          </a:ln>
        </p:spPr>
      </p:pic>
      <p:sp>
        <p:nvSpPr>
          <p:cNvPr id="2" name="Название 1"/>
          <p:cNvSpPr>
            <a:spLocks noGrp="1"/>
          </p:cNvSpPr>
          <p:nvPr>
            <p:ph type="title"/>
          </p:nvPr>
        </p:nvSpPr>
        <p:spPr>
          <a:xfrm>
            <a:off x="0" y="260648"/>
            <a:ext cx="7740352" cy="3744416"/>
          </a:xfrm>
        </p:spPr>
        <p:txBody>
          <a:bodyPr>
            <a:normAutofit fontScale="90000"/>
          </a:bodyPr>
          <a:lstStyle/>
          <a:p>
            <a:r>
              <a:rPr lang="ru-RU" i="1" dirty="0">
                <a:effectLst/>
              </a:rPr>
              <a:t>Перед вами блюдце.                     </a:t>
            </a:r>
            <a:r>
              <a:rPr lang="ru-RU" dirty="0">
                <a:effectLst/>
              </a:rPr>
              <a:t/>
            </a:r>
            <a:br>
              <a:rPr lang="ru-RU" dirty="0">
                <a:effectLst/>
              </a:rPr>
            </a:br>
            <a:r>
              <a:rPr lang="ru-RU" i="1" dirty="0" smtClean="0">
                <a:effectLst/>
              </a:rPr>
              <a:t>2.  Блюдце </a:t>
            </a:r>
            <a:r>
              <a:rPr lang="ru-RU" i="1" dirty="0">
                <a:effectLst/>
              </a:rPr>
              <a:t>– имеет донышко формы круга и   края формы окружности.</a:t>
            </a:r>
            <a:r>
              <a:rPr lang="ru-RU" dirty="0">
                <a:effectLst/>
              </a:rPr>
              <a:t/>
            </a:r>
            <a:br>
              <a:rPr lang="ru-RU" dirty="0">
                <a:effectLst/>
              </a:rPr>
            </a:br>
            <a:endParaRPr lang="ru-RU" dirty="0"/>
          </a:p>
        </p:txBody>
      </p:sp>
      <p:sp>
        <p:nvSpPr>
          <p:cNvPr id="3" name="Текст 2"/>
          <p:cNvSpPr>
            <a:spLocks noGrp="1"/>
          </p:cNvSpPr>
          <p:nvPr>
            <p:ph type="body" idx="1"/>
          </p:nvPr>
        </p:nvSpPr>
        <p:spPr>
          <a:xfrm>
            <a:off x="4860032" y="1412776"/>
            <a:ext cx="3600400" cy="4536504"/>
          </a:xfrm>
        </p:spPr>
        <p:txBody>
          <a:bodyPr/>
          <a:lstStyle/>
          <a:p>
            <a:endParaRPr lang="ru-RU" dirty="0"/>
          </a:p>
        </p:txBody>
      </p:sp>
    </p:spTree>
    <p:extLst>
      <p:ext uri="{BB962C8B-B14F-4D97-AF65-F5344CB8AC3E}">
        <p14:creationId xmlns="" xmlns:p14="http://schemas.microsoft.com/office/powerpoint/2010/main" val="9458847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395536" y="260648"/>
            <a:ext cx="7470648" cy="3946768"/>
          </a:xfrm>
        </p:spPr>
        <p:txBody>
          <a:bodyPr>
            <a:normAutofit fontScale="90000"/>
          </a:bodyPr>
          <a:lstStyle/>
          <a:p>
            <a:r>
              <a:rPr lang="ru-RU" i="1" dirty="0"/>
              <a:t>Круглый стол.</a:t>
            </a:r>
            <a:r>
              <a:rPr lang="ru-RU" dirty="0"/>
              <a:t/>
            </a:r>
            <a:br>
              <a:rPr lang="ru-RU" dirty="0"/>
            </a:br>
            <a:r>
              <a:rPr lang="ru-RU" dirty="0" smtClean="0"/>
              <a:t/>
            </a:r>
            <a:br>
              <a:rPr lang="ru-RU" dirty="0" smtClean="0"/>
            </a:br>
            <a:r>
              <a:rPr lang="ru-RU" i="1" dirty="0" smtClean="0"/>
              <a:t>3</a:t>
            </a:r>
            <a:r>
              <a:rPr lang="ru-RU" i="1" dirty="0"/>
              <a:t>.Стол (круглый) – имеет форму круга.</a:t>
            </a:r>
            <a:r>
              <a:rPr lang="ru-RU" dirty="0"/>
              <a:t/>
            </a:r>
            <a:br>
              <a:rPr lang="ru-RU" dirty="0"/>
            </a:br>
            <a:r>
              <a:rPr lang="ru-RU" dirty="0"/>
              <a:t/>
            </a:r>
            <a:br>
              <a:rPr lang="ru-RU" dirty="0"/>
            </a:br>
            <a:endParaRPr lang="ru-RU" dirty="0"/>
          </a:p>
        </p:txBody>
      </p:sp>
      <p:pic>
        <p:nvPicPr>
          <p:cNvPr id="3" name="Рисунок 2" descr="C:\Users\Робот\Desktop\imgpreview (4).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051720" y="2996952"/>
            <a:ext cx="5400600" cy="3672408"/>
          </a:xfrm>
          <a:prstGeom prst="rect">
            <a:avLst/>
          </a:prstGeom>
          <a:noFill/>
          <a:ln>
            <a:noFill/>
          </a:ln>
        </p:spPr>
      </p:pic>
    </p:spTree>
    <p:extLst>
      <p:ext uri="{BB962C8B-B14F-4D97-AF65-F5344CB8AC3E}">
        <p14:creationId xmlns="" xmlns:p14="http://schemas.microsoft.com/office/powerpoint/2010/main" val="110751153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адиция">
  <a:themeElements>
    <a:clrScheme name="Традиция">
      <a:dk1>
        <a:srgbClr val="000000"/>
      </a:dk1>
      <a:lt1>
        <a:srgbClr val="FFFFFF"/>
      </a:lt1>
      <a:dk2>
        <a:srgbClr val="59480D"/>
      </a:dk2>
      <a:lt2>
        <a:srgbClr val="D28E11"/>
      </a:lt2>
      <a:accent1>
        <a:srgbClr val="6B4A0B"/>
      </a:accent1>
      <a:accent2>
        <a:srgbClr val="790A14"/>
      </a:accent2>
      <a:accent3>
        <a:srgbClr val="908342"/>
      </a:accent3>
      <a:accent4>
        <a:srgbClr val="423E5C"/>
      </a:accent4>
      <a:accent5>
        <a:srgbClr val="641345"/>
      </a:accent5>
      <a:accent6>
        <a:srgbClr val="748A2F"/>
      </a:accent6>
      <a:hlink>
        <a:srgbClr val="DD7E0E"/>
      </a:hlink>
      <a:folHlink>
        <a:srgbClr val="7F6F6F"/>
      </a:folHlink>
    </a:clrScheme>
    <a:fontScheme name="Традиция">
      <a:majorFont>
        <a:latin typeface="Candara"/>
        <a:ea typeface=""/>
        <a:cs typeface=""/>
        <a:font script="Jpan" typeface="メイリオ"/>
      </a:majorFont>
      <a:minorFont>
        <a:latin typeface="Candara"/>
        <a:ea typeface=""/>
        <a:cs typeface=""/>
        <a:font script="Jpan" typeface="メイリオ"/>
      </a:minorFont>
    </a:fontScheme>
    <a:fmtScheme name="Традиция">
      <a:fillStyleLst>
        <a:solidFill>
          <a:schemeClr val="phClr"/>
        </a:solidFill>
        <a:blipFill rotWithShape="1">
          <a:blip xmlns:r="http://schemas.openxmlformats.org/officeDocument/2006/relationships" r:embed="rId1">
            <a:duotone>
              <a:schemeClr val="phClr">
                <a:shade val="10000"/>
                <a:satMod val="150000"/>
              </a:schemeClr>
              <a:schemeClr val="phClr">
                <a:tint val="90000"/>
                <a:satMod val="300000"/>
              </a:schemeClr>
            </a:duotone>
          </a:blip>
          <a:stretch/>
        </a:blipFill>
        <a:blipFill rotWithShape="1">
          <a:blip xmlns:r="http://schemas.openxmlformats.org/officeDocument/2006/relationships" r:embed="rId2">
            <a:duotone>
              <a:schemeClr val="phClr">
                <a:shade val="10000"/>
                <a:satMod val="150000"/>
              </a:schemeClr>
              <a:schemeClr val="phClr">
                <a:tint val="90000"/>
                <a:satMod val="300000"/>
              </a:schemeClr>
            </a:duotone>
          </a:blip>
          <a:stretch/>
        </a:blipFill>
      </a:fillStyleLst>
      <a:lnStyleLst>
        <a:ln w="15875" cap="flat" cmpd="sng" algn="ctr">
          <a:solidFill>
            <a:schemeClr val="phClr">
              <a:shade val="95000"/>
              <a:satMod val="105000"/>
            </a:schemeClr>
          </a:solidFill>
          <a:prstDash val="solid"/>
          <a:miter/>
        </a:ln>
        <a:ln w="38100" cap="flat" cmpd="sng" algn="ctr">
          <a:solidFill>
            <a:schemeClr val="phClr">
              <a:shade val="90000"/>
            </a:schemeClr>
          </a:solidFill>
          <a:prstDash val="solid"/>
          <a:miter/>
        </a:ln>
        <a:ln w="76200" cap="flat" cmpd="dbl" algn="ctr">
          <a:solidFill>
            <a:schemeClr val="phClr"/>
          </a:solidFill>
          <a:prstDash val="solid"/>
          <a:miter/>
        </a:ln>
      </a:lnStyleLst>
      <a:effectStyleLst>
        <a:effectStyle>
          <a:effectLst/>
        </a:effectStyle>
        <a:effectStyle>
          <a:effectLst>
            <a:innerShdw blurRad="127000">
              <a:srgbClr val="FFFFFF">
                <a:alpha val="35000"/>
              </a:srgbClr>
            </a:innerShdw>
          </a:effectLst>
          <a:scene3d>
            <a:camera prst="orthographicFront">
              <a:rot lat="0" lon="0" rev="0"/>
            </a:camera>
            <a:lightRig rig="chilly" dir="tl">
              <a:rot lat="0" lon="0" rev="5400000"/>
            </a:lightRig>
          </a:scene3d>
          <a:sp3d prstMaterial="softEdge">
            <a:bevelT w="0" h="0"/>
          </a:sp3d>
        </a:effectStyle>
        <a:effectStyle>
          <a:effectLst>
            <a:outerShdw blurRad="63500" dist="25400" dir="5400000" algn="br" rotWithShape="0">
              <a:srgbClr val="000000">
                <a:alpha val="50000"/>
              </a:srgbClr>
            </a:outerShdw>
          </a:effectLst>
          <a:scene3d>
            <a:camera prst="orthographicFront">
              <a:rot lat="0" lon="0" rev="0"/>
            </a:camera>
            <a:lightRig rig="balanced" dir="t">
              <a:rot lat="0" lon="0" rev="3600000"/>
            </a:lightRig>
          </a:scene3d>
          <a:sp3d>
            <a:bevelT w="889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hade val="10000"/>
                <a:satMod val="175000"/>
              </a:schemeClr>
              <a:schemeClr val="phClr">
                <a:satMod val="3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Традиция.thmx</Template>
  <TotalTime>598</TotalTime>
  <Words>522</Words>
  <Application>Microsoft Office PowerPoint</Application>
  <PresentationFormat>Экран (4:3)</PresentationFormat>
  <Paragraphs>81</Paragraphs>
  <Slides>32</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Традиция</vt:lpstr>
      <vt:lpstr>6а</vt:lpstr>
      <vt:lpstr>Окружность и круг вокруг нас. </vt:lpstr>
      <vt:lpstr>Стихи….    1.   Мы живём с братишкой дружно,       Нам так весело вдвоём,       Мы на лист поставим кружку,       Обведём карандашом.       Получилось то, что нужно -       Называется ОКРУЖНОСТЬ. </vt:lpstr>
      <vt:lpstr>3.В нашей сложной круговерти Оглянитесь-ка вокруг,  Вот уж несколько столетий Крутится гончарный круг.  А возьмите круг вопросов Тех, кто с техникой знаком, Только круглые колеса Нас прокатят с ветерком. .   </vt:lpstr>
      <vt:lpstr>Наша круглая планета, Совершая свой полет, Кружит и зимой и летом Вокруг солнца круглый год.   Честно служит круг всем людям, Без него нам не прожить.       Не напрасно круг мы любим, Есть за что его любить!</vt:lpstr>
      <vt:lpstr>Окружность и круг вокруг нас. Представьте, что вы пьете чай (на кухне, дома). В руке вы держите кружку перед вами блюдце, рядом с ним лежит чайная ложка. Сидите вы за круглым столом, на обычном стуле. На столе стоят конфеты (чокопай). Смотрите вы телевизор «Олимпийские игры» (керлинг).  </vt:lpstr>
      <vt:lpstr>Это обычная ситуация… Начнем!!!! Итак, вы пьете чай, в руке у вас кружка. 1.Кружка – имеет дно формы круга, края кружки формы окружности. </vt:lpstr>
      <vt:lpstr>Перед вами блюдце.                      2.  Блюдце – имеет донышко формы круга и   края формы окружности. </vt:lpstr>
      <vt:lpstr>Круглый стол.  3.Стол (круглый) – имеет форму круга.  </vt:lpstr>
      <vt:lpstr>Конфеты чокопай. </vt:lpstr>
      <vt:lpstr> «Олимпийские игры» керлинг. 5. Игра керлинг. Камни – имеют форму круга. На самой игровой площадке нарисованы окружности дом и сама середина дома.  </vt:lpstr>
      <vt:lpstr> </vt:lpstr>
      <vt:lpstr>Вокруг нас много круглых предметов. Представьте, что вдруг на некоторое время исчезло на Земле все круглое. Беда бы была. Стало бы просто все квадратным или треугольным. Вы только представьте себе квадратные колеса и т.д.</vt:lpstr>
      <vt:lpstr> Окружность–(словарь по Ожегову) в математике: замкнутая кривая, все точки которой равно удалены от центра.  2. Линия измерения округлых, кругообразных предметов и поверхностей.  3. Окружающая местность округа(устар.).</vt:lpstr>
      <vt:lpstr>Круг –часть плоскости ограниченная окружностью, а также сама окружность. Предмет в форме окружности.</vt:lpstr>
      <vt:lpstr>Что есть у окружности. 1 . Радиус — не только величина расстояния, но и отрезок, соединяющий центр окружности с одной из её точек. 2. Отрезок, соединяющий две точки окружности, называется её хордой.   3.Любая прямая имеет не более двух общих точек с окружностью. Если таких точек две, прямая называется –секущей, a если одна –касательной.</vt:lpstr>
      <vt:lpstr>4. Дуга окружности – это часть окружности, ограниченная двумя точками. </vt:lpstr>
      <vt:lpstr>1 — секущая, 2 — хорда AB (отмечена красным цветом).</vt:lpstr>
      <vt:lpstr>Число Пи</vt:lpstr>
      <vt:lpstr>Тема:«Число Пи» Так что же такое «число пи»??? </vt:lpstr>
      <vt:lpstr>«Пи»(число)— математическая константа, выражающая отношение длины окружности к длине её диаметра. Обозначается буквой греческого алфавита «пи». Старое название — лудольфово число. </vt:lpstr>
      <vt:lpstr>Слайд 22</vt:lpstr>
      <vt:lpstr>Проблеме π – 4000 лет. Исследователи древних пирамид установили, что частное, полученное от деления суммы двух сторон основания на высоту пирамиды, вырабатывается числом 3,1416. В знаменитом папирусе Ахмеса приводится такое указание. </vt:lpstr>
      <vt:lpstr>Для построения квадрата, равного по площади кругу: «Отбрось от диаметра его девятую часть и построй квадрат со стороной, равной остальной части, будет он эквивалентен кругу». Из этого следует, что у Ахмеса π ≈ 3,1605. Так началась письменная история π.</vt:lpstr>
      <vt:lpstr> </vt:lpstr>
      <vt:lpstr>Определим  массу  картонного квадрата с помощью  школьных весов.  Вырежем из  квадрата круг. Взвесим  и его. Зная массы квадрата (mкв) и  вписанного в  него круга (mкр), воспользуемся  формулами m = ρ*V, V =S*h, где  ρ, h- соответственно  плотность и толщина картона, S- площадь фигуры. Рассмотрим равенства: mкв  = ρ* Sкв*  h = ρ* 4R2*  h ,  mкр = ρ* Sкр*  h = ρ* П*R2*  h. Отсюда mкр/ mкв = П/4, т.е.  П= 4 mкр/ mкв. </vt:lpstr>
      <vt:lpstr>Слайд 27</vt:lpstr>
      <vt:lpstr>Применяется в математике при описании гармонических колебаний(начальная фаза, период ,и т.д.).Число Пи выражается бесконечной непериодической десятичной дробью: p = 3,141 592 653 589 793 238 462 643...</vt:lpstr>
      <vt:lpstr>Но зачем нам нужно число пи, да с такой точностью...?</vt:lpstr>
      <vt:lpstr>Круг, о котором мы не задумываемся без надобности.</vt:lpstr>
      <vt:lpstr>Слайд 31</vt:lpstr>
      <vt:lpstr>Спасибо всем за внимание!!!</vt:lpstr>
    </vt:vector>
  </TitlesOfParts>
  <Company>MultiDVD Team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Число Пи</dc:title>
  <dc:creator>гриша</dc:creator>
  <cp:lastModifiedBy>3</cp:lastModifiedBy>
  <cp:revision>34</cp:revision>
  <dcterms:created xsi:type="dcterms:W3CDTF">2014-01-23T15:47:16Z</dcterms:created>
  <dcterms:modified xsi:type="dcterms:W3CDTF">2014-03-18T05:41:54Z</dcterms:modified>
</cp:coreProperties>
</file>