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1" r:id="rId1"/>
  </p:sldMasterIdLst>
  <p:sldIdLst>
    <p:sldId id="266" r:id="rId2"/>
    <p:sldId id="258" r:id="rId3"/>
    <p:sldId id="257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3" autoAdjust="0"/>
    <p:restoredTop sz="94660"/>
  </p:normalViewPr>
  <p:slideViewPr>
    <p:cSldViewPr>
      <p:cViewPr varScale="1">
        <p:scale>
          <a:sx n="64" d="100"/>
          <a:sy n="64" d="100"/>
        </p:scale>
        <p:origin x="-12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BC32C25-CD1A-4279-A7FC-D269BD47EC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286AE-EAC2-4D11-A76A-098C80245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728E-CDFF-479E-AF2C-720852693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62000" y="1905000"/>
            <a:ext cx="7696200" cy="40386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103423F5-52EE-4E83-B939-82CF0B7C5E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5A944-16D7-4A78-A74B-06A3310A4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ACBF6-A6D2-4106-A6C5-64DC8B133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ECC94-387C-42FB-8F67-E0CABD7C4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E6958FA-9930-4C93-9C24-195C8633DA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D54C412-70DB-42B3-8516-0FA9419EFA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D4DF-C28D-49B7-952F-F14C1DBCC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B3BF8-3C10-428D-9D08-92A877D517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FEE2-2C8C-46D6-A9B9-756DD5CD60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974E091-2429-4EE5-B75D-4CE893D1A4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  <p:sldLayoutId id="2147484423" r:id="rId2"/>
    <p:sldLayoutId id="2147484424" r:id="rId3"/>
    <p:sldLayoutId id="2147484425" r:id="rId4"/>
    <p:sldLayoutId id="2147484426" r:id="rId5"/>
    <p:sldLayoutId id="2147484427" r:id="rId6"/>
    <p:sldLayoutId id="2147484428" r:id="rId7"/>
    <p:sldLayoutId id="2147484429" r:id="rId8"/>
    <p:sldLayoutId id="2147484430" r:id="rId9"/>
    <p:sldLayoutId id="2147484431" r:id="rId10"/>
    <p:sldLayoutId id="2147484432" r:id="rId11"/>
    <p:sldLayoutId id="2147484433" r:id="rId12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228600" y="3962400"/>
            <a:ext cx="9144000" cy="1219200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/>
              <a:t>Тема проекта</a:t>
            </a:r>
            <a:r>
              <a:rPr lang="en-US" sz="4000" b="1" dirty="0" smtClean="0"/>
              <a:t>:</a:t>
            </a:r>
            <a:r>
              <a:rPr lang="ru-RU" sz="4000" b="1" dirty="0" smtClean="0"/>
              <a:t> </a:t>
            </a:r>
          </a:p>
          <a:p>
            <a:pPr algn="ctr">
              <a:lnSpc>
                <a:spcPct val="90000"/>
              </a:lnSpc>
            </a:pPr>
            <a:r>
              <a:rPr lang="ru-RU" sz="4000" b="1" dirty="0" smtClean="0"/>
              <a:t>«Проценты и кредиты на образование»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3400" y="838200"/>
            <a:ext cx="8077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ПРОЕКТНО-ИССЛЕДОВАТЕЛЬСКАЯ ДЕЯТЕЛЬНОСТЬ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81600" y="5638800"/>
            <a:ext cx="3962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/>
              <a:t>Работу выполнили</a:t>
            </a:r>
          </a:p>
          <a:p>
            <a:pPr algn="r"/>
            <a:r>
              <a:rPr lang="ru-RU" i="1" dirty="0" smtClean="0"/>
              <a:t> ученики </a:t>
            </a:r>
            <a:r>
              <a:rPr lang="ru-RU" i="1" dirty="0" smtClean="0"/>
              <a:t>ГБОУ Лицея №329</a:t>
            </a:r>
            <a:r>
              <a:rPr lang="ru-RU" i="1" dirty="0" smtClean="0"/>
              <a:t>,</a:t>
            </a:r>
          </a:p>
          <a:p>
            <a:pPr algn="r"/>
            <a:r>
              <a:rPr lang="ru-RU" i="1" dirty="0" smtClean="0"/>
              <a:t> </a:t>
            </a:r>
            <a:r>
              <a:rPr lang="ru-RU" i="1" dirty="0" smtClean="0"/>
              <a:t>10 А класса</a:t>
            </a:r>
            <a:r>
              <a:rPr lang="ru-RU" i="1" dirty="0" smtClean="0"/>
              <a:t>,</a:t>
            </a:r>
          </a:p>
          <a:p>
            <a:pPr algn="r"/>
            <a:r>
              <a:rPr lang="ru-RU" i="1" dirty="0" smtClean="0"/>
              <a:t> Алиев </a:t>
            </a:r>
            <a:r>
              <a:rPr lang="ru-RU" i="1" dirty="0" err="1" smtClean="0"/>
              <a:t>Элчин</a:t>
            </a:r>
            <a:r>
              <a:rPr lang="ru-RU" i="1" dirty="0" smtClean="0"/>
              <a:t>, Каторжная Анна</a:t>
            </a:r>
            <a:endParaRPr lang="ru-RU" sz="2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069848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Терминология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i="1" u="sng" dirty="0"/>
              <a:t>Образовательный кредит</a:t>
            </a:r>
            <a:r>
              <a:rPr lang="ru-RU" sz="2000" dirty="0"/>
              <a:t> — это банковский </a:t>
            </a:r>
            <a:r>
              <a:rPr lang="ru-RU" sz="2000" dirty="0" err="1"/>
              <a:t>займ</a:t>
            </a:r>
            <a:r>
              <a:rPr lang="ru-RU" sz="2000" dirty="0"/>
              <a:t>, получаемый для оплаты образования в любом учебном заведении: в школе, колледже, техникуме, вузе, на курсах иностранных языков, для </a:t>
            </a:r>
            <a:r>
              <a:rPr lang="ru-RU" sz="2000" dirty="0" smtClean="0"/>
              <a:t>получения </a:t>
            </a:r>
            <a:r>
              <a:rPr lang="ru-RU" sz="2000" dirty="0"/>
              <a:t>степени MBA и т.д.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  <a:p>
            <a:r>
              <a:rPr lang="ru-RU" sz="2000" b="1" i="1" u="sng" dirty="0"/>
              <a:t>Заёмщик</a:t>
            </a:r>
            <a:r>
              <a:rPr lang="ru-RU" sz="2000" dirty="0"/>
              <a:t> — сторона по кредитным отношениям, получающая кредит и принимающая на себя обязательство возвратить в установленный срок ссуженную стоимость и уплатить процент за время пользования ссудой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endParaRPr lang="ru-RU" sz="2000" dirty="0"/>
          </a:p>
          <a:p>
            <a:r>
              <a:rPr lang="ru-RU" sz="2000" b="1" i="1" u="sng" dirty="0"/>
              <a:t>Кредитор</a:t>
            </a:r>
            <a:r>
              <a:rPr lang="ru-RU" sz="2000" dirty="0"/>
              <a:t> — сторона в кредитных отношениях, предоставляющая средства (кредитные ресурсы) на условиях возвратности, срочности и платности.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9" name="Rectangle 39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696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Стоимость обучения в различных ВУЗах Санкт-Петербурга</a:t>
            </a:r>
          </a:p>
        </p:txBody>
      </p:sp>
      <p:graphicFrame>
        <p:nvGraphicFramePr>
          <p:cNvPr id="41021" name="Group 61"/>
          <p:cNvGraphicFramePr>
            <a:graphicFrameLocks noGrp="1"/>
          </p:cNvGraphicFramePr>
          <p:nvPr>
            <p:ph type="tbl" idx="1"/>
          </p:nvPr>
        </p:nvGraphicFramePr>
        <p:xfrm>
          <a:off x="609600" y="1981200"/>
          <a:ext cx="8001000" cy="4478973"/>
        </p:xfrm>
        <a:graphic>
          <a:graphicData uri="http://schemas.openxmlformats.org/drawingml/2006/table">
            <a:tbl>
              <a:tblPr/>
              <a:tblGrid>
                <a:gridCol w="2565400"/>
                <a:gridCol w="2692400"/>
                <a:gridCol w="2743200"/>
              </a:tblGrid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ВУЗ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Минимальная цена за год обучения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Максимальная цена за год обучения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СПБГУ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147 000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340 000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ВШЭ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155  000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170 000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СПбГЭУ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110 000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150 000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Институт имени А.И.Герцена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63 320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179 400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Политехнический университет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76 000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130 000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Университет имени П.Ф.Лесгафта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60 500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79 000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" y="2514600"/>
            <a:ext cx="8382000" cy="267765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noFill/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Мы выбрали факультет экономики в ВШЭ, стоимость которого 170 000 рублей в год. Мы будем обучаться 4 года на бакалавриате.</a:t>
            </a:r>
          </a:p>
          <a:p>
            <a:pPr algn="ctr"/>
            <a:endParaRPr lang="ru-RU" sz="2800" b="1" cap="none" spc="0" dirty="0" smtClean="0">
              <a:ln w="17780" cmpd="sng">
                <a:noFill/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800" b="1" cap="none" spc="0" dirty="0" smtClean="0">
                <a:ln w="17780" cmpd="sng">
                  <a:noFill/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То есть мы заплатим 170 000 </a:t>
            </a:r>
            <a:r>
              <a:rPr lang="ru-RU" sz="2800" b="1" cap="none" spc="0" dirty="0" err="1" smtClean="0">
                <a:ln w="17780" cmpd="sng">
                  <a:noFill/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2800" b="1" cap="none" spc="0" dirty="0" smtClean="0">
                <a:ln w="17780" cmpd="sng">
                  <a:noFill/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4 = 680 000 рублей</a:t>
            </a:r>
            <a:endParaRPr lang="ru-RU" sz="2800" b="1" cap="none" spc="0" dirty="0">
              <a:ln w="17780" cmpd="sng">
                <a:noFill/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1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1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10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10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Способы оплаты кредита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057400"/>
            <a:ext cx="8077200" cy="4191000"/>
          </a:xfrm>
        </p:spPr>
        <p:txBody>
          <a:bodyPr/>
          <a:lstStyle/>
          <a:p>
            <a:r>
              <a:rPr lang="ru-RU" sz="2000" b="1" i="1" u="sng" dirty="0" err="1" smtClean="0"/>
              <a:t>Аннуитетный</a:t>
            </a:r>
            <a:r>
              <a:rPr lang="ru-RU" sz="2000" b="1" i="1" u="sng" dirty="0" smtClean="0"/>
              <a:t> </a:t>
            </a:r>
            <a:r>
              <a:rPr lang="ru-RU" sz="2000" b="1" i="1" u="sng" dirty="0"/>
              <a:t>платеж</a:t>
            </a:r>
            <a:r>
              <a:rPr lang="ru-RU" sz="2000" dirty="0"/>
              <a:t> – вариант ежемесячного платежа по кредиту, когда размер ежемесячного платежа остаётся</a:t>
            </a:r>
            <a:br>
              <a:rPr lang="ru-RU" sz="2000" dirty="0"/>
            </a:br>
            <a:r>
              <a:rPr lang="ru-RU" sz="2000" dirty="0"/>
              <a:t>постоянным на всём периоде кредитования.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  <a:p>
            <a:r>
              <a:rPr lang="ru-RU" sz="2000" b="1" i="1" u="sng" dirty="0"/>
              <a:t>Дифференцированный платеж</a:t>
            </a:r>
            <a:r>
              <a:rPr lang="ru-RU" sz="2000" b="1" dirty="0"/>
              <a:t> - </a:t>
            </a:r>
            <a:r>
              <a:rPr lang="ru-RU" sz="2000" dirty="0"/>
              <a:t>это способ погашения кредита, при котором основная сумма займа выплачивается равными долями, а проценты начисляются на остаток.</a:t>
            </a:r>
            <a:endParaRPr lang="ru-RU" dirty="0"/>
          </a:p>
        </p:txBody>
      </p:sp>
      <p:pic>
        <p:nvPicPr>
          <p:cNvPr id="58372" name="Picture 4" descr="differential_formu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257800"/>
            <a:ext cx="7848600" cy="858838"/>
          </a:xfrm>
          <a:prstGeom prst="rect">
            <a:avLst/>
          </a:prstGeom>
          <a:noFill/>
        </p:spPr>
      </p:pic>
      <p:pic>
        <p:nvPicPr>
          <p:cNvPr id="58373" name="Picture 5" descr="formula-annuitetnogo-platezh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971800"/>
            <a:ext cx="3886200" cy="100965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Сбербанк</a:t>
            </a:r>
          </a:p>
        </p:txBody>
      </p:sp>
      <p:graphicFrame>
        <p:nvGraphicFramePr>
          <p:cNvPr id="59446" name="Group 54"/>
          <p:cNvGraphicFramePr>
            <a:graphicFrameLocks noGrp="1"/>
          </p:cNvGraphicFramePr>
          <p:nvPr>
            <p:ph type="tbl" idx="1"/>
          </p:nvPr>
        </p:nvGraphicFramePr>
        <p:xfrm>
          <a:off x="609600" y="1752600"/>
          <a:ext cx="8077200" cy="3486521"/>
        </p:xfrm>
        <a:graphic>
          <a:graphicData uri="http://schemas.openxmlformats.org/drawingml/2006/table">
            <a:tbl>
              <a:tblPr/>
              <a:tblGrid>
                <a:gridCol w="4038600"/>
                <a:gridCol w="4038600"/>
              </a:tblGrid>
              <a:tr h="23204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Процентная ставка по кредиту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12% годовых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72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Минимальная сумма кредита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15 000 руб.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804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Максимальная сумма кредита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млн. руб.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 кредита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более 11 лет, включая срок    обучения, на который по желанию заемщика предоставляется отсрочка в погашении основного долга, и срок возврата суммы основного долга после окончания учебы, который не может превышать 5 лет.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Group 54"/>
          <p:cNvGraphicFramePr>
            <a:graphicFrameLocks/>
          </p:cNvGraphicFramePr>
          <p:nvPr/>
        </p:nvGraphicFramePr>
        <p:xfrm>
          <a:off x="609600" y="2667000"/>
          <a:ext cx="8077200" cy="1645920"/>
        </p:xfrm>
        <a:graphic>
          <a:graphicData uri="http://schemas.openxmlformats.org/drawingml/2006/table">
            <a:tbl>
              <a:tblPr/>
              <a:tblGrid>
                <a:gridCol w="2692400"/>
                <a:gridCol w="2692400"/>
                <a:gridCol w="2692400"/>
              </a:tblGrid>
              <a:tr h="2320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Кредит на 5 лет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Ежемесячный платёж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Полная сумма выплат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7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Без отсрочки на время обучения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15126.22 рублей *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907573.47 рублей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80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 отсрочкой на время обучения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15126.22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1233973.47 рублей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49530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 Во время обучения мы будем выплачивать по 5440 рублей в месяц (проценты по кредиту) 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9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9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ВТБ24</a:t>
            </a:r>
          </a:p>
        </p:txBody>
      </p:sp>
      <p:graphicFrame>
        <p:nvGraphicFramePr>
          <p:cNvPr id="61496" name="Group 56"/>
          <p:cNvGraphicFramePr>
            <a:graphicFrameLocks noGrp="1"/>
          </p:cNvGraphicFramePr>
          <p:nvPr>
            <p:ph type="tbl" idx="1"/>
          </p:nvPr>
        </p:nvGraphicFramePr>
        <p:xfrm>
          <a:off x="762000" y="1905000"/>
          <a:ext cx="7696200" cy="2286000"/>
        </p:xfrm>
        <a:graphic>
          <a:graphicData uri="http://schemas.openxmlformats.org/drawingml/2006/table">
            <a:tbl>
              <a:tblPr/>
              <a:tblGrid>
                <a:gridCol w="3848100"/>
                <a:gridCol w="3848100"/>
              </a:tblGrid>
              <a:tr h="9667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Процентная ставка по кредиту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Ставка по  кредиту зависит от величины первоначального взноса, оплачиваемого за счет собственных средств.*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Минимальная сумма кредита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 тыс. руб.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Максимальная сумма кредита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 млн. руб.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 кредита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 4 или 5 лет 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497" name="Rectangle 57"/>
          <p:cNvSpPr>
            <a:spLocks noChangeArrowheads="1"/>
          </p:cNvSpPr>
          <p:nvPr/>
        </p:nvSpPr>
        <p:spPr bwMode="auto">
          <a:xfrm>
            <a:off x="304800" y="4800600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b="1" dirty="0">
                <a:cs typeface="Times New Roman" pitchFamily="18" charset="0"/>
              </a:rPr>
              <a:t>*</a:t>
            </a:r>
            <a:endParaRPr lang="ru-RU" dirty="0"/>
          </a:p>
        </p:txBody>
      </p:sp>
      <p:graphicFrame>
        <p:nvGraphicFramePr>
          <p:cNvPr id="61526" name="Group 86"/>
          <p:cNvGraphicFramePr>
            <a:graphicFrameLocks noGrp="1"/>
          </p:cNvGraphicFramePr>
          <p:nvPr/>
        </p:nvGraphicFramePr>
        <p:xfrm>
          <a:off x="609600" y="4495800"/>
          <a:ext cx="8288338" cy="1158240"/>
        </p:xfrm>
        <a:graphic>
          <a:graphicData uri="http://schemas.openxmlformats.org/drawingml/2006/table">
            <a:tbl>
              <a:tblPr/>
              <a:tblGrid>
                <a:gridCol w="5272088"/>
                <a:gridCol w="687387"/>
                <a:gridCol w="776288"/>
                <a:gridCol w="776287"/>
                <a:gridCol w="776288"/>
              </a:tblGrid>
              <a:tr h="5175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Размер первоначального взноса (% от стоимости обучения)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0-10%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11-20%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21-30%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31-50%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Ставка по кредиту (% годовых, в руб.)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54"/>
          <p:cNvGraphicFramePr>
            <a:graphicFrameLocks/>
          </p:cNvGraphicFramePr>
          <p:nvPr/>
        </p:nvGraphicFramePr>
        <p:xfrm>
          <a:off x="533400" y="2590800"/>
          <a:ext cx="8077200" cy="1005840"/>
        </p:xfrm>
        <a:graphic>
          <a:graphicData uri="http://schemas.openxmlformats.org/drawingml/2006/table">
            <a:tbl>
              <a:tblPr/>
              <a:tblGrid>
                <a:gridCol w="2692400"/>
                <a:gridCol w="2692400"/>
                <a:gridCol w="2692400"/>
              </a:tblGrid>
              <a:tr h="2320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Кредит на 5 лет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Ежемесячный платёж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Полная сумма выплат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7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Без отсрочки на время обучения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16 536,28 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рублей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992 176,73 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рублей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6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61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61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61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615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614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61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61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97" grpId="0"/>
      <p:bldP spid="6149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7696200" cy="1143000"/>
          </a:xfrm>
        </p:spPr>
        <p:txBody>
          <a:bodyPr/>
          <a:lstStyle/>
          <a:p>
            <a:pPr algn="ctr"/>
            <a:r>
              <a:rPr lang="ru-RU" dirty="0"/>
              <a:t>Балтийский Банк</a:t>
            </a:r>
          </a:p>
        </p:txBody>
      </p:sp>
      <p:graphicFrame>
        <p:nvGraphicFramePr>
          <p:cNvPr id="63546" name="Group 58"/>
          <p:cNvGraphicFramePr>
            <a:graphicFrameLocks noGrp="1"/>
          </p:cNvGraphicFramePr>
          <p:nvPr>
            <p:ph type="tbl" idx="1"/>
          </p:nvPr>
        </p:nvGraphicFramePr>
        <p:xfrm>
          <a:off x="838200" y="2286000"/>
          <a:ext cx="7696200" cy="2781300"/>
        </p:xfrm>
        <a:graphic>
          <a:graphicData uri="http://schemas.openxmlformats.org/drawingml/2006/table">
            <a:tbl>
              <a:tblPr/>
              <a:tblGrid>
                <a:gridCol w="3848100"/>
                <a:gridCol w="3848100"/>
              </a:tblGrid>
              <a:tr h="8001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Процентная ставка по кредиту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19% годовых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Минимальная сумма кредита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 тыс. руб.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Максимальная сумма кредита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млн. руб.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 кредита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7 лет 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Group 54"/>
          <p:cNvGraphicFramePr>
            <a:graphicFrameLocks/>
          </p:cNvGraphicFramePr>
          <p:nvPr/>
        </p:nvGraphicFramePr>
        <p:xfrm>
          <a:off x="685800" y="2971800"/>
          <a:ext cx="8077200" cy="1005840"/>
        </p:xfrm>
        <a:graphic>
          <a:graphicData uri="http://schemas.openxmlformats.org/drawingml/2006/table">
            <a:tbl>
              <a:tblPr/>
              <a:tblGrid>
                <a:gridCol w="2692400"/>
                <a:gridCol w="2692400"/>
                <a:gridCol w="2692400"/>
              </a:tblGrid>
              <a:tr h="2320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Кредит на 5 лет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Ежемесячный платёж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Полная сумма выплат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7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Без отсрочки на время обучения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17639.57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рублей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1058374.49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рублей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63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Переплата в каждом банке</a:t>
            </a:r>
            <a:endParaRPr lang="ru-RU" dirty="0"/>
          </a:p>
        </p:txBody>
      </p:sp>
      <p:graphicFrame>
        <p:nvGraphicFramePr>
          <p:cNvPr id="4" name="Group 61"/>
          <p:cNvGraphicFramePr>
            <a:graphicFrameLocks/>
          </p:cNvGraphicFramePr>
          <p:nvPr/>
        </p:nvGraphicFramePr>
        <p:xfrm>
          <a:off x="762000" y="1905000"/>
          <a:ext cx="7696200" cy="3200399"/>
        </p:xfrm>
        <a:graphic>
          <a:graphicData uri="http://schemas.openxmlformats.org/drawingml/2006/table">
            <a:tbl>
              <a:tblPr/>
              <a:tblGrid>
                <a:gridCol w="3886200"/>
                <a:gridCol w="3810000"/>
              </a:tblGrid>
              <a:tr h="8306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банка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Переплата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57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Сбербанк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1) 227 573.47  рублей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2) 553 973.47  рублей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469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ВТБ24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312 176.73  рублей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927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Балтийский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банк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378 374.49  рублей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069848"/>
          </a:xfrm>
        </p:spPr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graphicFrame>
        <p:nvGraphicFramePr>
          <p:cNvPr id="4" name="Group 61"/>
          <p:cNvGraphicFramePr>
            <a:graphicFrameLocks/>
          </p:cNvGraphicFramePr>
          <p:nvPr/>
        </p:nvGraphicFramePr>
        <p:xfrm>
          <a:off x="152399" y="1295400"/>
          <a:ext cx="8839203" cy="5044440"/>
        </p:xfrm>
        <a:graphic>
          <a:graphicData uri="http://schemas.openxmlformats.org/drawingml/2006/table">
            <a:tbl>
              <a:tblPr/>
              <a:tblGrid>
                <a:gridCol w="2093496"/>
                <a:gridCol w="3469105"/>
                <a:gridCol w="3276602"/>
              </a:tblGrid>
              <a:tr h="110869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0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банка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Преимущества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Недостатки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831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Сбербанк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Наименьшая процентная ставка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Отсрочка выплаты основного долга на время обучения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Наименьшая минимальная сумма кредита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Самая низкая максимальная сумма кредита.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068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ВТБ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Самая высокая максимальная сумма кредита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Достаточно низкая процентная ставка.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Срок кредита относительно низок.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Балтийский банк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Удобная система получения кредита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Достаточно высокий срок выплаты кредита.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Очень высокая процентная ставка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Наибольшая минимальная сумма кредита.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450</TotalTime>
  <Words>522</Words>
  <Application>Microsoft Office PowerPoint</Application>
  <PresentationFormat>Экран (4:3)</PresentationFormat>
  <Paragraphs>129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Слайд 1</vt:lpstr>
      <vt:lpstr>Терминология</vt:lpstr>
      <vt:lpstr>Стоимость обучения в различных ВУЗах Санкт-Петербурга</vt:lpstr>
      <vt:lpstr>Способы оплаты кредита</vt:lpstr>
      <vt:lpstr>Сбербанк</vt:lpstr>
      <vt:lpstr>ВТБ24</vt:lpstr>
      <vt:lpstr>Балтийский Банк</vt:lpstr>
      <vt:lpstr>Переплата в каждом банке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 Pavilion</dc:creator>
  <cp:lastModifiedBy>ws_TE</cp:lastModifiedBy>
  <cp:revision>36</cp:revision>
  <cp:lastPrinted>1601-01-01T00:00:00Z</cp:lastPrinted>
  <dcterms:created xsi:type="dcterms:W3CDTF">1601-01-01T00:00:00Z</dcterms:created>
  <dcterms:modified xsi:type="dcterms:W3CDTF">2014-02-28T09:51:04Z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