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6F41AF-B893-42B5-BB03-103AC2792A89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3E33B48-EF82-4617-B1A0-E04DA2EAD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Кузьмичёв Александр</a:t>
            </a:r>
          </a:p>
          <a:p>
            <a:r>
              <a:rPr lang="ru-RU" sz="2800" dirty="0" smtClean="0"/>
              <a:t>Васильева Елизавета</a:t>
            </a:r>
          </a:p>
          <a:p>
            <a:r>
              <a:rPr lang="ru-RU" sz="2800" dirty="0" err="1" smtClean="0"/>
              <a:t>Кашколда</a:t>
            </a:r>
            <a:r>
              <a:rPr lang="ru-RU" sz="2800" dirty="0" smtClean="0"/>
              <a:t> </a:t>
            </a:r>
            <a:r>
              <a:rPr lang="ru-RU" sz="2800" dirty="0" smtClean="0"/>
              <a:t>Наталья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Бизнес-план «Открытие блинной»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Технологический 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прием заказа</a:t>
            </a:r>
          </a:p>
          <a:p>
            <a:pPr lvl="0"/>
            <a:r>
              <a:rPr lang="ru-RU" dirty="0" smtClean="0"/>
              <a:t>замешивания теста</a:t>
            </a:r>
          </a:p>
          <a:p>
            <a:pPr lvl="0"/>
            <a:r>
              <a:rPr lang="ru-RU" dirty="0" smtClean="0"/>
              <a:t>контроль качества</a:t>
            </a:r>
          </a:p>
          <a:p>
            <a:pPr lvl="0"/>
            <a:r>
              <a:rPr lang="ru-RU" dirty="0" smtClean="0"/>
              <a:t>непосредственного изготовления блинов</a:t>
            </a:r>
          </a:p>
          <a:p>
            <a:pPr lvl="0"/>
            <a:r>
              <a:rPr lang="ru-RU" dirty="0" smtClean="0"/>
              <a:t>оформление и подача заказа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IMG_640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412776"/>
            <a:ext cx="3472143" cy="49222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Цены на основное сырье</a:t>
            </a:r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0648"/>
            <a:ext cx="3004939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3749040" cy="4967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Блины «По-царски»:</a:t>
            </a:r>
            <a:br>
              <a:rPr lang="ru-RU" sz="2400" dirty="0" smtClean="0"/>
            </a:br>
            <a:r>
              <a:rPr lang="ru-RU" sz="2400" dirty="0" smtClean="0"/>
              <a:t>Одна порция стоит 53 руб. (одна порция – два блина).</a:t>
            </a:r>
            <a:br>
              <a:rPr lang="ru-RU" sz="2400" dirty="0" smtClean="0"/>
            </a:br>
            <a:endParaRPr lang="en-US" sz="2400" dirty="0" smtClean="0"/>
          </a:p>
          <a:p>
            <a:r>
              <a:rPr lang="ru-RU" sz="2400" dirty="0" smtClean="0"/>
              <a:t>Блины “Нежность”:</a:t>
            </a:r>
            <a:br>
              <a:rPr lang="ru-RU" sz="2400" dirty="0" smtClean="0"/>
            </a:br>
            <a:r>
              <a:rPr lang="ru-RU" sz="2400" dirty="0" smtClean="0"/>
              <a:t>Одна порция 54 руб. (одна порция – два блина).</a:t>
            </a:r>
            <a:br>
              <a:rPr lang="ru-RU" sz="2400" dirty="0" smtClean="0"/>
            </a:br>
            <a:endParaRPr lang="en-US" sz="2400" dirty="0" smtClean="0"/>
          </a:p>
          <a:p>
            <a:r>
              <a:rPr lang="ru-RU" sz="2400" dirty="0" smtClean="0"/>
              <a:t>Блины «Русские»:</a:t>
            </a:r>
            <a:br>
              <a:rPr lang="ru-RU" sz="2400" dirty="0" smtClean="0"/>
            </a:br>
            <a:r>
              <a:rPr lang="ru-RU" sz="2400" dirty="0" smtClean="0"/>
              <a:t>Одна порция стоит 42 руб. (одна порция – два блина).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masl-ts-0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276872"/>
            <a:ext cx="4390555" cy="29197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Зарплата в месяц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3749040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повара- 16 000 руб. </a:t>
            </a:r>
            <a:endParaRPr lang="en-US" dirty="0" smtClean="0"/>
          </a:p>
          <a:p>
            <a:r>
              <a:rPr lang="ru-RU" dirty="0" smtClean="0"/>
              <a:t>официанта- 12 000 руб., </a:t>
            </a:r>
            <a:endParaRPr lang="en-US" dirty="0" smtClean="0"/>
          </a:p>
          <a:p>
            <a:r>
              <a:rPr lang="ru-RU" dirty="0" smtClean="0"/>
              <a:t>уборщицы – 3000 руб.,  </a:t>
            </a:r>
          </a:p>
          <a:p>
            <a:r>
              <a:rPr lang="ru-RU" dirty="0" smtClean="0"/>
              <a:t>административно-управленческого персонала - 33000 руб</a:t>
            </a:r>
            <a:r>
              <a:rPr lang="ru-RU" smtClean="0"/>
              <a:t>., </a:t>
            </a:r>
            <a:endParaRPr lang="ru-RU" dirty="0" smtClean="0"/>
          </a:p>
          <a:p>
            <a:r>
              <a:rPr lang="ru-RU" dirty="0" smtClean="0"/>
              <a:t>суточная зарплата рабочих - 2 066 рублей. </a:t>
            </a:r>
          </a:p>
          <a:p>
            <a:endParaRPr lang="ru-RU" dirty="0"/>
          </a:p>
        </p:txBody>
      </p:sp>
      <p:pic>
        <p:nvPicPr>
          <p:cNvPr id="5" name="Содержимое 4" descr="Ресторан Nobu Москва2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03749" y="1628800"/>
            <a:ext cx="4860739" cy="33517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Финансовый план</a:t>
            </a:r>
            <a:endParaRPr lang="ru-RU" dirty="0"/>
          </a:p>
        </p:txBody>
      </p:sp>
      <p:pic>
        <p:nvPicPr>
          <p:cNvPr id="5" name="Содержимое 4" descr="pap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3916560" cy="444249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Для осуществления</a:t>
            </a:r>
            <a:r>
              <a:rPr lang="en-US" b="1" dirty="0" smtClean="0"/>
              <a:t> </a:t>
            </a:r>
            <a:r>
              <a:rPr lang="ru-RU" b="1" dirty="0" smtClean="0"/>
              <a:t>проекта необходимо:</a:t>
            </a:r>
          </a:p>
          <a:p>
            <a:pPr lvl="0"/>
            <a:r>
              <a:rPr lang="ru-RU" dirty="0" smtClean="0"/>
              <a:t>Собственный капитал 350 000 руб. </a:t>
            </a:r>
          </a:p>
          <a:p>
            <a:r>
              <a:rPr lang="ru-RU" dirty="0" smtClean="0"/>
              <a:t>Заемный капитал в форме лизинга 335 000 руб. Средства идут на покупку оборудования. Ежегодные лизинговые платежи составляют 15 % от первоначальной стоимости оборудования, то есть 50250руб. Период действия договора составит 5 лет.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Анализ рисков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риск, связанный с реализацией товара</a:t>
            </a:r>
          </a:p>
          <a:p>
            <a:pPr lvl="0"/>
            <a:r>
              <a:rPr lang="ru-RU" dirty="0" smtClean="0"/>
              <a:t>риск, связанный с доставкой товара</a:t>
            </a:r>
          </a:p>
          <a:p>
            <a:r>
              <a:rPr lang="ru-RU" dirty="0" smtClean="0"/>
              <a:t>риск, связанный с политической обстановкой в стране (забастовки, войны)</a:t>
            </a:r>
            <a:endParaRPr lang="ru-RU" dirty="0"/>
          </a:p>
        </p:txBody>
      </p:sp>
      <p:pic>
        <p:nvPicPr>
          <p:cNvPr id="5" name="Содержимое 4" descr="b6e8bc3fe409a66d0c63270bb1811b7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4103107" cy="33809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В настоящее время ресторанный бизнес развивается достаточно высокими темпами, и кафе всегда будут пользоваться популярностью в народе. Предполагается что год от года кафе будет расширятся.</a:t>
            </a:r>
            <a:endParaRPr lang="ru-RU" dirty="0"/>
          </a:p>
        </p:txBody>
      </p:sp>
      <p:pic>
        <p:nvPicPr>
          <p:cNvPr id="5" name="Содержимое 4" descr="pie-house-cafe-bolshaya-sadovaya_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0837" y="1844824"/>
            <a:ext cx="5905963" cy="3881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724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Введение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Кафе «Блинный домик» создается с целью быстрого и качественного обслуживания посетителей, с максимальным вниманием к нему и предложением наиболее качественных изделий, которые ничем не отличаются от блинчиков домашнего приготовления. начинкой.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60032" y="260648"/>
            <a:ext cx="3749040" cy="4572000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 smtClean="0"/>
              <a:t>Кафе «Блинный домик» дает возможность вернуть прежние воспоминания с чашечкой горячего чая или стаканом молока и восхитительными, как у бабушки, блинчиками.</a:t>
            </a:r>
          </a:p>
          <a:p>
            <a:endParaRPr lang="ru-RU" dirty="0"/>
          </a:p>
        </p:txBody>
      </p:sp>
      <p:pic>
        <p:nvPicPr>
          <p:cNvPr id="5" name="Рисунок 4" descr="pancak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005064"/>
            <a:ext cx="3992033" cy="267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нашем кафе можно отметить памятные даты и праздники…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78080" cy="1189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Уютный интерьер, приветливый персонал и вкуснейшие блинчики создадут прекрасную, незабываемую атмосферу, все это наверняка вызовет желание посетителей в следующий раз прийти снова к нам.</a:t>
            </a:r>
          </a:p>
          <a:p>
            <a:endParaRPr lang="ru-RU" dirty="0"/>
          </a:p>
        </p:txBody>
      </p:sp>
      <p:pic>
        <p:nvPicPr>
          <p:cNvPr id="5" name="Содержимое 4" descr="pie-house-cafe-bolshaya-sadovaya_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708920"/>
            <a:ext cx="6026757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Маркетинговый план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Месторасположение кафе «Блинный домик» - проспект Елизарова Невского района города Санкт-Петербурга. </a:t>
            </a:r>
            <a:endParaRPr lang="ru-RU" sz="2400" dirty="0"/>
          </a:p>
        </p:txBody>
      </p:sp>
      <p:pic>
        <p:nvPicPr>
          <p:cNvPr id="5" name="Содержимое 4" descr="2_230-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704975"/>
            <a:ext cx="5715000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Поставщики ингредиентов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4277444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ООО «</a:t>
            </a:r>
            <a:r>
              <a:rPr lang="ru-RU" sz="3200" dirty="0" err="1" smtClean="0"/>
              <a:t>Экспресс-Агро</a:t>
            </a:r>
            <a:r>
              <a:rPr lang="ru-RU" sz="3200" dirty="0" smtClean="0"/>
              <a:t>» для поставки муки</a:t>
            </a:r>
          </a:p>
          <a:p>
            <a:pPr lvl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ЗАО «</a:t>
            </a:r>
            <a:r>
              <a:rPr lang="ru-RU" sz="3200" dirty="0" err="1" smtClean="0"/>
              <a:t>Тимашевский</a:t>
            </a:r>
            <a:r>
              <a:rPr lang="ru-RU" sz="3200" dirty="0" smtClean="0"/>
              <a:t> сахарный завод» для поставки сахара</a:t>
            </a:r>
          </a:p>
          <a:p>
            <a:pPr lvl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err="1" smtClean="0"/>
              <a:t>Молзавод</a:t>
            </a:r>
            <a:r>
              <a:rPr lang="ru-RU" sz="3200" dirty="0" smtClean="0"/>
              <a:t> «</a:t>
            </a:r>
            <a:r>
              <a:rPr lang="ru-RU" sz="3200" dirty="0" err="1" smtClean="0"/>
              <a:t>Петмол</a:t>
            </a:r>
            <a:r>
              <a:rPr lang="ru-RU" sz="3200" dirty="0" smtClean="0"/>
              <a:t>» для поставок молочной продукции</a:t>
            </a:r>
          </a:p>
          <a:p>
            <a:pPr lvl="1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ЗАО «Птицефабрика </a:t>
            </a:r>
            <a:r>
              <a:rPr lang="ru-RU" sz="3200" dirty="0" err="1" smtClean="0"/>
              <a:t>Синявенская</a:t>
            </a:r>
            <a:r>
              <a:rPr lang="ru-RU" sz="3200" dirty="0" smtClean="0"/>
              <a:t>» для поставки яиц.</a:t>
            </a:r>
          </a:p>
          <a:p>
            <a:endParaRPr lang="ru-RU" dirty="0"/>
          </a:p>
        </p:txBody>
      </p:sp>
      <p:pic>
        <p:nvPicPr>
          <p:cNvPr id="7" name="Содержимое 6" descr="_________________4ee1aa3935dd1.jpg"/>
          <p:cNvPicPr>
            <a:picLocks noGrp="1" noChangeAspect="1"/>
          </p:cNvPicPr>
          <p:nvPr>
            <p:ph sz="half" idx="4"/>
          </p:nvPr>
        </p:nvPicPr>
        <p:blipFill>
          <a:blip r:embed="rId2" cstate="print"/>
          <a:stretch>
            <a:fillRect/>
          </a:stretch>
        </p:blipFill>
        <p:spPr>
          <a:xfrm>
            <a:off x="5148064" y="764704"/>
            <a:ext cx="3404050" cy="5297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«Блинный домик»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Наш «Блинный домик» будет заниматься изготовлением изделий из сдобного дрожжевого и </a:t>
            </a:r>
            <a:r>
              <a:rPr lang="ru-RU" dirty="0" err="1" smtClean="0"/>
              <a:t>бездрожжевого</a:t>
            </a:r>
            <a:r>
              <a:rPr lang="ru-RU" dirty="0" smtClean="0"/>
              <a:t> теста. Всегда, в любое время года –только свежие, качественные продукты!</a:t>
            </a:r>
          </a:p>
          <a:p>
            <a:endParaRPr lang="ru-RU" dirty="0"/>
          </a:p>
        </p:txBody>
      </p:sp>
      <p:pic>
        <p:nvPicPr>
          <p:cNvPr id="5" name="Содержимое 4" descr="CL-30_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844824"/>
            <a:ext cx="4171554" cy="3108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Режим работы кафе будет 10:00 до 24:00. </a:t>
            </a:r>
            <a:endParaRPr lang="ru-RU" dirty="0"/>
          </a:p>
        </p:txBody>
      </p:sp>
      <p:pic>
        <p:nvPicPr>
          <p:cNvPr id="5" name="Содержимое 4" descr="08-rpk-1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4113034" cy="3674311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Наше кафе отличают следующие важные особенности: высокое качество, традиционная рецептура, свежесть, прекрасные вкусовые качества, низкая цена.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868144" y="404664"/>
            <a:ext cx="2818656" cy="612068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300" dirty="0" smtClean="0"/>
              <a:t>1.Наружная реклама –2 щита по улице Бабушкина</a:t>
            </a:r>
          </a:p>
          <a:p>
            <a:pPr>
              <a:buNone/>
            </a:pPr>
            <a:r>
              <a:rPr lang="ru-RU" sz="3300" dirty="0" smtClean="0"/>
              <a:t>аренда на 1 год с последующей пролонгацией договора.</a:t>
            </a:r>
          </a:p>
          <a:p>
            <a:pPr>
              <a:buNone/>
            </a:pPr>
            <a:r>
              <a:rPr lang="ru-RU" sz="3300" dirty="0" smtClean="0"/>
              <a:t>2.Реклама по телевидению –</a:t>
            </a:r>
          </a:p>
          <a:p>
            <a:pPr>
              <a:buNone/>
            </a:pPr>
            <a:r>
              <a:rPr lang="ru-RU" sz="3300" dirty="0" smtClean="0"/>
              <a:t>бегущая строчка на телеканалах «ТНТ» </a:t>
            </a:r>
          </a:p>
          <a:p>
            <a:pPr>
              <a:buNone/>
            </a:pPr>
            <a:r>
              <a:rPr lang="ru-RU" sz="3300" dirty="0" smtClean="0"/>
              <a:t>и «Первый канал» на 3 </a:t>
            </a:r>
          </a:p>
          <a:p>
            <a:pPr>
              <a:buNone/>
            </a:pPr>
            <a:r>
              <a:rPr lang="ru-RU" sz="3300" dirty="0" smtClean="0"/>
              <a:t>месяца с чередованием 2 недели через</a:t>
            </a:r>
          </a:p>
          <a:p>
            <a:pPr>
              <a:buNone/>
            </a:pPr>
            <a:r>
              <a:rPr lang="ru-RU" sz="3300" dirty="0" smtClean="0"/>
              <a:t>3.Реклама на радио «Европа плюс» -</a:t>
            </a:r>
          </a:p>
          <a:p>
            <a:pPr>
              <a:buNone/>
            </a:pPr>
            <a:r>
              <a:rPr lang="ru-RU" sz="3300" dirty="0" smtClean="0"/>
              <a:t>мы будем спонсорами </a:t>
            </a:r>
          </a:p>
          <a:p>
            <a:pPr>
              <a:buNone/>
            </a:pPr>
            <a:r>
              <a:rPr lang="ru-RU" sz="3300" dirty="0" smtClean="0"/>
              <a:t>прогноза погоды ежедневно, выход 4 раза в </a:t>
            </a:r>
          </a:p>
          <a:p>
            <a:pPr>
              <a:buNone/>
            </a:pPr>
            <a:r>
              <a:rPr lang="ru-RU" sz="3300" dirty="0" smtClean="0"/>
              <a:t>день в течение 3 месяцев.</a:t>
            </a:r>
          </a:p>
          <a:p>
            <a:pPr>
              <a:buNone/>
            </a:pPr>
            <a:r>
              <a:rPr lang="ru-RU" sz="3300" dirty="0" smtClean="0"/>
              <a:t>4.Распространение </a:t>
            </a:r>
            <a:r>
              <a:rPr lang="ru-RU" sz="3300" dirty="0" err="1" smtClean="0"/>
              <a:t>флаеров</a:t>
            </a:r>
            <a:r>
              <a:rPr lang="ru-RU" sz="3300" dirty="0" smtClean="0"/>
              <a:t> –тираж 2000 экземпляров.</a:t>
            </a:r>
          </a:p>
          <a:p>
            <a:endParaRPr lang="ru-RU" dirty="0"/>
          </a:p>
        </p:txBody>
      </p:sp>
      <p:pic>
        <p:nvPicPr>
          <p:cNvPr id="5" name="Рисунок 4" descr="f20100831152803-reklsch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5581128" cy="4317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5880336" cy="629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131</TotalTime>
  <Words>387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Бизнес-план «Открытие блинной»</vt:lpstr>
      <vt:lpstr>Введение </vt:lpstr>
      <vt:lpstr>В нашем кафе можно отметить памятные даты и праздники… </vt:lpstr>
      <vt:lpstr>Маркетинговый план</vt:lpstr>
      <vt:lpstr>Слайд 5</vt:lpstr>
      <vt:lpstr>«Блинный домик»</vt:lpstr>
      <vt:lpstr>Режим работы кафе будет 10:00 до 24:00. </vt:lpstr>
      <vt:lpstr>Реклама</vt:lpstr>
      <vt:lpstr>Слайд 9</vt:lpstr>
      <vt:lpstr>  Технологический план</vt:lpstr>
      <vt:lpstr>Слайд 11</vt:lpstr>
      <vt:lpstr>Слайд 12</vt:lpstr>
      <vt:lpstr>Зарплата в месяц</vt:lpstr>
      <vt:lpstr>Финансовый план</vt:lpstr>
      <vt:lpstr>Анализ рисков </vt:lpstr>
      <vt:lpstr>Вывод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Бизнес-план «Открытие кафе»</dc:title>
  <dc:creator>Лиза</dc:creator>
  <cp:lastModifiedBy>1</cp:lastModifiedBy>
  <cp:revision>18</cp:revision>
  <dcterms:created xsi:type="dcterms:W3CDTF">2014-02-23T19:37:11Z</dcterms:created>
  <dcterms:modified xsi:type="dcterms:W3CDTF">2014-02-28T10:01:29Z</dcterms:modified>
</cp:coreProperties>
</file>