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7" r:id="rId2"/>
    <p:sldId id="278" r:id="rId3"/>
    <p:sldId id="284" r:id="rId4"/>
    <p:sldId id="257" r:id="rId5"/>
    <p:sldId id="258" r:id="rId6"/>
    <p:sldId id="282" r:id="rId7"/>
    <p:sldId id="281" r:id="rId8"/>
    <p:sldId id="269" r:id="rId9"/>
    <p:sldId id="271" r:id="rId10"/>
    <p:sldId id="283" r:id="rId11"/>
    <p:sldId id="280" r:id="rId12"/>
    <p:sldId id="268" r:id="rId13"/>
    <p:sldId id="259" r:id="rId14"/>
    <p:sldId id="262" r:id="rId15"/>
    <p:sldId id="285" r:id="rId16"/>
    <p:sldId id="286" r:id="rId17"/>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660"/>
  </p:normalViewPr>
  <p:slideViewPr>
    <p:cSldViewPr snapToGrid="0">
      <p:cViewPr varScale="1">
        <p:scale>
          <a:sx n="110" d="100"/>
          <a:sy n="110" d="100"/>
        </p:scale>
        <p:origin x="62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480DCBB-C682-47F0-BA7A-73B282A857F3}" type="datetimeFigureOut">
              <a:rPr lang="ru-RU"/>
              <a:pPr>
                <a:defRPr/>
              </a:pPr>
              <a:t>27.02.2015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A0F8E8D-4D31-4E99-A496-EFD676E0EEB7}" type="slidenum">
              <a:rPr lang="ru-RU"/>
              <a:pPr>
                <a:defRPr/>
              </a:pPr>
              <a:t>‹#›</a:t>
            </a:fld>
            <a:endParaRPr lang="ru-RU"/>
          </a:p>
        </p:txBody>
      </p:sp>
    </p:spTree>
    <p:extLst>
      <p:ext uri="{BB962C8B-B14F-4D97-AF65-F5344CB8AC3E}">
        <p14:creationId xmlns:p14="http://schemas.microsoft.com/office/powerpoint/2010/main" val="19992579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2531" name="Номер слайда 3"/>
          <p:cNvSpPr txBox="1">
            <a:spLocks noGrp="1"/>
          </p:cNvSpPr>
          <p:nvPr/>
        </p:nvSpPr>
        <p:spPr bwMode="auto">
          <a:xfrm>
            <a:off x="3884613" y="8685213"/>
            <a:ext cx="2971800" cy="458787"/>
          </a:xfrm>
          <a:prstGeom prst="rect">
            <a:avLst/>
          </a:prstGeom>
          <a:noFill/>
          <a:ln>
            <a:miter lim="800000"/>
            <a:headEnd/>
            <a:tailEnd/>
          </a:ln>
        </p:spPr>
        <p:txBody>
          <a:bodyPr anchor="b"/>
          <a:lstStyle/>
          <a:p>
            <a:pPr algn="r">
              <a:defRPr/>
            </a:pPr>
            <a:fld id="{8F22B09B-868C-4045-96FF-C36BFCE19BBC}" type="slidenum">
              <a:rPr lang="ru-RU" sz="1200">
                <a:latin typeface="+mn-lt"/>
              </a:rPr>
              <a:pPr algn="r">
                <a:defRPr/>
              </a:pPr>
              <a:t>6</a:t>
            </a:fld>
            <a:endParaRPr lang="ru-RU" sz="1200">
              <a:latin typeface="+mn-lt"/>
            </a:endParaRPr>
          </a:p>
        </p:txBody>
      </p:sp>
    </p:spTree>
    <p:extLst>
      <p:ext uri="{BB962C8B-B14F-4D97-AF65-F5344CB8AC3E}">
        <p14:creationId xmlns:p14="http://schemas.microsoft.com/office/powerpoint/2010/main" val="684616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A9D778EC-E506-4863-918F-D5D4F74ED0C2}" type="datetimeFigureOut">
              <a:rPr lang="ru-RU"/>
              <a:pPr>
                <a:defRPr/>
              </a:pPr>
              <a:t>27.02.2015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BC66CDA-0D04-45C9-97E0-5F12F24A4AFF}" type="slidenum">
              <a:rPr lang="ru-RU"/>
              <a:pPr>
                <a:defRPr/>
              </a:pPr>
              <a:t>‹#›</a:t>
            </a:fld>
            <a:endParaRPr lang="ru-RU"/>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1C1E82F-209D-4891-82CF-8F26EB37772A}" type="datetimeFigureOut">
              <a:rPr lang="ru-RU"/>
              <a:pPr>
                <a:defRPr/>
              </a:pPr>
              <a:t>27.02.2015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66BA756-53C4-4436-8DA2-B173AE9ABE37}" type="slidenum">
              <a:rPr lang="ru-RU"/>
              <a:pPr>
                <a:defRPr/>
              </a:pPr>
              <a:t>‹#›</a:t>
            </a:fld>
            <a:endParaRPr lang="ru-RU"/>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EA4D23B-2869-4426-882D-A318292DA20B}" type="datetimeFigureOut">
              <a:rPr lang="ru-RU"/>
              <a:pPr>
                <a:defRPr/>
              </a:pPr>
              <a:t>27.02.2015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405D301-96ED-43B2-9551-3C8D1B59F877}" type="slidenum">
              <a:rPr lang="ru-RU"/>
              <a:pPr>
                <a:defRPr/>
              </a:pPr>
              <a:t>‹#›</a:t>
            </a:fld>
            <a:endParaRPr lang="ru-RU"/>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BFA8151-8B88-43A2-8317-7EA5D933C428}" type="datetimeFigureOut">
              <a:rPr lang="ru-RU"/>
              <a:pPr>
                <a:defRPr/>
              </a:pPr>
              <a:t>27.02.2015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FF2EE8B-5559-4125-971B-7FB5C71FB763}" type="slidenum">
              <a:rPr lang="ru-RU"/>
              <a:pPr>
                <a:defRPr/>
              </a:pPr>
              <a:t>‹#›</a:t>
            </a:fld>
            <a:endParaRPr lang="ru-RU"/>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6A8ED44-4B7D-408B-8799-122022358A39}" type="datetimeFigureOut">
              <a:rPr lang="ru-RU"/>
              <a:pPr>
                <a:defRPr/>
              </a:pPr>
              <a:t>27.02.2015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0D0DBE5-632A-47A4-8ACB-08E07DC4D4BE}" type="slidenum">
              <a:rPr lang="ru-RU"/>
              <a:pPr>
                <a:defRPr/>
              </a:pPr>
              <a:t>‹#›</a:t>
            </a:fld>
            <a:endParaRPr lang="ru-RU"/>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302D2567-4F0C-47B4-96FC-EE03BDCF6185}" type="datetimeFigureOut">
              <a:rPr lang="ru-RU"/>
              <a:pPr>
                <a:defRPr/>
              </a:pPr>
              <a:t>27.02.2015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9106548-9412-4C14-997B-BAA0AC96F6CB}" type="slidenum">
              <a:rPr lang="ru-RU"/>
              <a:pPr>
                <a:defRPr/>
              </a:pPr>
              <a:t>‹#›</a:t>
            </a:fld>
            <a:endParaRPr lang="ru-RU"/>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358CC935-616E-42E0-9211-68E9344F76AD}" type="datetimeFigureOut">
              <a:rPr lang="ru-RU"/>
              <a:pPr>
                <a:defRPr/>
              </a:pPr>
              <a:t>27.02.2015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357A21B-653C-4BB7-A2A9-7DC821C79FF3}" type="slidenum">
              <a:rPr lang="ru-RU"/>
              <a:pPr>
                <a:defRPr/>
              </a:pPr>
              <a:t>‹#›</a:t>
            </a:fld>
            <a:endParaRPr lang="ru-RU"/>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422760C-DA8F-4B11-8CE9-48BF3E453A46}" type="datetimeFigureOut">
              <a:rPr lang="ru-RU"/>
              <a:pPr>
                <a:defRPr/>
              </a:pPr>
              <a:t>27.02.2015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455DF89-1E66-45B4-8117-467B0D4CCB5A}" type="slidenum">
              <a:rPr lang="ru-RU"/>
              <a:pPr>
                <a:defRPr/>
              </a:pPr>
              <a:t>‹#›</a:t>
            </a:fld>
            <a:endParaRPr lang="ru-RU"/>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97B964C-A9D2-47B1-BE80-EB21563820D9}" type="datetimeFigureOut">
              <a:rPr lang="ru-RU"/>
              <a:pPr>
                <a:defRPr/>
              </a:pPr>
              <a:t>27.02.2015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6654BCC7-6B02-420C-93D1-98718D894E24}" type="slidenum">
              <a:rPr lang="ru-RU"/>
              <a:pPr>
                <a:defRPr/>
              </a:pPr>
              <a:t>‹#›</a:t>
            </a:fld>
            <a:endParaRPr lang="ru-RU"/>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C2C61E2-4364-4D4A-BE2C-2195D4E0632A}" type="datetimeFigureOut">
              <a:rPr lang="ru-RU"/>
              <a:pPr>
                <a:defRPr/>
              </a:pPr>
              <a:t>27.02.2015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1EA711B-22F9-4BBE-8F7E-893611968AEF}" type="slidenum">
              <a:rPr lang="ru-RU"/>
              <a:pPr>
                <a:defRPr/>
              </a:pPr>
              <a:t>‹#›</a:t>
            </a:fld>
            <a:endParaRPr lang="ru-RU"/>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2541CFD-E809-4AFC-B88D-28860E89B5F0}" type="datetimeFigureOut">
              <a:rPr lang="ru-RU"/>
              <a:pPr>
                <a:defRPr/>
              </a:pPr>
              <a:t>27.02.2015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A7F81F9-FAF2-4236-9E30-331A6EB68BFF}" type="slidenum">
              <a:rPr lang="ru-RU"/>
              <a:pPr>
                <a:defRPr/>
              </a:pPr>
              <a:t>‹#›</a:t>
            </a:fld>
            <a:endParaRPr lang="ru-RU"/>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265EB94-1AC4-416D-99A3-ADED18882173}" type="datetimeFigureOut">
              <a:rPr lang="ru-RU"/>
              <a:pPr>
                <a:defRPr/>
              </a:pPr>
              <a:t>27.02.2015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068D318-D546-4D15-88B4-41AEDB2BFFD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6" descr="Фон"/>
          <p:cNvPicPr>
            <a:picLocks noChangeAspect="1" noChangeArrowheads="1"/>
          </p:cNvPicPr>
          <p:nvPr/>
        </p:nvPicPr>
        <p:blipFill>
          <a:blip r:embed="rId2"/>
          <a:srcRect/>
          <a:stretch>
            <a:fillRect/>
          </a:stretch>
        </p:blipFill>
        <p:spPr bwMode="auto">
          <a:xfrm>
            <a:off x="-276225" y="0"/>
            <a:ext cx="12868275" cy="7239000"/>
          </a:xfrm>
          <a:prstGeom prst="rect">
            <a:avLst/>
          </a:prstGeom>
          <a:noFill/>
          <a:ln w="9525">
            <a:noFill/>
            <a:miter lim="800000"/>
            <a:headEnd/>
            <a:tailEnd/>
          </a:ln>
        </p:spPr>
      </p:pic>
      <p:sp>
        <p:nvSpPr>
          <p:cNvPr id="14338" name="Rectangle 2"/>
          <p:cNvSpPr>
            <a:spLocks noGrp="1"/>
          </p:cNvSpPr>
          <p:nvPr>
            <p:ph type="title"/>
          </p:nvPr>
        </p:nvSpPr>
        <p:spPr/>
        <p:txBody>
          <a:bodyPr/>
          <a:lstStyle/>
          <a:p>
            <a:pPr algn="ctr"/>
            <a:r>
              <a:rPr lang="ru-RU" sz="2800" smtClean="0">
                <a:latin typeface="Arial" charset="0"/>
              </a:rPr>
              <a:t>Купчинские юношеские чтения: </a:t>
            </a:r>
            <a:r>
              <a:rPr lang="en-US" sz="2800" smtClean="0">
                <a:latin typeface="Arial" charset="0"/>
              </a:rPr>
              <a:t/>
            </a:r>
            <a:br>
              <a:rPr lang="en-US" sz="2800" smtClean="0">
                <a:latin typeface="Arial" charset="0"/>
              </a:rPr>
            </a:br>
            <a:r>
              <a:rPr lang="ru-RU" sz="2800" smtClean="0">
                <a:latin typeface="Arial" charset="0"/>
              </a:rPr>
              <a:t>наука, творчество, поиск</a:t>
            </a:r>
          </a:p>
        </p:txBody>
      </p:sp>
      <p:sp>
        <p:nvSpPr>
          <p:cNvPr id="14339" name="Rectangle 3"/>
          <p:cNvSpPr>
            <a:spLocks noGrp="1"/>
          </p:cNvSpPr>
          <p:nvPr>
            <p:ph type="body" idx="1"/>
          </p:nvPr>
        </p:nvSpPr>
        <p:spPr>
          <a:xfrm>
            <a:off x="2006600" y="2303463"/>
            <a:ext cx="8178800" cy="2249487"/>
          </a:xfrm>
        </p:spPr>
        <p:txBody>
          <a:bodyPr/>
          <a:lstStyle/>
          <a:p>
            <a:pPr algn="ctr">
              <a:buFont typeface="Arial" charset="0"/>
              <a:buNone/>
            </a:pPr>
            <a:r>
              <a:rPr lang="ru-RU" sz="4000" smtClean="0">
                <a:latin typeface="Arial" charset="0"/>
              </a:rPr>
              <a:t>Последовательность Фибоначчи</a:t>
            </a:r>
          </a:p>
        </p:txBody>
      </p:sp>
      <p:sp>
        <p:nvSpPr>
          <p:cNvPr id="14340" name="Rectangle 4"/>
          <p:cNvSpPr>
            <a:spLocks/>
          </p:cNvSpPr>
          <p:nvPr/>
        </p:nvSpPr>
        <p:spPr bwMode="auto">
          <a:xfrm>
            <a:off x="5319713" y="3632200"/>
            <a:ext cx="6435725" cy="1892300"/>
          </a:xfrm>
          <a:prstGeom prst="rect">
            <a:avLst/>
          </a:prstGeom>
          <a:noFill/>
          <a:ln w="9525">
            <a:noFill/>
            <a:miter lim="800000"/>
            <a:headEnd/>
            <a:tailEnd/>
          </a:ln>
        </p:spPr>
        <p:txBody>
          <a:bodyPr/>
          <a:lstStyle/>
          <a:p>
            <a:pPr marL="87313" indent="361950" algn="r" eaLnBrk="0" hangingPunct="0">
              <a:lnSpc>
                <a:spcPct val="90000"/>
              </a:lnSpc>
              <a:spcBef>
                <a:spcPts val="1000"/>
              </a:spcBef>
              <a:buFont typeface="Arial" charset="0"/>
              <a:buNone/>
            </a:pPr>
            <a:r>
              <a:rPr lang="ru-RU"/>
              <a:t>Выполнили ученики 9 А и Б класса 292 школы </a:t>
            </a:r>
          </a:p>
          <a:p>
            <a:pPr marL="87313" indent="361950" algn="r" eaLnBrk="0" hangingPunct="0">
              <a:lnSpc>
                <a:spcPct val="90000"/>
              </a:lnSpc>
              <a:spcBef>
                <a:spcPts val="1000"/>
              </a:spcBef>
              <a:buFont typeface="Arial" charset="0"/>
              <a:buNone/>
            </a:pPr>
            <a:r>
              <a:rPr lang="ru-RU"/>
              <a:t>Легкодымов Андрей</a:t>
            </a:r>
          </a:p>
          <a:p>
            <a:pPr marL="87313" indent="361950" algn="r" eaLnBrk="0" hangingPunct="0">
              <a:lnSpc>
                <a:spcPct val="90000"/>
              </a:lnSpc>
              <a:spcBef>
                <a:spcPts val="1000"/>
              </a:spcBef>
              <a:buFont typeface="Arial" charset="0"/>
              <a:buNone/>
            </a:pPr>
            <a:r>
              <a:rPr lang="ru-RU"/>
              <a:t>Спирякова Юлия</a:t>
            </a:r>
          </a:p>
          <a:p>
            <a:pPr marL="87313" indent="361950" algn="r" eaLnBrk="0" hangingPunct="0">
              <a:lnSpc>
                <a:spcPct val="90000"/>
              </a:lnSpc>
              <a:spcBef>
                <a:spcPts val="1000"/>
              </a:spcBef>
              <a:buFont typeface="Arial" charset="0"/>
              <a:buNone/>
            </a:pPr>
            <a:r>
              <a:rPr lang="ru-RU"/>
              <a:t>Руководитель: </a:t>
            </a:r>
          </a:p>
          <a:p>
            <a:pPr marL="87313" indent="361950" algn="r" eaLnBrk="0" hangingPunct="0">
              <a:lnSpc>
                <a:spcPct val="90000"/>
              </a:lnSpc>
              <a:spcBef>
                <a:spcPts val="1000"/>
              </a:spcBef>
              <a:buFont typeface="Arial" charset="0"/>
              <a:buNone/>
            </a:pPr>
            <a:r>
              <a:rPr lang="ru-RU"/>
              <a:t>Афанасьева Виктория Викторовна</a:t>
            </a:r>
          </a:p>
        </p:txBody>
      </p:sp>
      <p:sp>
        <p:nvSpPr>
          <p:cNvPr id="14341" name="Rectangle 5"/>
          <p:cNvSpPr>
            <a:spLocks/>
          </p:cNvSpPr>
          <p:nvPr/>
        </p:nvSpPr>
        <p:spPr bwMode="auto">
          <a:xfrm>
            <a:off x="2738438" y="5932488"/>
            <a:ext cx="5799137" cy="388937"/>
          </a:xfrm>
          <a:prstGeom prst="rect">
            <a:avLst/>
          </a:prstGeom>
          <a:noFill/>
          <a:ln w="9525">
            <a:noFill/>
            <a:miter lim="800000"/>
            <a:headEnd/>
            <a:tailEnd/>
          </a:ln>
        </p:spPr>
        <p:txBody>
          <a:bodyPr/>
          <a:lstStyle/>
          <a:p>
            <a:pPr marL="228600" indent="-228600" algn="ctr" eaLnBrk="0" hangingPunct="0">
              <a:lnSpc>
                <a:spcPct val="90000"/>
              </a:lnSpc>
              <a:spcBef>
                <a:spcPts val="1000"/>
              </a:spcBef>
              <a:buFont typeface="Arial" charset="0"/>
              <a:buNone/>
            </a:pPr>
            <a:r>
              <a:rPr lang="ru-RU" sz="2800"/>
              <a:t>Санкт-Петербург 2015</a:t>
            </a: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Фон"/>
          <p:cNvPicPr>
            <a:picLocks noChangeAspect="1" noChangeArrowheads="1"/>
          </p:cNvPicPr>
          <p:nvPr/>
        </p:nvPicPr>
        <p:blipFill>
          <a:blip r:embed="rId2"/>
          <a:srcRect/>
          <a:stretch>
            <a:fillRect/>
          </a:stretch>
        </p:blipFill>
        <p:spPr bwMode="auto">
          <a:xfrm>
            <a:off x="-414338" y="0"/>
            <a:ext cx="13230226" cy="7442200"/>
          </a:xfrm>
          <a:prstGeom prst="rect">
            <a:avLst/>
          </a:prstGeom>
          <a:noFill/>
          <a:ln w="9525">
            <a:noFill/>
            <a:miter lim="800000"/>
            <a:headEnd/>
            <a:tailEnd/>
          </a:ln>
        </p:spPr>
      </p:pic>
      <p:sp>
        <p:nvSpPr>
          <p:cNvPr id="31747" name="Rectangle 2"/>
          <p:cNvSpPr>
            <a:spLocks noGrp="1"/>
          </p:cNvSpPr>
          <p:nvPr>
            <p:ph type="title" idx="4294967295"/>
          </p:nvPr>
        </p:nvSpPr>
        <p:spPr/>
        <p:txBody>
          <a:bodyPr/>
          <a:lstStyle/>
          <a:p>
            <a:endParaRPr lang="ru-RU" smtClean="0">
              <a:latin typeface="Arial" charset="0"/>
            </a:endParaRPr>
          </a:p>
        </p:txBody>
      </p:sp>
      <p:sp>
        <p:nvSpPr>
          <p:cNvPr id="31748" name="Rectangle 3"/>
          <p:cNvSpPr>
            <a:spLocks noGrp="1"/>
          </p:cNvSpPr>
          <p:nvPr>
            <p:ph type="body" idx="4294967295"/>
          </p:nvPr>
        </p:nvSpPr>
        <p:spPr>
          <a:xfrm>
            <a:off x="403225" y="1825625"/>
            <a:ext cx="10950575" cy="4351338"/>
          </a:xfrm>
        </p:spPr>
        <p:txBody>
          <a:bodyPr/>
          <a:lstStyle/>
          <a:p>
            <a:pPr marL="87313" indent="87313">
              <a:buFont typeface="Arial" charset="0"/>
              <a:buNone/>
            </a:pPr>
            <a:r>
              <a:rPr lang="ru-RU" smtClean="0">
                <a:latin typeface="Calibri Light" pitchFamily="34" charset="0"/>
              </a:rPr>
              <a:t>4. В последовательности чисел Фибоначчи выбрано 8 чисел, идущих подряд. Докажите, что их сумма не является числом Фибоначчи.  </a:t>
            </a:r>
          </a:p>
          <a:p>
            <a:pPr marL="87313" indent="87313">
              <a:buFont typeface="Arial" charset="0"/>
              <a:buNone/>
            </a:pPr>
            <a:endParaRPr lang="ru-RU" smtClean="0">
              <a:latin typeface="Calibri Light" pitchFamily="34" charset="0"/>
            </a:endParaRPr>
          </a:p>
          <a:p>
            <a:pPr marL="87313" indent="87313">
              <a:buFont typeface="Arial" charset="0"/>
              <a:buNone/>
            </a:pPr>
            <a:r>
              <a:rPr lang="ru-RU" i="1" smtClean="0">
                <a:latin typeface="Calibri Light" pitchFamily="34" charset="0"/>
              </a:rPr>
              <a:t>F</a:t>
            </a:r>
            <a:r>
              <a:rPr lang="ru-RU" baseline="-25000" smtClean="0">
                <a:latin typeface="Calibri Light" pitchFamily="34" charset="0"/>
              </a:rPr>
              <a:t>n</a:t>
            </a:r>
            <a:r>
              <a:rPr lang="ru-RU" smtClean="0">
                <a:latin typeface="Calibri Light" pitchFamily="34" charset="0"/>
              </a:rPr>
              <a:t> + </a:t>
            </a:r>
            <a:r>
              <a:rPr lang="ru-RU" i="1" smtClean="0">
                <a:latin typeface="Calibri Light" pitchFamily="34" charset="0"/>
              </a:rPr>
              <a:t>F</a:t>
            </a:r>
            <a:r>
              <a:rPr lang="ru-RU" baseline="-25000" smtClean="0">
                <a:latin typeface="Calibri Light" pitchFamily="34" charset="0"/>
              </a:rPr>
              <a:t>n + 1</a:t>
            </a:r>
            <a:r>
              <a:rPr lang="ru-RU" smtClean="0">
                <a:latin typeface="Calibri Light" pitchFamily="34" charset="0"/>
              </a:rPr>
              <a:t> +...+ </a:t>
            </a:r>
            <a:r>
              <a:rPr lang="ru-RU" i="1" smtClean="0">
                <a:latin typeface="Calibri Light" pitchFamily="34" charset="0"/>
              </a:rPr>
              <a:t>F</a:t>
            </a:r>
            <a:r>
              <a:rPr lang="ru-RU" baseline="-25000" smtClean="0">
                <a:latin typeface="Calibri Light" pitchFamily="34" charset="0"/>
              </a:rPr>
              <a:t>n + 7</a:t>
            </a:r>
            <a:r>
              <a:rPr lang="ru-RU" smtClean="0">
                <a:latin typeface="Calibri Light" pitchFamily="34" charset="0"/>
              </a:rPr>
              <a:t> = </a:t>
            </a:r>
            <a:r>
              <a:rPr lang="ru-RU" i="1" smtClean="0">
                <a:latin typeface="Calibri Light" pitchFamily="34" charset="0"/>
              </a:rPr>
              <a:t>F</a:t>
            </a:r>
            <a:r>
              <a:rPr lang="ru-RU" baseline="-25000" smtClean="0">
                <a:latin typeface="Calibri Light" pitchFamily="34" charset="0"/>
              </a:rPr>
              <a:t>n + 9</a:t>
            </a:r>
            <a:r>
              <a:rPr lang="ru-RU" smtClean="0">
                <a:latin typeface="Calibri Light" pitchFamily="34" charset="0"/>
              </a:rPr>
              <a:t> - </a:t>
            </a:r>
            <a:r>
              <a:rPr lang="ru-RU" i="1" smtClean="0">
                <a:latin typeface="Calibri Light" pitchFamily="34" charset="0"/>
              </a:rPr>
              <a:t>F</a:t>
            </a:r>
            <a:r>
              <a:rPr lang="ru-RU" baseline="-25000" smtClean="0">
                <a:latin typeface="Calibri Light" pitchFamily="34" charset="0"/>
              </a:rPr>
              <a:t>n</a:t>
            </a:r>
            <a:r>
              <a:rPr lang="ru-RU" smtClean="0">
                <a:latin typeface="Calibri Light" pitchFamily="34" charset="0"/>
              </a:rPr>
              <a:t> </a:t>
            </a:r>
            <a:r>
              <a:rPr lang="ru-RU" baseline="-25000" smtClean="0">
                <a:latin typeface="Calibri Light" pitchFamily="34" charset="0"/>
              </a:rPr>
              <a:t>+ 1</a:t>
            </a:r>
            <a:r>
              <a:rPr lang="ru-RU" smtClean="0">
                <a:latin typeface="Calibri Light" pitchFamily="34" charset="0"/>
              </a:rPr>
              <a:t>. </a:t>
            </a:r>
          </a:p>
          <a:p>
            <a:pPr marL="87313" indent="87313">
              <a:buFont typeface="Arial" charset="0"/>
              <a:buNone/>
            </a:pPr>
            <a:r>
              <a:rPr lang="ru-RU" smtClean="0">
                <a:latin typeface="Calibri Light" pitchFamily="34" charset="0"/>
              </a:rPr>
              <a:t>Это число не может быть числом Фибоначчи, поскольку </a:t>
            </a:r>
            <a:endParaRPr lang="en-US" smtClean="0">
              <a:latin typeface="Calibri Light" pitchFamily="34" charset="0"/>
            </a:endParaRPr>
          </a:p>
          <a:p>
            <a:pPr marL="87313" indent="87313">
              <a:buFont typeface="Arial" charset="0"/>
              <a:buNone/>
            </a:pPr>
            <a:r>
              <a:rPr lang="ru-RU" i="1" smtClean="0">
                <a:latin typeface="Calibri Light" pitchFamily="34" charset="0"/>
              </a:rPr>
              <a:t>F</a:t>
            </a:r>
            <a:r>
              <a:rPr lang="ru-RU" baseline="-25000" smtClean="0">
                <a:latin typeface="Calibri Light" pitchFamily="34" charset="0"/>
              </a:rPr>
              <a:t>n + 8</a:t>
            </a:r>
            <a:r>
              <a:rPr lang="ru-RU" smtClean="0">
                <a:latin typeface="Calibri Light" pitchFamily="34" charset="0"/>
              </a:rPr>
              <a:t> &lt; </a:t>
            </a:r>
            <a:r>
              <a:rPr lang="ru-RU" i="1" smtClean="0">
                <a:latin typeface="Calibri Light" pitchFamily="34" charset="0"/>
              </a:rPr>
              <a:t>F</a:t>
            </a:r>
            <a:r>
              <a:rPr lang="ru-RU" baseline="-25000" smtClean="0">
                <a:latin typeface="Calibri Light" pitchFamily="34" charset="0"/>
              </a:rPr>
              <a:t>n + 9</a:t>
            </a:r>
            <a:r>
              <a:rPr lang="ru-RU" smtClean="0">
                <a:latin typeface="Calibri Light" pitchFamily="34" charset="0"/>
              </a:rPr>
              <a:t> - </a:t>
            </a:r>
            <a:r>
              <a:rPr lang="ru-RU" i="1" smtClean="0">
                <a:latin typeface="Calibri Light" pitchFamily="34" charset="0"/>
              </a:rPr>
              <a:t>F</a:t>
            </a:r>
            <a:r>
              <a:rPr lang="ru-RU" baseline="-25000" smtClean="0">
                <a:latin typeface="Calibri Light" pitchFamily="34" charset="0"/>
              </a:rPr>
              <a:t>n + 1</a:t>
            </a:r>
            <a:r>
              <a:rPr lang="ru-RU" smtClean="0">
                <a:latin typeface="Calibri Light" pitchFamily="34" charset="0"/>
              </a:rPr>
              <a:t> &lt; </a:t>
            </a:r>
            <a:r>
              <a:rPr lang="ru-RU" i="1" smtClean="0">
                <a:latin typeface="Calibri Light" pitchFamily="34" charset="0"/>
              </a:rPr>
              <a:t>F</a:t>
            </a:r>
            <a:r>
              <a:rPr lang="ru-RU" baseline="-25000" smtClean="0">
                <a:latin typeface="Calibri Light" pitchFamily="34" charset="0"/>
              </a:rPr>
              <a:t>n + 9</a:t>
            </a:r>
            <a:r>
              <a:rPr lang="ru-RU" smtClean="0">
                <a:latin typeface="Calibri Light" pitchFamily="34" charset="0"/>
              </a:rPr>
              <a:t>.  </a:t>
            </a: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4"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5602" name="Rectangle 2"/>
          <p:cNvSpPr>
            <a:spLocks noGrp="1"/>
          </p:cNvSpPr>
          <p:nvPr>
            <p:ph type="title"/>
          </p:nvPr>
        </p:nvSpPr>
        <p:spPr/>
        <p:txBody>
          <a:bodyPr/>
          <a:lstStyle/>
          <a:p>
            <a:endParaRPr lang="ru-RU" smtClean="0">
              <a:latin typeface="Arial" charset="0"/>
            </a:endParaRPr>
          </a:p>
        </p:txBody>
      </p:sp>
      <p:sp>
        <p:nvSpPr>
          <p:cNvPr id="25603" name="Rectangle 3"/>
          <p:cNvSpPr>
            <a:spLocks noGrp="1"/>
          </p:cNvSpPr>
          <p:nvPr>
            <p:ph type="body" idx="1"/>
          </p:nvPr>
        </p:nvSpPr>
        <p:spPr>
          <a:xfrm>
            <a:off x="403225" y="1825625"/>
            <a:ext cx="10950575" cy="4351338"/>
          </a:xfrm>
        </p:spPr>
        <p:txBody>
          <a:bodyPr/>
          <a:lstStyle/>
          <a:p>
            <a:pPr marL="87313" indent="87313">
              <a:buFont typeface="Arial" charset="0"/>
              <a:buNone/>
            </a:pPr>
            <a:r>
              <a:rPr lang="ru-RU" sz="2400" smtClean="0">
                <a:latin typeface="Calibri Light" pitchFamily="34" charset="0"/>
              </a:rPr>
              <a:t>4. В последовательности чисел Фибоначчи выбрано 8 чисел, идущих подряд. Докажите, что их сумма не является числом Фибоначчи.  </a:t>
            </a:r>
          </a:p>
          <a:p>
            <a:pPr marL="87313" indent="87313">
              <a:buFont typeface="Arial" charset="0"/>
              <a:buNone/>
            </a:pPr>
            <a:endParaRPr lang="ru-RU" sz="2400" smtClean="0">
              <a:latin typeface="Calibri Light" pitchFamily="34" charset="0"/>
            </a:endParaRPr>
          </a:p>
          <a:p>
            <a:pPr marL="87313" indent="87313">
              <a:buFont typeface="Arial" charset="0"/>
              <a:buNone/>
            </a:pPr>
            <a:r>
              <a:rPr lang="ru-RU" sz="2400" i="1" smtClean="0">
                <a:latin typeface="Calibri Light" pitchFamily="34" charset="0"/>
              </a:rPr>
              <a:t>F</a:t>
            </a:r>
            <a:r>
              <a:rPr lang="ru-RU" sz="2400" baseline="-25000" smtClean="0">
                <a:latin typeface="Calibri Light" pitchFamily="34" charset="0"/>
              </a:rPr>
              <a:t>n</a:t>
            </a:r>
            <a:r>
              <a:rPr lang="ru-RU" sz="2400" smtClean="0">
                <a:latin typeface="Calibri Light" pitchFamily="34" charset="0"/>
              </a:rPr>
              <a:t> + </a:t>
            </a:r>
            <a:r>
              <a:rPr lang="ru-RU" sz="2400" i="1" smtClean="0">
                <a:latin typeface="Calibri Light" pitchFamily="34" charset="0"/>
              </a:rPr>
              <a:t>F</a:t>
            </a:r>
            <a:r>
              <a:rPr lang="ru-RU" sz="2400" baseline="-25000" smtClean="0">
                <a:latin typeface="Calibri Light" pitchFamily="34" charset="0"/>
              </a:rPr>
              <a:t>n + 1</a:t>
            </a:r>
            <a:r>
              <a:rPr lang="ru-RU" sz="2400" smtClean="0">
                <a:latin typeface="Calibri Light" pitchFamily="34" charset="0"/>
              </a:rPr>
              <a:t> +...+ </a:t>
            </a:r>
            <a:r>
              <a:rPr lang="ru-RU" sz="2400" i="1" smtClean="0">
                <a:latin typeface="Calibri Light" pitchFamily="34" charset="0"/>
              </a:rPr>
              <a:t>F</a:t>
            </a:r>
            <a:r>
              <a:rPr lang="ru-RU" sz="2400" baseline="-25000" smtClean="0">
                <a:latin typeface="Calibri Light" pitchFamily="34" charset="0"/>
              </a:rPr>
              <a:t>n + 7</a:t>
            </a:r>
            <a:r>
              <a:rPr lang="ru-RU" sz="2400" smtClean="0">
                <a:latin typeface="Calibri Light" pitchFamily="34" charset="0"/>
              </a:rPr>
              <a:t> = </a:t>
            </a:r>
            <a:r>
              <a:rPr lang="ru-RU" sz="2400" i="1" smtClean="0">
                <a:latin typeface="Calibri Light" pitchFamily="34" charset="0"/>
              </a:rPr>
              <a:t>F</a:t>
            </a:r>
            <a:r>
              <a:rPr lang="ru-RU" sz="2400" baseline="-25000" smtClean="0">
                <a:latin typeface="Calibri Light" pitchFamily="34" charset="0"/>
              </a:rPr>
              <a:t>n + 9</a:t>
            </a:r>
            <a:r>
              <a:rPr lang="ru-RU" sz="2400" smtClean="0">
                <a:latin typeface="Calibri Light" pitchFamily="34" charset="0"/>
              </a:rPr>
              <a:t> - </a:t>
            </a:r>
            <a:r>
              <a:rPr lang="ru-RU" sz="2400" i="1" smtClean="0">
                <a:latin typeface="Calibri Light" pitchFamily="34" charset="0"/>
              </a:rPr>
              <a:t>F</a:t>
            </a:r>
            <a:r>
              <a:rPr lang="ru-RU" sz="2400" baseline="-25000" smtClean="0">
                <a:latin typeface="Calibri Light" pitchFamily="34" charset="0"/>
              </a:rPr>
              <a:t>n</a:t>
            </a:r>
            <a:r>
              <a:rPr lang="ru-RU" sz="2400" smtClean="0">
                <a:latin typeface="Calibri Light" pitchFamily="34" charset="0"/>
              </a:rPr>
              <a:t> </a:t>
            </a:r>
            <a:r>
              <a:rPr lang="ru-RU" sz="2400" baseline="-25000" smtClean="0">
                <a:latin typeface="Calibri Light" pitchFamily="34" charset="0"/>
              </a:rPr>
              <a:t>+ 1</a:t>
            </a:r>
            <a:r>
              <a:rPr lang="ru-RU" sz="2400" smtClean="0">
                <a:latin typeface="Calibri Light" pitchFamily="34" charset="0"/>
              </a:rPr>
              <a:t>. </a:t>
            </a:r>
          </a:p>
          <a:p>
            <a:pPr marL="87313" indent="87313">
              <a:buFont typeface="Arial" charset="0"/>
              <a:buNone/>
            </a:pPr>
            <a:r>
              <a:rPr lang="ru-RU" sz="2400" smtClean="0">
                <a:latin typeface="Calibri Light" pitchFamily="34" charset="0"/>
              </a:rPr>
              <a:t>Это число не может быть числом Фибоначчи, поскольку </a:t>
            </a:r>
            <a:r>
              <a:rPr lang="ru-RU" sz="2400" i="1" smtClean="0">
                <a:latin typeface="Calibri Light" pitchFamily="34" charset="0"/>
              </a:rPr>
              <a:t>F</a:t>
            </a:r>
            <a:r>
              <a:rPr lang="ru-RU" sz="2400" baseline="-25000" smtClean="0">
                <a:latin typeface="Calibri Light" pitchFamily="34" charset="0"/>
              </a:rPr>
              <a:t>n + 8</a:t>
            </a:r>
            <a:r>
              <a:rPr lang="ru-RU" sz="2400" smtClean="0">
                <a:latin typeface="Calibri Light" pitchFamily="34" charset="0"/>
              </a:rPr>
              <a:t> &lt; </a:t>
            </a:r>
            <a:r>
              <a:rPr lang="ru-RU" sz="2400" i="1" smtClean="0">
                <a:latin typeface="Calibri Light" pitchFamily="34" charset="0"/>
              </a:rPr>
              <a:t>F</a:t>
            </a:r>
            <a:r>
              <a:rPr lang="ru-RU" sz="2400" baseline="-25000" smtClean="0">
                <a:latin typeface="Calibri Light" pitchFamily="34" charset="0"/>
              </a:rPr>
              <a:t>n + 9</a:t>
            </a:r>
            <a:r>
              <a:rPr lang="ru-RU" sz="2400" smtClean="0">
                <a:latin typeface="Calibri Light" pitchFamily="34" charset="0"/>
              </a:rPr>
              <a:t> - </a:t>
            </a:r>
            <a:r>
              <a:rPr lang="ru-RU" sz="2400" i="1" smtClean="0">
                <a:latin typeface="Calibri Light" pitchFamily="34" charset="0"/>
              </a:rPr>
              <a:t>F</a:t>
            </a:r>
            <a:r>
              <a:rPr lang="ru-RU" sz="2400" baseline="-25000" smtClean="0">
                <a:latin typeface="Calibri Light" pitchFamily="34" charset="0"/>
              </a:rPr>
              <a:t>n + 1</a:t>
            </a:r>
            <a:r>
              <a:rPr lang="ru-RU" sz="2400" smtClean="0">
                <a:latin typeface="Calibri Light" pitchFamily="34" charset="0"/>
              </a:rPr>
              <a:t> &lt; </a:t>
            </a:r>
            <a:r>
              <a:rPr lang="ru-RU" sz="2400" i="1" smtClean="0">
                <a:latin typeface="Calibri Light" pitchFamily="34" charset="0"/>
              </a:rPr>
              <a:t>F</a:t>
            </a:r>
            <a:r>
              <a:rPr lang="ru-RU" sz="2400" baseline="-25000" smtClean="0">
                <a:latin typeface="Calibri Light" pitchFamily="34" charset="0"/>
              </a:rPr>
              <a:t>n + 9</a:t>
            </a:r>
            <a:r>
              <a:rPr lang="ru-RU" sz="2400" smtClean="0">
                <a:latin typeface="Calibri Light" pitchFamily="34" charset="0"/>
              </a:rPr>
              <a:t>.  </a:t>
            </a: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pic>
        <p:nvPicPr>
          <p:cNvPr id="26626" name="Рисунок 4"/>
          <p:cNvPicPr>
            <a:picLocks noChangeAspect="1"/>
          </p:cNvPicPr>
          <p:nvPr/>
        </p:nvPicPr>
        <p:blipFill>
          <a:blip r:embed="rId3"/>
          <a:srcRect/>
          <a:stretch>
            <a:fillRect/>
          </a:stretch>
        </p:blipFill>
        <p:spPr bwMode="auto">
          <a:xfrm>
            <a:off x="0" y="1190625"/>
            <a:ext cx="7496175" cy="4648200"/>
          </a:xfrm>
          <a:prstGeom prst="rect">
            <a:avLst/>
          </a:prstGeom>
          <a:noFill/>
          <a:ln w="9525">
            <a:noFill/>
            <a:miter lim="800000"/>
            <a:headEnd/>
            <a:tailEnd/>
          </a:ln>
        </p:spPr>
      </p:pic>
      <p:sp>
        <p:nvSpPr>
          <p:cNvPr id="26627" name="Rectangle 3"/>
          <p:cNvSpPr>
            <a:spLocks/>
          </p:cNvSpPr>
          <p:nvPr/>
        </p:nvSpPr>
        <p:spPr bwMode="auto">
          <a:xfrm>
            <a:off x="7570788" y="2274888"/>
            <a:ext cx="4260850" cy="2828925"/>
          </a:xfrm>
          <a:prstGeom prst="rect">
            <a:avLst/>
          </a:prstGeom>
          <a:noFill/>
          <a:ln w="9525">
            <a:noFill/>
            <a:miter lim="800000"/>
            <a:headEnd/>
            <a:tailEnd/>
          </a:ln>
        </p:spPr>
        <p:txBody>
          <a:bodyPr/>
          <a:lstStyle/>
          <a:p>
            <a:pPr marL="87313" eaLnBrk="0" hangingPunct="0">
              <a:lnSpc>
                <a:spcPct val="90000"/>
              </a:lnSpc>
              <a:spcBef>
                <a:spcPts val="1000"/>
              </a:spcBef>
              <a:buFont typeface="Arial" charset="0"/>
              <a:buNone/>
            </a:pPr>
            <a:r>
              <a:rPr lang="ru-RU" sz="2000">
                <a:latin typeface="Calibri" pitchFamily="34" charset="0"/>
              </a:rPr>
              <a:t>На основе этого ряда чисел существует спираль Фибоначчи, очень похожая на спираль золотого сечения. Спираль Фибоначчи отличается тем, что у нее есть начало(два одинаковых квадрата, с которых она строится), </a:t>
            </a:r>
            <a:r>
              <a:rPr lang="en-US" sz="2000"/>
              <a:t>a</a:t>
            </a:r>
            <a:r>
              <a:rPr lang="ru-RU" sz="2000">
                <a:latin typeface="Calibri" pitchFamily="34" charset="0"/>
              </a:rPr>
              <a:t> спираль золотого сечения закручивается бесконечно.</a:t>
            </a: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7"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pic>
        <p:nvPicPr>
          <p:cNvPr id="27650" name="Объект 3"/>
          <p:cNvPicPr>
            <a:picLocks noGrp="1" noChangeAspect="1"/>
          </p:cNvPicPr>
          <p:nvPr>
            <p:ph idx="1"/>
          </p:nvPr>
        </p:nvPicPr>
        <p:blipFill>
          <a:blip r:embed="rId3"/>
          <a:srcRect/>
          <a:stretch>
            <a:fillRect/>
          </a:stretch>
        </p:blipFill>
        <p:spPr>
          <a:xfrm>
            <a:off x="0" y="0"/>
            <a:ext cx="5799138" cy="3887788"/>
          </a:xfrm>
        </p:spPr>
      </p:pic>
      <p:sp>
        <p:nvSpPr>
          <p:cNvPr id="27651" name="Заголовок 1"/>
          <p:cNvSpPr>
            <a:spLocks noGrp="1"/>
          </p:cNvSpPr>
          <p:nvPr>
            <p:ph type="title"/>
          </p:nvPr>
        </p:nvSpPr>
        <p:spPr>
          <a:xfrm>
            <a:off x="5741988" y="0"/>
            <a:ext cx="6450012" cy="2838450"/>
          </a:xfrm>
        </p:spPr>
        <p:txBody>
          <a:bodyPr/>
          <a:lstStyle/>
          <a:p>
            <a:pPr eaLnBrk="1" hangingPunct="1"/>
            <a:r>
              <a:rPr lang="ru-RU" sz="2000" smtClean="0"/>
              <a:t>Треугольник Паскаля — бесконечная таблица, имеющая треугольную форму. На вершине и по бокам стоят единицы, каждое число равно сумме двух расположенных над ним чисел.</a:t>
            </a:r>
            <a:br>
              <a:rPr lang="ru-RU" sz="2000" smtClean="0"/>
            </a:br>
            <a:r>
              <a:rPr lang="ru-RU" sz="2000" smtClean="0"/>
              <a:t> Если расположить одну из сторон треугольника по вертикали и пронумеровать строки (вершина – нулевая строка), то числа в строке будут равны коэффициентам квадрата той же степени, что и номер строки.</a:t>
            </a:r>
            <a:br>
              <a:rPr lang="ru-RU" sz="2000" smtClean="0"/>
            </a:br>
            <a:endParaRPr lang="ru-RU" sz="2000" smtClean="0"/>
          </a:p>
        </p:txBody>
      </p:sp>
      <p:sp>
        <p:nvSpPr>
          <p:cNvPr id="27652" name="Rectangle 5"/>
          <p:cNvSpPr>
            <a:spLocks/>
          </p:cNvSpPr>
          <p:nvPr/>
        </p:nvSpPr>
        <p:spPr bwMode="auto">
          <a:xfrm>
            <a:off x="506413" y="4702175"/>
            <a:ext cx="5492750" cy="1147763"/>
          </a:xfrm>
          <a:prstGeom prst="rect">
            <a:avLst/>
          </a:prstGeom>
          <a:noFill/>
          <a:ln w="9525">
            <a:noFill/>
            <a:miter lim="800000"/>
            <a:headEnd/>
            <a:tailEnd/>
          </a:ln>
        </p:spPr>
        <p:txBody>
          <a:bodyPr/>
          <a:lstStyle/>
          <a:p>
            <a:pPr marL="174625" eaLnBrk="0" hangingPunct="0">
              <a:lnSpc>
                <a:spcPct val="90000"/>
              </a:lnSpc>
              <a:spcBef>
                <a:spcPts val="1000"/>
              </a:spcBef>
              <a:buFont typeface="Arial" charset="0"/>
              <a:buNone/>
            </a:pPr>
            <a:r>
              <a:rPr lang="ru-RU" sz="2000">
                <a:latin typeface="Calibri" pitchFamily="34" charset="0"/>
              </a:rPr>
              <a:t>Сумма же чисел восходящей диагонали, начинающейся с первого числа </a:t>
            </a:r>
            <a:r>
              <a:rPr lang="en-US" sz="2000">
                <a:latin typeface="Calibri" pitchFamily="34" charset="0"/>
              </a:rPr>
              <a:t>n</a:t>
            </a:r>
            <a:r>
              <a:rPr lang="ru-RU" sz="2000">
                <a:latin typeface="Calibri" pitchFamily="34" charset="0"/>
              </a:rPr>
              <a:t>-1-ой строки, является </a:t>
            </a:r>
            <a:r>
              <a:rPr lang="en-US" sz="2000">
                <a:latin typeface="Calibri" pitchFamily="34" charset="0"/>
              </a:rPr>
              <a:t>n</a:t>
            </a:r>
            <a:r>
              <a:rPr lang="ru-RU" sz="2000">
                <a:latin typeface="Calibri" pitchFamily="34" charset="0"/>
              </a:rPr>
              <a:t>-ым числом Фибоначчи.</a:t>
            </a:r>
          </a:p>
        </p:txBody>
      </p:sp>
      <p:pic>
        <p:nvPicPr>
          <p:cNvPr id="27653" name="Picture 6" descr="Рисунок1"/>
          <p:cNvPicPr>
            <a:picLocks noChangeAspect="1" noChangeArrowheads="1"/>
          </p:cNvPicPr>
          <p:nvPr/>
        </p:nvPicPr>
        <p:blipFill>
          <a:blip r:embed="rId4"/>
          <a:srcRect/>
          <a:stretch>
            <a:fillRect/>
          </a:stretch>
        </p:blipFill>
        <p:spPr bwMode="auto">
          <a:xfrm>
            <a:off x="6034088" y="2838450"/>
            <a:ext cx="5707062" cy="3586163"/>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2"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8674" name="Подзаголовок 2"/>
          <p:cNvSpPr>
            <a:spLocks noGrp="1"/>
          </p:cNvSpPr>
          <p:nvPr>
            <p:ph type="subTitle" idx="1"/>
          </p:nvPr>
        </p:nvSpPr>
        <p:spPr>
          <a:xfrm>
            <a:off x="349250" y="796925"/>
            <a:ext cx="3821113" cy="5108575"/>
          </a:xfrm>
        </p:spPr>
        <p:txBody>
          <a:bodyPr/>
          <a:lstStyle/>
          <a:p>
            <a:pPr algn="l"/>
            <a:r>
              <a:rPr lang="en-US" b="1" smtClean="0">
                <a:latin typeface="Calibri Light" pitchFamily="34" charset="0"/>
              </a:rPr>
              <a:t>Program Fibonachi; </a:t>
            </a:r>
          </a:p>
          <a:p>
            <a:pPr algn="l"/>
            <a:r>
              <a:rPr lang="en-US" b="1" smtClean="0">
                <a:latin typeface="Calibri Light" pitchFamily="34" charset="0"/>
              </a:rPr>
              <a:t>var a, i, n, ch, pr, v: integer; </a:t>
            </a:r>
          </a:p>
          <a:p>
            <a:pPr algn="l"/>
            <a:r>
              <a:rPr lang="en-US" b="1" smtClean="0">
                <a:latin typeface="Calibri Light" pitchFamily="34" charset="0"/>
              </a:rPr>
              <a:t>Begin </a:t>
            </a:r>
          </a:p>
          <a:p>
            <a:pPr algn="l"/>
            <a:r>
              <a:rPr lang="en-US" b="1" smtClean="0">
                <a:latin typeface="Calibri Light" pitchFamily="34" charset="0"/>
              </a:rPr>
              <a:t>i:=1; v:=1; ch:=1; pr:=0; a:=1; </a:t>
            </a:r>
          </a:p>
          <a:p>
            <a:pPr algn="l"/>
            <a:r>
              <a:rPr lang="en-US" b="1" smtClean="0">
                <a:latin typeface="Calibri Light" pitchFamily="34" charset="0"/>
              </a:rPr>
              <a:t>writeln (</a:t>
            </a:r>
            <a:r>
              <a:rPr lang="ru-RU" b="1" smtClean="0">
                <a:latin typeface="Calibri Light" pitchFamily="34" charset="0"/>
              </a:rPr>
              <a:t>Введите номер числа</a:t>
            </a:r>
            <a:r>
              <a:rPr lang="en-US" b="1" smtClean="0">
                <a:latin typeface="Calibri Light" pitchFamily="34" charset="0"/>
              </a:rPr>
              <a:t>'); </a:t>
            </a:r>
          </a:p>
          <a:p>
            <a:pPr algn="l"/>
            <a:r>
              <a:rPr lang="en-US" b="1" smtClean="0">
                <a:latin typeface="Calibri Light" pitchFamily="34" charset="0"/>
              </a:rPr>
              <a:t>readln(n); </a:t>
            </a:r>
          </a:p>
          <a:p>
            <a:pPr algn="l"/>
            <a:r>
              <a:rPr lang="en-US" b="1" smtClean="0">
                <a:latin typeface="Calibri Light" pitchFamily="34" charset="0"/>
              </a:rPr>
              <a:t>for i:=2 to n do begin  </a:t>
            </a:r>
          </a:p>
          <a:p>
            <a:pPr algn="l"/>
            <a:r>
              <a:rPr lang="en-US" b="1" smtClean="0">
                <a:latin typeface="Calibri Light" pitchFamily="34" charset="0"/>
              </a:rPr>
              <a:t>v:=ch + pr; </a:t>
            </a:r>
          </a:p>
          <a:p>
            <a:pPr algn="l"/>
            <a:r>
              <a:rPr lang="en-US" b="1" smtClean="0">
                <a:latin typeface="Calibri Light" pitchFamily="34" charset="0"/>
              </a:rPr>
              <a:t>pr:=ch; </a:t>
            </a:r>
          </a:p>
          <a:p>
            <a:pPr algn="l"/>
            <a:r>
              <a:rPr lang="en-US" b="1" smtClean="0">
                <a:latin typeface="Calibri Light" pitchFamily="34" charset="0"/>
              </a:rPr>
              <a:t>ch:=v; </a:t>
            </a:r>
          </a:p>
          <a:p>
            <a:pPr algn="l"/>
            <a:r>
              <a:rPr lang="en-US" b="1" smtClean="0">
                <a:latin typeface="Calibri Light" pitchFamily="34" charset="0"/>
              </a:rPr>
              <a:t>end; </a:t>
            </a:r>
          </a:p>
          <a:p>
            <a:pPr algn="l"/>
            <a:r>
              <a:rPr lang="en-US" b="1" smtClean="0">
                <a:latin typeface="Calibri Light" pitchFamily="34" charset="0"/>
              </a:rPr>
              <a:t>writeln(n, '---&gt;',v);</a:t>
            </a:r>
            <a:endParaRPr lang="ru-RU" b="1" smtClean="0">
              <a:latin typeface="Calibri Light" pitchFamily="34" charset="0"/>
            </a:endParaRPr>
          </a:p>
          <a:p>
            <a:pPr algn="l"/>
            <a:r>
              <a:rPr lang="en-US" b="1" smtClean="0">
                <a:latin typeface="Calibri Light" pitchFamily="34" charset="0"/>
              </a:rPr>
              <a:t>End.</a:t>
            </a:r>
          </a:p>
        </p:txBody>
      </p:sp>
      <p:sp>
        <p:nvSpPr>
          <p:cNvPr id="28675" name="Rectangle 3"/>
          <p:cNvSpPr>
            <a:spLocks/>
          </p:cNvSpPr>
          <p:nvPr/>
        </p:nvSpPr>
        <p:spPr bwMode="auto">
          <a:xfrm>
            <a:off x="6992938" y="365125"/>
            <a:ext cx="4156075" cy="1616075"/>
          </a:xfrm>
          <a:prstGeom prst="rect">
            <a:avLst/>
          </a:prstGeom>
          <a:noFill/>
          <a:ln w="9525">
            <a:noFill/>
            <a:miter lim="800000"/>
            <a:headEnd/>
            <a:tailEnd/>
          </a:ln>
        </p:spPr>
        <p:txBody>
          <a:bodyPr anchor="ctr"/>
          <a:lstStyle/>
          <a:p>
            <a:pPr eaLnBrk="0" hangingPunct="0">
              <a:lnSpc>
                <a:spcPct val="90000"/>
              </a:lnSpc>
            </a:pPr>
            <a:endParaRPr lang="ru-RU" sz="3200">
              <a:latin typeface="Calibri Light" pitchFamily="34" charset="0"/>
            </a:endParaRPr>
          </a:p>
        </p:txBody>
      </p:sp>
      <p:sp>
        <p:nvSpPr>
          <p:cNvPr id="28676" name="Прямоугольник 1"/>
          <p:cNvSpPr>
            <a:spLocks noChangeArrowheads="1"/>
          </p:cNvSpPr>
          <p:nvPr/>
        </p:nvSpPr>
        <p:spPr bwMode="auto">
          <a:xfrm>
            <a:off x="2371725" y="217488"/>
            <a:ext cx="7837488" cy="579437"/>
          </a:xfrm>
          <a:prstGeom prst="rect">
            <a:avLst/>
          </a:prstGeom>
          <a:noFill/>
          <a:ln w="9525">
            <a:noFill/>
            <a:miter lim="800000"/>
            <a:headEnd/>
            <a:tailEnd/>
          </a:ln>
        </p:spPr>
        <p:txBody>
          <a:bodyPr>
            <a:spAutoFit/>
          </a:bodyPr>
          <a:lstStyle/>
          <a:p>
            <a:pPr algn="ctr"/>
            <a:r>
              <a:rPr lang="ru-RU" sz="3200">
                <a:latin typeface="Calibri Light" pitchFamily="34" charset="0"/>
              </a:rPr>
              <a:t>Программирование на языке Паскаль</a:t>
            </a:r>
            <a:endParaRPr lang="ru-RU" sz="3200"/>
          </a:p>
        </p:txBody>
      </p:sp>
      <p:pic>
        <p:nvPicPr>
          <p:cNvPr id="28677" name="Picture 11" descr="Скрин2"/>
          <p:cNvPicPr>
            <a:picLocks noChangeAspect="1" noChangeArrowheads="1"/>
          </p:cNvPicPr>
          <p:nvPr/>
        </p:nvPicPr>
        <p:blipFill>
          <a:blip r:embed="rId3"/>
          <a:srcRect/>
          <a:stretch>
            <a:fillRect/>
          </a:stretch>
        </p:blipFill>
        <p:spPr bwMode="auto">
          <a:xfrm>
            <a:off x="4348163" y="1090613"/>
            <a:ext cx="7640637" cy="541972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2"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8674" name="Подзаголовок 2"/>
          <p:cNvSpPr>
            <a:spLocks noGrp="1"/>
          </p:cNvSpPr>
          <p:nvPr>
            <p:ph type="subTitle" idx="1"/>
          </p:nvPr>
        </p:nvSpPr>
        <p:spPr>
          <a:xfrm>
            <a:off x="349250" y="796925"/>
            <a:ext cx="9212761" cy="4959441"/>
          </a:xfrm>
        </p:spPr>
        <p:txBody>
          <a:bodyPr/>
          <a:lstStyle/>
          <a:p>
            <a:pPr algn="l"/>
            <a:r>
              <a:rPr lang="en-US" sz="1800" dirty="0"/>
              <a:t>Program F1;</a:t>
            </a:r>
            <a:endParaRPr lang="ru-RU" sz="1800" dirty="0"/>
          </a:p>
          <a:p>
            <a:pPr algn="l"/>
            <a:r>
              <a:rPr lang="en-US" sz="1800" dirty="0" err="1"/>
              <a:t>Var</a:t>
            </a:r>
            <a:r>
              <a:rPr lang="en-US" sz="1800" dirty="0"/>
              <a:t> n, f, </a:t>
            </a:r>
            <a:r>
              <a:rPr lang="en-US" sz="1800" dirty="0" err="1"/>
              <a:t>fn</a:t>
            </a:r>
            <a:r>
              <a:rPr lang="en-US" sz="1800" dirty="0"/>
              <a:t>, fn1, fn2: integer;</a:t>
            </a:r>
            <a:endParaRPr lang="ru-RU" sz="1800" dirty="0"/>
          </a:p>
          <a:p>
            <a:pPr algn="l"/>
            <a:r>
              <a:rPr lang="en-US" sz="1800" dirty="0"/>
              <a:t>Begin  </a:t>
            </a:r>
            <a:endParaRPr lang="ru-RU" sz="1800" dirty="0"/>
          </a:p>
          <a:p>
            <a:pPr algn="l"/>
            <a:r>
              <a:rPr lang="en-US" sz="1800" dirty="0"/>
              <a:t> </a:t>
            </a:r>
            <a:r>
              <a:rPr lang="en-US" sz="1800" dirty="0" err="1"/>
              <a:t>fn</a:t>
            </a:r>
            <a:r>
              <a:rPr lang="en-US" sz="1800" dirty="0"/>
              <a:t>:=0;</a:t>
            </a:r>
            <a:endParaRPr lang="ru-RU" sz="1800" dirty="0"/>
          </a:p>
          <a:p>
            <a:pPr algn="l"/>
            <a:r>
              <a:rPr lang="en-US" sz="1800" dirty="0"/>
              <a:t> fn1:=1;</a:t>
            </a:r>
            <a:endParaRPr lang="ru-RU" sz="1800" dirty="0"/>
          </a:p>
          <a:p>
            <a:pPr algn="l"/>
            <a:r>
              <a:rPr lang="en-US" sz="1800" dirty="0"/>
              <a:t> </a:t>
            </a:r>
            <a:r>
              <a:rPr lang="en-US" sz="1800" dirty="0" err="1"/>
              <a:t>writeln</a:t>
            </a:r>
            <a:r>
              <a:rPr lang="en-US" sz="1800" dirty="0"/>
              <a:t>('</a:t>
            </a:r>
            <a:r>
              <a:rPr lang="ru-RU" sz="1800" dirty="0"/>
              <a:t>Введите число</a:t>
            </a:r>
            <a:r>
              <a:rPr lang="en-US" sz="1800" dirty="0"/>
              <a:t>' );</a:t>
            </a:r>
            <a:endParaRPr lang="ru-RU" sz="1800" dirty="0"/>
          </a:p>
          <a:p>
            <a:pPr algn="l"/>
            <a:r>
              <a:rPr lang="en-US" sz="1800" dirty="0"/>
              <a:t> read( f ); </a:t>
            </a:r>
            <a:endParaRPr lang="ru-RU" sz="1800" dirty="0"/>
          </a:p>
          <a:p>
            <a:pPr algn="l"/>
            <a:r>
              <a:rPr lang="en-US" sz="1800" dirty="0"/>
              <a:t> n:=f;</a:t>
            </a:r>
            <a:endParaRPr lang="ru-RU" sz="1800" dirty="0"/>
          </a:p>
          <a:p>
            <a:pPr algn="l"/>
            <a:r>
              <a:rPr lang="en-US" sz="1800" dirty="0"/>
              <a:t> repeat  </a:t>
            </a:r>
            <a:endParaRPr lang="ru-RU" sz="1800" dirty="0"/>
          </a:p>
          <a:p>
            <a:pPr algn="l"/>
            <a:r>
              <a:rPr lang="en-US" sz="1800" dirty="0"/>
              <a:t>  </a:t>
            </a:r>
            <a:r>
              <a:rPr lang="en-US" sz="1800" dirty="0" err="1"/>
              <a:t>fn</a:t>
            </a:r>
            <a:r>
              <a:rPr lang="en-US" sz="1800" dirty="0"/>
              <a:t>:=fn1+fn;</a:t>
            </a:r>
            <a:endParaRPr lang="ru-RU" sz="1800" dirty="0"/>
          </a:p>
          <a:p>
            <a:pPr algn="l"/>
            <a:r>
              <a:rPr lang="en-US" sz="1800" dirty="0"/>
              <a:t>  fn1:=fn-fn1; </a:t>
            </a:r>
            <a:endParaRPr lang="ru-RU" sz="1800" dirty="0"/>
          </a:p>
          <a:p>
            <a:pPr algn="l"/>
            <a:r>
              <a:rPr lang="en-US" sz="1800" dirty="0"/>
              <a:t> until </a:t>
            </a:r>
            <a:r>
              <a:rPr lang="en-US" sz="1800" dirty="0" err="1"/>
              <a:t>fn</a:t>
            </a:r>
            <a:r>
              <a:rPr lang="en-US" sz="1800" dirty="0"/>
              <a:t>&gt;=f;</a:t>
            </a:r>
            <a:endParaRPr lang="ru-RU" sz="1800" dirty="0"/>
          </a:p>
          <a:p>
            <a:pPr algn="l"/>
            <a:r>
              <a:rPr lang="en-US" sz="1800" dirty="0"/>
              <a:t> if </a:t>
            </a:r>
            <a:r>
              <a:rPr lang="en-US" sz="1800" dirty="0" err="1"/>
              <a:t>fn</a:t>
            </a:r>
            <a:r>
              <a:rPr lang="en-US" sz="1800" dirty="0"/>
              <a:t>=f then write (f,' </a:t>
            </a:r>
            <a:r>
              <a:rPr lang="ru-RU" sz="1800" dirty="0"/>
              <a:t>Число Фибоначчи</a:t>
            </a:r>
            <a:r>
              <a:rPr lang="en-US" sz="1800" dirty="0"/>
              <a:t>')</a:t>
            </a:r>
            <a:endParaRPr lang="ru-RU" sz="1800" dirty="0"/>
          </a:p>
          <a:p>
            <a:pPr algn="l"/>
            <a:r>
              <a:rPr lang="en-US" sz="1800" dirty="0"/>
              <a:t> </a:t>
            </a:r>
            <a:r>
              <a:rPr lang="ru-RU" sz="1800" dirty="0" err="1"/>
              <a:t>else</a:t>
            </a:r>
            <a:r>
              <a:rPr lang="ru-RU" sz="1800" dirty="0"/>
              <a:t> </a:t>
            </a:r>
            <a:r>
              <a:rPr lang="ru-RU" sz="1800" dirty="0" err="1"/>
              <a:t>write</a:t>
            </a:r>
            <a:r>
              <a:rPr lang="ru-RU" sz="1800" dirty="0"/>
              <a:t>(f,' Не является числом Фибоначчи');</a:t>
            </a:r>
          </a:p>
          <a:p>
            <a:pPr algn="l"/>
            <a:r>
              <a:rPr lang="ru-RU" sz="1800" dirty="0" err="1"/>
              <a:t>end</a:t>
            </a:r>
            <a:r>
              <a:rPr lang="ru-RU" sz="1800" dirty="0"/>
              <a:t>.</a:t>
            </a:r>
          </a:p>
          <a:p>
            <a:pPr algn="l"/>
            <a:endParaRPr lang="en-US" sz="1800" b="1" dirty="0" smtClean="0">
              <a:latin typeface="Calibri Light" pitchFamily="34" charset="0"/>
            </a:endParaRPr>
          </a:p>
        </p:txBody>
      </p:sp>
      <p:sp>
        <p:nvSpPr>
          <p:cNvPr id="28675" name="Rectangle 3"/>
          <p:cNvSpPr>
            <a:spLocks/>
          </p:cNvSpPr>
          <p:nvPr/>
        </p:nvSpPr>
        <p:spPr bwMode="auto">
          <a:xfrm>
            <a:off x="6992938" y="365125"/>
            <a:ext cx="4156075" cy="1616075"/>
          </a:xfrm>
          <a:prstGeom prst="rect">
            <a:avLst/>
          </a:prstGeom>
          <a:noFill/>
          <a:ln w="9525">
            <a:noFill/>
            <a:miter lim="800000"/>
            <a:headEnd/>
            <a:tailEnd/>
          </a:ln>
        </p:spPr>
        <p:txBody>
          <a:bodyPr anchor="ctr"/>
          <a:lstStyle/>
          <a:p>
            <a:pPr eaLnBrk="0" hangingPunct="0">
              <a:lnSpc>
                <a:spcPct val="90000"/>
              </a:lnSpc>
            </a:pPr>
            <a:endParaRPr lang="ru-RU" sz="3200">
              <a:latin typeface="Calibri Light" pitchFamily="34" charset="0"/>
            </a:endParaRPr>
          </a:p>
        </p:txBody>
      </p:sp>
      <p:sp>
        <p:nvSpPr>
          <p:cNvPr id="28676" name="Прямоугольник 1"/>
          <p:cNvSpPr>
            <a:spLocks noChangeArrowheads="1"/>
          </p:cNvSpPr>
          <p:nvPr/>
        </p:nvSpPr>
        <p:spPr bwMode="auto">
          <a:xfrm>
            <a:off x="2371725" y="217488"/>
            <a:ext cx="7837488" cy="579437"/>
          </a:xfrm>
          <a:prstGeom prst="rect">
            <a:avLst/>
          </a:prstGeom>
          <a:noFill/>
          <a:ln w="9525">
            <a:noFill/>
            <a:miter lim="800000"/>
            <a:headEnd/>
            <a:tailEnd/>
          </a:ln>
        </p:spPr>
        <p:txBody>
          <a:bodyPr>
            <a:spAutoFit/>
          </a:bodyPr>
          <a:lstStyle/>
          <a:p>
            <a:pPr algn="ctr"/>
            <a:r>
              <a:rPr lang="ru-RU" sz="3200">
                <a:latin typeface="Calibri Light" pitchFamily="34" charset="0"/>
              </a:rPr>
              <a:t>Программирование на языке Паскаль</a:t>
            </a:r>
            <a:endParaRPr lang="ru-RU" sz="3200"/>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840" y="1178173"/>
            <a:ext cx="7024053" cy="4196944"/>
          </a:xfrm>
          <a:prstGeom prst="rect">
            <a:avLst/>
          </a:prstGeom>
        </p:spPr>
      </p:pic>
    </p:spTree>
    <p:extLst>
      <p:ext uri="{BB962C8B-B14F-4D97-AF65-F5344CB8AC3E}">
        <p14:creationId xmlns:p14="http://schemas.microsoft.com/office/powerpoint/2010/main" val="260365452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2"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8674" name="Подзаголовок 2"/>
          <p:cNvSpPr>
            <a:spLocks noGrp="1"/>
          </p:cNvSpPr>
          <p:nvPr>
            <p:ph type="subTitle" idx="1"/>
          </p:nvPr>
        </p:nvSpPr>
        <p:spPr>
          <a:xfrm>
            <a:off x="349250" y="796925"/>
            <a:ext cx="9613356" cy="5377452"/>
          </a:xfrm>
        </p:spPr>
        <p:txBody>
          <a:bodyPr/>
          <a:lstStyle/>
          <a:p>
            <a:pPr algn="l"/>
            <a:r>
              <a:rPr lang="en-US" sz="1800" dirty="0"/>
              <a:t>Program F1;</a:t>
            </a:r>
            <a:endParaRPr lang="ru-RU" sz="1800" dirty="0"/>
          </a:p>
          <a:p>
            <a:pPr algn="l"/>
            <a:r>
              <a:rPr lang="en-US" sz="1800" dirty="0" err="1"/>
              <a:t>Var</a:t>
            </a:r>
            <a:r>
              <a:rPr lang="en-US" sz="1800" dirty="0"/>
              <a:t> n, f, </a:t>
            </a:r>
            <a:r>
              <a:rPr lang="en-US" sz="1800" dirty="0" err="1"/>
              <a:t>fn</a:t>
            </a:r>
            <a:r>
              <a:rPr lang="en-US" sz="1800" dirty="0"/>
              <a:t>, fn1, fn2: integer;</a:t>
            </a:r>
            <a:endParaRPr lang="ru-RU" sz="1800" dirty="0"/>
          </a:p>
          <a:p>
            <a:pPr algn="l"/>
            <a:r>
              <a:rPr lang="en-US" sz="1800" dirty="0"/>
              <a:t>Begin </a:t>
            </a:r>
            <a:endParaRPr lang="ru-RU" sz="1800" dirty="0"/>
          </a:p>
          <a:p>
            <a:pPr algn="l"/>
            <a:r>
              <a:rPr lang="en-US" sz="1800" dirty="0"/>
              <a:t> n:=0;</a:t>
            </a:r>
            <a:endParaRPr lang="ru-RU" sz="1800" dirty="0"/>
          </a:p>
          <a:p>
            <a:pPr algn="l"/>
            <a:r>
              <a:rPr lang="en-US" sz="1800" dirty="0"/>
              <a:t> fn1:=0;</a:t>
            </a:r>
            <a:endParaRPr lang="ru-RU" sz="1800" dirty="0"/>
          </a:p>
          <a:p>
            <a:pPr algn="l"/>
            <a:r>
              <a:rPr lang="en-US" sz="1800" dirty="0"/>
              <a:t> fn2:=1;</a:t>
            </a:r>
            <a:endParaRPr lang="ru-RU" sz="1800" dirty="0"/>
          </a:p>
          <a:p>
            <a:pPr algn="l"/>
            <a:r>
              <a:rPr lang="en-US" sz="1800" dirty="0"/>
              <a:t> </a:t>
            </a:r>
            <a:r>
              <a:rPr lang="en-US" sz="1800" dirty="0" err="1"/>
              <a:t>writeln</a:t>
            </a:r>
            <a:r>
              <a:rPr lang="en-US" sz="1800" dirty="0"/>
              <a:t>('</a:t>
            </a:r>
            <a:r>
              <a:rPr lang="ru-RU" sz="1800" dirty="0"/>
              <a:t>Введите число</a:t>
            </a:r>
            <a:r>
              <a:rPr lang="en-US" sz="1800" dirty="0"/>
              <a:t>' );</a:t>
            </a:r>
            <a:endParaRPr lang="ru-RU" sz="1800" dirty="0"/>
          </a:p>
          <a:p>
            <a:pPr algn="l"/>
            <a:r>
              <a:rPr lang="en-US" sz="1800" dirty="0"/>
              <a:t> read( f );</a:t>
            </a:r>
            <a:endParaRPr lang="ru-RU" sz="1800" dirty="0"/>
          </a:p>
          <a:p>
            <a:pPr algn="l"/>
            <a:r>
              <a:rPr lang="en-US" sz="1800" dirty="0"/>
              <a:t> repeat </a:t>
            </a:r>
            <a:endParaRPr lang="ru-RU" sz="1800" dirty="0"/>
          </a:p>
          <a:p>
            <a:pPr algn="l"/>
            <a:r>
              <a:rPr lang="en-US" sz="1800" dirty="0"/>
              <a:t> </a:t>
            </a:r>
            <a:r>
              <a:rPr lang="en-US" sz="1800" dirty="0" err="1"/>
              <a:t>Fn</a:t>
            </a:r>
            <a:r>
              <a:rPr lang="en-US" sz="1800" dirty="0"/>
              <a:t>:=fn1+fn2;</a:t>
            </a:r>
            <a:endParaRPr lang="ru-RU" sz="1800" dirty="0"/>
          </a:p>
          <a:p>
            <a:pPr algn="l"/>
            <a:r>
              <a:rPr lang="en-US" sz="1800" dirty="0"/>
              <a:t> fn2:=fn1;</a:t>
            </a:r>
            <a:endParaRPr lang="ru-RU" sz="1800" dirty="0"/>
          </a:p>
          <a:p>
            <a:pPr algn="l"/>
            <a:r>
              <a:rPr lang="en-US" sz="1800" dirty="0"/>
              <a:t> fn1:=</a:t>
            </a:r>
            <a:r>
              <a:rPr lang="en-US" sz="1800" dirty="0" err="1"/>
              <a:t>fn</a:t>
            </a:r>
            <a:r>
              <a:rPr lang="en-US" sz="1800" dirty="0"/>
              <a:t>;</a:t>
            </a:r>
            <a:endParaRPr lang="ru-RU" sz="1800" dirty="0"/>
          </a:p>
          <a:p>
            <a:pPr algn="l"/>
            <a:r>
              <a:rPr lang="en-US" sz="1800" dirty="0"/>
              <a:t> n:=n+1;</a:t>
            </a:r>
            <a:endParaRPr lang="ru-RU" sz="1800" dirty="0"/>
          </a:p>
          <a:p>
            <a:pPr algn="l"/>
            <a:r>
              <a:rPr lang="en-US" sz="1800" dirty="0"/>
              <a:t> until </a:t>
            </a:r>
            <a:r>
              <a:rPr lang="en-US" sz="1800" dirty="0" err="1"/>
              <a:t>fn</a:t>
            </a:r>
            <a:r>
              <a:rPr lang="en-US" sz="1800" dirty="0"/>
              <a:t>&gt;=f;</a:t>
            </a:r>
            <a:endParaRPr lang="ru-RU" sz="1800" dirty="0"/>
          </a:p>
          <a:p>
            <a:pPr algn="l"/>
            <a:r>
              <a:rPr lang="en-US" sz="1800" dirty="0"/>
              <a:t> if </a:t>
            </a:r>
            <a:r>
              <a:rPr lang="en-US" sz="1800" dirty="0" err="1"/>
              <a:t>fn</a:t>
            </a:r>
            <a:r>
              <a:rPr lang="en-US" sz="1800" dirty="0"/>
              <a:t>=f then write ('№ ',n)</a:t>
            </a:r>
            <a:endParaRPr lang="ru-RU" sz="1800" dirty="0"/>
          </a:p>
          <a:p>
            <a:pPr algn="l"/>
            <a:r>
              <a:rPr lang="en-US" sz="1800" dirty="0"/>
              <a:t> </a:t>
            </a:r>
            <a:r>
              <a:rPr lang="ru-RU" sz="1800" dirty="0" err="1"/>
              <a:t>else</a:t>
            </a:r>
            <a:r>
              <a:rPr lang="ru-RU" sz="1800" dirty="0"/>
              <a:t> </a:t>
            </a:r>
            <a:r>
              <a:rPr lang="ru-RU" sz="1800" dirty="0" err="1"/>
              <a:t>write</a:t>
            </a:r>
            <a:r>
              <a:rPr lang="ru-RU" sz="1800" dirty="0"/>
              <a:t>('Не является числом Фибоначчи');</a:t>
            </a:r>
          </a:p>
          <a:p>
            <a:pPr algn="l"/>
            <a:r>
              <a:rPr lang="ru-RU" sz="1800" dirty="0" err="1"/>
              <a:t>end</a:t>
            </a:r>
            <a:r>
              <a:rPr lang="ru-RU" sz="1800" dirty="0"/>
              <a:t>.</a:t>
            </a:r>
          </a:p>
          <a:p>
            <a:pPr algn="l"/>
            <a:r>
              <a:rPr lang="ru-RU" sz="1800" b="1" dirty="0"/>
              <a:t> </a:t>
            </a:r>
            <a:endParaRPr lang="ru-RU" sz="1800" dirty="0"/>
          </a:p>
          <a:p>
            <a:pPr algn="l"/>
            <a:endParaRPr lang="en-US" sz="1800" b="1" dirty="0" smtClean="0">
              <a:latin typeface="Calibri Light" pitchFamily="34" charset="0"/>
            </a:endParaRPr>
          </a:p>
        </p:txBody>
      </p:sp>
      <p:sp>
        <p:nvSpPr>
          <p:cNvPr id="28675" name="Rectangle 3"/>
          <p:cNvSpPr>
            <a:spLocks/>
          </p:cNvSpPr>
          <p:nvPr/>
        </p:nvSpPr>
        <p:spPr bwMode="auto">
          <a:xfrm>
            <a:off x="6992938" y="365125"/>
            <a:ext cx="4156075" cy="1616075"/>
          </a:xfrm>
          <a:prstGeom prst="rect">
            <a:avLst/>
          </a:prstGeom>
          <a:noFill/>
          <a:ln w="9525">
            <a:noFill/>
            <a:miter lim="800000"/>
            <a:headEnd/>
            <a:tailEnd/>
          </a:ln>
        </p:spPr>
        <p:txBody>
          <a:bodyPr anchor="ctr"/>
          <a:lstStyle/>
          <a:p>
            <a:pPr eaLnBrk="0" hangingPunct="0">
              <a:lnSpc>
                <a:spcPct val="90000"/>
              </a:lnSpc>
            </a:pPr>
            <a:endParaRPr lang="ru-RU" sz="3200">
              <a:latin typeface="Calibri Light" pitchFamily="34" charset="0"/>
            </a:endParaRPr>
          </a:p>
        </p:txBody>
      </p:sp>
      <p:sp>
        <p:nvSpPr>
          <p:cNvPr id="28676" name="Прямоугольник 1"/>
          <p:cNvSpPr>
            <a:spLocks noChangeArrowheads="1"/>
          </p:cNvSpPr>
          <p:nvPr/>
        </p:nvSpPr>
        <p:spPr bwMode="auto">
          <a:xfrm>
            <a:off x="2371725" y="217488"/>
            <a:ext cx="7837488" cy="579437"/>
          </a:xfrm>
          <a:prstGeom prst="rect">
            <a:avLst/>
          </a:prstGeom>
          <a:noFill/>
          <a:ln w="9525">
            <a:noFill/>
            <a:miter lim="800000"/>
            <a:headEnd/>
            <a:tailEnd/>
          </a:ln>
        </p:spPr>
        <p:txBody>
          <a:bodyPr>
            <a:spAutoFit/>
          </a:bodyPr>
          <a:lstStyle/>
          <a:p>
            <a:pPr algn="ctr"/>
            <a:r>
              <a:rPr lang="ru-RU" sz="3200">
                <a:latin typeface="Calibri Light" pitchFamily="34" charset="0"/>
              </a:rPr>
              <a:t>Программирование на языке Паскаль</a:t>
            </a:r>
            <a:endParaRPr lang="ru-RU" sz="3200"/>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6971" y="944562"/>
            <a:ext cx="7602011" cy="4982270"/>
          </a:xfrm>
          <a:prstGeom prst="rect">
            <a:avLst/>
          </a:prstGeom>
        </p:spPr>
      </p:pic>
    </p:spTree>
    <p:extLst>
      <p:ext uri="{BB962C8B-B14F-4D97-AF65-F5344CB8AC3E}">
        <p14:creationId xmlns:p14="http://schemas.microsoft.com/office/powerpoint/2010/main" val="1919011905"/>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6" descr="Фон"/>
          <p:cNvPicPr>
            <a:picLocks noChangeAspect="1" noChangeArrowheads="1"/>
          </p:cNvPicPr>
          <p:nvPr/>
        </p:nvPicPr>
        <p:blipFill>
          <a:blip r:embed="rId2"/>
          <a:srcRect/>
          <a:stretch>
            <a:fillRect/>
          </a:stretch>
        </p:blipFill>
        <p:spPr bwMode="auto">
          <a:xfrm>
            <a:off x="-233363" y="0"/>
            <a:ext cx="13049251" cy="7340600"/>
          </a:xfrm>
          <a:prstGeom prst="rect">
            <a:avLst/>
          </a:prstGeom>
          <a:noFill/>
          <a:ln w="9525">
            <a:noFill/>
            <a:miter lim="800000"/>
            <a:headEnd/>
            <a:tailEnd/>
          </a:ln>
        </p:spPr>
      </p:pic>
      <p:pic>
        <p:nvPicPr>
          <p:cNvPr id="2" name="Рисунок 6"/>
          <p:cNvPicPr>
            <a:picLocks noChangeAspect="1"/>
          </p:cNvPicPr>
          <p:nvPr/>
        </p:nvPicPr>
        <p:blipFill>
          <a:blip r:embed="rId3"/>
          <a:srcRect/>
          <a:stretch>
            <a:fillRect/>
          </a:stretch>
        </p:blipFill>
        <p:spPr bwMode="auto">
          <a:xfrm>
            <a:off x="7458075" y="538163"/>
            <a:ext cx="4951413" cy="5662612"/>
          </a:xfrm>
          <a:prstGeom prst="rect">
            <a:avLst/>
          </a:prstGeom>
          <a:noFill/>
          <a:ln w="9525">
            <a:noFill/>
            <a:miter lim="800000"/>
            <a:headEnd/>
            <a:tailEnd/>
          </a:ln>
        </p:spPr>
      </p:pic>
      <p:sp>
        <p:nvSpPr>
          <p:cNvPr id="15362" name="Rectangle 2"/>
          <p:cNvSpPr>
            <a:spLocks noGrp="1"/>
          </p:cNvSpPr>
          <p:nvPr>
            <p:ph type="title"/>
          </p:nvPr>
        </p:nvSpPr>
        <p:spPr>
          <a:xfrm>
            <a:off x="3654425" y="0"/>
            <a:ext cx="4970463" cy="963613"/>
          </a:xfrm>
        </p:spPr>
        <p:txBody>
          <a:bodyPr/>
          <a:lstStyle/>
          <a:p>
            <a:r>
              <a:rPr lang="ru-RU" sz="2800" smtClean="0">
                <a:latin typeface="Arial" charset="0"/>
              </a:rPr>
              <a:t>История чисел Фибоначчи</a:t>
            </a:r>
          </a:p>
        </p:txBody>
      </p:sp>
      <p:sp>
        <p:nvSpPr>
          <p:cNvPr id="15363" name="Rectangle 3"/>
          <p:cNvSpPr>
            <a:spLocks noGrp="1"/>
          </p:cNvSpPr>
          <p:nvPr>
            <p:ph type="body" idx="1"/>
          </p:nvPr>
        </p:nvSpPr>
        <p:spPr>
          <a:xfrm>
            <a:off x="2341563" y="920750"/>
            <a:ext cx="5629275" cy="5691188"/>
          </a:xfrm>
        </p:spPr>
        <p:txBody>
          <a:bodyPr/>
          <a:lstStyle/>
          <a:p>
            <a:pPr marL="87313" indent="174625">
              <a:lnSpc>
                <a:spcPct val="80000"/>
              </a:lnSpc>
              <a:buFont typeface="Arial" charset="0"/>
              <a:buNone/>
            </a:pPr>
            <a:r>
              <a:rPr lang="ru-RU" sz="2000" smtClean="0">
                <a:latin typeface="Calibri Light" pitchFamily="34" charset="0"/>
              </a:rPr>
              <a:t>Были известны еще в древней Индии в трудах математиков VIII—XII веков и применялись там в метрических науках и стихосложении. </a:t>
            </a:r>
          </a:p>
          <a:p>
            <a:pPr marL="87313" indent="174625">
              <a:lnSpc>
                <a:spcPct val="80000"/>
              </a:lnSpc>
              <a:buFont typeface="Arial" charset="0"/>
              <a:buNone/>
            </a:pPr>
            <a:r>
              <a:rPr lang="ru-RU" sz="2000" smtClean="0">
                <a:latin typeface="Calibri Light" pitchFamily="34" charset="0"/>
              </a:rPr>
              <a:t>Отец Фибоначчи по торговым делам часто бывал в Алжире, и Леонардо изучал там математику у арабских учителей. Позже Фибоначчи посетил Египет, Сирию, Византию, Сицилию, ознакомился с достижениями античных и индийских математиков в арабском переводе, где, скорее всего, и узнал о последовательности.</a:t>
            </a:r>
          </a:p>
          <a:p>
            <a:pPr marL="87313" indent="174625">
              <a:lnSpc>
                <a:spcPct val="80000"/>
              </a:lnSpc>
              <a:buFont typeface="Arial" charset="0"/>
              <a:buNone/>
            </a:pPr>
            <a:r>
              <a:rPr lang="ru-RU" sz="2000" smtClean="0">
                <a:latin typeface="Calibri Light" pitchFamily="34" charset="0"/>
              </a:rPr>
              <a:t>В Европе стали известны благодаря труду Леонардо Пизанского (Фибоначчи), описавшего их в труде «Книга абака» (Liber abaci, 1202 г.). Также Фибоначчи рассмотрел другие задачи, а сама книга способствовала распространению в Европе позиционной системы счисления, более удобной для вычислений, чем римская нотация; в книге были подробно исследованы возможности применения индийских цифр.</a:t>
            </a:r>
          </a:p>
          <a:p>
            <a:pPr marL="87313" indent="174625">
              <a:lnSpc>
                <a:spcPct val="80000"/>
              </a:lnSpc>
              <a:buFont typeface="Arial" charset="0"/>
              <a:buNone/>
            </a:pPr>
            <a:endParaRPr lang="ru-RU" sz="2000" smtClean="0">
              <a:latin typeface="Calibri Light" pitchFamily="34" charset="0"/>
            </a:endParaRPr>
          </a:p>
        </p:txBody>
      </p:sp>
      <p:pic>
        <p:nvPicPr>
          <p:cNvPr id="15364" name="Рисунок 7"/>
          <p:cNvPicPr>
            <a:picLocks noChangeAspect="1"/>
          </p:cNvPicPr>
          <p:nvPr/>
        </p:nvPicPr>
        <p:blipFill>
          <a:blip r:embed="rId4"/>
          <a:srcRect l="34563" r="13033"/>
          <a:stretch>
            <a:fillRect/>
          </a:stretch>
        </p:blipFill>
        <p:spPr bwMode="auto">
          <a:xfrm>
            <a:off x="0" y="0"/>
            <a:ext cx="2389188" cy="685800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300" fill="hold"/>
                                        <p:tgtEl>
                                          <p:spTgt spid="15364"/>
                                        </p:tgtEl>
                                        <p:attrNameLst>
                                          <p:attrName>ppt_x</p:attrName>
                                        </p:attrNameLst>
                                      </p:cBhvr>
                                      <p:tavLst>
                                        <p:tav tm="0">
                                          <p:val>
                                            <p:strVal val="#ppt_x"/>
                                          </p:val>
                                        </p:tav>
                                        <p:tav tm="100000">
                                          <p:val>
                                            <p:strVal val="#ppt_x"/>
                                          </p:val>
                                        </p:tav>
                                      </p:tavLst>
                                    </p:anim>
                                    <p:anim calcmode="lin" valueType="num">
                                      <p:cBhvr additive="base">
                                        <p:cTn id="8" dur="300" fill="hold"/>
                                        <p:tgtEl>
                                          <p:spTgt spid="15364"/>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0" fill="hold"/>
                                        <p:tgtEl>
                                          <p:spTgt spid="2"/>
                                        </p:tgtEl>
                                        <p:attrNameLst>
                                          <p:attrName>ppt_w</p:attrName>
                                        </p:attrNameLst>
                                      </p:cBhvr>
                                      <p:tavLst>
                                        <p:tav tm="0">
                                          <p:val>
                                            <p:fltVal val="0"/>
                                          </p:val>
                                        </p:tav>
                                        <p:tav tm="100000">
                                          <p:val>
                                            <p:strVal val="#ppt_w"/>
                                          </p:val>
                                        </p:tav>
                                      </p:tavLst>
                                    </p:anim>
                                    <p:anim calcmode="lin" valueType="num">
                                      <p:cBhvr>
                                        <p:cTn id="12" dur="200" fill="hold"/>
                                        <p:tgtEl>
                                          <p:spTgt spid="2"/>
                                        </p:tgtEl>
                                        <p:attrNameLst>
                                          <p:attrName>ppt_h</p:attrName>
                                        </p:attrNameLst>
                                      </p:cBhvr>
                                      <p:tavLst>
                                        <p:tav tm="0">
                                          <p:val>
                                            <p:fltVal val="0"/>
                                          </p:val>
                                        </p:tav>
                                        <p:tav tm="100000">
                                          <p:val>
                                            <p:strVal val="#ppt_h"/>
                                          </p:val>
                                        </p:tav>
                                      </p:tavLst>
                                    </p:anim>
                                    <p:animEffect transition="in" filter="fade">
                                      <p:cBhvr>
                                        <p:cTn id="13" dur="2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362"/>
                                        </p:tgtEl>
                                        <p:attrNameLst>
                                          <p:attrName>style.visibility</p:attrName>
                                        </p:attrNameLst>
                                      </p:cBhvr>
                                      <p:to>
                                        <p:strVal val="visible"/>
                                      </p:to>
                                    </p:set>
                                    <p:animEffect transition="in" filter="fade">
                                      <p:cBhvr>
                                        <p:cTn id="16" dur="500"/>
                                        <p:tgtEl>
                                          <p:spTgt spid="1536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363">
                                            <p:txEl>
                                              <p:pRg st="0" end="0"/>
                                            </p:txEl>
                                          </p:spTgt>
                                        </p:tgtEl>
                                        <p:attrNameLst>
                                          <p:attrName>style.visibility</p:attrName>
                                        </p:attrNameLst>
                                      </p:cBhvr>
                                      <p:to>
                                        <p:strVal val="visible"/>
                                      </p:to>
                                    </p:set>
                                    <p:animEffect transition="in" filter="wipe(down)">
                                      <p:cBhvr>
                                        <p:cTn id="19" dur="500"/>
                                        <p:tgtEl>
                                          <p:spTgt spid="15363">
                                            <p:txEl>
                                              <p:pRg st="0" end="0"/>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363">
                                            <p:txEl>
                                              <p:pRg st="1" end="1"/>
                                            </p:txEl>
                                          </p:spTgt>
                                        </p:tgtEl>
                                        <p:attrNameLst>
                                          <p:attrName>style.visibility</p:attrName>
                                        </p:attrNameLst>
                                      </p:cBhvr>
                                      <p:to>
                                        <p:strVal val="visible"/>
                                      </p:to>
                                    </p:set>
                                    <p:animEffect transition="in" filter="wipe(down)">
                                      <p:cBhvr>
                                        <p:cTn id="22" dur="500"/>
                                        <p:tgtEl>
                                          <p:spTgt spid="15363">
                                            <p:txEl>
                                              <p:pRg st="1" end="1"/>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363">
                                            <p:txEl>
                                              <p:pRg st="2" end="2"/>
                                            </p:txEl>
                                          </p:spTgt>
                                        </p:tgtEl>
                                        <p:attrNameLst>
                                          <p:attrName>style.visibility</p:attrName>
                                        </p:attrNameLst>
                                      </p:cBhvr>
                                      <p:to>
                                        <p:strVal val="visible"/>
                                      </p:to>
                                    </p:set>
                                    <p:animEffect transition="in" filter="wipe(down)">
                                      <p:cBhvr>
                                        <p:cTn id="25" dur="5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Фон"/>
          <p:cNvPicPr>
            <a:picLocks noChangeAspect="1" noChangeArrowheads="1"/>
          </p:cNvPicPr>
          <p:nvPr/>
        </p:nvPicPr>
        <p:blipFill>
          <a:blip r:embed="rId2"/>
          <a:srcRect/>
          <a:stretch>
            <a:fillRect/>
          </a:stretch>
        </p:blipFill>
        <p:spPr bwMode="auto">
          <a:xfrm>
            <a:off x="-298450" y="0"/>
            <a:ext cx="13230225" cy="7442200"/>
          </a:xfrm>
          <a:prstGeom prst="rect">
            <a:avLst/>
          </a:prstGeom>
          <a:noFill/>
          <a:ln w="9525">
            <a:noFill/>
            <a:miter lim="800000"/>
            <a:headEnd/>
            <a:tailEnd/>
          </a:ln>
        </p:spPr>
      </p:pic>
      <p:sp>
        <p:nvSpPr>
          <p:cNvPr id="32771" name="Прямоугольник 4"/>
          <p:cNvSpPr>
            <a:spLocks noChangeArrowheads="1"/>
          </p:cNvSpPr>
          <p:nvPr/>
        </p:nvSpPr>
        <p:spPr bwMode="auto">
          <a:xfrm>
            <a:off x="1203325" y="1296988"/>
            <a:ext cx="8902700" cy="3503612"/>
          </a:xfrm>
          <a:prstGeom prst="rect">
            <a:avLst/>
          </a:prstGeom>
          <a:noFill/>
          <a:ln w="9525">
            <a:noFill/>
            <a:miter lim="800000"/>
            <a:headEnd/>
            <a:tailEnd/>
          </a:ln>
        </p:spPr>
        <p:txBody>
          <a:bodyPr>
            <a:spAutoFit/>
          </a:bodyPr>
          <a:lstStyle/>
          <a:p>
            <a:r>
              <a:rPr lang="ru-RU" sz="3200"/>
              <a:t>Числа Фибоначчи</a:t>
            </a:r>
            <a:r>
              <a:rPr lang="ru-RU" sz="3200">
                <a:latin typeface="Calibri Light" pitchFamily="34" charset="0"/>
              </a:rPr>
              <a:t> — элементы </a:t>
            </a:r>
            <a:r>
              <a:rPr lang="ru-RU" sz="3200"/>
              <a:t>рекуррентной </a:t>
            </a:r>
            <a:r>
              <a:rPr lang="ru-RU" sz="3200">
                <a:latin typeface="Calibri Light" pitchFamily="34" charset="0"/>
              </a:rPr>
              <a:t>числовой последовательности, в которой каждое последующее число равно сумме двух предыдущих чисел. </a:t>
            </a:r>
          </a:p>
          <a:p>
            <a:r>
              <a:rPr lang="ru-RU" sz="3200">
                <a:latin typeface="Calibri Light" pitchFamily="34" charset="0"/>
              </a:rPr>
              <a:t>Отрезок последовательности</a:t>
            </a:r>
            <a:r>
              <a:rPr lang="en-US" sz="3200">
                <a:latin typeface="Calibri Light" pitchFamily="34" charset="0"/>
              </a:rPr>
              <a:t>:</a:t>
            </a:r>
            <a:endParaRPr lang="ru-RU" sz="3200">
              <a:latin typeface="Calibri Light" pitchFamily="34" charset="0"/>
            </a:endParaRPr>
          </a:p>
          <a:p>
            <a:r>
              <a:rPr lang="ru-RU" sz="3200">
                <a:latin typeface="Calibri Light" pitchFamily="34" charset="0"/>
              </a:rPr>
              <a:t>0, 1, 1, 2, 3, 5, 8, 13, 21, 34, 55, 89, 144, 233, 377, 610, 987, 1597, 2584, 4181, 6765, 10946, …</a:t>
            </a:r>
          </a:p>
        </p:txBody>
      </p:sp>
      <p:sp>
        <p:nvSpPr>
          <p:cNvPr id="32772" name="Заголовок 1"/>
          <p:cNvSpPr>
            <a:spLocks/>
          </p:cNvSpPr>
          <p:nvPr/>
        </p:nvSpPr>
        <p:spPr bwMode="auto">
          <a:xfrm>
            <a:off x="2781300" y="150813"/>
            <a:ext cx="5637213" cy="1049337"/>
          </a:xfrm>
          <a:prstGeom prst="rect">
            <a:avLst/>
          </a:prstGeom>
          <a:noFill/>
          <a:ln w="9525">
            <a:noFill/>
            <a:miter lim="800000"/>
            <a:headEnd/>
            <a:tailEnd/>
          </a:ln>
        </p:spPr>
        <p:txBody>
          <a:bodyPr anchor="ctr"/>
          <a:lstStyle/>
          <a:p>
            <a:pPr algn="ctr">
              <a:lnSpc>
                <a:spcPct val="90000"/>
              </a:lnSpc>
            </a:pPr>
            <a:r>
              <a:rPr lang="ru-RU" sz="4400">
                <a:latin typeface="Calibri Light" pitchFamily="34" charset="0"/>
              </a:rPr>
              <a:t>Чи́сла Фибона́ччи</a:t>
            </a:r>
            <a:r>
              <a:rPr lang="ru-RU" sz="4400"/>
              <a:t> </a:t>
            </a:r>
          </a:p>
        </p:txBody>
      </p:sp>
      <p:sp>
        <p:nvSpPr>
          <p:cNvPr id="32773" name="Заголовок 1"/>
          <p:cNvSpPr>
            <a:spLocks/>
          </p:cNvSpPr>
          <p:nvPr/>
        </p:nvSpPr>
        <p:spPr bwMode="auto">
          <a:xfrm>
            <a:off x="1139825" y="4967288"/>
            <a:ext cx="9032875" cy="1049337"/>
          </a:xfrm>
          <a:prstGeom prst="rect">
            <a:avLst/>
          </a:prstGeom>
          <a:noFill/>
          <a:ln w="9525">
            <a:noFill/>
            <a:miter lim="800000"/>
            <a:headEnd/>
            <a:tailEnd/>
          </a:ln>
        </p:spPr>
        <p:txBody>
          <a:bodyPr anchor="ctr"/>
          <a:lstStyle/>
          <a:p>
            <a:pPr algn="ctr">
              <a:lnSpc>
                <a:spcPct val="90000"/>
              </a:lnSpc>
            </a:pPr>
            <a:r>
              <a:rPr lang="en-US" sz="3200"/>
              <a:t>F</a:t>
            </a:r>
            <a:r>
              <a:rPr lang="en-US" sz="3200" baseline="-25000"/>
              <a:t>0</a:t>
            </a:r>
            <a:r>
              <a:rPr lang="en-US" sz="3200"/>
              <a:t>=0; F</a:t>
            </a:r>
            <a:r>
              <a:rPr lang="en-US" sz="3200" baseline="-25000"/>
              <a:t>1</a:t>
            </a:r>
            <a:r>
              <a:rPr lang="en-US" sz="3200"/>
              <a:t>=1; F</a:t>
            </a:r>
            <a:r>
              <a:rPr lang="en-US" sz="3200" baseline="-25000"/>
              <a:t>n-1</a:t>
            </a:r>
            <a:r>
              <a:rPr lang="en-US" sz="3200"/>
              <a:t>+F</a:t>
            </a:r>
            <a:r>
              <a:rPr lang="en-US" sz="3200" baseline="-25000"/>
              <a:t>n-2</a:t>
            </a:r>
            <a:r>
              <a:rPr lang="en-US" sz="3200"/>
              <a:t>;</a:t>
            </a:r>
            <a:endParaRPr lang="ru-RU" sz="320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17410" name="Прямоугольник 4"/>
          <p:cNvSpPr>
            <a:spLocks noChangeArrowheads="1"/>
          </p:cNvSpPr>
          <p:nvPr/>
        </p:nvSpPr>
        <p:spPr bwMode="auto">
          <a:xfrm>
            <a:off x="463550" y="958850"/>
            <a:ext cx="11325225" cy="4505325"/>
          </a:xfrm>
          <a:prstGeom prst="rect">
            <a:avLst/>
          </a:prstGeom>
          <a:noFill/>
          <a:ln w="9525">
            <a:noFill/>
            <a:miter lim="800000"/>
            <a:headEnd/>
            <a:tailEnd/>
          </a:ln>
        </p:spPr>
        <p:txBody>
          <a:bodyPr>
            <a:spAutoFit/>
          </a:bodyPr>
          <a:lstStyle/>
          <a:p>
            <a:pPr>
              <a:lnSpc>
                <a:spcPct val="107000"/>
              </a:lnSpc>
              <a:spcAft>
                <a:spcPts val="800"/>
              </a:spcAft>
            </a:pPr>
            <a:r>
              <a:rPr lang="ru-RU" sz="2400"/>
              <a:t>Считается, что Фибоначчи узнал о последовательности во время путешествия своего отца по торговым делам, а вывел ряд, решая задачу о кроликах</a:t>
            </a:r>
            <a:r>
              <a:rPr lang="ru-RU" sz="2400">
                <a:latin typeface="Calibri Light" pitchFamily="34" charset="0"/>
              </a:rPr>
              <a:t>. </a:t>
            </a:r>
          </a:p>
          <a:p>
            <a:pPr>
              <a:lnSpc>
                <a:spcPct val="107000"/>
              </a:lnSpc>
              <a:spcAft>
                <a:spcPts val="800"/>
              </a:spcAft>
            </a:pPr>
            <a:r>
              <a:rPr lang="ru-RU" sz="2400">
                <a:latin typeface="Calibri Light" pitchFamily="34" charset="0"/>
              </a:rPr>
              <a:t>Он рассматривает развитие идеализированной (биологически нереальной) популяции кроликов, предполагая: </a:t>
            </a:r>
            <a:endParaRPr lang="ru-RU" sz="2400"/>
          </a:p>
          <a:p>
            <a:pPr>
              <a:lnSpc>
                <a:spcPct val="107000"/>
              </a:lnSpc>
              <a:spcAft>
                <a:spcPts val="800"/>
              </a:spcAft>
              <a:buFontTx/>
              <a:buChar char="•"/>
            </a:pPr>
            <a:r>
              <a:rPr lang="ru-RU" sz="2400">
                <a:latin typeface="Calibri Light" pitchFamily="34" charset="0"/>
              </a:rPr>
              <a:t>изначально есть новорожденная пара кроликов (самец и самка)</a:t>
            </a:r>
            <a:r>
              <a:rPr lang="ru-RU" sz="2400"/>
              <a:t>;</a:t>
            </a:r>
          </a:p>
          <a:p>
            <a:pPr>
              <a:lnSpc>
                <a:spcPct val="107000"/>
              </a:lnSpc>
              <a:spcAft>
                <a:spcPts val="800"/>
              </a:spcAft>
              <a:buFontTx/>
              <a:buChar char="•"/>
            </a:pPr>
            <a:r>
              <a:rPr lang="ru-RU" sz="2400">
                <a:latin typeface="Calibri Light" pitchFamily="34" charset="0"/>
              </a:rPr>
              <a:t>со второго месяца после своего рождения кролики начинают спариваться и каждый месяц производить новую пару кроликов</a:t>
            </a:r>
            <a:r>
              <a:rPr lang="ru-RU" sz="2400"/>
              <a:t>;</a:t>
            </a:r>
          </a:p>
          <a:p>
            <a:pPr>
              <a:lnSpc>
                <a:spcPct val="107000"/>
              </a:lnSpc>
              <a:spcAft>
                <a:spcPts val="800"/>
              </a:spcAft>
              <a:buFontTx/>
              <a:buChar char="•"/>
            </a:pPr>
            <a:r>
              <a:rPr lang="ru-RU" sz="2400">
                <a:latin typeface="Calibri Light" pitchFamily="34" charset="0"/>
              </a:rPr>
              <a:t>кролики никогда не умирают. </a:t>
            </a:r>
            <a:endParaRPr lang="ru-RU" sz="2400"/>
          </a:p>
          <a:p>
            <a:pPr algn="ctr">
              <a:lnSpc>
                <a:spcPct val="107000"/>
              </a:lnSpc>
              <a:spcAft>
                <a:spcPts val="800"/>
              </a:spcAft>
            </a:pPr>
            <a:r>
              <a:rPr lang="ru-RU" sz="2400">
                <a:latin typeface="Calibri Light" pitchFamily="34" charset="0"/>
              </a:rPr>
              <a:t>Сколько пар кроликов будет через год?</a:t>
            </a: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pic>
        <p:nvPicPr>
          <p:cNvPr id="18434" name="Рисунок 2"/>
          <p:cNvPicPr>
            <a:picLocks noChangeAspect="1"/>
          </p:cNvPicPr>
          <p:nvPr/>
        </p:nvPicPr>
        <p:blipFill>
          <a:blip r:embed="rId3"/>
          <a:srcRect/>
          <a:stretch>
            <a:fillRect/>
          </a:stretch>
        </p:blipFill>
        <p:spPr bwMode="auto">
          <a:xfrm>
            <a:off x="-315913" y="-134938"/>
            <a:ext cx="12728576" cy="7740651"/>
          </a:xfrm>
          <a:prstGeom prst="rect">
            <a:avLst/>
          </a:prstGeom>
          <a:noFill/>
          <a:ln w="9525">
            <a:noFill/>
            <a:miter lim="800000"/>
            <a:headEnd/>
            <a:tailEnd/>
          </a:ln>
        </p:spPr>
      </p:pic>
      <p:pic>
        <p:nvPicPr>
          <p:cNvPr id="2" name="Объект 3"/>
          <p:cNvPicPr>
            <a:picLocks noGrp="1" noChangeAspect="1"/>
          </p:cNvPicPr>
          <p:nvPr>
            <p:ph idx="1"/>
          </p:nvPr>
        </p:nvPicPr>
        <p:blipFill>
          <a:blip r:embed="rId4"/>
          <a:srcRect t="85744"/>
          <a:stretch>
            <a:fillRect/>
          </a:stretch>
        </p:blipFill>
        <p:spPr>
          <a:xfrm>
            <a:off x="2116138" y="4645025"/>
            <a:ext cx="8556625" cy="704850"/>
          </a:xfrm>
        </p:spPr>
      </p:pic>
      <p:pic>
        <p:nvPicPr>
          <p:cNvPr id="4" name="Объект 3"/>
          <p:cNvPicPr>
            <a:picLocks noChangeAspect="1"/>
          </p:cNvPicPr>
          <p:nvPr/>
        </p:nvPicPr>
        <p:blipFill>
          <a:blip r:embed="rId4"/>
          <a:srcRect t="48991" b="32301"/>
          <a:stretch>
            <a:fillRect/>
          </a:stretch>
        </p:blipFill>
        <p:spPr bwMode="auto">
          <a:xfrm>
            <a:off x="2116138" y="2825750"/>
            <a:ext cx="8556625" cy="923925"/>
          </a:xfrm>
          <a:prstGeom prst="rect">
            <a:avLst/>
          </a:prstGeom>
          <a:noFill/>
          <a:ln w="9525">
            <a:noFill/>
            <a:miter lim="800000"/>
            <a:headEnd/>
            <a:tailEnd/>
          </a:ln>
        </p:spPr>
      </p:pic>
      <p:pic>
        <p:nvPicPr>
          <p:cNvPr id="5" name="Объект 3"/>
          <p:cNvPicPr>
            <a:picLocks noChangeAspect="1"/>
          </p:cNvPicPr>
          <p:nvPr/>
        </p:nvPicPr>
        <p:blipFill>
          <a:blip r:embed="rId4"/>
          <a:srcRect t="67773" b="14108"/>
          <a:stretch>
            <a:fillRect/>
          </a:stretch>
        </p:blipFill>
        <p:spPr bwMode="auto">
          <a:xfrm>
            <a:off x="2116138" y="3749675"/>
            <a:ext cx="8556625" cy="895350"/>
          </a:xfrm>
          <a:prstGeom prst="rect">
            <a:avLst/>
          </a:prstGeom>
          <a:noFill/>
          <a:ln w="9525">
            <a:noFill/>
            <a:miter lim="800000"/>
            <a:headEnd/>
            <a:tailEnd/>
          </a:ln>
        </p:spPr>
      </p:pic>
      <p:pic>
        <p:nvPicPr>
          <p:cNvPr id="6" name="Объект 3"/>
          <p:cNvPicPr>
            <a:picLocks noChangeAspect="1"/>
          </p:cNvPicPr>
          <p:nvPr/>
        </p:nvPicPr>
        <p:blipFill>
          <a:blip r:embed="rId4"/>
          <a:srcRect t="33670" b="50716"/>
          <a:stretch>
            <a:fillRect/>
          </a:stretch>
        </p:blipFill>
        <p:spPr bwMode="auto">
          <a:xfrm>
            <a:off x="2116138" y="2054225"/>
            <a:ext cx="8556625" cy="771525"/>
          </a:xfrm>
          <a:prstGeom prst="rect">
            <a:avLst/>
          </a:prstGeom>
          <a:noFill/>
          <a:ln w="9525">
            <a:noFill/>
            <a:miter lim="800000"/>
            <a:headEnd/>
            <a:tailEnd/>
          </a:ln>
        </p:spPr>
      </p:pic>
      <p:pic>
        <p:nvPicPr>
          <p:cNvPr id="7" name="Объект 3"/>
          <p:cNvPicPr>
            <a:picLocks noChangeAspect="1"/>
          </p:cNvPicPr>
          <p:nvPr/>
        </p:nvPicPr>
        <p:blipFill>
          <a:blip r:embed="rId4"/>
          <a:srcRect t="17538" b="66109"/>
          <a:stretch>
            <a:fillRect/>
          </a:stretch>
        </p:blipFill>
        <p:spPr bwMode="auto">
          <a:xfrm>
            <a:off x="2116138" y="1246188"/>
            <a:ext cx="8556625" cy="808037"/>
          </a:xfrm>
          <a:prstGeom prst="rect">
            <a:avLst/>
          </a:prstGeom>
          <a:noFill/>
          <a:ln w="9525">
            <a:noFill/>
            <a:miter lim="800000"/>
            <a:headEnd/>
            <a:tailEnd/>
          </a:ln>
        </p:spPr>
      </p:pic>
      <p:pic>
        <p:nvPicPr>
          <p:cNvPr id="8" name="Объект 3"/>
          <p:cNvPicPr>
            <a:picLocks noChangeAspect="1"/>
          </p:cNvPicPr>
          <p:nvPr/>
        </p:nvPicPr>
        <p:blipFill>
          <a:blip r:embed="rId4"/>
          <a:srcRect b="82533"/>
          <a:stretch>
            <a:fillRect/>
          </a:stretch>
        </p:blipFill>
        <p:spPr bwMode="auto">
          <a:xfrm>
            <a:off x="2116138" y="384175"/>
            <a:ext cx="8556625" cy="862013"/>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Фон"/>
          <p:cNvPicPr>
            <a:picLocks noChangeAspect="1" noChangeArrowheads="1"/>
          </p:cNvPicPr>
          <p:nvPr/>
        </p:nvPicPr>
        <p:blipFill>
          <a:blip r:embed="rId3"/>
          <a:srcRect/>
          <a:stretch>
            <a:fillRect/>
          </a:stretch>
        </p:blipFill>
        <p:spPr bwMode="auto">
          <a:xfrm>
            <a:off x="-414338" y="0"/>
            <a:ext cx="13230226" cy="7442200"/>
          </a:xfrm>
          <a:prstGeom prst="rect">
            <a:avLst/>
          </a:prstGeom>
          <a:noFill/>
          <a:ln w="9525">
            <a:noFill/>
            <a:miter lim="800000"/>
            <a:headEnd/>
            <a:tailEnd/>
          </a:ln>
        </p:spPr>
      </p:pic>
      <p:sp>
        <p:nvSpPr>
          <p:cNvPr id="29699" name="Заголовок 1"/>
          <p:cNvSpPr>
            <a:spLocks noGrp="1"/>
          </p:cNvSpPr>
          <p:nvPr>
            <p:ph type="title" idx="4294967295"/>
          </p:nvPr>
        </p:nvSpPr>
        <p:spPr>
          <a:xfrm>
            <a:off x="665163" y="0"/>
            <a:ext cx="10515600" cy="1325563"/>
          </a:xfrm>
        </p:spPr>
        <p:txBody>
          <a:bodyPr/>
          <a:lstStyle/>
          <a:p>
            <a:pPr algn="ctr" eaLnBrk="1" hangingPunct="1"/>
            <a:r>
              <a:rPr lang="ru-RU" smtClean="0"/>
              <a:t>Свойства</a:t>
            </a:r>
          </a:p>
        </p:txBody>
      </p:sp>
      <p:sp>
        <p:nvSpPr>
          <p:cNvPr id="29700" name="Заголовок 1"/>
          <p:cNvSpPr>
            <a:spLocks/>
          </p:cNvSpPr>
          <p:nvPr/>
        </p:nvSpPr>
        <p:spPr bwMode="auto">
          <a:xfrm>
            <a:off x="3670300" y="1033463"/>
            <a:ext cx="5797550" cy="5614987"/>
          </a:xfrm>
          <a:prstGeom prst="rect">
            <a:avLst/>
          </a:prstGeom>
          <a:noFill/>
          <a:ln w="9525">
            <a:noFill/>
            <a:miter lim="800000"/>
            <a:headEnd/>
            <a:tailEnd/>
          </a:ln>
        </p:spPr>
        <p:txBody>
          <a:bodyPr anchor="ctr"/>
          <a:lstStyle/>
          <a:p>
            <a:pPr>
              <a:lnSpc>
                <a:spcPct val="90000"/>
              </a:lnSpc>
            </a:pPr>
            <a:r>
              <a:rPr lang="en-US" sz="3600">
                <a:latin typeface="Calibri Light" pitchFamily="34" charset="0"/>
              </a:rPr>
              <a:t>F</a:t>
            </a:r>
            <a:r>
              <a:rPr lang="en-US" sz="3600" baseline="-25000">
                <a:latin typeface="Calibri Light" pitchFamily="34" charset="0"/>
              </a:rPr>
              <a:t>1</a:t>
            </a:r>
            <a:r>
              <a:rPr lang="en-US" sz="3600">
                <a:latin typeface="Calibri Light" pitchFamily="34" charset="0"/>
              </a:rPr>
              <a:t>+F</a:t>
            </a:r>
            <a:r>
              <a:rPr lang="en-US" sz="3600" baseline="-25000">
                <a:latin typeface="Calibri Light" pitchFamily="34" charset="0"/>
              </a:rPr>
              <a:t>2</a:t>
            </a:r>
            <a:r>
              <a:rPr lang="en-US" sz="3600">
                <a:latin typeface="Calibri Light" pitchFamily="34" charset="0"/>
              </a:rPr>
              <a:t>+F</a:t>
            </a:r>
            <a:r>
              <a:rPr lang="en-US" sz="3600" baseline="-25000">
                <a:latin typeface="Calibri Light" pitchFamily="34" charset="0"/>
              </a:rPr>
              <a:t>3</a:t>
            </a:r>
            <a:r>
              <a:rPr lang="en-US" sz="3600">
                <a:latin typeface="Calibri Light" pitchFamily="34" charset="0"/>
              </a:rPr>
              <a:t>+…+F</a:t>
            </a:r>
            <a:r>
              <a:rPr lang="en-US" sz="3600" baseline="-25000">
                <a:latin typeface="Calibri Light" pitchFamily="34" charset="0"/>
              </a:rPr>
              <a:t>n </a:t>
            </a:r>
            <a:r>
              <a:rPr lang="en-US" sz="3600">
                <a:latin typeface="Calibri Light" pitchFamily="34" charset="0"/>
              </a:rPr>
              <a:t>= F</a:t>
            </a:r>
            <a:r>
              <a:rPr lang="en-US" sz="3600" baseline="-25000">
                <a:latin typeface="Calibri Light" pitchFamily="34" charset="0"/>
              </a:rPr>
              <a:t>n+2 </a:t>
            </a:r>
            <a:r>
              <a:rPr lang="en-US" sz="3600">
                <a:latin typeface="Calibri Light" pitchFamily="34" charset="0"/>
              </a:rPr>
              <a:t>- 1;</a:t>
            </a:r>
            <a:br>
              <a:rPr lang="en-US" sz="3600">
                <a:latin typeface="Calibri Light" pitchFamily="34" charset="0"/>
              </a:rPr>
            </a:br>
            <a:r>
              <a:rPr lang="en-US" sz="3600">
                <a:latin typeface="Calibri Light" pitchFamily="34" charset="0"/>
              </a:rPr>
              <a:t>F</a:t>
            </a:r>
            <a:r>
              <a:rPr lang="en-US" sz="3600" baseline="-25000">
                <a:latin typeface="Calibri Light" pitchFamily="34" charset="0"/>
              </a:rPr>
              <a:t>1</a:t>
            </a:r>
            <a:r>
              <a:rPr lang="en-US" sz="3600">
                <a:latin typeface="Calibri Light" pitchFamily="34" charset="0"/>
              </a:rPr>
              <a:t>+F</a:t>
            </a:r>
            <a:r>
              <a:rPr lang="en-US" sz="3600" baseline="-25000">
                <a:latin typeface="Calibri Light" pitchFamily="34" charset="0"/>
              </a:rPr>
              <a:t>3</a:t>
            </a:r>
            <a:r>
              <a:rPr lang="en-US" sz="3600">
                <a:latin typeface="Calibri Light" pitchFamily="34" charset="0"/>
              </a:rPr>
              <a:t>+F</a:t>
            </a:r>
            <a:r>
              <a:rPr lang="en-US" sz="3600" baseline="-25000">
                <a:latin typeface="Calibri Light" pitchFamily="34" charset="0"/>
              </a:rPr>
              <a:t>5</a:t>
            </a:r>
            <a:r>
              <a:rPr lang="en-US" sz="3600">
                <a:latin typeface="Calibri Light" pitchFamily="34" charset="0"/>
              </a:rPr>
              <a:t>+…+F</a:t>
            </a:r>
            <a:r>
              <a:rPr lang="en-US" sz="3600" baseline="-25000">
                <a:latin typeface="Calibri Light" pitchFamily="34" charset="0"/>
              </a:rPr>
              <a:t>2n-1 </a:t>
            </a:r>
            <a:r>
              <a:rPr lang="en-US" sz="3600">
                <a:latin typeface="Calibri Light" pitchFamily="34" charset="0"/>
              </a:rPr>
              <a:t>= F</a:t>
            </a:r>
            <a:r>
              <a:rPr lang="en-US" sz="3600" baseline="-25000">
                <a:latin typeface="Calibri Light" pitchFamily="34" charset="0"/>
              </a:rPr>
              <a:t>2n</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2</a:t>
            </a:r>
            <a:r>
              <a:rPr lang="en-US" sz="3600">
                <a:latin typeface="Calibri Light" pitchFamily="34" charset="0"/>
              </a:rPr>
              <a:t>+F</a:t>
            </a:r>
            <a:r>
              <a:rPr lang="en-US" sz="3600" baseline="-25000">
                <a:latin typeface="Calibri Light" pitchFamily="34" charset="0"/>
              </a:rPr>
              <a:t>4</a:t>
            </a:r>
            <a:r>
              <a:rPr lang="en-US" sz="3600">
                <a:latin typeface="Calibri Light" pitchFamily="34" charset="0"/>
              </a:rPr>
              <a:t>+F</a:t>
            </a:r>
            <a:r>
              <a:rPr lang="en-US" sz="3600" baseline="-25000">
                <a:latin typeface="Calibri Light" pitchFamily="34" charset="0"/>
              </a:rPr>
              <a:t>6</a:t>
            </a:r>
            <a:r>
              <a:rPr lang="en-US" sz="3600">
                <a:latin typeface="Calibri Light" pitchFamily="34" charset="0"/>
              </a:rPr>
              <a:t>+…+F</a:t>
            </a:r>
            <a:r>
              <a:rPr lang="en-US" sz="3600" baseline="-25000">
                <a:latin typeface="Calibri Light" pitchFamily="34" charset="0"/>
              </a:rPr>
              <a:t>2n </a:t>
            </a:r>
            <a:r>
              <a:rPr lang="en-US" sz="3600">
                <a:latin typeface="Calibri Light" pitchFamily="34" charset="0"/>
              </a:rPr>
              <a:t>= F</a:t>
            </a:r>
            <a:r>
              <a:rPr lang="en-US" sz="3600" baseline="-25000">
                <a:latin typeface="Calibri Light" pitchFamily="34" charset="0"/>
              </a:rPr>
              <a:t>2n+1 </a:t>
            </a:r>
            <a:r>
              <a:rPr lang="en-US" sz="3600">
                <a:latin typeface="Calibri Light" pitchFamily="34" charset="0"/>
              </a:rPr>
              <a:t>- 1;</a:t>
            </a:r>
            <a:br>
              <a:rPr lang="en-US" sz="3600">
                <a:latin typeface="Calibri Light" pitchFamily="34" charset="0"/>
              </a:rPr>
            </a:br>
            <a:r>
              <a:rPr lang="en-US" sz="3600">
                <a:latin typeface="Calibri Light" pitchFamily="34" charset="0"/>
              </a:rPr>
              <a:t>F</a:t>
            </a:r>
            <a:r>
              <a:rPr lang="en-US" sz="3600" baseline="-25000">
                <a:latin typeface="Calibri Light" pitchFamily="34" charset="0"/>
              </a:rPr>
              <a:t>n+1</a:t>
            </a:r>
            <a:r>
              <a:rPr lang="en-US" sz="3600">
                <a:latin typeface="Calibri Light" pitchFamily="34" charset="0"/>
              </a:rPr>
              <a:t>F</a:t>
            </a:r>
            <a:r>
              <a:rPr lang="en-US" sz="3600" baseline="-25000">
                <a:latin typeface="Calibri Light" pitchFamily="34" charset="0"/>
              </a:rPr>
              <a:t>n+2</a:t>
            </a:r>
            <a:r>
              <a:rPr lang="en-US" sz="3600">
                <a:latin typeface="Calibri Light" pitchFamily="34" charset="0"/>
              </a:rPr>
              <a:t>-F</a:t>
            </a:r>
            <a:r>
              <a:rPr lang="en-US" sz="3600" baseline="-25000">
                <a:latin typeface="Calibri Light" pitchFamily="34" charset="0"/>
              </a:rPr>
              <a:t>n</a:t>
            </a:r>
            <a:r>
              <a:rPr lang="en-US" sz="3600">
                <a:latin typeface="Calibri Light" pitchFamily="34" charset="0"/>
              </a:rPr>
              <a:t>F</a:t>
            </a:r>
            <a:r>
              <a:rPr lang="en-US" sz="3600" baseline="-25000">
                <a:latin typeface="Calibri Light" pitchFamily="34" charset="0"/>
              </a:rPr>
              <a:t>n+3 </a:t>
            </a:r>
            <a:r>
              <a:rPr lang="en-US" sz="3600">
                <a:latin typeface="Calibri Light" pitchFamily="34" charset="0"/>
              </a:rPr>
              <a:t>= (-1)</a:t>
            </a:r>
            <a:r>
              <a:rPr lang="en-US" sz="3600" baseline="30000">
                <a:latin typeface="Calibri Light" pitchFamily="34" charset="0"/>
              </a:rPr>
              <a:t>n</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1</a:t>
            </a:r>
            <a:r>
              <a:rPr lang="en-US" sz="3600" baseline="30000">
                <a:latin typeface="Calibri Light" pitchFamily="34" charset="0"/>
              </a:rPr>
              <a:t>2</a:t>
            </a:r>
            <a:r>
              <a:rPr lang="en-US" sz="3600">
                <a:latin typeface="Calibri Light" pitchFamily="34" charset="0"/>
              </a:rPr>
              <a:t>+F</a:t>
            </a:r>
            <a:r>
              <a:rPr lang="en-US" sz="3600" baseline="-25000">
                <a:latin typeface="Calibri Light" pitchFamily="34" charset="0"/>
              </a:rPr>
              <a:t>2</a:t>
            </a:r>
            <a:r>
              <a:rPr lang="en-US" sz="3600" baseline="30000">
                <a:latin typeface="Calibri Light" pitchFamily="34" charset="0"/>
              </a:rPr>
              <a:t>2</a:t>
            </a:r>
            <a:r>
              <a:rPr lang="en-US" sz="3600">
                <a:latin typeface="Calibri Light" pitchFamily="34" charset="0"/>
              </a:rPr>
              <a:t>+F</a:t>
            </a:r>
            <a:r>
              <a:rPr lang="en-US" sz="3600" baseline="-25000">
                <a:latin typeface="Calibri Light" pitchFamily="34" charset="0"/>
              </a:rPr>
              <a:t>3</a:t>
            </a:r>
            <a:r>
              <a:rPr lang="en-US" sz="3600" baseline="30000">
                <a:latin typeface="Calibri Light" pitchFamily="34" charset="0"/>
              </a:rPr>
              <a:t>2</a:t>
            </a:r>
            <a:r>
              <a:rPr lang="en-US" sz="3600">
                <a:latin typeface="Calibri Light" pitchFamily="34" charset="0"/>
              </a:rPr>
              <a:t>+…+F</a:t>
            </a:r>
            <a:r>
              <a:rPr lang="en-US" sz="3600" baseline="-25000">
                <a:latin typeface="Calibri Light" pitchFamily="34" charset="0"/>
              </a:rPr>
              <a:t>n</a:t>
            </a:r>
            <a:r>
              <a:rPr lang="en-US" sz="3600" baseline="30000">
                <a:latin typeface="Calibri Light" pitchFamily="34" charset="0"/>
              </a:rPr>
              <a:t>2 </a:t>
            </a:r>
            <a:r>
              <a:rPr lang="en-US" sz="3600">
                <a:latin typeface="Calibri Light" pitchFamily="34" charset="0"/>
              </a:rPr>
              <a:t>= F</a:t>
            </a:r>
            <a:r>
              <a:rPr lang="en-US" sz="3600" baseline="-25000">
                <a:latin typeface="Calibri Light" pitchFamily="34" charset="0"/>
              </a:rPr>
              <a:t>n</a:t>
            </a:r>
            <a:r>
              <a:rPr lang="en-US" sz="3600">
                <a:latin typeface="Calibri Light" pitchFamily="34" charset="0"/>
              </a:rPr>
              <a:t>F</a:t>
            </a:r>
            <a:r>
              <a:rPr lang="en-US" sz="3600" baseline="-25000">
                <a:latin typeface="Calibri Light" pitchFamily="34" charset="0"/>
              </a:rPr>
              <a:t>n+1</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n</a:t>
            </a:r>
            <a:r>
              <a:rPr lang="en-US" sz="3600" baseline="30000">
                <a:latin typeface="Calibri Light" pitchFamily="34" charset="0"/>
              </a:rPr>
              <a:t>2</a:t>
            </a:r>
            <a:r>
              <a:rPr lang="en-US" sz="3600">
                <a:latin typeface="Calibri Light" pitchFamily="34" charset="0"/>
              </a:rPr>
              <a:t>+F</a:t>
            </a:r>
            <a:r>
              <a:rPr lang="en-US" sz="3600" baseline="-25000">
                <a:latin typeface="Calibri Light" pitchFamily="34" charset="0"/>
              </a:rPr>
              <a:t>n+1</a:t>
            </a:r>
            <a:r>
              <a:rPr lang="en-US" sz="3600" baseline="30000">
                <a:latin typeface="Calibri Light" pitchFamily="34" charset="0"/>
              </a:rPr>
              <a:t>2 </a:t>
            </a:r>
            <a:r>
              <a:rPr lang="en-US" sz="3600">
                <a:latin typeface="Calibri Light" pitchFamily="34" charset="0"/>
              </a:rPr>
              <a:t>= F</a:t>
            </a:r>
            <a:r>
              <a:rPr lang="en-US" sz="3600" baseline="-25000">
                <a:latin typeface="Calibri Light" pitchFamily="34" charset="0"/>
              </a:rPr>
              <a:t>2n+1</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2n </a:t>
            </a:r>
            <a:r>
              <a:rPr lang="en-US" sz="3600">
                <a:latin typeface="Calibri Light" pitchFamily="34" charset="0"/>
              </a:rPr>
              <a:t>= F</a:t>
            </a:r>
            <a:r>
              <a:rPr lang="en-US" sz="3600" baseline="-25000">
                <a:latin typeface="Calibri Light" pitchFamily="34" charset="0"/>
              </a:rPr>
              <a:t>n+1</a:t>
            </a:r>
            <a:r>
              <a:rPr lang="en-US" sz="3600" baseline="30000">
                <a:latin typeface="Calibri Light" pitchFamily="34" charset="0"/>
              </a:rPr>
              <a:t>2</a:t>
            </a:r>
            <a:r>
              <a:rPr lang="en-US" sz="3600">
                <a:latin typeface="Calibri Light" pitchFamily="34" charset="0"/>
              </a:rPr>
              <a:t>-F</a:t>
            </a:r>
            <a:r>
              <a:rPr lang="en-US" sz="3600" baseline="-25000">
                <a:latin typeface="Calibri Light" pitchFamily="34" charset="0"/>
              </a:rPr>
              <a:t>n-1</a:t>
            </a:r>
            <a:r>
              <a:rPr lang="en-US" sz="3600" baseline="30000">
                <a:latin typeface="Calibri Light" pitchFamily="34" charset="0"/>
              </a:rPr>
              <a:t>2</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3n </a:t>
            </a:r>
            <a:r>
              <a:rPr lang="en-US" sz="3600">
                <a:latin typeface="Calibri Light" pitchFamily="34" charset="0"/>
              </a:rPr>
              <a:t>= F</a:t>
            </a:r>
            <a:r>
              <a:rPr lang="en-US" sz="3600" baseline="-25000">
                <a:latin typeface="Calibri Light" pitchFamily="34" charset="0"/>
              </a:rPr>
              <a:t>n+1</a:t>
            </a:r>
            <a:r>
              <a:rPr lang="en-US" sz="3600" baseline="30000">
                <a:latin typeface="Calibri Light" pitchFamily="34" charset="0"/>
              </a:rPr>
              <a:t>3</a:t>
            </a:r>
            <a:r>
              <a:rPr lang="en-US" sz="3600">
                <a:latin typeface="Calibri Light" pitchFamily="34" charset="0"/>
              </a:rPr>
              <a:t>+F</a:t>
            </a:r>
            <a:r>
              <a:rPr lang="en-US" sz="3600" baseline="-25000">
                <a:latin typeface="Calibri Light" pitchFamily="34" charset="0"/>
              </a:rPr>
              <a:t>n</a:t>
            </a:r>
            <a:r>
              <a:rPr lang="en-US" sz="3600" baseline="30000">
                <a:latin typeface="Calibri Light" pitchFamily="34" charset="0"/>
              </a:rPr>
              <a:t>3</a:t>
            </a:r>
            <a:r>
              <a:rPr lang="en-US" sz="3600">
                <a:latin typeface="Calibri Light" pitchFamily="34" charset="0"/>
              </a:rPr>
              <a:t>-F</a:t>
            </a:r>
            <a:r>
              <a:rPr lang="en-US" sz="3600" baseline="-25000">
                <a:latin typeface="Calibri Light" pitchFamily="34" charset="0"/>
              </a:rPr>
              <a:t>n-1</a:t>
            </a:r>
            <a:r>
              <a:rPr lang="en-US" sz="3600" baseline="30000">
                <a:latin typeface="Calibri Light" pitchFamily="34" charset="0"/>
              </a:rPr>
              <a:t>3</a:t>
            </a:r>
            <a:r>
              <a:rPr lang="en-US" sz="3600">
                <a:latin typeface="Calibri Light" pitchFamily="34" charset="0"/>
              </a:rPr>
              <a:t>;</a:t>
            </a:r>
            <a:br>
              <a:rPr lang="en-US" sz="3600">
                <a:latin typeface="Calibri Light" pitchFamily="34" charset="0"/>
              </a:rPr>
            </a:br>
            <a:r>
              <a:rPr lang="en-US" sz="3600">
                <a:latin typeface="Calibri Light" pitchFamily="34" charset="0"/>
              </a:rPr>
              <a:t>F</a:t>
            </a:r>
            <a:r>
              <a:rPr lang="en-US" sz="3600" baseline="-25000">
                <a:latin typeface="Calibri Light" pitchFamily="34" charset="0"/>
              </a:rPr>
              <a:t>5n </a:t>
            </a:r>
            <a:r>
              <a:rPr lang="en-US" sz="3600">
                <a:latin typeface="Calibri Light" pitchFamily="34" charset="0"/>
              </a:rPr>
              <a:t>= 25F</a:t>
            </a:r>
            <a:r>
              <a:rPr lang="en-US" sz="3600" baseline="-25000">
                <a:latin typeface="Calibri Light" pitchFamily="34" charset="0"/>
              </a:rPr>
              <a:t>n</a:t>
            </a:r>
            <a:r>
              <a:rPr lang="en-US" sz="3600" baseline="30000">
                <a:latin typeface="Calibri Light" pitchFamily="34" charset="0"/>
              </a:rPr>
              <a:t>5 </a:t>
            </a:r>
            <a:r>
              <a:rPr lang="en-US" sz="3600">
                <a:latin typeface="Calibri Light" pitchFamily="34" charset="0"/>
              </a:rPr>
              <a:t>+ 25(-1)</a:t>
            </a:r>
            <a:r>
              <a:rPr lang="en-US" sz="3600" baseline="30000">
                <a:latin typeface="Calibri Light" pitchFamily="34" charset="0"/>
              </a:rPr>
              <a:t>n</a:t>
            </a:r>
            <a:r>
              <a:rPr lang="en-US" sz="3600">
                <a:latin typeface="Calibri Light" pitchFamily="34" charset="0"/>
              </a:rPr>
              <a:t>F</a:t>
            </a:r>
            <a:r>
              <a:rPr lang="en-US" sz="3600" baseline="-25000">
                <a:latin typeface="Calibri Light" pitchFamily="34" charset="0"/>
              </a:rPr>
              <a:t>n</a:t>
            </a:r>
            <a:r>
              <a:rPr lang="en-US" sz="3600" baseline="30000">
                <a:latin typeface="Calibri Light" pitchFamily="34" charset="0"/>
              </a:rPr>
              <a:t>3 </a:t>
            </a:r>
            <a:r>
              <a:rPr lang="en-US" sz="3600">
                <a:latin typeface="Calibri Light" pitchFamily="34" charset="0"/>
              </a:rPr>
              <a:t>+ 5F</a:t>
            </a:r>
            <a:r>
              <a:rPr lang="en-US" sz="3600" baseline="-25000">
                <a:latin typeface="Calibri Light" pitchFamily="34" charset="0"/>
              </a:rPr>
              <a:t>n</a:t>
            </a:r>
            <a:endParaRPr lang="ru-RU" sz="3600" baseline="-25000">
              <a:latin typeface="Calibri Light" pitchFamily="34" charset="0"/>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5"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1506" name="Rectangle 2"/>
          <p:cNvSpPr>
            <a:spLocks noGrp="1"/>
          </p:cNvSpPr>
          <p:nvPr>
            <p:ph type="title"/>
          </p:nvPr>
        </p:nvSpPr>
        <p:spPr>
          <a:xfrm>
            <a:off x="644525" y="176213"/>
            <a:ext cx="9456738" cy="933450"/>
          </a:xfrm>
        </p:spPr>
        <p:txBody>
          <a:bodyPr/>
          <a:lstStyle/>
          <a:p>
            <a:pPr algn="ctr"/>
            <a:r>
              <a:rPr lang="ru-RU" sz="3600" smtClean="0"/>
              <a:t>Доказательства некоторых свойств:</a:t>
            </a:r>
          </a:p>
        </p:txBody>
      </p:sp>
      <p:sp>
        <p:nvSpPr>
          <p:cNvPr id="21507" name="Rectangle 3"/>
          <p:cNvSpPr>
            <a:spLocks noGrp="1"/>
          </p:cNvSpPr>
          <p:nvPr>
            <p:ph type="body" idx="1"/>
          </p:nvPr>
        </p:nvSpPr>
        <p:spPr>
          <a:xfrm>
            <a:off x="400050" y="1109663"/>
            <a:ext cx="5813425" cy="5062537"/>
          </a:xfrm>
        </p:spPr>
        <p:txBody>
          <a:bodyPr/>
          <a:lstStyle/>
          <a:p>
            <a:pPr>
              <a:buFont typeface="Arial" charset="0"/>
              <a:buNone/>
            </a:pPr>
            <a:r>
              <a:rPr lang="ru-RU" i="1" smtClean="0">
                <a:latin typeface="Times New Roman" pitchFamily="18" charset="0"/>
              </a:rPr>
              <a:t>1. </a:t>
            </a:r>
            <a:r>
              <a:rPr lang="en-US" i="1" smtClean="0">
                <a:latin typeface="Times New Roman" pitchFamily="18" charset="0"/>
              </a:rPr>
              <a:t>F</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 + ... + </a:t>
            </a:r>
            <a:r>
              <a:rPr lang="en-US" i="1" smtClean="0">
                <a:latin typeface="Times New Roman" pitchFamily="18" charset="0"/>
              </a:rPr>
              <a:t>F</a:t>
            </a:r>
            <a:r>
              <a:rPr lang="ru-RU" i="1" baseline="-25000" smtClean="0">
                <a:latin typeface="Times New Roman" pitchFamily="18" charset="0"/>
              </a:rPr>
              <a:t>n</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+2</a:t>
            </a:r>
            <a:r>
              <a:rPr lang="ru-RU" smtClean="0">
                <a:latin typeface="Times New Roman" pitchFamily="18" charset="0"/>
              </a:rPr>
              <a:t> - 1. </a:t>
            </a:r>
            <a:endParaRPr lang="ru-RU" i="1" smtClean="0">
              <a:latin typeface="Times New Roman" pitchFamily="18" charset="0"/>
            </a:endParaRPr>
          </a:p>
          <a:p>
            <a:pPr>
              <a:buFont typeface="Arial" charset="0"/>
              <a:buNone/>
            </a:pPr>
            <a:r>
              <a:rPr lang="en-US" i="1" smtClean="0">
                <a:latin typeface="Times New Roman" pitchFamily="18" charset="0"/>
              </a:rPr>
              <a:t>F</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3</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2</a:t>
            </a:r>
          </a:p>
          <a:p>
            <a:pPr>
              <a:buFont typeface="Arial" charset="0"/>
              <a:buNone/>
            </a:pP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4</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3</a:t>
            </a:r>
          </a:p>
          <a:p>
            <a:pPr>
              <a:buFont typeface="Arial" charset="0"/>
              <a:buNone/>
            </a:pPr>
            <a:r>
              <a:rPr lang="ru-RU" smtClean="0">
                <a:latin typeface="Times New Roman" pitchFamily="18" charset="0"/>
              </a:rPr>
              <a:t>...</a:t>
            </a:r>
          </a:p>
          <a:p>
            <a:pPr>
              <a:buFont typeface="Arial" charset="0"/>
              <a:buNone/>
            </a:pP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p>
          <a:p>
            <a:pPr>
              <a:buFont typeface="Arial" charset="0"/>
              <a:buNone/>
            </a:pPr>
            <a:r>
              <a:rPr lang="en-US" i="1" smtClean="0">
                <a:latin typeface="Times New Roman" pitchFamily="18" charset="0"/>
              </a:rPr>
              <a:t>F</a:t>
            </a:r>
            <a:r>
              <a:rPr lang="ru-RU" i="1" baseline="-25000" smtClean="0">
                <a:latin typeface="Times New Roman" pitchFamily="18" charset="0"/>
              </a:rPr>
              <a:t>n</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+2</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+1</a:t>
            </a:r>
            <a:r>
              <a:rPr lang="ru-RU" smtClean="0">
                <a:latin typeface="Times New Roman" pitchFamily="18" charset="0"/>
              </a:rPr>
              <a:t>.</a:t>
            </a:r>
          </a:p>
          <a:p>
            <a:pPr>
              <a:buFont typeface="Arial" charset="0"/>
              <a:buNone/>
            </a:pPr>
            <a:r>
              <a:rPr lang="ru-RU" smtClean="0">
                <a:latin typeface="Times New Roman" pitchFamily="18" charset="0"/>
              </a:rPr>
              <a:t>Сложив все эти равенства, получим</a:t>
            </a:r>
          </a:p>
          <a:p>
            <a:pPr>
              <a:buFont typeface="Arial" charset="0"/>
              <a:buNone/>
            </a:pPr>
            <a:r>
              <a:rPr lang="en-US" i="1" smtClean="0">
                <a:latin typeface="Times New Roman" pitchFamily="18" charset="0"/>
              </a:rPr>
              <a:t>F</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 + ... + </a:t>
            </a:r>
            <a:r>
              <a:rPr lang="en-US" i="1" smtClean="0">
                <a:latin typeface="Times New Roman" pitchFamily="18" charset="0"/>
              </a:rPr>
              <a:t>F</a:t>
            </a:r>
            <a:r>
              <a:rPr lang="ru-RU" i="1" baseline="-25000" smtClean="0">
                <a:latin typeface="Times New Roman" pitchFamily="18" charset="0"/>
              </a:rPr>
              <a:t>n</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+2</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a:t>
            </a:r>
          </a:p>
          <a:p>
            <a:pPr>
              <a:buFont typeface="Arial" charset="0"/>
              <a:buNone/>
            </a:pPr>
            <a:r>
              <a:rPr lang="ru-RU" smtClean="0">
                <a:latin typeface="Times New Roman" pitchFamily="18" charset="0"/>
              </a:rPr>
              <a:t>и так как</a:t>
            </a:r>
            <a:r>
              <a:rPr lang="ru-RU" smtClean="0">
                <a:latin typeface="Calibri Light" pitchFamily="34" charset="0"/>
              </a:rPr>
              <a:t> </a:t>
            </a: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 = 1</a:t>
            </a:r>
            <a:r>
              <a:rPr lang="ru-RU" smtClean="0">
                <a:latin typeface="Calibri Light" pitchFamily="34" charset="0"/>
              </a:rPr>
              <a:t>, </a:t>
            </a:r>
            <a:r>
              <a:rPr lang="ru-RU" smtClean="0">
                <a:latin typeface="Times New Roman" pitchFamily="18" charset="0"/>
              </a:rPr>
              <a:t>получим</a:t>
            </a:r>
            <a:r>
              <a:rPr lang="ru-RU" smtClean="0">
                <a:latin typeface="Calibri Light" pitchFamily="34" charset="0"/>
              </a:rPr>
              <a:t> </a:t>
            </a:r>
            <a:r>
              <a:rPr lang="en-US" i="1" smtClean="0">
                <a:latin typeface="Times New Roman" pitchFamily="18" charset="0"/>
              </a:rPr>
              <a:t>F</a:t>
            </a:r>
            <a:r>
              <a:rPr lang="ru-RU" baseline="-25000" smtClean="0">
                <a:latin typeface="Times New Roman" pitchFamily="18" charset="0"/>
              </a:rPr>
              <a:t>1</a:t>
            </a:r>
            <a:r>
              <a:rPr lang="ru-RU" smtClean="0">
                <a:latin typeface="Times New Roman" pitchFamily="18" charset="0"/>
              </a:rPr>
              <a:t> + </a:t>
            </a:r>
            <a:r>
              <a:rPr lang="en-US" i="1" smtClean="0">
                <a:latin typeface="Times New Roman" pitchFamily="18" charset="0"/>
              </a:rPr>
              <a:t>F</a:t>
            </a:r>
            <a:r>
              <a:rPr lang="ru-RU" baseline="-25000" smtClean="0">
                <a:latin typeface="Times New Roman" pitchFamily="18" charset="0"/>
              </a:rPr>
              <a:t>2</a:t>
            </a:r>
            <a:r>
              <a:rPr lang="ru-RU" smtClean="0">
                <a:latin typeface="Times New Roman" pitchFamily="18" charset="0"/>
              </a:rPr>
              <a:t> + ... + </a:t>
            </a:r>
            <a:r>
              <a:rPr lang="en-US" i="1" smtClean="0">
                <a:latin typeface="Times New Roman" pitchFamily="18" charset="0"/>
              </a:rPr>
              <a:t>F</a:t>
            </a:r>
            <a:r>
              <a:rPr lang="ru-RU" i="1" baseline="-25000" smtClean="0">
                <a:latin typeface="Times New Roman" pitchFamily="18" charset="0"/>
              </a:rPr>
              <a:t>n</a:t>
            </a:r>
            <a:r>
              <a:rPr lang="ru-RU" smtClean="0">
                <a:latin typeface="Times New Roman" pitchFamily="18" charset="0"/>
              </a:rPr>
              <a:t> = </a:t>
            </a:r>
            <a:r>
              <a:rPr lang="en-US" i="1" smtClean="0">
                <a:latin typeface="Times New Roman" pitchFamily="18" charset="0"/>
              </a:rPr>
              <a:t>F</a:t>
            </a:r>
            <a:r>
              <a:rPr lang="ru-RU" i="1" baseline="-25000" smtClean="0">
                <a:latin typeface="Times New Roman" pitchFamily="18" charset="0"/>
              </a:rPr>
              <a:t>n</a:t>
            </a:r>
            <a:r>
              <a:rPr lang="ru-RU" baseline="-25000" smtClean="0">
                <a:latin typeface="Times New Roman" pitchFamily="18" charset="0"/>
              </a:rPr>
              <a:t>+2</a:t>
            </a:r>
            <a:r>
              <a:rPr lang="ru-RU" smtClean="0">
                <a:latin typeface="Times New Roman" pitchFamily="18" charset="0"/>
              </a:rPr>
              <a:t> - 1. </a:t>
            </a:r>
          </a:p>
        </p:txBody>
      </p:sp>
      <p:sp>
        <p:nvSpPr>
          <p:cNvPr id="21508" name="Rectangle 4"/>
          <p:cNvSpPr>
            <a:spLocks/>
          </p:cNvSpPr>
          <p:nvPr/>
        </p:nvSpPr>
        <p:spPr bwMode="auto">
          <a:xfrm>
            <a:off x="6281738" y="1109663"/>
            <a:ext cx="5843587" cy="5092700"/>
          </a:xfrm>
          <a:prstGeom prst="rect">
            <a:avLst/>
          </a:prstGeom>
          <a:noFill/>
          <a:ln w="9525">
            <a:noFill/>
            <a:miter lim="800000"/>
            <a:headEnd/>
            <a:tailEnd/>
          </a:ln>
        </p:spPr>
        <p:txBody>
          <a:bodyPr/>
          <a:lstStyle/>
          <a:p>
            <a:pPr marL="87313" eaLnBrk="0" hangingPunct="0">
              <a:lnSpc>
                <a:spcPct val="90000"/>
              </a:lnSpc>
              <a:spcBef>
                <a:spcPts val="1000"/>
              </a:spcBef>
              <a:buFont typeface="Arial" charset="0"/>
              <a:buNone/>
            </a:pPr>
            <a:r>
              <a:rPr lang="en-US" sz="2800" i="1">
                <a:latin typeface="Times New Roman" pitchFamily="18" charset="0"/>
              </a:rPr>
              <a:t>2. F</a:t>
            </a:r>
            <a:r>
              <a:rPr lang="ru-RU" sz="2800" baseline="-25000">
                <a:latin typeface="Times New Roman" pitchFamily="18" charset="0"/>
              </a:rPr>
              <a:t>1</a:t>
            </a:r>
            <a:r>
              <a:rPr lang="ru-RU" sz="2800">
                <a:latin typeface="Times New Roman" pitchFamily="18" charset="0"/>
              </a:rPr>
              <a:t> + </a:t>
            </a:r>
            <a:r>
              <a:rPr lang="en-US" sz="2800" i="1">
                <a:latin typeface="Times New Roman" pitchFamily="18" charset="0"/>
              </a:rPr>
              <a:t>F</a:t>
            </a:r>
            <a:r>
              <a:rPr lang="ru-RU" sz="2800" baseline="-25000">
                <a:latin typeface="Times New Roman" pitchFamily="18" charset="0"/>
              </a:rPr>
              <a:t>3</a:t>
            </a:r>
            <a:r>
              <a:rPr lang="ru-RU" sz="2800">
                <a:latin typeface="Times New Roman" pitchFamily="18" charset="0"/>
              </a:rPr>
              <a:t> + </a:t>
            </a:r>
            <a:r>
              <a:rPr lang="en-US" sz="2800" i="1">
                <a:latin typeface="Times New Roman" pitchFamily="18" charset="0"/>
              </a:rPr>
              <a:t>F</a:t>
            </a:r>
            <a:r>
              <a:rPr lang="ru-RU" sz="2800" baseline="-25000">
                <a:latin typeface="Times New Roman" pitchFamily="18" charset="0"/>
              </a:rPr>
              <a:t>5</a:t>
            </a:r>
            <a:r>
              <a:rPr lang="ru-RU" sz="2800">
                <a:latin typeface="Times New Roman" pitchFamily="18" charset="0"/>
              </a:rPr>
              <a:t> + ... + </a:t>
            </a:r>
            <a:r>
              <a:rPr lang="en-US" sz="2800" i="1">
                <a:latin typeface="Times New Roman" pitchFamily="18" charset="0"/>
              </a:rPr>
              <a:t>F</a:t>
            </a:r>
            <a:r>
              <a:rPr lang="ru-RU" sz="2800" baseline="-25000">
                <a:latin typeface="Times New Roman" pitchFamily="18" charset="0"/>
              </a:rPr>
              <a:t>2</a:t>
            </a:r>
            <a:r>
              <a:rPr lang="ru-RU" sz="2800" i="1" baseline="-25000">
                <a:latin typeface="Times New Roman" pitchFamily="18" charset="0"/>
              </a:rPr>
              <a:t>n</a:t>
            </a:r>
            <a:r>
              <a:rPr lang="ru-RU" sz="2800" baseline="-25000">
                <a:latin typeface="Times New Roman" pitchFamily="18" charset="0"/>
              </a:rPr>
              <a:t>-1</a:t>
            </a:r>
            <a:r>
              <a:rPr lang="ru-RU" sz="2800">
                <a:latin typeface="Times New Roman" pitchFamily="18" charset="0"/>
              </a:rPr>
              <a:t> = </a:t>
            </a:r>
            <a:r>
              <a:rPr lang="en-US" sz="2800" i="1">
                <a:latin typeface="Times New Roman" pitchFamily="18" charset="0"/>
              </a:rPr>
              <a:t>F</a:t>
            </a:r>
            <a:r>
              <a:rPr lang="ru-RU" sz="2800" baseline="-25000">
                <a:latin typeface="Times New Roman" pitchFamily="18" charset="0"/>
              </a:rPr>
              <a:t>2</a:t>
            </a:r>
            <a:r>
              <a:rPr lang="ru-RU" sz="2800" i="1" baseline="-25000">
                <a:latin typeface="Times New Roman" pitchFamily="18" charset="0"/>
              </a:rPr>
              <a:t>n</a:t>
            </a:r>
            <a:r>
              <a:rPr lang="ru-RU" sz="2800">
                <a:latin typeface="Times New Roman" pitchFamily="18" charset="0"/>
              </a:rPr>
              <a:t> </a:t>
            </a:r>
          </a:p>
          <a:p>
            <a:pPr marL="87313" eaLnBrk="0" hangingPunct="0">
              <a:lnSpc>
                <a:spcPct val="90000"/>
              </a:lnSpc>
              <a:spcBef>
                <a:spcPts val="1000"/>
              </a:spcBef>
              <a:buFont typeface="Arial" charset="0"/>
              <a:buNone/>
            </a:pPr>
            <a:r>
              <a:rPr lang="ru-RU" sz="2800">
                <a:latin typeface="Constantia" pitchFamily="18" charset="0"/>
              </a:rPr>
              <a:t>Поступим так же:</a:t>
            </a:r>
          </a:p>
          <a:p>
            <a:pPr marL="87313" eaLnBrk="0" hangingPunct="0">
              <a:lnSpc>
                <a:spcPct val="90000"/>
              </a:lnSpc>
              <a:spcBef>
                <a:spcPts val="1000"/>
              </a:spcBef>
              <a:buFont typeface="Arial" charset="0"/>
              <a:buNone/>
            </a:pPr>
            <a:r>
              <a:rPr lang="en-US" sz="2800">
                <a:latin typeface="Times New Roman" pitchFamily="18" charset="0"/>
              </a:rPr>
              <a:t>F</a:t>
            </a:r>
            <a:r>
              <a:rPr lang="en-US" sz="2800" baseline="-25000">
                <a:latin typeface="Times New Roman" pitchFamily="18" charset="0"/>
              </a:rPr>
              <a:t>1</a:t>
            </a:r>
            <a:r>
              <a:rPr lang="en-US" sz="2800">
                <a:latin typeface="Times New Roman" pitchFamily="18" charset="0"/>
              </a:rPr>
              <a:t>=F</a:t>
            </a:r>
            <a:r>
              <a:rPr lang="en-US" sz="2800" baseline="-25000">
                <a:latin typeface="Times New Roman" pitchFamily="18" charset="0"/>
              </a:rPr>
              <a:t>2</a:t>
            </a:r>
            <a:r>
              <a:rPr lang="en-US" sz="2800">
                <a:latin typeface="Times New Roman" pitchFamily="18" charset="0"/>
              </a:rPr>
              <a:t>-F</a:t>
            </a:r>
            <a:r>
              <a:rPr lang="en-US" sz="2800" baseline="-25000">
                <a:latin typeface="Times New Roman" pitchFamily="18" charset="0"/>
              </a:rPr>
              <a:t>0</a:t>
            </a:r>
          </a:p>
          <a:p>
            <a:pPr marL="87313" eaLnBrk="0" hangingPunct="0">
              <a:lnSpc>
                <a:spcPct val="90000"/>
              </a:lnSpc>
              <a:spcBef>
                <a:spcPts val="1000"/>
              </a:spcBef>
              <a:buFont typeface="Arial" charset="0"/>
              <a:buNone/>
            </a:pPr>
            <a:r>
              <a:rPr lang="en-US" sz="2800">
                <a:latin typeface="Times New Roman" pitchFamily="18" charset="0"/>
              </a:rPr>
              <a:t>F</a:t>
            </a:r>
            <a:r>
              <a:rPr lang="en-US" sz="2800" baseline="-25000">
                <a:latin typeface="Times New Roman" pitchFamily="18" charset="0"/>
              </a:rPr>
              <a:t>3</a:t>
            </a:r>
            <a:r>
              <a:rPr lang="en-US" sz="2800">
                <a:latin typeface="Times New Roman" pitchFamily="18" charset="0"/>
              </a:rPr>
              <a:t>=F</a:t>
            </a:r>
            <a:r>
              <a:rPr lang="en-US" sz="2800" baseline="-25000">
                <a:latin typeface="Times New Roman" pitchFamily="18" charset="0"/>
              </a:rPr>
              <a:t>4</a:t>
            </a:r>
            <a:r>
              <a:rPr lang="en-US" sz="2800">
                <a:latin typeface="Times New Roman" pitchFamily="18" charset="0"/>
              </a:rPr>
              <a:t>-F</a:t>
            </a:r>
            <a:r>
              <a:rPr lang="en-US" sz="2800" baseline="-25000">
                <a:latin typeface="Times New Roman" pitchFamily="18" charset="0"/>
              </a:rPr>
              <a:t>2</a:t>
            </a:r>
          </a:p>
          <a:p>
            <a:pPr marL="87313" eaLnBrk="0" hangingPunct="0">
              <a:lnSpc>
                <a:spcPct val="90000"/>
              </a:lnSpc>
              <a:spcBef>
                <a:spcPts val="1000"/>
              </a:spcBef>
              <a:buFont typeface="Arial" charset="0"/>
              <a:buNone/>
            </a:pPr>
            <a:r>
              <a:rPr lang="en-US" sz="2800">
                <a:latin typeface="Times New Roman" pitchFamily="18" charset="0"/>
              </a:rPr>
              <a:t>…</a:t>
            </a:r>
          </a:p>
          <a:p>
            <a:pPr marL="87313" eaLnBrk="0" hangingPunct="0">
              <a:lnSpc>
                <a:spcPct val="90000"/>
              </a:lnSpc>
              <a:spcBef>
                <a:spcPts val="1000"/>
              </a:spcBef>
              <a:buFont typeface="Arial" charset="0"/>
              <a:buNone/>
            </a:pPr>
            <a:r>
              <a:rPr lang="en-US" sz="2800">
                <a:latin typeface="Times New Roman" pitchFamily="18" charset="0"/>
              </a:rPr>
              <a:t>F</a:t>
            </a:r>
            <a:r>
              <a:rPr lang="en-US" sz="2800" baseline="-25000">
                <a:latin typeface="Times New Roman" pitchFamily="18" charset="0"/>
              </a:rPr>
              <a:t>2n-1</a:t>
            </a:r>
            <a:r>
              <a:rPr lang="en-US" sz="2800">
                <a:latin typeface="Times New Roman" pitchFamily="18" charset="0"/>
              </a:rPr>
              <a:t>=F</a:t>
            </a:r>
            <a:r>
              <a:rPr lang="en-US" sz="2800" baseline="-25000">
                <a:latin typeface="Times New Roman" pitchFamily="18" charset="0"/>
              </a:rPr>
              <a:t>2n</a:t>
            </a:r>
            <a:r>
              <a:rPr lang="en-US" sz="2800">
                <a:latin typeface="Times New Roman" pitchFamily="18" charset="0"/>
              </a:rPr>
              <a:t>-F</a:t>
            </a:r>
            <a:r>
              <a:rPr lang="en-US" sz="2800" baseline="-25000">
                <a:latin typeface="Times New Roman" pitchFamily="18" charset="0"/>
              </a:rPr>
              <a:t>2n-2</a:t>
            </a:r>
          </a:p>
          <a:p>
            <a:pPr marL="87313" eaLnBrk="0" hangingPunct="0">
              <a:lnSpc>
                <a:spcPct val="90000"/>
              </a:lnSpc>
              <a:spcBef>
                <a:spcPts val="1000"/>
              </a:spcBef>
              <a:buFont typeface="Arial" charset="0"/>
              <a:buNone/>
            </a:pPr>
            <a:r>
              <a:rPr lang="ru-RU" sz="2800">
                <a:latin typeface="Calibri Light" pitchFamily="34" charset="0"/>
              </a:rPr>
              <a:t>Сложим, получим</a:t>
            </a:r>
          </a:p>
          <a:p>
            <a:pPr marL="87313" eaLnBrk="0" hangingPunct="0">
              <a:lnSpc>
                <a:spcPct val="90000"/>
              </a:lnSpc>
              <a:spcBef>
                <a:spcPts val="1000"/>
              </a:spcBef>
              <a:buFont typeface="Arial" charset="0"/>
              <a:buNone/>
            </a:pPr>
            <a:r>
              <a:rPr lang="en-US" sz="2800">
                <a:latin typeface="Times New Roman" pitchFamily="18" charset="0"/>
              </a:rPr>
              <a:t>F</a:t>
            </a:r>
            <a:r>
              <a:rPr lang="en-US" sz="2800" baseline="-25000">
                <a:latin typeface="Times New Roman" pitchFamily="18" charset="0"/>
              </a:rPr>
              <a:t>1</a:t>
            </a:r>
            <a:r>
              <a:rPr lang="en-US" sz="2800">
                <a:latin typeface="Times New Roman" pitchFamily="18" charset="0"/>
              </a:rPr>
              <a:t>+F</a:t>
            </a:r>
            <a:r>
              <a:rPr lang="en-US" sz="2800" baseline="-25000">
                <a:latin typeface="Times New Roman" pitchFamily="18" charset="0"/>
              </a:rPr>
              <a:t>3</a:t>
            </a:r>
            <a:r>
              <a:rPr lang="en-US" sz="2800">
                <a:latin typeface="Times New Roman" pitchFamily="18" charset="0"/>
              </a:rPr>
              <a:t>+F</a:t>
            </a:r>
            <a:r>
              <a:rPr lang="en-US" sz="2800" baseline="-25000">
                <a:latin typeface="Times New Roman" pitchFamily="18" charset="0"/>
              </a:rPr>
              <a:t>5</a:t>
            </a:r>
            <a:r>
              <a:rPr lang="en-US" sz="2800">
                <a:latin typeface="Times New Roman" pitchFamily="18" charset="0"/>
              </a:rPr>
              <a:t>+…+F</a:t>
            </a:r>
            <a:r>
              <a:rPr lang="en-US" sz="2800" baseline="-25000">
                <a:latin typeface="Times New Roman" pitchFamily="18" charset="0"/>
              </a:rPr>
              <a:t>2n-1</a:t>
            </a:r>
            <a:r>
              <a:rPr lang="en-US" sz="2800">
                <a:latin typeface="Times New Roman" pitchFamily="18" charset="0"/>
              </a:rPr>
              <a:t>=F</a:t>
            </a:r>
            <a:r>
              <a:rPr lang="en-US" sz="2800" baseline="-25000">
                <a:latin typeface="Times New Roman" pitchFamily="18" charset="0"/>
              </a:rPr>
              <a:t>2n</a:t>
            </a:r>
            <a:r>
              <a:rPr lang="en-US" sz="2800">
                <a:latin typeface="Times New Roman" pitchFamily="18" charset="0"/>
              </a:rPr>
              <a:t>-F</a:t>
            </a:r>
            <a:r>
              <a:rPr lang="en-US" sz="2800" baseline="-25000">
                <a:latin typeface="Times New Roman" pitchFamily="18" charset="0"/>
              </a:rPr>
              <a:t>0</a:t>
            </a:r>
            <a:r>
              <a:rPr lang="en-US" sz="2800">
                <a:latin typeface="Times New Roman" pitchFamily="18" charset="0"/>
              </a:rPr>
              <a:t>, </a:t>
            </a:r>
            <a:endParaRPr lang="ru-RU" sz="2800">
              <a:latin typeface="Times New Roman" pitchFamily="18" charset="0"/>
            </a:endParaRPr>
          </a:p>
          <a:p>
            <a:pPr marL="87313" eaLnBrk="0" hangingPunct="0">
              <a:lnSpc>
                <a:spcPct val="90000"/>
              </a:lnSpc>
              <a:spcBef>
                <a:spcPts val="1000"/>
              </a:spcBef>
              <a:buFont typeface="Arial" charset="0"/>
              <a:buNone/>
            </a:pPr>
            <a:r>
              <a:rPr lang="ru-RU" sz="2800">
                <a:latin typeface="Calibri Light" pitchFamily="34" charset="0"/>
              </a:rPr>
              <a:t>а т.к. </a:t>
            </a:r>
            <a:r>
              <a:rPr lang="en-US" sz="2800">
                <a:latin typeface="Times New Roman" pitchFamily="18" charset="0"/>
              </a:rPr>
              <a:t>F</a:t>
            </a:r>
            <a:r>
              <a:rPr lang="en-US" sz="2800" baseline="-25000">
                <a:latin typeface="Times New Roman" pitchFamily="18" charset="0"/>
              </a:rPr>
              <a:t>0</a:t>
            </a:r>
            <a:r>
              <a:rPr lang="en-US" sz="2800">
                <a:latin typeface="Times New Roman" pitchFamily="18" charset="0"/>
              </a:rPr>
              <a:t>=0</a:t>
            </a:r>
            <a:r>
              <a:rPr lang="ru-RU" sz="2800">
                <a:latin typeface="Times New Roman" pitchFamily="18" charset="0"/>
              </a:rPr>
              <a:t>,</a:t>
            </a:r>
            <a:r>
              <a:rPr lang="ru-RU" sz="2800">
                <a:latin typeface="Calibri Light" pitchFamily="34" charset="0"/>
              </a:rPr>
              <a:t> то </a:t>
            </a:r>
          </a:p>
          <a:p>
            <a:pPr marL="87313" eaLnBrk="0" hangingPunct="0">
              <a:lnSpc>
                <a:spcPct val="90000"/>
              </a:lnSpc>
              <a:spcBef>
                <a:spcPts val="1000"/>
              </a:spcBef>
              <a:buFont typeface="Arial" charset="0"/>
              <a:buNone/>
            </a:pPr>
            <a:r>
              <a:rPr lang="en-US" sz="2800">
                <a:latin typeface="Times New Roman" pitchFamily="18" charset="0"/>
              </a:rPr>
              <a:t>F</a:t>
            </a:r>
            <a:r>
              <a:rPr lang="en-US" sz="2800" baseline="-25000">
                <a:latin typeface="Times New Roman" pitchFamily="18" charset="0"/>
              </a:rPr>
              <a:t>1</a:t>
            </a:r>
            <a:r>
              <a:rPr lang="en-US" sz="2800">
                <a:latin typeface="Times New Roman" pitchFamily="18" charset="0"/>
              </a:rPr>
              <a:t>+F</a:t>
            </a:r>
            <a:r>
              <a:rPr lang="en-US" sz="2800" baseline="-25000">
                <a:latin typeface="Times New Roman" pitchFamily="18" charset="0"/>
              </a:rPr>
              <a:t>3</a:t>
            </a:r>
            <a:r>
              <a:rPr lang="en-US" sz="2800">
                <a:latin typeface="Times New Roman" pitchFamily="18" charset="0"/>
              </a:rPr>
              <a:t>+F</a:t>
            </a:r>
            <a:r>
              <a:rPr lang="en-US" sz="2800" baseline="-25000">
                <a:latin typeface="Times New Roman" pitchFamily="18" charset="0"/>
              </a:rPr>
              <a:t>5</a:t>
            </a:r>
            <a:r>
              <a:rPr lang="en-US" sz="2800">
                <a:latin typeface="Times New Roman" pitchFamily="18" charset="0"/>
              </a:rPr>
              <a:t>+…+F</a:t>
            </a:r>
            <a:r>
              <a:rPr lang="en-US" sz="2800" baseline="-25000">
                <a:latin typeface="Times New Roman" pitchFamily="18" charset="0"/>
              </a:rPr>
              <a:t>2n-1</a:t>
            </a:r>
            <a:r>
              <a:rPr lang="en-US" sz="2800">
                <a:latin typeface="Times New Roman" pitchFamily="18" charset="0"/>
              </a:rPr>
              <a:t>=F</a:t>
            </a:r>
            <a:r>
              <a:rPr lang="en-US" sz="2800" baseline="-25000">
                <a:latin typeface="Times New Roman" pitchFamily="18" charset="0"/>
              </a:rPr>
              <a:t>2n</a:t>
            </a:r>
            <a:endParaRPr lang="ru-RU" sz="2800" baseline="-25000">
              <a:latin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pic>
        <p:nvPicPr>
          <p:cNvPr id="22530" name="Picture 2" descr="http://deti-online.com/images/zagadki-pro-kuznechika.png"/>
          <p:cNvPicPr>
            <a:picLocks noChangeAspect="1" noChangeArrowheads="1"/>
          </p:cNvPicPr>
          <p:nvPr/>
        </p:nvPicPr>
        <p:blipFill>
          <a:blip r:embed="rId3"/>
          <a:srcRect/>
          <a:stretch>
            <a:fillRect/>
          </a:stretch>
        </p:blipFill>
        <p:spPr bwMode="auto">
          <a:xfrm>
            <a:off x="7704138" y="2057400"/>
            <a:ext cx="4487862" cy="4487863"/>
          </a:xfrm>
          <a:prstGeom prst="rect">
            <a:avLst/>
          </a:prstGeom>
          <a:noFill/>
          <a:ln w="9525">
            <a:noFill/>
            <a:miter lim="800000"/>
            <a:headEnd/>
            <a:tailEnd/>
          </a:ln>
        </p:spPr>
      </p:pic>
      <p:sp>
        <p:nvSpPr>
          <p:cNvPr id="22531" name="Заголовок 1"/>
          <p:cNvSpPr>
            <a:spLocks noGrp="1"/>
          </p:cNvSpPr>
          <p:nvPr>
            <p:ph type="title"/>
          </p:nvPr>
        </p:nvSpPr>
        <p:spPr>
          <a:xfrm>
            <a:off x="838200" y="0"/>
            <a:ext cx="10515600" cy="1325563"/>
          </a:xfrm>
        </p:spPr>
        <p:txBody>
          <a:bodyPr/>
          <a:lstStyle/>
          <a:p>
            <a:pPr algn="ctr" eaLnBrk="1" hangingPunct="1"/>
            <a:r>
              <a:rPr lang="ru-RU" sz="4000" smtClean="0"/>
              <a:t>Задачи про последовательность Фибоначчи</a:t>
            </a:r>
          </a:p>
        </p:txBody>
      </p:sp>
      <p:sp>
        <p:nvSpPr>
          <p:cNvPr id="22532" name="Прямоугольник 4"/>
          <p:cNvSpPr>
            <a:spLocks noChangeArrowheads="1"/>
          </p:cNvSpPr>
          <p:nvPr/>
        </p:nvSpPr>
        <p:spPr bwMode="auto">
          <a:xfrm>
            <a:off x="838200" y="1325563"/>
            <a:ext cx="7408863" cy="4789487"/>
          </a:xfrm>
          <a:prstGeom prst="rect">
            <a:avLst/>
          </a:prstGeom>
          <a:noFill/>
          <a:ln w="9525">
            <a:noFill/>
            <a:miter lim="800000"/>
            <a:headEnd/>
            <a:tailEnd/>
          </a:ln>
        </p:spPr>
        <p:txBody>
          <a:bodyPr>
            <a:spAutoFit/>
          </a:bodyPr>
          <a:lstStyle/>
          <a:p>
            <a:r>
              <a:rPr lang="ru-RU" sz="2800">
                <a:latin typeface="Calibri Light" pitchFamily="34" charset="0"/>
              </a:rPr>
              <a:t>1. О том, как прыгают кузнечики. </a:t>
            </a:r>
          </a:p>
          <a:p>
            <a:r>
              <a:rPr lang="ru-RU" sz="2800">
                <a:latin typeface="Calibri Light" pitchFamily="34" charset="0"/>
              </a:rPr>
              <a:t>Условие</a:t>
            </a:r>
          </a:p>
          <a:p>
            <a:r>
              <a:rPr lang="ru-RU" sz="2800">
                <a:latin typeface="Calibri Light" pitchFamily="34" charset="0"/>
              </a:rPr>
              <a:t>Предположим, что имеется лента, разбитая на клетки и уходящая вправо до бесконечности. На первой клетке этой ленты сидит кузнечик. Из любой клетки кузнечик может перепрыгнуть либо на одну, либо на две клетки вправо. Сколькими способами кузнечик может добраться до n-ой от начала ленты клетки? </a:t>
            </a:r>
          </a:p>
          <a:p>
            <a:endParaRPr lang="ru-RU" sz="2800">
              <a:latin typeface="Calibri Light" pitchFamily="34" charset="0"/>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Фон"/>
          <p:cNvPicPr>
            <a:picLocks noChangeAspect="1" noChangeArrowheads="1"/>
          </p:cNvPicPr>
          <p:nvPr/>
        </p:nvPicPr>
        <p:blipFill>
          <a:blip r:embed="rId2"/>
          <a:srcRect/>
          <a:stretch>
            <a:fillRect/>
          </a:stretch>
        </p:blipFill>
        <p:spPr bwMode="auto">
          <a:xfrm>
            <a:off x="-414338" y="-101600"/>
            <a:ext cx="13230226" cy="7442200"/>
          </a:xfrm>
          <a:prstGeom prst="rect">
            <a:avLst/>
          </a:prstGeom>
          <a:noFill/>
          <a:ln w="9525">
            <a:noFill/>
            <a:miter lim="800000"/>
            <a:headEnd/>
            <a:tailEnd/>
          </a:ln>
        </p:spPr>
      </p:pic>
      <p:sp>
        <p:nvSpPr>
          <p:cNvPr id="23554" name="Прямоугольник 2"/>
          <p:cNvSpPr>
            <a:spLocks noChangeArrowheads="1"/>
          </p:cNvSpPr>
          <p:nvPr/>
        </p:nvSpPr>
        <p:spPr bwMode="auto">
          <a:xfrm>
            <a:off x="820738" y="811213"/>
            <a:ext cx="6562725" cy="4965700"/>
          </a:xfrm>
          <a:prstGeom prst="rect">
            <a:avLst/>
          </a:prstGeom>
          <a:noFill/>
          <a:ln w="9525">
            <a:noFill/>
            <a:miter lim="800000"/>
            <a:headEnd/>
            <a:tailEnd/>
          </a:ln>
        </p:spPr>
        <p:txBody>
          <a:bodyPr>
            <a:spAutoFit/>
          </a:bodyPr>
          <a:lstStyle/>
          <a:p>
            <a:pPr algn="ctr"/>
            <a:r>
              <a:rPr lang="ru-RU" sz="3200">
                <a:latin typeface="Calibri Light" pitchFamily="34" charset="0"/>
              </a:rPr>
              <a:t>Решение</a:t>
            </a:r>
          </a:p>
          <a:p>
            <a:r>
              <a:rPr lang="ru-RU" sz="3200">
                <a:latin typeface="Calibri Light" pitchFamily="34" charset="0"/>
              </a:rPr>
              <a:t>Пусть a</a:t>
            </a:r>
            <a:r>
              <a:rPr lang="ru-RU" sz="3200" baseline="-25000">
                <a:latin typeface="Calibri Light" pitchFamily="34" charset="0"/>
              </a:rPr>
              <a:t>n</a:t>
            </a:r>
            <a:r>
              <a:rPr lang="ru-RU" sz="3200">
                <a:latin typeface="Calibri Light" pitchFamily="34" charset="0"/>
              </a:rPr>
              <a:t> — количество способов, которыми кузнечик может добраться до n-ой клетки. Тогда     </a:t>
            </a:r>
          </a:p>
          <a:p>
            <a:r>
              <a:rPr lang="ru-RU" sz="3200">
                <a:latin typeface="Calibri Light" pitchFamily="34" charset="0"/>
              </a:rPr>
              <a:t>a</a:t>
            </a:r>
            <a:r>
              <a:rPr lang="ru-RU" sz="3200" baseline="-25000">
                <a:latin typeface="Calibri Light" pitchFamily="34" charset="0"/>
              </a:rPr>
              <a:t>1</a:t>
            </a:r>
            <a:r>
              <a:rPr lang="ru-RU" sz="3200">
                <a:latin typeface="Calibri Light" pitchFamily="34" charset="0"/>
              </a:rPr>
              <a:t> = a</a:t>
            </a:r>
            <a:r>
              <a:rPr lang="ru-RU" sz="3200" baseline="-25000">
                <a:latin typeface="Calibri Light" pitchFamily="34" charset="0"/>
              </a:rPr>
              <a:t>2</a:t>
            </a:r>
            <a:r>
              <a:rPr lang="ru-RU" sz="3200">
                <a:latin typeface="Calibri Light" pitchFamily="34" charset="0"/>
              </a:rPr>
              <a:t> = 1. Кроме того, в n + 1-ую клетку кузнечик может попасть либо из n-ой клетки, либо перепрыгнув   n-ую клетку.                                                     Поэтому a</a:t>
            </a:r>
            <a:r>
              <a:rPr lang="ru-RU" sz="3200" baseline="-25000">
                <a:latin typeface="Calibri Light" pitchFamily="34" charset="0"/>
              </a:rPr>
              <a:t>n + 1</a:t>
            </a:r>
            <a:r>
              <a:rPr lang="ru-RU" sz="3200">
                <a:latin typeface="Calibri Light" pitchFamily="34" charset="0"/>
              </a:rPr>
              <a:t> = a</a:t>
            </a:r>
            <a:r>
              <a:rPr lang="ru-RU" sz="3200" baseline="-25000">
                <a:latin typeface="Calibri Light" pitchFamily="34" charset="0"/>
              </a:rPr>
              <a:t>n - 1</a:t>
            </a:r>
            <a:r>
              <a:rPr lang="ru-RU" sz="3200">
                <a:latin typeface="Calibri Light" pitchFamily="34" charset="0"/>
              </a:rPr>
              <a:t> + a</a:t>
            </a:r>
            <a:r>
              <a:rPr lang="ru-RU" sz="3200" baseline="-25000">
                <a:latin typeface="Calibri Light" pitchFamily="34" charset="0"/>
              </a:rPr>
              <a:t>n</a:t>
            </a:r>
            <a:r>
              <a:rPr lang="ru-RU" sz="3200">
                <a:latin typeface="Calibri Light" pitchFamily="34" charset="0"/>
              </a:rPr>
              <a:t>.                     Отсюда a</a:t>
            </a:r>
            <a:r>
              <a:rPr lang="ru-RU" sz="3200" baseline="-25000">
                <a:latin typeface="Calibri Light" pitchFamily="34" charset="0"/>
              </a:rPr>
              <a:t>n </a:t>
            </a:r>
            <a:r>
              <a:rPr lang="ru-RU" sz="3200">
                <a:latin typeface="Calibri Light" pitchFamily="34" charset="0"/>
              </a:rPr>
              <a:t>= F</a:t>
            </a:r>
            <a:r>
              <a:rPr lang="ru-RU" sz="3200" baseline="-25000">
                <a:latin typeface="Calibri Light" pitchFamily="34" charset="0"/>
              </a:rPr>
              <a:t>n - 1</a:t>
            </a:r>
            <a:r>
              <a:rPr lang="ru-RU" sz="3200">
                <a:latin typeface="Calibri Light" pitchFamily="34" charset="0"/>
              </a:rPr>
              <a:t>.</a:t>
            </a:r>
          </a:p>
        </p:txBody>
      </p:sp>
      <p:pic>
        <p:nvPicPr>
          <p:cNvPr id="23555" name="Picture 2" descr="http://deti-online.com/images/zagadki-pro-kuznechika.png"/>
          <p:cNvPicPr>
            <a:picLocks noChangeAspect="1" noChangeArrowheads="1"/>
          </p:cNvPicPr>
          <p:nvPr/>
        </p:nvPicPr>
        <p:blipFill>
          <a:blip r:embed="rId3"/>
          <a:srcRect/>
          <a:stretch>
            <a:fillRect/>
          </a:stretch>
        </p:blipFill>
        <p:spPr bwMode="auto">
          <a:xfrm>
            <a:off x="7704138" y="2057400"/>
            <a:ext cx="4487862" cy="4487863"/>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1002</TotalTime>
  <Words>866</Words>
  <Application>Microsoft Office PowerPoint</Application>
  <PresentationFormat>Широкоэкранный</PresentationFormat>
  <Paragraphs>114</Paragraphs>
  <Slides>16</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16</vt:i4>
      </vt:variant>
    </vt:vector>
  </HeadingPairs>
  <TitlesOfParts>
    <vt:vector size="22" baseType="lpstr">
      <vt:lpstr>Arial</vt:lpstr>
      <vt:lpstr>Calibri</vt:lpstr>
      <vt:lpstr>Calibri Light</vt:lpstr>
      <vt:lpstr>Constantia</vt:lpstr>
      <vt:lpstr>Times New Roman</vt:lpstr>
      <vt:lpstr>Тема Office</vt:lpstr>
      <vt:lpstr>Купчинские юношеские чтения:  наука, творчество, поиск</vt:lpstr>
      <vt:lpstr>История чисел Фибоначчи</vt:lpstr>
      <vt:lpstr>Презентация PowerPoint</vt:lpstr>
      <vt:lpstr>Презентация PowerPoint</vt:lpstr>
      <vt:lpstr>Презентация PowerPoint</vt:lpstr>
      <vt:lpstr>Свойства</vt:lpstr>
      <vt:lpstr>Доказательства некоторых свойств:</vt:lpstr>
      <vt:lpstr>Задачи про последовательность Фибоначчи</vt:lpstr>
      <vt:lpstr>Презентация PowerPoint</vt:lpstr>
      <vt:lpstr>Презентация PowerPoint</vt:lpstr>
      <vt:lpstr>Презентация PowerPoint</vt:lpstr>
      <vt:lpstr>Презентация PowerPoint</vt:lpstr>
      <vt:lpstr>Треугольник Паскаля — бесконечная таблица, имеющая треугольную форму. На вершине и по бокам стоят единицы, каждое число равно сумме двух расположенных над ним чисел.  Если расположить одну из сторон треугольника по вертикали и пронумеровать строки (вершина – нулевая строка), то числа в строке будут равны коэффициентам квадрата той же степени, что и номер строки. </vt:lpstr>
      <vt:lpstr>Презентация PowerPoint</vt:lpstr>
      <vt:lpstr>Презентация PowerPoint</vt:lpstr>
      <vt:lpstr>Презентация PowerPoint</vt:lpstr>
    </vt:vector>
  </TitlesOfParts>
  <Company>DNA Project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Последовательность Фибоначчи </dc:title>
  <dc:creator>DNA7 X86</dc:creator>
  <cp:lastModifiedBy>DNA7 X86</cp:lastModifiedBy>
  <cp:revision>56</cp:revision>
  <dcterms:created xsi:type="dcterms:W3CDTF">2015-01-25T16:50:18Z</dcterms:created>
  <dcterms:modified xsi:type="dcterms:W3CDTF">2015-02-27T09:17:41Z</dcterms:modified>
</cp:coreProperties>
</file>