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75" r:id="rId5"/>
    <p:sldId id="277" r:id="rId6"/>
    <p:sldId id="278" r:id="rId7"/>
    <p:sldId id="258" r:id="rId8"/>
    <p:sldId id="259" r:id="rId9"/>
    <p:sldId id="262" r:id="rId10"/>
    <p:sldId id="263" r:id="rId11"/>
    <p:sldId id="265" r:id="rId12"/>
    <p:sldId id="266" r:id="rId13"/>
    <p:sldId id="264" r:id="rId14"/>
    <p:sldId id="280" r:id="rId15"/>
    <p:sldId id="281" r:id="rId16"/>
    <p:sldId id="270" r:id="rId17"/>
    <p:sldId id="272" r:id="rId18"/>
    <p:sldId id="282" r:id="rId19"/>
    <p:sldId id="283" r:id="rId20"/>
    <p:sldId id="28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5" autoAdjust="0"/>
  </p:normalViewPr>
  <p:slideViewPr>
    <p:cSldViewPr>
      <p:cViewPr>
        <p:scale>
          <a:sx n="114" d="100"/>
          <a:sy n="114" d="100"/>
        </p:scale>
        <p:origin x="-91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ABC9-EA4B-4C9E-BA96-47282AEF7519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F650-989F-452F-9CE3-3E3520352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ABC9-EA4B-4C9E-BA96-47282AEF7519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F650-989F-452F-9CE3-3E3520352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ABC9-EA4B-4C9E-BA96-47282AEF7519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F650-989F-452F-9CE3-3E3520352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ABC9-EA4B-4C9E-BA96-47282AEF7519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F650-989F-452F-9CE3-3E3520352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ABC9-EA4B-4C9E-BA96-47282AEF7519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F650-989F-452F-9CE3-3E3520352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ABC9-EA4B-4C9E-BA96-47282AEF7519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F650-989F-452F-9CE3-3E3520352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ABC9-EA4B-4C9E-BA96-47282AEF7519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F650-989F-452F-9CE3-3E3520352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ABC9-EA4B-4C9E-BA96-47282AEF7519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F650-989F-452F-9CE3-3E3520352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ABC9-EA4B-4C9E-BA96-47282AEF7519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F650-989F-452F-9CE3-3E3520352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ABC9-EA4B-4C9E-BA96-47282AEF7519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F650-989F-452F-9CE3-3E3520352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ABC9-EA4B-4C9E-BA96-47282AEF7519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F650-989F-452F-9CE3-3E3520352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9ABC9-EA4B-4C9E-BA96-47282AEF7519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1F650-989F-452F-9CE3-3E3520352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4673" y="2204864"/>
            <a:ext cx="8926804" cy="1754326"/>
          </a:xfrm>
          <a:prstGeom prst="rect">
            <a:avLst/>
          </a:prstGeom>
          <a:gradFill>
            <a:gsLst>
              <a:gs pos="0">
                <a:schemeClr val="dk1">
                  <a:tint val="50000"/>
                  <a:satMod val="300000"/>
                  <a:alpha val="50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Практическое применение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логарифмов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piano_key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27984" y="4221088"/>
            <a:ext cx="4104456" cy="230875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sea-shell-animal-picture_1024x768_7971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55576" y="4437112"/>
            <a:ext cx="2699792" cy="20248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 descr="NasaHeic0602a2048x128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915816" y="188640"/>
            <a:ext cx="2952328" cy="18452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496944" cy="193899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Единицей громкости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звука служит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«бел», практически - его десятая доля, «децибел».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Разности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громкостей в 1 бел отвечает отношение силы шумов 10. Значит, громкость шума,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выраженная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белах, равна десятичному логарифму его физической силы.</a:t>
            </a:r>
          </a:p>
        </p:txBody>
      </p:sp>
      <p:pic>
        <p:nvPicPr>
          <p:cNvPr id="4" name="Рисунок 3" descr="decibel-levels_nf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2492896"/>
            <a:ext cx="3456384" cy="41476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23528" y="2564904"/>
                <a:ext cx="4536504" cy="336899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dirty="0">
                    <a:latin typeface="Times New Roman"/>
                    <a:ea typeface="Calibri"/>
                  </a:rPr>
                  <a:t>Коэффициент звукоизоляции стен измеряется по формуле: </a:t>
                </a:r>
                <a:r>
                  <a:rPr lang="en-US" dirty="0">
                    <a:effectLst/>
                    <a:latin typeface="Times New Roman"/>
                    <a:ea typeface="Calibri"/>
                  </a:rPr>
                  <a:t>D</a:t>
                </a:r>
                <a:r>
                  <a:rPr lang="ru-RU" dirty="0">
                    <a:effectLst/>
                    <a:latin typeface="Times New Roman"/>
                    <a:ea typeface="Calibri"/>
                  </a:rPr>
                  <a:t>=</a:t>
                </a:r>
                <a:r>
                  <a:rPr lang="en-US" dirty="0">
                    <a:effectLst/>
                    <a:latin typeface="Times New Roman"/>
                    <a:ea typeface="Calibri"/>
                  </a:rPr>
                  <a:t>A</a:t>
                </a:r>
                <a14:m>
                  <m:oMath xmlns:m="http://schemas.openxmlformats.org/officeDocument/2006/math">
                    <m:r>
                      <a:rPr lang="ru-RU" i="1">
                        <a:effectLst/>
                        <a:latin typeface="Cambria Math"/>
                        <a:ea typeface="Calibri"/>
                        <a:cs typeface="Times New Roman"/>
                      </a:rPr>
                      <m:t>∙</m:t>
                    </m:r>
                    <m:func>
                      <m:funcPr>
                        <m:ctrlPr>
                          <a:rPr lang="ru-RU" i="1">
                            <a:effectLst/>
                            <a:latin typeface="Cambria Math"/>
                            <a:cs typeface="Times New Roman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ru-RU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log</m:t>
                        </m:r>
                      </m:fName>
                      <m:e>
                        <m:f>
                          <m:fPr>
                            <m:ctrlPr>
                              <a:rPr lang="ru-RU" i="1">
                                <a:effectLst/>
                                <a:latin typeface="Cambria Math"/>
                                <a:cs typeface="Times New Roman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ru-RU" i="1">
                                    <a:effectLst/>
                                    <a:latin typeface="Cambria Math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ru-RU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ru-RU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ru-RU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𝑃</m:t>
                            </m:r>
                          </m:den>
                        </m:f>
                      </m:e>
                    </m:func>
                  </m:oMath>
                </a14:m>
                <a:r>
                  <a:rPr lang="ru-RU" dirty="0">
                    <a:effectLst/>
                    <a:latin typeface="Times New Roman"/>
                    <a:ea typeface="Times New Roman"/>
                  </a:rPr>
                  <a:t>, где Р</a:t>
                </a:r>
                <a:r>
                  <a:rPr lang="ru-RU" baseline="-25000" dirty="0">
                    <a:effectLst/>
                    <a:latin typeface="Times New Roman"/>
                    <a:ea typeface="Times New Roman"/>
                  </a:rPr>
                  <a:t>0</a:t>
                </a:r>
                <a:r>
                  <a:rPr lang="ru-RU" dirty="0">
                    <a:effectLst/>
                    <a:latin typeface="Times New Roman"/>
                    <a:ea typeface="Times New Roman"/>
                  </a:rPr>
                  <a:t> -</a:t>
                </a:r>
                <a:r>
                  <a:rPr lang="ru-RU" baseline="-25000" dirty="0">
                    <a:effectLst/>
                    <a:latin typeface="Times New Roman"/>
                    <a:ea typeface="Times New Roman"/>
                  </a:rPr>
                  <a:t> </a:t>
                </a:r>
                <a:r>
                  <a:rPr lang="ru-RU" dirty="0">
                    <a:effectLst/>
                    <a:latin typeface="Times New Roman"/>
                    <a:ea typeface="Times New Roman"/>
                  </a:rPr>
                  <a:t>давление звука до поглощения, Р - давление звука, прошедшего через стену, А – некоторая константа, которая в расчетах принимается равной 20 ДБ. Если коэффициент звукоизоляции равен </a:t>
                </a:r>
                <a:r>
                  <a:rPr lang="en-US" dirty="0">
                    <a:effectLst/>
                    <a:latin typeface="Times New Roman"/>
                    <a:ea typeface="Times New Roman"/>
                  </a:rPr>
                  <a:t>D</a:t>
                </a:r>
                <a:r>
                  <a:rPr lang="ru-RU" dirty="0">
                    <a:effectLst/>
                    <a:latin typeface="Times New Roman"/>
                    <a:ea typeface="Times New Roman"/>
                  </a:rPr>
                  <a:t>, например, 20 ДБ, то это означает, что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ru-RU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log</m:t>
                        </m:r>
                      </m:fName>
                      <m:e>
                        <m:f>
                          <m:fPr>
                            <m:ctrlPr>
                              <a:rPr lang="ru-RU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ru-RU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ru-RU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ru-RU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𝑃</m:t>
                            </m:r>
                          </m:den>
                        </m:f>
                      </m:e>
                    </m:func>
                    <m:r>
                      <a:rPr lang="ru-RU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=1</m:t>
                    </m:r>
                  </m:oMath>
                </a14:m>
                <a:r>
                  <a:rPr lang="ru-RU" dirty="0">
                    <a:effectLst/>
                    <a:latin typeface="Times New Roman"/>
                    <a:ea typeface="Times New Roman"/>
                  </a:rPr>
                  <a:t> и Р</a:t>
                </a:r>
                <a:r>
                  <a:rPr lang="ru-RU" baseline="-25000" dirty="0">
                    <a:effectLst/>
                    <a:latin typeface="Times New Roman"/>
                    <a:ea typeface="Times New Roman"/>
                  </a:rPr>
                  <a:t>0</a:t>
                </a:r>
                <a:r>
                  <a:rPr lang="ru-RU" dirty="0">
                    <a:effectLst/>
                    <a:latin typeface="Times New Roman"/>
                    <a:ea typeface="Times New Roman"/>
                  </a:rPr>
                  <a:t>=10Р, то есть стена снижает давление звука в 10 раз (такую звукоизоляцию имеет деревянная дверь).</a:t>
                </a:r>
                <a:r>
                  <a:rPr lang="ru-RU" sz="1400" dirty="0">
                    <a:ea typeface="Calibri"/>
                    <a:cs typeface="Times New Roman"/>
                  </a:rPr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2564904"/>
                <a:ext cx="4536504" cy="3368999"/>
              </a:xfrm>
              <a:prstGeom prst="rect">
                <a:avLst/>
              </a:prstGeom>
              <a:blipFill rotWithShape="1">
                <a:blip r:embed="rId3"/>
                <a:stretch>
                  <a:fillRect l="-1075" t="-906" r="-1075" b="-21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0"/>
            <a:ext cx="38740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Астрономия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052736"/>
            <a:ext cx="3168352" cy="230832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логарифмическим спиралям закручены и многие Галактики, в частности Галактика, которой принадлежит Солнечная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E37D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1052736"/>
            <a:ext cx="4545280" cy="43913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hubble1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3717032"/>
            <a:ext cx="2780928" cy="27809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4048" y="476672"/>
            <a:ext cx="3816424" cy="489364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/>
              <a:t>Шкала звёздных величин идёт в направлении, обратном привычному: яркие звёзды имеют меньшую величину, чем тусклые.</a:t>
            </a:r>
          </a:p>
          <a:p>
            <a:r>
              <a:rPr lang="ru-RU" sz="2400" dirty="0"/>
              <a:t>Современная шкала величин представляет собой количественную меру потока света от звезды по логарифмической шкале:</a:t>
            </a:r>
          </a:p>
          <a:p>
            <a:r>
              <a:rPr lang="ru-RU" sz="2400" dirty="0"/>
              <a:t>m = m</a:t>
            </a:r>
            <a:r>
              <a:rPr lang="ru-RU" sz="2400" baseline="-25000" dirty="0"/>
              <a:t>0</a:t>
            </a:r>
            <a:r>
              <a:rPr lang="ru-RU" sz="2400" dirty="0"/>
              <a:t> - 2,5 * </a:t>
            </a:r>
            <a:r>
              <a:rPr lang="ru-RU" sz="2400" dirty="0" err="1"/>
              <a:t>lg</a:t>
            </a:r>
            <a:r>
              <a:rPr lang="ru-RU" sz="2400" dirty="0"/>
              <a:t> (F / F</a:t>
            </a:r>
            <a:r>
              <a:rPr lang="ru-RU" sz="2400" baseline="-25000" dirty="0"/>
              <a:t>0</a:t>
            </a:r>
            <a:r>
              <a:rPr lang="ru-RU" sz="2400" dirty="0"/>
              <a:t>)</a:t>
            </a:r>
          </a:p>
        </p:txBody>
      </p:sp>
      <p:pic>
        <p:nvPicPr>
          <p:cNvPr id="3" name="Рисунок 2" descr="52eefb3bb5af9c62cd60fd40b9ee73e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4392488" cy="60486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0687" y="-8389"/>
            <a:ext cx="21739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Химия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413543" y="188640"/>
                <a:ext cx="5535030" cy="5913670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Из курса химии известно: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2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200" i="1">
                            <a:latin typeface="Cambria Math"/>
                          </a:rPr>
                          <m:t>𝐶</m:t>
                        </m:r>
                      </m:e>
                      <m:sub>
                        <m:sSup>
                          <m:sSupPr>
                            <m:ctrlPr>
                              <a:rPr lang="ru-RU" sz="22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200" i="1">
                                <a:latin typeface="Cambria Math"/>
                              </a:rPr>
                              <m:t>𝐻</m:t>
                            </m:r>
                          </m:e>
                          <m:sup>
                            <m:r>
                              <a:rPr lang="ru-RU" sz="2200" i="1">
                                <a:latin typeface="Cambria Math"/>
                              </a:rPr>
                              <m:t>+ </m:t>
                            </m:r>
                          </m:sup>
                        </m:sSup>
                      </m:sub>
                    </m:sSub>
                    <m:r>
                      <a:rPr lang="ru-RU" sz="2200" i="1">
                        <a:latin typeface="Cambria Math"/>
                      </a:rPr>
                      <m:t>∙</m:t>
                    </m:r>
                    <m:sSub>
                      <m:sSubPr>
                        <m:ctrlPr>
                          <a:rPr lang="ru-RU" sz="22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200" i="1">
                            <a:latin typeface="Cambria Math"/>
                          </a:rPr>
                          <m:t>𝐶</m:t>
                        </m:r>
                      </m:e>
                      <m:sub>
                        <m:sSup>
                          <m:sSupPr>
                            <m:ctrlPr>
                              <a:rPr lang="ru-RU" sz="22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200" i="1">
                                <a:latin typeface="Cambria Math"/>
                              </a:rPr>
                              <m:t>𝑂𝐻</m:t>
                            </m:r>
                          </m:e>
                          <m:sup>
                            <m:r>
                              <a:rPr lang="ru-RU" sz="2200" i="1">
                                <a:latin typeface="Cambria Math"/>
                              </a:rPr>
                              <m:t>− </m:t>
                            </m:r>
                          </m:sup>
                        </m:sSup>
                      </m:sub>
                    </m:sSub>
                    <m:r>
                      <a:rPr lang="ru-RU" sz="22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2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2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ru-RU" sz="2200" i="1">
                            <a:latin typeface="Cambria Math"/>
                          </a:rPr>
                          <m:t>−14</m:t>
                        </m:r>
                      </m:sup>
                    </m:sSup>
                  </m:oMath>
                </a14:m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это ионное произведение воды. Очень многие животные, растительные и технологические объекты в процессе деятельности выделяют в окружающую среду кислотные оксиды и другие продукты кислотного характера. Внутренняя среда живых организмов имеет некоторую кислотность. Нередко требуется знание концентрации ионов водорода  (или ионов </a:t>
                </a:r>
                <a:r>
                  <a:rPr lang="ru-RU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гидроксогруппы</a:t>
                </a:r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  Выражение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/>
                          </a:rPr>
                          <m:t>𝐶</m:t>
                        </m:r>
                      </m:e>
                      <m:sub>
                        <m:sSup>
                          <m:sSupPr>
                            <m:ctrlPr>
                              <a:rPr lang="ru-RU" sz="22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200" i="1">
                                <a:latin typeface="Cambria Math"/>
                              </a:rPr>
                              <m:t>𝐻</m:t>
                            </m:r>
                          </m:e>
                          <m:sup>
                            <m:r>
                              <a:rPr lang="ru-RU" sz="2200" i="1">
                                <a:latin typeface="Cambria Math"/>
                              </a:rPr>
                              <m:t>+</m:t>
                            </m:r>
                          </m:sup>
                        </m:sSup>
                      </m:sub>
                    </m:sSub>
                    <m:r>
                      <a:rPr lang="ru-RU" sz="22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2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2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ru-RU" sz="2200" i="1">
                            <a:latin typeface="Cambria Math"/>
                          </a:rPr>
                          <m:t>−</m:t>
                        </m:r>
                        <m:r>
                          <a:rPr lang="ru-RU" sz="2200" i="1">
                            <a:latin typeface="Cambria Math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громоздко и неудобно. Придумали другое – ионное произведение воды прологарифмировали и все умножили на </a:t>
                </a:r>
                <a:r>
                  <a:rPr lang="ru-RU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(-</a:t>
                </a:r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ru-RU" sz="22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ru-RU" sz="2200">
                              <a:latin typeface="Cambria Math"/>
                            </a:rPr>
                            <m:t>(</m:t>
                          </m:r>
                          <m:r>
                            <a:rPr lang="ru-RU" sz="2200" i="1">
                              <a:latin typeface="Cambria Math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ru-RU" sz="2200">
                              <a:latin typeface="Cambria Math"/>
                            </a:rPr>
                            <m:t>lg</m:t>
                          </m:r>
                        </m:fName>
                        <m:e>
                          <m:sSub>
                            <m:sSubPr>
                              <m:ctrlPr>
                                <a:rPr lang="ru-RU" sz="2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200" i="1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ru-RU" sz="2200" i="1">
                                  <a:latin typeface="Cambria Math"/>
                                </a:rPr>
                                <m:t>𝐻</m:t>
                              </m:r>
                            </m:sub>
                          </m:sSub>
                        </m:e>
                      </m:func>
                      <m:r>
                        <a:rPr lang="ru-RU" sz="2200" i="1">
                          <a:latin typeface="Cambria Math"/>
                        </a:rPr>
                        <m:t>)∙</m:t>
                      </m:r>
                      <m:func>
                        <m:funcPr>
                          <m:ctrlPr>
                            <a:rPr lang="ru-RU" sz="22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ru-RU" sz="2200">
                              <a:latin typeface="Cambria Math"/>
                            </a:rPr>
                            <m:t>(</m:t>
                          </m:r>
                          <m:r>
                            <a:rPr lang="ru-RU" sz="2200" i="1">
                              <a:latin typeface="Cambria Math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ru-RU" sz="2200">
                              <a:latin typeface="Cambria Math"/>
                            </a:rPr>
                            <m:t>lg</m:t>
                          </m:r>
                        </m:fName>
                        <m:e>
                          <m:sSub>
                            <m:sSubPr>
                              <m:ctrlPr>
                                <a:rPr lang="ru-RU" sz="2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200" i="1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ru-RU" sz="2200" i="1">
                                  <a:latin typeface="Cambria Math"/>
                                </a:rPr>
                                <m:t>𝑂𝐻</m:t>
                              </m:r>
                            </m:sub>
                          </m:sSub>
                          <m:r>
                            <a:rPr lang="ru-RU" sz="2200" i="1">
                              <a:latin typeface="Cambria Math"/>
                            </a:rPr>
                            <m:t>)=14</m:t>
                          </m:r>
                        </m:e>
                      </m:func>
                    </m:oMath>
                  </m:oMathPara>
                </a14:m>
                <a:endParaRPr lang="ru-RU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2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рН+рОН</a:t>
                </a:r>
                <a:r>
                  <a:rPr lang="ru-RU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=14</a:t>
                </a:r>
                <a:endParaRPr lang="ru-RU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3543" y="188640"/>
                <a:ext cx="5535030" cy="591367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 descr="4f329e811c712bc0c8951e28ed3f150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5589240"/>
            <a:ext cx="2808312" cy="6633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80728"/>
            <a:ext cx="3096344" cy="4331281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1043608" y="692697"/>
                <a:ext cx="7848872" cy="4847289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Известно, что соотношение между углеродом С</a:t>
                </a:r>
                <a:r>
                  <a:rPr lang="ru-RU" sz="20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</a:t>
                </a:r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 его радиоактивным изотопом С</a:t>
                </a:r>
                <a:r>
                  <a:rPr lang="ru-RU" sz="20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</a:t>
                </a:r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во всех живых организмах постоянно. Период полураспада углерода С</a:t>
                </a:r>
                <a:r>
                  <a:rPr lang="ru-RU" sz="20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 </a:t>
                </a:r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составляет 5760 лет. Определите возраст останков мамонта, найденных в вечной мерзлоте в Таймыре, если относительное содержание изотопа С</a:t>
                </a:r>
                <a:r>
                  <a:rPr lang="ru-RU" sz="20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</a:t>
                </a:r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 них составляет 26 процентов от его количества в живом организме.</a:t>
                </a:r>
              </a:p>
              <a:p>
                <a:pPr algn="ctr"/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Решение:</a:t>
                </a:r>
              </a:p>
              <a:p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Пусть изначально изотопа С</a:t>
                </a:r>
                <a:r>
                  <a:rPr lang="ru-RU" sz="20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</a:t>
                </a:r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было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получим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=5760,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=1/2,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=0,26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и значит,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𝑥</m:t>
                      </m:r>
                      <m:r>
                        <a:rPr lang="en-US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</a:rPr>
                            <m:t>𝑡</m:t>
                          </m:r>
                          <m:r>
                            <a:rPr lang="en-US" sz="2000" i="1">
                              <a:latin typeface="Cambria Math"/>
                            </a:rPr>
                            <m:t>(</m:t>
                          </m:r>
                          <m:func>
                            <m:funcPr>
                              <m:ctrlPr>
                                <a:rPr lang="ru-RU" sz="20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/>
                                </a:rPr>
                                <m:t>lg</m:t>
                              </m:r>
                            </m:fNam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𝐵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−</m:t>
                              </m:r>
                              <m:func>
                                <m:funcPr>
                                  <m:ctrlPr>
                                    <a:rPr lang="ru-RU" sz="200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/>
                                    </a:rPr>
                                    <m:t>lg</m:t>
                                  </m:r>
                                </m:fName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𝑞</m:t>
                                  </m:r>
                                  <m:r>
                                    <a:rPr lang="en-US" sz="2000" i="1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</m:func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ru-RU" sz="20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/>
                                </a:rPr>
                                <m:t>lg</m:t>
                              </m:r>
                            </m:fNam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𝑝</m:t>
                              </m:r>
                            </m:e>
                          </m:func>
                        </m:den>
                      </m:f>
                      <m:r>
                        <a:rPr lang="en-US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</a:rPr>
                            <m:t>5760(</m:t>
                          </m:r>
                          <m:func>
                            <m:funcPr>
                              <m:ctrlPr>
                                <a:rPr lang="ru-RU" sz="20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/>
                                </a:rPr>
                                <m:t>lg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ru-RU" sz="20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0,26</m:t>
                                  </m:r>
                                  <m:r>
                                    <a:rPr lang="en-US" sz="2000" i="1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</m:d>
                              <m:r>
                                <a:rPr lang="en-US" sz="2000" i="1">
                                  <a:latin typeface="Cambria Math"/>
                                </a:rPr>
                                <m:t>−</m:t>
                              </m:r>
                              <m:func>
                                <m:funcPr>
                                  <m:ctrlPr>
                                    <a:rPr lang="ru-RU" sz="200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/>
                                    </a:rPr>
                                    <m:t>lg</m:t>
                                  </m:r>
                                </m:fName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𝑚</m:t>
                                  </m:r>
                                  <m:r>
                                    <a:rPr lang="en-US" sz="2000" i="1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</m:func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ru-RU" sz="20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/>
                                </a:rPr>
                                <m:t>lg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ru-RU" sz="20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func>
                        </m:den>
                      </m:f>
                      <m:r>
                        <a:rPr lang="en-US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</a:rPr>
                            <m:t>5760</m:t>
                          </m:r>
                          <m:func>
                            <m:funcPr>
                              <m:ctrlPr>
                                <a:rPr lang="ru-RU" sz="20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/>
                                </a:rPr>
                                <m:t>lg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ru-RU" sz="20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/>
                                    </a:rPr>
                                    <m:t>0,26</m:t>
                                  </m:r>
                                  <m:r>
                                    <a:rPr lang="en-US" sz="2000" i="1">
                                      <a:latin typeface="Cambria Math"/>
                                    </a:rPr>
                                    <m:t>𝑚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/>
                                    </a:rPr>
                                    <m:t>𝑚</m:t>
                                  </m:r>
                                </m:den>
                              </m:f>
                            </m:e>
                          </m:func>
                        </m:num>
                        <m:den>
                          <m:r>
                            <a:rPr lang="en-US" sz="2000" i="1">
                              <a:latin typeface="Cambria Math"/>
                            </a:rPr>
                            <m:t>−</m:t>
                          </m:r>
                          <m:func>
                            <m:funcPr>
                              <m:ctrlPr>
                                <a:rPr lang="ru-RU" sz="20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/>
                                </a:rPr>
                                <m:t>lg</m:t>
                              </m:r>
                            </m:fNam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e>
                          </m:func>
                        </m:den>
                      </m:f>
                      <m:r>
                        <a:rPr lang="en-US" sz="2000" i="1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ru-RU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</a:rPr>
                            <m:t>5760</m:t>
                          </m:r>
                          <m:func>
                            <m:funcPr>
                              <m:ctrlPr>
                                <a:rPr lang="ru-RU" sz="20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/>
                                </a:rPr>
                                <m:t>lg</m:t>
                              </m:r>
                            </m:fNam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0,26</m:t>
                              </m:r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ru-RU" sz="20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/>
                                </a:rPr>
                                <m:t>lg</m:t>
                              </m:r>
                            </m:fNam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e>
                          </m:func>
                        </m:den>
                      </m:f>
                      <m:r>
                        <a:rPr lang="en-US" sz="2000" i="1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ru-RU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</a:rPr>
                            <m:t>5760</m:t>
                          </m:r>
                          <m:d>
                            <m:dPr>
                              <m:ctrlPr>
                                <a:rPr lang="ru-RU" sz="20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−0,5850</m:t>
                              </m:r>
                            </m:e>
                          </m:d>
                        </m:num>
                        <m:den>
                          <m:r>
                            <a:rPr lang="en-US" sz="2000" i="1">
                              <a:latin typeface="Cambria Math"/>
                            </a:rPr>
                            <m:t>0,3010</m:t>
                          </m:r>
                        </m:den>
                      </m:f>
                      <m:r>
                        <a:rPr lang="en-US" sz="2000" i="1">
                          <a:latin typeface="Cambria Math"/>
                        </a:rPr>
                        <m:t>=11200</m:t>
                      </m:r>
                    </m:oMath>
                  </m:oMathPara>
                </a14:m>
                <a:endPara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Следовательно, возраст останков мамонта примерно 11200 лет.</a:t>
                </a: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692697"/>
                <a:ext cx="7848872" cy="4847289"/>
              </a:xfrm>
              <a:prstGeom prst="rect">
                <a:avLst/>
              </a:prstGeom>
              <a:blipFill rotWithShape="1">
                <a:blip r:embed="rId2"/>
                <a:stretch>
                  <a:fillRect l="-776" t="-629" b="-13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1927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814746" y="1196751"/>
                <a:ext cx="7560840" cy="4953087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dirty="0"/>
                  <a:t>Обширное применение логарифмы нашли в экономике. Разберемся с этим на примере задачи.</a:t>
                </a:r>
              </a:p>
              <a:p>
                <a:r>
                  <a:rPr lang="ru-RU" dirty="0"/>
                  <a:t>Некоторая сумма денег в А руб. подвержена приросту в Р процентов годовых. Через сколько лет эта сумма составит </a:t>
                </a:r>
                <a:r>
                  <a:rPr lang="en-US" dirty="0"/>
                  <a:t>S</a:t>
                </a:r>
                <a:r>
                  <a:rPr lang="ru-RU" dirty="0"/>
                  <a:t> руб.?</a:t>
                </a:r>
              </a:p>
              <a:p>
                <a:pPr algn="ctr"/>
                <a:r>
                  <a:rPr lang="ru-RU" dirty="0"/>
                  <a:t>Решение:</a:t>
                </a:r>
              </a:p>
              <a:p>
                <a:r>
                  <a:rPr lang="ru-RU" dirty="0"/>
                  <a:t>Решая эту задачу, я руководствовался формулой сложных процентов (эту формулу часто применяют экономисты), имеем уравнение относительно </a:t>
                </a:r>
                <a:r>
                  <a:rPr lang="en-US" dirty="0"/>
                  <a:t>n</a:t>
                </a:r>
                <a:r>
                  <a:rPr lang="ru-RU" dirty="0"/>
                  <a:t>: </a:t>
                </a:r>
                <a:r>
                  <a:rPr lang="en-US" dirty="0"/>
                  <a:t>S</a:t>
                </a:r>
                <a:r>
                  <a:rPr lang="ru-RU" dirty="0"/>
                  <a:t>=10000(1+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12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100</m:t>
                        </m:r>
                      </m:den>
                    </m:f>
                  </m:oMath>
                </a14:m>
                <a:r>
                  <a:rPr lang="ru-RU" dirty="0"/>
                  <a:t>) Логарифмируя это уравнение по основанию 10 (так как именно с этим основанием удобно работать в случаях с прямыми подсчетами), получим: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 </m:t>
                    </m:r>
                    <m:func>
                      <m:funcPr>
                        <m:ctrlPr>
                          <a:rPr lang="ru-RU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ru-RU">
                            <a:latin typeface="Cambria Math"/>
                          </a:rPr>
                          <m:t>lg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𝑆</m:t>
                        </m:r>
                        <m:r>
                          <a:rPr lang="ru-RU" i="1">
                            <a:latin typeface="Cambria Math"/>
                          </a:rPr>
                          <m:t>=</m:t>
                        </m:r>
                        <m:func>
                          <m:funcPr>
                            <m:ctrlPr>
                              <a:rPr lang="ru-RU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lg</m:t>
                            </m:r>
                          </m:fName>
                          <m:e>
                            <m:r>
                              <a:rPr lang="ru-RU" i="1">
                                <a:latin typeface="Cambria Math"/>
                              </a:rPr>
                              <m:t>(</m:t>
                            </m:r>
                            <m:r>
                              <a:rPr lang="en-US" i="1">
                                <a:latin typeface="Cambria Math"/>
                              </a:rPr>
                              <m:t>𝐴</m:t>
                            </m:r>
                            <m:r>
                              <a:rPr lang="ru-RU" i="1">
                                <a:latin typeface="Cambria Math"/>
                              </a:rPr>
                              <m:t>∙(1+</m:t>
                            </m:r>
                            <m:f>
                              <m:f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𝑝</m:t>
                                </m:r>
                              </m:num>
                              <m:den>
                                <m:r>
                                  <a:rPr lang="ru-RU" i="1">
                                    <a:latin typeface="Cambria Math"/>
                                  </a:rPr>
                                  <m:t>100</m:t>
                                </m:r>
                              </m:den>
                            </m:f>
                          </m:e>
                        </m:func>
                      </m:e>
                    </m:func>
                    <m:r>
                      <a:rPr lang="ru-RU" i="1">
                        <a:latin typeface="Cambria Math"/>
                      </a:rPr>
                      <m:t>))</m:t>
                    </m:r>
                  </m:oMath>
                </a14:m>
                <a:r>
                  <a:rPr lang="ru-RU" dirty="0"/>
                  <a:t>, </a:t>
                </a: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ru-RU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lg</m:t>
                        </m:r>
                      </m:fName>
                      <m:e>
                        <m:r>
                          <a:rPr lang="ru-RU" i="1">
                            <a:latin typeface="Cambria Math"/>
                          </a:rPr>
                          <m:t>𝑆</m:t>
                        </m:r>
                        <m:r>
                          <a:rPr lang="en-US" i="1">
                            <a:latin typeface="Cambria Math"/>
                          </a:rPr>
                          <m:t>=</m:t>
                        </m:r>
                        <m:func>
                          <m:funcPr>
                            <m:ctrlPr>
                              <a:rPr lang="ru-RU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lg</m:t>
                            </m:r>
                          </m:fName>
                          <m:e>
                            <m:r>
                              <a:rPr lang="ru-RU" i="1">
                                <a:latin typeface="Cambria Math"/>
                              </a:rPr>
                              <m:t>𝐴</m:t>
                            </m:r>
                            <m:r>
                              <a:rPr lang="en-US" i="1">
                                <a:latin typeface="Cambria Math"/>
                              </a:rPr>
                              <m:t>+</m:t>
                            </m:r>
                            <m:func>
                              <m:func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/>
                                  </a:rPr>
                                  <m:t>lg</m:t>
                                </m:r>
                              </m:fNam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(1+</m:t>
                                </m:r>
                                <m:f>
                                  <m:f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i="1">
                                        <a:latin typeface="Cambria Math"/>
                                      </a:rPr>
                                      <m:t>𝑝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/>
                                      </a:rPr>
                                      <m:t>100</m:t>
                                    </m:r>
                                  </m:den>
                                </m:f>
                              </m:e>
                            </m:func>
                          </m:e>
                        </m:func>
                      </m:e>
                    </m:func>
                  </m:oMath>
                </a14:m>
                <a:r>
                  <a:rPr lang="en-US" dirty="0"/>
                  <a:t>),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lg</m:t>
                        </m:r>
                      </m:fName>
                      <m:e>
                        <m:r>
                          <a:rPr lang="ru-RU" i="1">
                            <a:latin typeface="Cambria Math"/>
                          </a:rPr>
                          <m:t>𝑆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func>
                          <m:funcPr>
                            <m:ctrlPr>
                              <a:rPr lang="ru-RU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lg</m:t>
                            </m:r>
                          </m:fName>
                          <m:e>
                            <m:r>
                              <a:rPr lang="ru-RU" i="1">
                                <a:latin typeface="Cambria Math"/>
                              </a:rPr>
                              <m:t>𝐴</m:t>
                            </m:r>
                            <m:r>
                              <a:rPr lang="en-US" i="1">
                                <a:latin typeface="Cambria Math"/>
                              </a:rPr>
                              <m:t>=</m:t>
                            </m:r>
                            <m:r>
                              <a:rPr lang="ru-RU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i="1">
                                <a:latin typeface="Cambria Math"/>
                              </a:rPr>
                              <m:t>∙</m:t>
                            </m:r>
                            <m:func>
                              <m:func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/>
                                  </a:rPr>
                                  <m:t>lg</m:t>
                                </m:r>
                              </m:fNam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(1+</m:t>
                                </m:r>
                                <m:f>
                                  <m:f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i="1">
                                        <a:latin typeface="Cambria Math"/>
                                      </a:rPr>
                                      <m:t>𝑝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/>
                                      </a:rPr>
                                      <m:t>100</m:t>
                                    </m:r>
                                  </m:den>
                                </m:f>
                              </m:e>
                            </m:func>
                          </m:e>
                        </m:func>
                      </m:e>
                    </m:func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=&gt;</m:t>
                    </m:r>
                  </m:oMath>
                </a14:m>
                <a:r>
                  <a:rPr lang="en-US" dirty="0"/>
                  <a:t> n=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ru-RU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lg</m:t>
                            </m:r>
                          </m:fName>
                          <m:e>
                            <m:r>
                              <a:rPr lang="ru-RU" i="1">
                                <a:latin typeface="Cambria Math"/>
                              </a:rPr>
                              <m:t>𝑆</m:t>
                            </m:r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func>
                              <m:func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/>
                                  </a:rPr>
                                  <m:t>lg</m:t>
                                </m:r>
                              </m:fNam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𝐴</m:t>
                                </m:r>
                              </m:e>
                            </m:func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ru-RU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lg</m:t>
                            </m:r>
                          </m:fName>
                          <m:e>
                            <m:r>
                              <a:rPr lang="en-US" i="1">
                                <a:latin typeface="Cambria Math"/>
                              </a:rPr>
                              <m:t>(1+</m:t>
                            </m:r>
                            <m:f>
                              <m:f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i="1">
                                    <a:latin typeface="Cambria Math"/>
                                  </a:rPr>
                                  <m:t>𝑝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100</m:t>
                                </m:r>
                              </m:den>
                            </m:f>
                            <m:r>
                              <a:rPr lang="en-US" i="1">
                                <a:latin typeface="Cambria Math"/>
                              </a:rPr>
                              <m:t>)</m:t>
                            </m:r>
                          </m:e>
                        </m:func>
                      </m:den>
                    </m:f>
                  </m:oMath>
                </a14:m>
                <a:endParaRPr lang="ru-RU" dirty="0"/>
              </a:p>
              <a:p>
                <a:r>
                  <a:rPr lang="ru-RU" dirty="0"/>
                  <a:t>Хочется обратить внимание на то, что умение проводить такие расчеты является очень важной составляющей экономического анализа, особенно в случаях принятия оптимального решения. Однако мы рассмотрели примеры, когда деньги просто положены под проценты, причем неважно в банк, в производство и т.п.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746" y="1196751"/>
                <a:ext cx="7560840" cy="4953087"/>
              </a:xfrm>
              <a:prstGeom prst="rect">
                <a:avLst/>
              </a:prstGeom>
              <a:blipFill rotWithShape="1">
                <a:blip r:embed="rId2"/>
                <a:stretch>
                  <a:fillRect l="-726" t="-615" b="-9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2555776" y="188640"/>
            <a:ext cx="3672408" cy="70788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Экономика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686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0"/>
            <a:ext cx="3671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Психология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908720"/>
            <a:ext cx="7884368" cy="83099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Время на принятие решения при наличии выбора можно оценить по закону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Хикса.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fcfb68e3f4f84b245eb007417887357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916832"/>
            <a:ext cx="4487370" cy="6040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" name="Рисунок 4" descr="1380304_orig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780928"/>
            <a:ext cx="2503904" cy="37558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1359541224_36206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3068960"/>
            <a:ext cx="5508104" cy="33127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0"/>
            <a:ext cx="43894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Информатика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5616" y="980728"/>
            <a:ext cx="6912768" cy="193899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Применяется для вычисления основной единицы – бита. Бит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— это двоичный логарифм вероятности равновероятных событий или сумма произведений вероятности на двоичный логарифм вероятности при равновероятных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событиях</a:t>
            </a:r>
          </a:p>
        </p:txBody>
      </p:sp>
      <p:pic>
        <p:nvPicPr>
          <p:cNvPr id="13" name="Рисунок 12" descr="6656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3140968"/>
            <a:ext cx="5184576" cy="33843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59770" y="3429000"/>
                <a:ext cx="2772070" cy="52322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800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 sz="280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ru-RU" sz="28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fName>
                      <m:e>
                        <m:r>
                          <a:rPr lang="en-US" sz="2800" i="1">
                            <a:latin typeface="Cambria Math"/>
                          </a:rPr>
                          <m:t>𝑁</m:t>
                        </m:r>
                        <m:r>
                          <a:rPr lang="ru-RU" sz="2800" i="1">
                            <a:latin typeface="Cambria Math"/>
                          </a:rPr>
                          <m:t>+1</m:t>
                        </m:r>
                      </m:e>
                    </m:func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770" y="3429000"/>
                <a:ext cx="2772070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476672"/>
            <a:ext cx="5688632" cy="95410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области применения логарифмов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080567" y="1628800"/>
                <a:ext cx="6768752" cy="1876091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Теория музыки</a:t>
                </a: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Чтобы решить вопрос о том, на сколько частей делить октаву, требуется отыскать рациональное приближение для 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fName>
                      <m:e>
                        <m:f>
                          <m:fPr>
                            <m:ctrlPr>
                              <a:rPr lang="ru-RU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func>
                    <m:r>
                      <a:rPr lang="ru-RU" i="1">
                        <a:latin typeface="Cambria Math"/>
                      </a:rPr>
                      <m:t>~0,585</m:t>
                    </m:r>
                  </m:oMath>
                </a14:m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Если разложить это число в непрерывную дробь, то третья подходящая дробь (7/12) позволяет обосновать классическое деление октавы на 12 полутонов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567" y="1628800"/>
                <a:ext cx="6768752" cy="1876091"/>
              </a:xfrm>
              <a:prstGeom prst="rect">
                <a:avLst/>
              </a:prstGeom>
              <a:blipFill rotWithShape="1">
                <a:blip r:embed="rId2"/>
                <a:stretch>
                  <a:fillRect l="-720" t="-1623" b="-38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647564" y="3645024"/>
            <a:ext cx="7596844" cy="2585323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Оптическая плотность — мера поглощения света прозрачными объектами или отражения света непрозрачными объектами.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Фотографическая широта — характеристика светочувствительного материала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Шкала выдержек и диафрагм в фотографии.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хозяйство — основная гидрофизическая характеристика почвы.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Логарифмическое распределение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генетических кодов.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Шкала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Рихтера. Магнитуда равна: </a:t>
            </a:r>
            <a:r>
              <a:rPr lang="ru-RU" dirty="0" err="1"/>
              <a:t>m</a:t>
            </a:r>
            <a:r>
              <a:rPr lang="ru-RU" baseline="-25000" dirty="0" err="1"/>
              <a:t>b</a:t>
            </a:r>
            <a:r>
              <a:rPr lang="ru-RU" dirty="0"/>
              <a:t> = </a:t>
            </a:r>
            <a:r>
              <a:rPr lang="en-US" dirty="0"/>
              <a:t>l</a:t>
            </a:r>
            <a:r>
              <a:rPr lang="ru-RU" dirty="0"/>
              <a:t>g (A/T) + Q(</a:t>
            </a:r>
            <a:r>
              <a:rPr lang="ru-RU" dirty="0" err="1"/>
              <a:t>D,h</a:t>
            </a:r>
            <a:r>
              <a:rPr lang="ru-RU" dirty="0"/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178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764705"/>
            <a:ext cx="7488832" cy="569386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Рассмотренные мной примеры показывают, что знание математики (в таком объеме) нужно не только человеку непосредственно связанного с математикой, но и людям многих других специальностей. Хочется обратить внимание на то, что умение проводить расчеты является очень важной составляющей экономического анализа, особенно в случаях с принятием оптимального решения. Процессы размножения микроорганизмов, рост колоний бактерий, радиоактивный распад элементов, измерение скоростей химических реакций и т.п. имеют практическое применение логарифмов.</a:t>
            </a:r>
          </a:p>
        </p:txBody>
      </p:sp>
    </p:spTree>
    <p:extLst>
      <p:ext uri="{BB962C8B-B14F-4D97-AF65-F5344CB8AC3E}">
        <p14:creationId xmlns:p14="http://schemas.microsoft.com/office/powerpoint/2010/main" val="385742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332656"/>
            <a:ext cx="8424936" cy="230832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Логарифмические функции распространены чрезвычайно широко как в математике, так и в естественных науках. </a:t>
            </a:r>
            <a:endParaRPr lang="ru-RU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dirty="0"/>
              <a:t>Ряд явлений природы помогает описать  логарифмическая зависимость. Иначе говоря, математики, пытаясь составить математическую модель того или иного явления, достаточно часто обращаются именно к логарифмической функции.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0004-002-Osnovnoe-logarifmicheskoe-tozhdestvo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429000"/>
            <a:ext cx="4176464" cy="2713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1252937647_enstein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827584" y="2708920"/>
            <a:ext cx="3271285" cy="38884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844824"/>
            <a:ext cx="7056784" cy="707886"/>
          </a:xfrm>
          <a:prstGeom prst="rect">
            <a:avLst/>
          </a:prstGeom>
          <a:solidFill>
            <a:srgbClr val="0070C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237" y="2996952"/>
            <a:ext cx="4864865" cy="3298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35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16016" y="1052736"/>
            <a:ext cx="3384376" cy="41549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рождения:	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1550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смерти:	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апреля 1617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	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Шотландия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Научная сфера:	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Известен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как:	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изобретатель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логарифмов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12" y="980728"/>
            <a:ext cx="3600400" cy="4545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843808" y="332656"/>
            <a:ext cx="3096344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Джон Непер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633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1845" y="476672"/>
            <a:ext cx="5976664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логарифма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83568" y="1772816"/>
                <a:ext cx="7560840" cy="1764394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dirty="0">
                    <a:latin typeface="Times New Roman"/>
                    <a:ea typeface="Calibri"/>
                    <a:cs typeface="Times New Roman"/>
                  </a:rPr>
                  <a:t>Логарифмом числа</a:t>
                </a:r>
                <a:r>
                  <a:rPr lang="ru-RU" sz="2400" i="1" dirty="0">
                    <a:effectLst/>
                    <a:latin typeface="Times New Roman"/>
                    <a:ea typeface="Calibri"/>
                    <a:cs typeface="Times New Roman"/>
                  </a:rPr>
                  <a:t> b</a:t>
                </a:r>
                <a:r>
                  <a:rPr lang="ru-RU" sz="2400" dirty="0">
                    <a:effectLst/>
                    <a:latin typeface="Times New Roman"/>
                    <a:ea typeface="Calibri"/>
                    <a:cs typeface="Times New Roman"/>
                  </a:rPr>
                  <a:t> по основанию</a:t>
                </a:r>
                <a:r>
                  <a:rPr lang="ru-RU" sz="2400" i="1" dirty="0">
                    <a:effectLst/>
                    <a:latin typeface="Times New Roman"/>
                    <a:ea typeface="Calibri"/>
                    <a:cs typeface="Times New Roman"/>
                  </a:rPr>
                  <a:t> a </a:t>
                </a:r>
                <a:r>
                  <a:rPr lang="ru-RU" sz="2400" dirty="0">
                    <a:effectLst/>
                    <a:latin typeface="Times New Roman"/>
                    <a:ea typeface="Calibri"/>
                    <a:cs typeface="Times New Roman"/>
                  </a:rPr>
                  <a:t>обозначают выражение 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ru-RU" sz="24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 sz="2400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log</m:t>
                            </m:r>
                          </m:e>
                          <m:sub>
                            <m:r>
                              <a:rPr lang="ru-RU" sz="24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𝑎</m:t>
                            </m:r>
                          </m:sub>
                        </m:sSub>
                      </m:fName>
                      <m:e>
                        <m:r>
                          <a:rPr lang="ru-RU" sz="2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𝑏</m:t>
                        </m:r>
                      </m:e>
                    </m:func>
                  </m:oMath>
                </a14:m>
                <a:r>
                  <a:rPr lang="ru-RU" sz="2400" dirty="0">
                    <a:effectLst/>
                    <a:latin typeface="Times New Roman"/>
                    <a:ea typeface="Calibri"/>
                    <a:cs typeface="Times New Roman"/>
                  </a:rPr>
                  <a:t>. Вычислить логарифм, значит найти </a:t>
                </a:r>
                <a:r>
                  <a:rPr lang="ru-RU" sz="2400" dirty="0" smtClean="0">
                    <a:effectLst/>
                    <a:latin typeface="Times New Roman"/>
                    <a:ea typeface="Calibri"/>
                    <a:cs typeface="Times New Roman"/>
                  </a:rPr>
                  <a:t>такую </a:t>
                </a:r>
                <a:r>
                  <a:rPr lang="ru-RU" sz="2400" dirty="0">
                    <a:effectLst/>
                    <a:latin typeface="Times New Roman"/>
                    <a:ea typeface="Calibri"/>
                    <a:cs typeface="Times New Roman"/>
                  </a:rPr>
                  <a:t>степень</a:t>
                </a:r>
                <a:r>
                  <a:rPr lang="ru-RU" sz="2400" i="1" dirty="0">
                    <a:effectLst/>
                    <a:latin typeface="Times New Roman"/>
                    <a:ea typeface="Calibri"/>
                    <a:cs typeface="Times New Roman"/>
                  </a:rPr>
                  <a:t> x (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ru-RU" sz="24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ru-RU" sz="2400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ru-RU" sz="2400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log</m:t>
                            </m:r>
                          </m:e>
                          <m:sub>
                            <m:r>
                              <a:rPr lang="ru-RU" sz="24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𝑎</m:t>
                            </m:r>
                          </m:sub>
                        </m:sSub>
                      </m:fName>
                      <m:e>
                        <m:r>
                          <a:rPr lang="ru-RU" sz="2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𝑏</m:t>
                        </m:r>
                      </m:e>
                    </m:func>
                    <m:r>
                      <a:rPr lang="ru-RU" sz="2400" i="1">
                        <a:effectLst/>
                        <a:latin typeface="Cambria Math"/>
                        <a:ea typeface="Calibri"/>
                        <a:cs typeface="Times New Roman"/>
                      </a:rPr>
                      <m:t>=</m:t>
                    </m:r>
                    <m:r>
                      <a:rPr lang="ru-RU" sz="2400" i="1">
                        <a:effectLst/>
                        <a:latin typeface="Cambria Math"/>
                        <a:ea typeface="Calibri"/>
                        <a:cs typeface="Times New Roman"/>
                      </a:rPr>
                      <m:t>𝑥</m:t>
                    </m:r>
                  </m:oMath>
                </a14:m>
                <a:r>
                  <a:rPr lang="ru-RU" sz="2400" i="1" dirty="0">
                    <a:effectLst/>
                    <a:latin typeface="Times New Roman"/>
                    <a:ea typeface="Calibri"/>
                    <a:cs typeface="Times New Roman"/>
                  </a:rPr>
                  <a:t>),</a:t>
                </a:r>
                <a:r>
                  <a:rPr lang="ru-RU" sz="2400" dirty="0">
                    <a:effectLst/>
                    <a:latin typeface="Times New Roman"/>
                    <a:ea typeface="Calibri"/>
                    <a:cs typeface="Times New Roman"/>
                  </a:rPr>
                  <a:t>при </a:t>
                </a:r>
                <a:r>
                  <a:rPr lang="ru-RU" sz="2400" dirty="0" smtClean="0">
                    <a:effectLst/>
                    <a:latin typeface="Times New Roman"/>
                    <a:ea typeface="Calibri"/>
                    <a:cs typeface="Times New Roman"/>
                  </a:rPr>
                  <a:t>которой </a:t>
                </a:r>
                <a:r>
                  <a:rPr lang="ru-RU" sz="2400" dirty="0">
                    <a:effectLst/>
                    <a:latin typeface="Times New Roman"/>
                    <a:ea typeface="Calibri"/>
                    <a:cs typeface="Times New Roman"/>
                  </a:rPr>
                  <a:t>выполняется равенство: </a:t>
                </a:r>
                <a:r>
                  <a:rPr lang="en-US" sz="2400" dirty="0">
                    <a:effectLst/>
                    <a:latin typeface="Times New Roman"/>
                    <a:ea typeface="Calibri"/>
                    <a:cs typeface="Times New Roman"/>
                  </a:rPr>
                  <a:t>a</a:t>
                </a:r>
                <a:r>
                  <a:rPr lang="en-US" sz="2400" baseline="30000" dirty="0">
                    <a:effectLst/>
                    <a:latin typeface="Times New Roman"/>
                    <a:ea typeface="Calibri"/>
                    <a:cs typeface="Times New Roman"/>
                  </a:rPr>
                  <a:t>x</a:t>
                </a:r>
                <a:r>
                  <a:rPr lang="ru-RU" sz="2400" dirty="0">
                    <a:effectLst/>
                    <a:latin typeface="Times New Roman"/>
                    <a:ea typeface="Calibri"/>
                    <a:cs typeface="Times New Roman"/>
                  </a:rPr>
                  <a:t>=</a:t>
                </a:r>
                <a:r>
                  <a:rPr lang="en-US" sz="2400" dirty="0" smtClean="0">
                    <a:effectLst/>
                    <a:latin typeface="Times New Roman"/>
                    <a:ea typeface="Calibri"/>
                    <a:cs typeface="Times New Roman"/>
                  </a:rPr>
                  <a:t>b</a:t>
                </a:r>
                <a:endParaRPr lang="ru-RU" sz="2400" dirty="0"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772816"/>
                <a:ext cx="7560840" cy="1764394"/>
              </a:xfrm>
              <a:prstGeom prst="rect">
                <a:avLst/>
              </a:prstGeom>
              <a:blipFill rotWithShape="1">
                <a:blip r:embed="rId2"/>
                <a:stretch>
                  <a:fillRect l="-1210" t="-1384" r="-1290" b="-692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562" y="3717031"/>
            <a:ext cx="3974603" cy="2907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33655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693167"/>
            <a:ext cx="5256584" cy="52322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Натуральный логарифм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1484784"/>
            <a:ext cx="6408712" cy="2450414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Натуральный логарифм – это логарифм,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основанием которого является число </a:t>
            </a:r>
            <a:r>
              <a:rPr lang="ru-RU" i="1" dirty="0" smtClean="0">
                <a:latin typeface="Times New Roman"/>
                <a:ea typeface="Calibri"/>
                <a:cs typeface="Times New Roman"/>
              </a:rPr>
              <a:t>е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(обозначают </a:t>
            </a:r>
            <a:r>
              <a:rPr lang="ru-RU" i="1" dirty="0" err="1">
                <a:effectLst/>
                <a:latin typeface="Times New Roman"/>
                <a:ea typeface="Calibri"/>
                <a:cs typeface="Times New Roman"/>
              </a:rPr>
              <a:t>ln</a:t>
            </a:r>
            <a:r>
              <a:rPr lang="ru-RU" i="1" dirty="0">
                <a:effectLst/>
                <a:latin typeface="Times New Roman"/>
                <a:ea typeface="Calibri"/>
                <a:cs typeface="Times New Roman"/>
              </a:rPr>
              <a:t>(x)</a:t>
            </a:r>
            <a:r>
              <a:rPr lang="ru-RU" dirty="0">
                <a:effectLst/>
                <a:latin typeface="Times New Roman"/>
                <a:ea typeface="Calibri"/>
                <a:cs typeface="Times New Roman"/>
              </a:rPr>
              <a:t>). 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Число </a:t>
            </a:r>
            <a:r>
              <a:rPr lang="ru-RU" i="1" dirty="0" smtClean="0">
                <a:effectLst/>
                <a:latin typeface="Times New Roman"/>
                <a:ea typeface="Calibri"/>
                <a:cs typeface="Times New Roman"/>
              </a:rPr>
              <a:t>е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равно</a:t>
            </a:r>
            <a:r>
              <a:rPr lang="ru-RU" dirty="0">
                <a:effectLst/>
                <a:latin typeface="Times New Roman"/>
                <a:ea typeface="Calibri"/>
                <a:cs typeface="Times New Roman"/>
              </a:rPr>
              <a:t> </a:t>
            </a:r>
            <a:r>
              <a:rPr lang="ru-RU" i="1" dirty="0">
                <a:effectLst/>
                <a:latin typeface="Times New Roman"/>
                <a:ea typeface="Calibri"/>
                <a:cs typeface="Times New Roman"/>
              </a:rPr>
              <a:t>2,718281828….</a:t>
            </a:r>
            <a:r>
              <a:rPr lang="ru-RU" dirty="0">
                <a:effectLst/>
                <a:latin typeface="Times New Roman"/>
                <a:ea typeface="Calibri"/>
                <a:cs typeface="Times New Roman"/>
              </a:rPr>
              <a:t> Чтобы запомнить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это число </a:t>
            </a:r>
            <a:r>
              <a:rPr lang="ru-RU" dirty="0">
                <a:effectLst/>
                <a:latin typeface="Times New Roman"/>
                <a:ea typeface="Calibri"/>
                <a:cs typeface="Times New Roman"/>
              </a:rPr>
              <a:t>можете изучить правило: </a:t>
            </a:r>
            <a:r>
              <a:rPr lang="ru-RU" i="1" dirty="0">
                <a:effectLst/>
                <a:latin typeface="Times New Roman"/>
                <a:ea typeface="Calibri"/>
                <a:cs typeface="Times New Roman"/>
              </a:rPr>
              <a:t>экспонента равна 2,7 и два раза год рождения Льва Николаевича Толстого. </a:t>
            </a:r>
            <a:r>
              <a:rPr lang="ru-RU" dirty="0">
                <a:effectLst/>
                <a:latin typeface="Times New Roman"/>
                <a:ea typeface="Calibri"/>
                <a:cs typeface="Times New Roman"/>
              </a:rPr>
              <a:t>Зная это правило, будете знать и точное значение экспоненты, и дату рождения Льва Толстого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1400" dirty="0">
              <a:ea typeface="Calibri"/>
              <a:cs typeface="Times New Roman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808747"/>
              </p:ext>
            </p:extLst>
          </p:nvPr>
        </p:nvGraphicFramePr>
        <p:xfrm>
          <a:off x="4860032" y="1844824"/>
          <a:ext cx="1048812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Формула" r:id="rId4" imgW="850680" imgH="291960" progId="Equation.3">
                  <p:embed/>
                </p:oleObj>
              </mc:Choice>
              <mc:Fallback>
                <p:oleObj name="Формула" r:id="rId4" imgW="850680" imgH="291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60032" y="1844824"/>
                        <a:ext cx="1048812" cy="360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35696" y="4221088"/>
            <a:ext cx="5328592" cy="52322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Десятичный логарифм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115616" y="4924546"/>
                <a:ext cx="6768752" cy="1477328"/>
              </a:xfrm>
              <a:prstGeom prst="rect">
                <a:avLst/>
              </a:prstGeom>
              <a:blipFill>
                <a:blip r:embed="rId3"/>
                <a:tile tx="0" ty="0" sx="100000" sy="100000" flip="none" algn="tl"/>
              </a:blipFill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Десятичный логарифм — логарифм по основанию 10. Другими словами, десятичный логарифм числа b есть решение уравнения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ru-RU" dirty="0" smtClean="0"/>
                  <a:t>=b.</a:t>
                </a:r>
                <a:endParaRPr lang="ru-RU" dirty="0"/>
              </a:p>
              <a:p>
                <a:r>
                  <a:rPr lang="ru-RU" dirty="0"/>
                  <a:t>Десятичный логарифм числа b существует, если </a:t>
                </a:r>
                <a:r>
                  <a:rPr lang="ru-RU" dirty="0" smtClean="0"/>
                  <a:t>b&gt;0</a:t>
                </a:r>
                <a:r>
                  <a:rPr lang="ru-RU" dirty="0"/>
                  <a:t>. Принято </a:t>
                </a:r>
                <a:r>
                  <a:rPr lang="ru-RU" dirty="0" smtClean="0"/>
                  <a:t>обозначать его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i="0" smtClean="0">
                            <a:latin typeface="Cambria Math"/>
                          </a:rPr>
                          <m:t>lg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</m:func>
                    <m:r>
                      <a:rPr lang="en-US" b="0" i="0" smtClean="0">
                        <a:latin typeface="Cambria Math"/>
                      </a:rPr>
                      <m:t>.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4924546"/>
                <a:ext cx="6768752" cy="1477328"/>
              </a:xfrm>
              <a:prstGeom prst="rect">
                <a:avLst/>
              </a:prstGeom>
              <a:blipFill rotWithShape="1">
                <a:blip r:embed="rId6"/>
                <a:stretch>
                  <a:fillRect l="-721" t="-2066" b="-57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909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402329"/>
            <a:ext cx="504056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Логарифмическая линейка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362190"/>
            <a:ext cx="2880320" cy="424214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362190"/>
            <a:ext cx="3456284" cy="24572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3" y="3907945"/>
            <a:ext cx="3168352" cy="2878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228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3857674" y="545151"/>
            <a:ext cx="5121002" cy="3816423"/>
            <a:chOff x="819150" y="692696"/>
            <a:chExt cx="7505700" cy="5984329"/>
          </a:xfrm>
        </p:grpSpPr>
        <p:pic>
          <p:nvPicPr>
            <p:cNvPr id="2" name="Рисунок 1" descr="005.jpg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819150" y="692696"/>
              <a:ext cx="7505700" cy="598432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" name="Прямоугольник 2"/>
            <p:cNvSpPr/>
            <p:nvPr/>
          </p:nvSpPr>
          <p:spPr>
            <a:xfrm>
              <a:off x="827584" y="692696"/>
              <a:ext cx="2952328" cy="100811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5" name="Рисунок 4" descr="220px-Logarithmic_spiral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5339" y="617158"/>
            <a:ext cx="3448017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777847" y="4378441"/>
            <a:ext cx="7632848" cy="230832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/>
                <a:ea typeface="Calibri"/>
              </a:rPr>
              <a:t>Ряд биологических форм хорошо соответствует </a:t>
            </a:r>
            <a:r>
              <a:rPr lang="ru-RU" sz="2400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логарифмической спирали</a:t>
            </a:r>
            <a:r>
              <a:rPr lang="ru-RU" sz="2400" dirty="0">
                <a:latin typeface="Times New Roman"/>
                <a:ea typeface="Calibri"/>
              </a:rPr>
              <a:t> — кривой, у которой касательная в каждой точке образует с радиус-вектором в этой точке один и тот же угол, то есть прирост радиуса на единицу длины окружности постоянен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9573" y="260648"/>
            <a:ext cx="3256541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836712"/>
            <a:ext cx="8640960" cy="230832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Раковины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морских животных могут расти лишь в одном направлении. Чтобы не слишком вытягиваться в длину, им приходится скручиваться, причем рост совершается так, что сохраняется подобие раковины с её первоначальной формой. А такой рост может совершаться лишь по логарифмической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спирали. 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793px-NautilusCutawayLogarithmicSpiral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645024"/>
            <a:ext cx="3930045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img_5222407_407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3419872"/>
            <a:ext cx="4296138" cy="322210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Прямоугольник 4"/>
          <p:cNvSpPr/>
          <p:nvPr/>
        </p:nvSpPr>
        <p:spPr>
          <a:xfrm>
            <a:off x="2987824" y="0"/>
            <a:ext cx="30245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Биология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0"/>
            <a:ext cx="61377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Механика и физика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4725144"/>
            <a:ext cx="8496944" cy="193899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 Больцмана в статистической термодинамике — одна из важнейших функций состояния термодинамической системы, характеризующая степень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её хаотичности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Формула Циолковского применяется для расчёта скорости ракеты.</a:t>
            </a:r>
          </a:p>
        </p:txBody>
      </p:sp>
      <p:pic>
        <p:nvPicPr>
          <p:cNvPr id="4" name="Рисунок 3" descr="300px-Space_Shuttle_Columbia_launch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980728"/>
            <a:ext cx="4129608" cy="3482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0012-014-Brounovskoe-dvizhenie-eto-teplovoe-dvizhenie-melchajshikh-chastit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052736"/>
            <a:ext cx="3312368" cy="3312368"/>
          </a:xfrm>
          <a:prstGeom prst="rect">
            <a:avLst/>
          </a:prstGeom>
        </p:spPr>
      </p:pic>
      <p:pic>
        <p:nvPicPr>
          <p:cNvPr id="6" name="Рисунок 5" descr="55cdc6202c463ca1b0f073a6783dbb07.pn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1">
                <a:lumMod val="85000"/>
                <a:lumOff val="1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331640" y="3717032"/>
            <a:ext cx="2160240" cy="6938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7" name="Рисунок 6" descr="c403c300f1ddade983e9bbbd297ff7ef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1052736"/>
            <a:ext cx="2016224" cy="39204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723</TotalTime>
  <Words>939</Words>
  <Application>Microsoft Office PowerPoint</Application>
  <PresentationFormat>Экран (4:3)</PresentationFormat>
  <Paragraphs>70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Маша</dc:creator>
  <cp:lastModifiedBy>Пользователь</cp:lastModifiedBy>
  <cp:revision>22</cp:revision>
  <dcterms:created xsi:type="dcterms:W3CDTF">2013-12-22T17:24:57Z</dcterms:created>
  <dcterms:modified xsi:type="dcterms:W3CDTF">2015-01-29T15:47:34Z</dcterms:modified>
</cp:coreProperties>
</file>