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60" r:id="rId3"/>
    <p:sldId id="257" r:id="rId4"/>
    <p:sldId id="258" r:id="rId5"/>
    <p:sldId id="259" r:id="rId6"/>
    <p:sldId id="261" r:id="rId7"/>
    <p:sldId id="262" r:id="rId8"/>
    <p:sldId id="263" r:id="rId9"/>
    <p:sldId id="264" r:id="rId10"/>
    <p:sldId id="265" r:id="rId11"/>
    <p:sldId id="267" r:id="rId12"/>
    <p:sldId id="266" r:id="rId13"/>
    <p:sldId id="268" r:id="rId14"/>
    <p:sldId id="269" r:id="rId15"/>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Нет стиля, нет сетки">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Нет стиля, сетка таблицы">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8" d="100"/>
          <a:sy n="68" d="100"/>
        </p:scale>
        <p:origin x="-1446"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14" name="Заголовок 13"/>
          <p:cNvSpPr>
            <a:spLocks noGrp="1"/>
          </p:cNvSpPr>
          <p:nvPr>
            <p:ph type="ctrTitle"/>
          </p:nvPr>
        </p:nvSpPr>
        <p:spPr>
          <a:xfrm>
            <a:off x="1432560" y="359898"/>
            <a:ext cx="7406640" cy="1472184"/>
          </a:xfrm>
        </p:spPr>
        <p:txBody>
          <a:bodyPr anchor="b"/>
          <a:lstStyle>
            <a:lvl1pPr algn="l">
              <a:defRPr/>
            </a:lvl1pPr>
            <a:extLst/>
          </a:lstStyle>
          <a:p>
            <a:r>
              <a:rPr kumimoji="0" lang="ru-RU" smtClean="0"/>
              <a:t>Образец заголовка</a:t>
            </a:r>
            <a:endParaRPr kumimoji="0" lang="en-US"/>
          </a:p>
        </p:txBody>
      </p:sp>
      <p:sp>
        <p:nvSpPr>
          <p:cNvPr id="22" name="Подзаголовок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ru-RU" smtClean="0"/>
              <a:t>Образец подзаголовка</a:t>
            </a:r>
            <a:endParaRPr kumimoji="0" lang="en-US"/>
          </a:p>
        </p:txBody>
      </p:sp>
      <p:sp>
        <p:nvSpPr>
          <p:cNvPr id="7" name="Дата 6"/>
          <p:cNvSpPr>
            <a:spLocks noGrp="1"/>
          </p:cNvSpPr>
          <p:nvPr>
            <p:ph type="dt" sz="half" idx="10"/>
          </p:nvPr>
        </p:nvSpPr>
        <p:spPr/>
        <p:txBody>
          <a:bodyPr/>
          <a:lstStyle>
            <a:extLst/>
          </a:lstStyle>
          <a:p>
            <a:fld id="{2F2D272C-6E7F-40DA-85EF-F915DA4AE297}" type="datetimeFigureOut">
              <a:rPr lang="ru-RU" smtClean="0"/>
              <a:pPr/>
              <a:t>27.02.2015</a:t>
            </a:fld>
            <a:endParaRPr lang="ru-RU"/>
          </a:p>
        </p:txBody>
      </p:sp>
      <p:sp>
        <p:nvSpPr>
          <p:cNvPr id="20" name="Нижний колонтитул 19"/>
          <p:cNvSpPr>
            <a:spLocks noGrp="1"/>
          </p:cNvSpPr>
          <p:nvPr>
            <p:ph type="ftr" sz="quarter" idx="11"/>
          </p:nvPr>
        </p:nvSpPr>
        <p:spPr/>
        <p:txBody>
          <a:bodyPr/>
          <a:lstStyle>
            <a:extLst/>
          </a:lstStyle>
          <a:p>
            <a:endParaRPr lang="ru-RU"/>
          </a:p>
        </p:txBody>
      </p:sp>
      <p:sp>
        <p:nvSpPr>
          <p:cNvPr id="10" name="Номер слайда 9"/>
          <p:cNvSpPr>
            <a:spLocks noGrp="1"/>
          </p:cNvSpPr>
          <p:nvPr>
            <p:ph type="sldNum" sz="quarter" idx="12"/>
          </p:nvPr>
        </p:nvSpPr>
        <p:spPr/>
        <p:txBody>
          <a:bodyPr/>
          <a:lstStyle>
            <a:extLst/>
          </a:lstStyle>
          <a:p>
            <a:fld id="{2FACB57A-B804-4479-8D5A-51C50B9E53A3}" type="slidenum">
              <a:rPr lang="ru-RU" smtClean="0"/>
              <a:pPr/>
              <a:t>‹#›</a:t>
            </a:fld>
            <a:endParaRPr lang="ru-RU"/>
          </a:p>
        </p:txBody>
      </p:sp>
      <p:sp>
        <p:nvSpPr>
          <p:cNvPr id="8" name="Овал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Овал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2F2D272C-6E7F-40DA-85EF-F915DA4AE297}" type="datetimeFigureOut">
              <a:rPr lang="ru-RU" smtClean="0"/>
              <a:pPr/>
              <a:t>27.02.2015</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2FACB57A-B804-4479-8D5A-51C50B9E53A3}"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858000" y="274639"/>
            <a:ext cx="1828800" cy="5851525"/>
          </a:xfrm>
        </p:spPr>
        <p:txBody>
          <a:bodyPr vert="eaVert"/>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1143000" y="274640"/>
            <a:ext cx="5562600" cy="5851525"/>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2F2D272C-6E7F-40DA-85EF-F915DA4AE297}" type="datetimeFigureOut">
              <a:rPr lang="ru-RU" smtClean="0"/>
              <a:pPr/>
              <a:t>27.02.2015</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2FACB57A-B804-4479-8D5A-51C50B9E53A3}"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2F2D272C-6E7F-40DA-85EF-F915DA4AE297}" type="datetimeFigureOut">
              <a:rPr lang="ru-RU" smtClean="0"/>
              <a:pPr/>
              <a:t>27.02.2015</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2FACB57A-B804-4479-8D5A-51C50B9E53A3}"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sp>
        <p:nvSpPr>
          <p:cNvPr id="7" name="Прямоугольник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Заголовок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extLst/>
          </a:lstStyle>
          <a:p>
            <a:fld id="{2F2D272C-6E7F-40DA-85EF-F915DA4AE297}" type="datetimeFigureOut">
              <a:rPr lang="ru-RU" smtClean="0"/>
              <a:pPr/>
              <a:t>27.02.2015</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2FACB57A-B804-4479-8D5A-51C50B9E53A3}" type="slidenum">
              <a:rPr lang="ru-RU" smtClean="0"/>
              <a:pPr/>
              <a:t>‹#›</a:t>
            </a:fld>
            <a:endParaRPr lang="ru-RU"/>
          </a:p>
        </p:txBody>
      </p:sp>
      <p:sp>
        <p:nvSpPr>
          <p:cNvPr id="10" name="Прямоугольник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Овал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Овал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35608" y="274320"/>
            <a:ext cx="7498080" cy="1143000"/>
          </a:xfrm>
        </p:spPr>
        <p:txBody>
          <a:bodyPr/>
          <a:lstStyle>
            <a:extLst/>
          </a:lstStyle>
          <a:p>
            <a:r>
              <a:rPr kumimoji="0" lang="ru-RU" smtClean="0"/>
              <a:t>Образец заголовка</a:t>
            </a:r>
            <a:endParaRPr kumimoji="0" lang="en-US"/>
          </a:p>
        </p:txBody>
      </p:sp>
      <p:sp>
        <p:nvSpPr>
          <p:cNvPr id="3" name="Содержимое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2F2D272C-6E7F-40DA-85EF-F915DA4AE297}" type="datetimeFigureOut">
              <a:rPr lang="ru-RU" smtClean="0"/>
              <a:pPr/>
              <a:t>27.02.2015</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2FACB57A-B804-4479-8D5A-51C50B9E53A3}"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extLst/>
          </a:lstStyle>
          <a:p>
            <a:fld id="{2F2D272C-6E7F-40DA-85EF-F915DA4AE297}" type="datetimeFigureOut">
              <a:rPr lang="ru-RU" smtClean="0"/>
              <a:pPr/>
              <a:t>27.02.2015</a:t>
            </a:fld>
            <a:endParaRPr lang="ru-RU"/>
          </a:p>
        </p:txBody>
      </p:sp>
      <p:sp>
        <p:nvSpPr>
          <p:cNvPr id="8" name="Нижний колонтитул 7"/>
          <p:cNvSpPr>
            <a:spLocks noGrp="1"/>
          </p:cNvSpPr>
          <p:nvPr>
            <p:ph type="ftr" sz="quarter" idx="11"/>
          </p:nvPr>
        </p:nvSpPr>
        <p:spPr/>
        <p:txBody>
          <a:bodyPr/>
          <a:lstStyle>
            <a:extLst/>
          </a:lstStyle>
          <a:p>
            <a:endParaRPr lang="ru-RU"/>
          </a:p>
        </p:txBody>
      </p:sp>
      <p:sp>
        <p:nvSpPr>
          <p:cNvPr id="9" name="Номер слайда 8"/>
          <p:cNvSpPr>
            <a:spLocks noGrp="1"/>
          </p:cNvSpPr>
          <p:nvPr>
            <p:ph type="sldNum" sz="quarter" idx="12"/>
          </p:nvPr>
        </p:nvSpPr>
        <p:spPr/>
        <p:txBody>
          <a:bodyPr/>
          <a:lstStyle>
            <a:extLst/>
          </a:lstStyle>
          <a:p>
            <a:fld id="{2FACB57A-B804-4479-8D5A-51C50B9E53A3}"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35608" y="274320"/>
            <a:ext cx="7498080" cy="1143000"/>
          </a:xfrm>
        </p:spPr>
        <p:txBody>
          <a:bodyPr anchor="ctr"/>
          <a:lstStyle>
            <a:extLst/>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extLst/>
          </a:lstStyle>
          <a:p>
            <a:fld id="{2F2D272C-6E7F-40DA-85EF-F915DA4AE297}" type="datetimeFigureOut">
              <a:rPr lang="ru-RU" smtClean="0"/>
              <a:pPr/>
              <a:t>27.02.2015</a:t>
            </a:fld>
            <a:endParaRPr lang="ru-RU"/>
          </a:p>
        </p:txBody>
      </p:sp>
      <p:sp>
        <p:nvSpPr>
          <p:cNvPr id="4" name="Нижний колонтитул 3"/>
          <p:cNvSpPr>
            <a:spLocks noGrp="1"/>
          </p:cNvSpPr>
          <p:nvPr>
            <p:ph type="ftr" sz="quarter" idx="11"/>
          </p:nvPr>
        </p:nvSpPr>
        <p:spPr/>
        <p:txBody>
          <a:bodyPr/>
          <a:lstStyle>
            <a:extLst/>
          </a:lstStyle>
          <a:p>
            <a:endParaRPr lang="ru-RU"/>
          </a:p>
        </p:txBody>
      </p:sp>
      <p:sp>
        <p:nvSpPr>
          <p:cNvPr id="5" name="Номер слайда 4"/>
          <p:cNvSpPr>
            <a:spLocks noGrp="1"/>
          </p:cNvSpPr>
          <p:nvPr>
            <p:ph type="sldNum" sz="quarter" idx="12"/>
          </p:nvPr>
        </p:nvSpPr>
        <p:spPr/>
        <p:txBody>
          <a:bodyPr/>
          <a:lstStyle>
            <a:extLst/>
          </a:lstStyle>
          <a:p>
            <a:fld id="{2FACB57A-B804-4479-8D5A-51C50B9E53A3}"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5" name="Прямоугольник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Дата 1"/>
          <p:cNvSpPr>
            <a:spLocks noGrp="1"/>
          </p:cNvSpPr>
          <p:nvPr>
            <p:ph type="dt" sz="half" idx="10"/>
          </p:nvPr>
        </p:nvSpPr>
        <p:spPr/>
        <p:txBody>
          <a:bodyPr/>
          <a:lstStyle>
            <a:extLst/>
          </a:lstStyle>
          <a:p>
            <a:fld id="{2F2D272C-6E7F-40DA-85EF-F915DA4AE297}" type="datetimeFigureOut">
              <a:rPr lang="ru-RU" smtClean="0"/>
              <a:pPr/>
              <a:t>27.02.2015</a:t>
            </a:fld>
            <a:endParaRPr lang="ru-RU"/>
          </a:p>
        </p:txBody>
      </p:sp>
      <p:sp>
        <p:nvSpPr>
          <p:cNvPr id="3" name="Нижний колонтитул 2"/>
          <p:cNvSpPr>
            <a:spLocks noGrp="1"/>
          </p:cNvSpPr>
          <p:nvPr>
            <p:ph type="ftr" sz="quarter" idx="11"/>
          </p:nvPr>
        </p:nvSpPr>
        <p:spPr/>
        <p:txBody>
          <a:bodyPr/>
          <a:lstStyle>
            <a:extLst/>
          </a:lstStyle>
          <a:p>
            <a:endParaRPr lang="ru-RU"/>
          </a:p>
        </p:txBody>
      </p:sp>
      <p:sp>
        <p:nvSpPr>
          <p:cNvPr id="4" name="Номер слайда 3"/>
          <p:cNvSpPr>
            <a:spLocks noGrp="1"/>
          </p:cNvSpPr>
          <p:nvPr>
            <p:ph type="sldNum" sz="quarter" idx="12"/>
          </p:nvPr>
        </p:nvSpPr>
        <p:spPr/>
        <p:txBody>
          <a:bodyPr/>
          <a:lstStyle>
            <a:extLst/>
          </a:lstStyle>
          <a:p>
            <a:fld id="{2FACB57A-B804-4479-8D5A-51C50B9E53A3}" type="slidenum">
              <a:rPr lang="ru-RU" smtClean="0"/>
              <a:pPr/>
              <a:t>‹#›</a:t>
            </a:fld>
            <a:endParaRPr lang="ru-RU"/>
          </a:p>
        </p:txBody>
      </p:sp>
      <p:sp>
        <p:nvSpPr>
          <p:cNvPr id="6" name="Прямоугольник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ru-RU" smtClean="0"/>
              <a:t>Образец заголовка</a:t>
            </a:r>
            <a:endParaRPr kumimoji="0" lang="en-US"/>
          </a:p>
        </p:txBody>
      </p:sp>
      <p:sp>
        <p:nvSpPr>
          <p:cNvPr id="3" name="Текст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2F2D272C-6E7F-40DA-85EF-F915DA4AE297}" type="datetimeFigureOut">
              <a:rPr lang="ru-RU" smtClean="0"/>
              <a:pPr/>
              <a:t>27.02.2015</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2FACB57A-B804-4479-8D5A-51C50B9E53A3}"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ru-RU" smtClean="0"/>
              <a:t>Образец заголовка</a:t>
            </a:r>
            <a:endParaRPr kumimoji="0" lang="en-US"/>
          </a:p>
        </p:txBody>
      </p:sp>
      <p:sp>
        <p:nvSpPr>
          <p:cNvPr id="5" name="Дата 4"/>
          <p:cNvSpPr>
            <a:spLocks noGrp="1"/>
          </p:cNvSpPr>
          <p:nvPr>
            <p:ph type="dt" sz="half" idx="10"/>
          </p:nvPr>
        </p:nvSpPr>
        <p:spPr/>
        <p:txBody>
          <a:bodyPr/>
          <a:lstStyle>
            <a:extLst/>
          </a:lstStyle>
          <a:p>
            <a:fld id="{2F2D272C-6E7F-40DA-85EF-F915DA4AE297}" type="datetimeFigureOut">
              <a:rPr lang="ru-RU" smtClean="0"/>
              <a:pPr/>
              <a:t>27.02.2015</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2FACB57A-B804-4479-8D5A-51C50B9E53A3}" type="slidenum">
              <a:rPr lang="ru-RU" smtClean="0"/>
              <a:pPr/>
              <a:t>‹#›</a:t>
            </a:fld>
            <a:endParaRPr lang="ru-RU"/>
          </a:p>
        </p:txBody>
      </p:sp>
      <p:sp>
        <p:nvSpPr>
          <p:cNvPr id="8" name="Прямоугольник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Рисунок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ru-RU" smtClean="0"/>
              <a:t>Вставка рисунка</a:t>
            </a:r>
            <a:endParaRPr kumimoji="0" lang="en-US" dirty="0"/>
          </a:p>
        </p:txBody>
      </p:sp>
      <p:sp>
        <p:nvSpPr>
          <p:cNvPr id="9" name="Блок-схема: процесс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Блок-схема: процесс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Текст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ru-RU" smtClean="0"/>
              <a:t>Образец текста</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Пирог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Овал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Кольцо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2" name="Прямоугольник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Заголовок 4"/>
          <p:cNvSpPr>
            <a:spLocks noGrp="1"/>
          </p:cNvSpPr>
          <p:nvPr>
            <p:ph type="title"/>
          </p:nvPr>
        </p:nvSpPr>
        <p:spPr>
          <a:xfrm>
            <a:off x="1435608" y="274638"/>
            <a:ext cx="7498080" cy="1143000"/>
          </a:xfrm>
          <a:prstGeom prst="rect">
            <a:avLst/>
          </a:prstGeom>
        </p:spPr>
        <p:txBody>
          <a:bodyPr anchor="ctr">
            <a:normAutofit/>
          </a:bodyPr>
          <a:lstStyle>
            <a:extLst/>
          </a:lstStyle>
          <a:p>
            <a:r>
              <a:rPr kumimoji="0" lang="ru-RU" smtClean="0"/>
              <a:t>Образец заголовка</a:t>
            </a:r>
            <a:endParaRPr kumimoji="0" lang="en-US"/>
          </a:p>
        </p:txBody>
      </p:sp>
      <p:sp>
        <p:nvSpPr>
          <p:cNvPr id="9" name="Текст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24" name="Дата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2F2D272C-6E7F-40DA-85EF-F915DA4AE297}" type="datetimeFigureOut">
              <a:rPr lang="ru-RU" smtClean="0"/>
              <a:pPr/>
              <a:t>27.02.2015</a:t>
            </a:fld>
            <a:endParaRPr lang="ru-RU"/>
          </a:p>
        </p:txBody>
      </p:sp>
      <p:sp>
        <p:nvSpPr>
          <p:cNvPr id="10" name="Нижний колонтитул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ru-RU"/>
          </a:p>
        </p:txBody>
      </p:sp>
      <p:sp>
        <p:nvSpPr>
          <p:cNvPr id="22" name="Номер слайда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2FACB57A-B804-4479-8D5A-51C50B9E53A3}" type="slidenum">
              <a:rPr lang="ru-RU" smtClean="0"/>
              <a:pPr/>
              <a:t>‹#›</a:t>
            </a:fld>
            <a:endParaRPr lang="ru-RU"/>
          </a:p>
        </p:txBody>
      </p:sp>
      <p:sp>
        <p:nvSpPr>
          <p:cNvPr id="15" name="Прямоугольник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normAutofit fontScale="90000"/>
          </a:bodyPr>
          <a:lstStyle/>
          <a:p>
            <a:r>
              <a:rPr lang="ru-RU" dirty="0" smtClean="0"/>
              <a:t>«Математика и математики Великой Отечественной войны»</a:t>
            </a:r>
            <a:endParaRPr lang="ru-RU" dirty="0"/>
          </a:p>
        </p:txBody>
      </p:sp>
      <p:sp>
        <p:nvSpPr>
          <p:cNvPr id="3" name="Подзаголовок 2"/>
          <p:cNvSpPr>
            <a:spLocks noGrp="1"/>
          </p:cNvSpPr>
          <p:nvPr>
            <p:ph type="subTitle" idx="1"/>
          </p:nvPr>
        </p:nvSpPr>
        <p:spPr>
          <a:xfrm>
            <a:off x="1428728" y="3857628"/>
            <a:ext cx="7406640" cy="1752600"/>
          </a:xfrm>
        </p:spPr>
        <p:txBody>
          <a:bodyPr/>
          <a:lstStyle/>
          <a:p>
            <a:r>
              <a:rPr lang="ru-RU" dirty="0" smtClean="0"/>
              <a:t>Подготовили : Румянцевы Варвара и Илья</a:t>
            </a:r>
            <a:endParaRPr lang="ru-RU"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5500694" cy="6643710"/>
          </a:xfrm>
        </p:spPr>
        <p:txBody>
          <a:bodyPr>
            <a:normAutofit fontScale="90000"/>
          </a:bodyPr>
          <a:lstStyle/>
          <a:p>
            <a:r>
              <a:rPr lang="ru-RU" dirty="0" smtClean="0"/>
              <a:t>Достижения блестящих результатов в деле усовершенствования боевых самолетов, позволило А.С. Яковлеву и С.А. Лавочкину создать грозные истребители, Н.Н. Поликарпову и В.М. </a:t>
            </a:r>
            <a:r>
              <a:rPr lang="ru-RU" dirty="0" err="1" smtClean="0"/>
              <a:t>Петлякову</a:t>
            </a:r>
            <a:r>
              <a:rPr lang="ru-RU" dirty="0" smtClean="0"/>
              <a:t> – мощные бомбардировщики.</a:t>
            </a:r>
            <a:endParaRPr lang="ru-RU" dirty="0"/>
          </a:p>
        </p:txBody>
      </p:sp>
      <p:sp>
        <p:nvSpPr>
          <p:cNvPr id="3" name="Содержимое 2"/>
          <p:cNvSpPr>
            <a:spLocks noGrp="1"/>
          </p:cNvSpPr>
          <p:nvPr>
            <p:ph idx="1"/>
          </p:nvPr>
        </p:nvSpPr>
        <p:spPr>
          <a:xfrm>
            <a:off x="357158" y="6286520"/>
            <a:ext cx="1932796" cy="195250"/>
          </a:xfrm>
        </p:spPr>
        <p:txBody>
          <a:bodyPr>
            <a:normAutofit fontScale="25000" lnSpcReduction="20000"/>
          </a:bodyPr>
          <a:lstStyle/>
          <a:p>
            <a:endParaRPr lang="ru-RU" dirty="0"/>
          </a:p>
        </p:txBody>
      </p:sp>
      <p:pic>
        <p:nvPicPr>
          <p:cNvPr id="18434" name="Picture 2" descr="http://www.istorya.ru/book/ww2/img/tmp389B-53.jpg"/>
          <p:cNvPicPr>
            <a:picLocks noChangeAspect="1" noChangeArrowheads="1"/>
          </p:cNvPicPr>
          <p:nvPr/>
        </p:nvPicPr>
        <p:blipFill>
          <a:blip r:embed="rId2" cstate="print"/>
          <a:srcRect/>
          <a:stretch>
            <a:fillRect/>
          </a:stretch>
        </p:blipFill>
        <p:spPr bwMode="auto">
          <a:xfrm>
            <a:off x="4714876" y="857232"/>
            <a:ext cx="4257838" cy="2570447"/>
          </a:xfrm>
          <a:prstGeom prst="rect">
            <a:avLst/>
          </a:prstGeom>
          <a:noFill/>
        </p:spPr>
      </p:pic>
      <p:pic>
        <p:nvPicPr>
          <p:cNvPr id="18436" name="Picture 4" descr="http://img.5-tv.ru/shared/files/201107/1_171279.jpg"/>
          <p:cNvPicPr>
            <a:picLocks noChangeAspect="1" noChangeArrowheads="1"/>
          </p:cNvPicPr>
          <p:nvPr/>
        </p:nvPicPr>
        <p:blipFill>
          <a:blip r:embed="rId3" cstate="print"/>
          <a:srcRect/>
          <a:stretch>
            <a:fillRect/>
          </a:stretch>
        </p:blipFill>
        <p:spPr bwMode="auto">
          <a:xfrm>
            <a:off x="5572132" y="4000504"/>
            <a:ext cx="3048000" cy="2286001"/>
          </a:xfrm>
          <a:prstGeom prst="rect">
            <a:avLst/>
          </a:prstGeom>
          <a:noFill/>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6715140" cy="6858000"/>
          </a:xfrm>
        </p:spPr>
        <p:txBody>
          <a:bodyPr>
            <a:normAutofit fontScale="90000"/>
          </a:bodyPr>
          <a:lstStyle/>
          <a:p>
            <a:r>
              <a:rPr lang="ru-RU" dirty="0" smtClean="0"/>
              <a:t>Ученый Михаил Алексеевич Лаврентьев создал теорию кумуляции при взрыве, по которой были созданы боевые снаряды и мины. Одной из крупнейших заслуг Лаврентьева является активная пропаганда необходимости быстрейшего развития в нашей стране вычислительной техники.</a:t>
            </a:r>
            <a:endParaRPr lang="ru-RU" dirty="0"/>
          </a:p>
        </p:txBody>
      </p:sp>
      <p:sp>
        <p:nvSpPr>
          <p:cNvPr id="3" name="Содержимое 2"/>
          <p:cNvSpPr>
            <a:spLocks noGrp="1"/>
          </p:cNvSpPr>
          <p:nvPr>
            <p:ph idx="1"/>
          </p:nvPr>
        </p:nvSpPr>
        <p:spPr>
          <a:xfrm>
            <a:off x="714348" y="6286520"/>
            <a:ext cx="2004234" cy="266688"/>
          </a:xfrm>
        </p:spPr>
        <p:txBody>
          <a:bodyPr>
            <a:normAutofit fontScale="40000" lnSpcReduction="20000"/>
          </a:bodyPr>
          <a:lstStyle/>
          <a:p>
            <a:endParaRPr lang="ru-RU" dirty="0"/>
          </a:p>
        </p:txBody>
      </p:sp>
      <p:pic>
        <p:nvPicPr>
          <p:cNvPr id="23554" name="Picture 2" descr="http://www.prometeus.nsc.ru/elibrary/2007pers/lavrma.jpg"/>
          <p:cNvPicPr>
            <a:picLocks noChangeAspect="1" noChangeArrowheads="1"/>
          </p:cNvPicPr>
          <p:nvPr/>
        </p:nvPicPr>
        <p:blipFill>
          <a:blip r:embed="rId2" cstate="print"/>
          <a:srcRect/>
          <a:stretch>
            <a:fillRect/>
          </a:stretch>
        </p:blipFill>
        <p:spPr bwMode="auto">
          <a:xfrm>
            <a:off x="6464572" y="1428736"/>
            <a:ext cx="2679428" cy="3214710"/>
          </a:xfrm>
          <a:prstGeom prst="rect">
            <a:avLst/>
          </a:prstGeom>
          <a:noFill/>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71538" y="274638"/>
            <a:ext cx="7862150" cy="1368412"/>
          </a:xfrm>
        </p:spPr>
        <p:txBody>
          <a:bodyPr>
            <a:normAutofit fontScale="90000"/>
          </a:bodyPr>
          <a:lstStyle/>
          <a:p>
            <a:r>
              <a:rPr lang="ru-RU" dirty="0" smtClean="0"/>
              <a:t>Статистические данные в период Великой Отечественной войны</a:t>
            </a:r>
            <a:endParaRPr lang="ru-RU" dirty="0"/>
          </a:p>
        </p:txBody>
      </p:sp>
      <p:graphicFrame>
        <p:nvGraphicFramePr>
          <p:cNvPr id="4" name="Содержимое 3"/>
          <p:cNvGraphicFramePr>
            <a:graphicFrameLocks noGrp="1"/>
          </p:cNvGraphicFramePr>
          <p:nvPr>
            <p:ph idx="1"/>
          </p:nvPr>
        </p:nvGraphicFramePr>
        <p:xfrm>
          <a:off x="1000100" y="1928802"/>
          <a:ext cx="7499350" cy="4130040"/>
        </p:xfrm>
        <a:graphic>
          <a:graphicData uri="http://schemas.openxmlformats.org/drawingml/2006/table">
            <a:tbl>
              <a:tblPr firstRow="1" bandRow="1">
                <a:tableStyleId>{5940675A-B579-460E-94D1-54222C63F5DA}</a:tableStyleId>
              </a:tblPr>
              <a:tblGrid>
                <a:gridCol w="3749675"/>
                <a:gridCol w="3749675"/>
              </a:tblGrid>
              <a:tr h="370840">
                <a:tc>
                  <a:txBody>
                    <a:bodyPr/>
                    <a:lstStyle/>
                    <a:p>
                      <a:r>
                        <a:rPr lang="ru-RU" dirty="0" smtClean="0"/>
                        <a:t>Продолжительность</a:t>
                      </a:r>
                      <a:endParaRPr lang="ru-RU" dirty="0"/>
                    </a:p>
                  </a:txBody>
                  <a:tcPr/>
                </a:tc>
                <a:tc>
                  <a:txBody>
                    <a:bodyPr/>
                    <a:lstStyle/>
                    <a:p>
                      <a:r>
                        <a:rPr lang="ru-RU" dirty="0" smtClean="0"/>
                        <a:t>С 22 июня 1941</a:t>
                      </a:r>
                      <a:r>
                        <a:rPr lang="ru-RU" baseline="0" dirty="0" smtClean="0"/>
                        <a:t> года-9 мая 1945 года</a:t>
                      </a:r>
                      <a:endParaRPr lang="ru-RU" dirty="0"/>
                    </a:p>
                  </a:txBody>
                  <a:tcPr/>
                </a:tc>
              </a:tr>
              <a:tr h="370840">
                <a:tc>
                  <a:txBody>
                    <a:bodyPr/>
                    <a:lstStyle/>
                    <a:p>
                      <a:r>
                        <a:rPr lang="ru-RU" dirty="0" smtClean="0"/>
                        <a:t>Страны</a:t>
                      </a:r>
                      <a:r>
                        <a:rPr lang="ru-RU" baseline="0" dirty="0" smtClean="0"/>
                        <a:t> участвовавшие в войне</a:t>
                      </a:r>
                      <a:endParaRPr lang="ru-RU" dirty="0"/>
                    </a:p>
                  </a:txBody>
                  <a:tcPr/>
                </a:tc>
                <a:tc>
                  <a:txBody>
                    <a:bodyPr/>
                    <a:lstStyle/>
                    <a:p>
                      <a:r>
                        <a:rPr lang="ru-RU" dirty="0" smtClean="0"/>
                        <a:t>СССР . Против – Германия , Словакия , Хорватия , Венгрия , Италия , Болгария , Финляндия , Испания , Румыния</a:t>
                      </a:r>
                      <a:endParaRPr lang="ru-RU" dirty="0"/>
                    </a:p>
                  </a:txBody>
                  <a:tcPr/>
                </a:tc>
              </a:tr>
              <a:tr h="370840">
                <a:tc>
                  <a:txBody>
                    <a:bodyPr/>
                    <a:lstStyle/>
                    <a:p>
                      <a:r>
                        <a:rPr lang="ru-RU" dirty="0" smtClean="0"/>
                        <a:t>Нейтральные страны</a:t>
                      </a:r>
                      <a:endParaRPr lang="ru-RU" dirty="0"/>
                    </a:p>
                  </a:txBody>
                  <a:tcPr/>
                </a:tc>
                <a:tc>
                  <a:txBody>
                    <a:bodyPr/>
                    <a:lstStyle/>
                    <a:p>
                      <a:r>
                        <a:rPr lang="ru-RU" dirty="0" smtClean="0"/>
                        <a:t>Швеция и Швейцария</a:t>
                      </a:r>
                      <a:endParaRPr lang="ru-RU" dirty="0"/>
                    </a:p>
                  </a:txBody>
                  <a:tcPr/>
                </a:tc>
              </a:tr>
              <a:tr h="370840">
                <a:tc>
                  <a:txBody>
                    <a:bodyPr/>
                    <a:lstStyle/>
                    <a:p>
                      <a:r>
                        <a:rPr lang="ru-RU" dirty="0" smtClean="0"/>
                        <a:t>Кол-во погибших</a:t>
                      </a:r>
                      <a:endParaRPr lang="ru-RU" dirty="0"/>
                    </a:p>
                  </a:txBody>
                  <a:tcPr/>
                </a:tc>
                <a:tc>
                  <a:txBody>
                    <a:bodyPr/>
                    <a:lstStyle/>
                    <a:p>
                      <a:r>
                        <a:rPr lang="ru-RU" dirty="0" smtClean="0"/>
                        <a:t>26,8 </a:t>
                      </a:r>
                      <a:r>
                        <a:rPr lang="ru-RU" dirty="0" err="1" smtClean="0"/>
                        <a:t>млн</a:t>
                      </a:r>
                      <a:r>
                        <a:rPr lang="ru-RU" dirty="0" smtClean="0"/>
                        <a:t> человек(СССР)</a:t>
                      </a:r>
                      <a:endParaRPr lang="ru-RU" dirty="0"/>
                    </a:p>
                  </a:txBody>
                  <a:tcPr/>
                </a:tc>
              </a:tr>
              <a:tr h="370840">
                <a:tc>
                  <a:txBody>
                    <a:bodyPr/>
                    <a:lstStyle/>
                    <a:p>
                      <a:r>
                        <a:rPr lang="ru-RU" dirty="0" smtClean="0"/>
                        <a:t>Кол-во раненых</a:t>
                      </a:r>
                      <a:endParaRPr lang="ru-RU" dirty="0"/>
                    </a:p>
                  </a:txBody>
                  <a:tcPr/>
                </a:tc>
                <a:tc>
                  <a:txBody>
                    <a:bodyPr/>
                    <a:lstStyle/>
                    <a:p>
                      <a:r>
                        <a:rPr lang="ru-RU" dirty="0" smtClean="0"/>
                        <a:t>6,8 </a:t>
                      </a:r>
                      <a:r>
                        <a:rPr lang="ru-RU" dirty="0" err="1" smtClean="0"/>
                        <a:t>млн</a:t>
                      </a:r>
                      <a:r>
                        <a:rPr lang="ru-RU" dirty="0" smtClean="0"/>
                        <a:t> человек</a:t>
                      </a:r>
                      <a:endParaRPr lang="ru-RU" dirty="0"/>
                    </a:p>
                  </a:txBody>
                  <a:tcPr/>
                </a:tc>
              </a:tr>
              <a:tr h="370840">
                <a:tc>
                  <a:txBody>
                    <a:bodyPr/>
                    <a:lstStyle/>
                    <a:p>
                      <a:r>
                        <a:rPr lang="ru-RU" dirty="0" smtClean="0"/>
                        <a:t>Территории , на которых происходили</a:t>
                      </a:r>
                      <a:r>
                        <a:rPr lang="ru-RU" baseline="0" dirty="0" smtClean="0"/>
                        <a:t> военные действия</a:t>
                      </a:r>
                      <a:endParaRPr lang="ru-RU" dirty="0"/>
                    </a:p>
                  </a:txBody>
                  <a:tcPr/>
                </a:tc>
                <a:tc>
                  <a:txBody>
                    <a:bodyPr/>
                    <a:lstStyle/>
                    <a:p>
                      <a:r>
                        <a:rPr lang="ru-RU" dirty="0" smtClean="0"/>
                        <a:t>Почти вся территория Европы , Дальний Восток  ,акватории</a:t>
                      </a:r>
                      <a:r>
                        <a:rPr lang="ru-RU" baseline="0" dirty="0" smtClean="0"/>
                        <a:t> Атлантического и Северного - Ледовитого океанов</a:t>
                      </a:r>
                      <a:endParaRPr lang="ru-RU" dirty="0"/>
                    </a:p>
                  </a:txBody>
                  <a:tcPr/>
                </a:tc>
              </a:tr>
            </a:tbl>
          </a:graphicData>
        </a:graphic>
      </p:graphicFrame>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a:xfrm>
            <a:off x="0" y="0"/>
            <a:ext cx="9144000" cy="6858000"/>
          </a:xfrm>
        </p:spPr>
        <p:txBody>
          <a:bodyPr>
            <a:normAutofit fontScale="90000"/>
          </a:bodyPr>
          <a:lstStyle/>
          <a:p>
            <a:r>
              <a:rPr lang="ru-RU" sz="3100" b="1" dirty="0" smtClean="0"/>
              <a:t>Литература</a:t>
            </a:r>
            <a:r>
              <a:rPr lang="ru-RU" sz="3100" dirty="0" smtClean="0"/>
              <a:t/>
            </a:r>
            <a:br>
              <a:rPr lang="ru-RU" sz="3100" dirty="0" smtClean="0"/>
            </a:br>
            <a:r>
              <a:rPr lang="ru-RU" sz="3100" dirty="0" smtClean="0"/>
              <a:t>Энциклопедия для детей. Том 11 «Математика». М.Д. Аксенова. Издательство: «</a:t>
            </a:r>
            <a:r>
              <a:rPr lang="ru-RU" sz="3100" dirty="0" err="1" smtClean="0"/>
              <a:t>Аванта+</a:t>
            </a:r>
            <a:r>
              <a:rPr lang="ru-RU" sz="3100" dirty="0" smtClean="0"/>
              <a:t>» 1998 год, 688 стр.</a:t>
            </a:r>
            <a:br>
              <a:rPr lang="ru-RU" sz="3100" dirty="0" smtClean="0"/>
            </a:br>
            <a:r>
              <a:rPr lang="ru-RU" sz="3100" dirty="0" smtClean="0"/>
              <a:t>Энциклопедический словарь юного математика для среднего и старшего школьного возраста. Савин А.П.. Издательство: «Педагогика», 1989 год, 353 стр.</a:t>
            </a:r>
            <a:br>
              <a:rPr lang="ru-RU" sz="3100" dirty="0" smtClean="0"/>
            </a:br>
            <a:r>
              <a:rPr lang="ru-RU" sz="3100" dirty="0" smtClean="0"/>
              <a:t>Современная иллюстрированная энциклопедия «Математиков и </a:t>
            </a:r>
            <a:r>
              <a:rPr lang="ru-RU" sz="3100" dirty="0" err="1" smtClean="0"/>
              <a:t>информатиков</a:t>
            </a:r>
            <a:r>
              <a:rPr lang="ru-RU" sz="3100" dirty="0" smtClean="0"/>
              <a:t>». А.П. </a:t>
            </a:r>
            <a:r>
              <a:rPr lang="ru-RU" sz="3100" dirty="0" err="1" smtClean="0"/>
              <a:t>Горкин</a:t>
            </a:r>
            <a:r>
              <a:rPr lang="ru-RU" sz="3100" dirty="0" smtClean="0"/>
              <a:t>., Издательство: «РОСМЕН», 2007 год, 545 стр.</a:t>
            </a:r>
            <a:br>
              <a:rPr lang="ru-RU" sz="3100" dirty="0" smtClean="0"/>
            </a:br>
            <a:r>
              <a:rPr lang="ru-RU" sz="3100" dirty="0" smtClean="0"/>
              <a:t>Научно-теоретический и методический журнал «Математика в школе». Е. </a:t>
            </a:r>
            <a:r>
              <a:rPr lang="ru-RU" sz="3100" dirty="0" err="1" smtClean="0"/>
              <a:t>Букимов</a:t>
            </a:r>
            <a:r>
              <a:rPr lang="ru-RU" sz="3100" dirty="0" smtClean="0"/>
              <a:t>. Издательство: «Школьная пресса», 2010 год, 53 стр.</a:t>
            </a:r>
            <a:r>
              <a:rPr lang="ru-RU" dirty="0" smtClean="0"/>
              <a:t/>
            </a:r>
            <a:br>
              <a:rPr lang="ru-RU" dirty="0" smtClean="0"/>
            </a:br>
            <a:r>
              <a:rPr lang="ru-RU" sz="3100" dirty="0" smtClean="0"/>
              <a:t>Энциклопедия для детей. Том 14 «Техника» М.Д. Аксенова, Издательство: «</a:t>
            </a:r>
            <a:r>
              <a:rPr lang="ru-RU" sz="3100" dirty="0" err="1" smtClean="0"/>
              <a:t>Аванта+</a:t>
            </a:r>
            <a:r>
              <a:rPr lang="ru-RU" sz="3100" dirty="0" smtClean="0"/>
              <a:t>», 2000 год, 688 стр.</a:t>
            </a:r>
            <a:r>
              <a:rPr lang="ru-RU" dirty="0" smtClean="0"/>
              <a:t/>
            </a:r>
            <a:br>
              <a:rPr lang="ru-RU" dirty="0" smtClean="0"/>
            </a:br>
            <a:endParaRPr lang="ru-RU"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03648" y="0"/>
            <a:ext cx="7498080" cy="1143000"/>
          </a:xfrm>
        </p:spPr>
        <p:txBody>
          <a:bodyPr/>
          <a:lstStyle/>
          <a:p>
            <a:r>
              <a:rPr lang="ru-RU" dirty="0" smtClean="0"/>
              <a:t>Спасибо за внимание!!!</a:t>
            </a:r>
            <a:endParaRPr lang="ru-RU" dirty="0"/>
          </a:p>
        </p:txBody>
      </p:sp>
      <p:pic>
        <p:nvPicPr>
          <p:cNvPr id="1026" name="Picture 2" descr="&amp;Icy;&amp;scy;&amp;tcy;&amp;ocy;&amp;rcy;&amp;icy;&amp;yacy; &amp;Vcy;&amp;iecy;&amp;lcy;&amp;icy;&amp;kcy;&amp;ocy;&amp;jcy; &amp;Ocy;&amp;tcy;&amp;iecy;&amp;chcy;&amp;iecy;&amp;scy;&amp;tcy;&amp;vcy;&amp;iecy;&amp;ncy;&amp;ncy;&amp;ocy;&amp;jcy; &amp;vcy;&amp;ocy;&amp;jcy;&amp;ncy;&amp;ycy; - &amp;Kcy;&amp;ocy;&amp;lcy;&amp;lcy;&amp;iecy;&amp;kcy;&amp;tscy;&amp;icy;&amp;yacy; &amp;rcy;&amp;iecy;&amp;fcy;&amp;iecy;&amp;rcy;&amp;acy;&amp;tcy;&amp;ocy;&amp;vcy; &amp;pcy;&amp;ocy;…"/>
          <p:cNvPicPr>
            <a:picLocks noChangeAspect="1" noChangeArrowheads="1"/>
          </p:cNvPicPr>
          <p:nvPr/>
        </p:nvPicPr>
        <p:blipFill>
          <a:blip r:embed="rId2" cstate="print"/>
          <a:srcRect/>
          <a:stretch>
            <a:fillRect/>
          </a:stretch>
        </p:blipFill>
        <p:spPr bwMode="auto">
          <a:xfrm>
            <a:off x="1691679" y="1196752"/>
            <a:ext cx="6720747" cy="5040561"/>
          </a:xfrm>
          <a:prstGeom prst="rect">
            <a:avLst/>
          </a:prstGeom>
          <a:noFill/>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85720" y="274638"/>
            <a:ext cx="8647968" cy="6154758"/>
          </a:xfrm>
        </p:spPr>
        <p:txBody>
          <a:bodyPr>
            <a:normAutofit fontScale="90000"/>
          </a:bodyPr>
          <a:lstStyle/>
          <a:p>
            <a:r>
              <a:rPr lang="ru-RU" dirty="0" smtClean="0"/>
              <a:t>Тема :  «Математика и математики Великой Отечественной войны»</a:t>
            </a:r>
            <a:br>
              <a:rPr lang="ru-RU" dirty="0" smtClean="0"/>
            </a:br>
            <a:r>
              <a:rPr lang="ru-RU" dirty="0" smtClean="0"/>
              <a:t>Цель : определить вклад математики и математиков в победу в Великой Отечественной войне . Узнать , кто из учёных – математиков принимал участие в боевых действиях , какие задачи приходилось решать математикам в годы войны .</a:t>
            </a:r>
            <a:endParaRPr lang="ru-RU" dirty="0"/>
          </a:p>
        </p:txBody>
      </p:sp>
      <p:sp>
        <p:nvSpPr>
          <p:cNvPr id="3" name="Содержимое 2"/>
          <p:cNvSpPr>
            <a:spLocks noGrp="1"/>
          </p:cNvSpPr>
          <p:nvPr>
            <p:ph idx="1"/>
          </p:nvPr>
        </p:nvSpPr>
        <p:spPr>
          <a:xfrm>
            <a:off x="214282" y="6429396"/>
            <a:ext cx="1361292" cy="123812"/>
          </a:xfrm>
        </p:spPr>
        <p:txBody>
          <a:bodyPr>
            <a:normAutofit fontScale="25000" lnSpcReduction="20000"/>
          </a:bodyPr>
          <a:lstStyle/>
          <a:p>
            <a:endParaRPr lang="ru-RU"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8933688" cy="6858000"/>
          </a:xfrm>
        </p:spPr>
        <p:txBody>
          <a:bodyPr>
            <a:normAutofit fontScale="90000"/>
          </a:bodyPr>
          <a:lstStyle/>
          <a:p>
            <a:r>
              <a:rPr lang="ru-RU" dirty="0" smtClean="0"/>
              <a:t>СОДЕРЖАНИЕ:</a:t>
            </a:r>
            <a:br>
              <a:rPr lang="ru-RU" dirty="0" smtClean="0"/>
            </a:br>
            <a:r>
              <a:rPr lang="ru-RU" dirty="0" smtClean="0"/>
              <a:t>1)Введение</a:t>
            </a:r>
            <a:br>
              <a:rPr lang="ru-RU" dirty="0" smtClean="0"/>
            </a:br>
            <a:r>
              <a:rPr lang="ru-RU" dirty="0" smtClean="0"/>
              <a:t>2)Участие учёных-математиков в боевых действиях</a:t>
            </a:r>
            <a:br>
              <a:rPr lang="ru-RU" dirty="0" smtClean="0"/>
            </a:br>
            <a:r>
              <a:rPr lang="ru-RU" dirty="0" smtClean="0"/>
              <a:t>3)Математические задачи для фронта . Совершенствование военной техники</a:t>
            </a:r>
            <a:br>
              <a:rPr lang="ru-RU" dirty="0" smtClean="0"/>
            </a:br>
            <a:r>
              <a:rPr lang="ru-RU" dirty="0" smtClean="0"/>
              <a:t>4)</a:t>
            </a:r>
            <a:r>
              <a:rPr lang="ru-RU" b="1" dirty="0" smtClean="0"/>
              <a:t> </a:t>
            </a:r>
            <a:r>
              <a:rPr lang="ru-RU" dirty="0" smtClean="0"/>
              <a:t>Статистические данные в период Великой Отечественной войны</a:t>
            </a:r>
            <a:br>
              <a:rPr lang="ru-RU" dirty="0" smtClean="0"/>
            </a:br>
            <a:r>
              <a:rPr lang="ru-RU" dirty="0" smtClean="0"/>
              <a:t>5)Заключение</a:t>
            </a:r>
            <a:br>
              <a:rPr lang="ru-RU" dirty="0" smtClean="0"/>
            </a:br>
            <a:r>
              <a:rPr lang="ru-RU" dirty="0" smtClean="0"/>
              <a:t>7)Список литературы</a:t>
            </a:r>
            <a:br>
              <a:rPr lang="ru-RU" dirty="0" smtClean="0"/>
            </a:br>
            <a:endParaRPr lang="ru-RU" dirty="0"/>
          </a:p>
        </p:txBody>
      </p:sp>
      <p:sp>
        <p:nvSpPr>
          <p:cNvPr id="3" name="Содержимое 2"/>
          <p:cNvSpPr>
            <a:spLocks noGrp="1"/>
          </p:cNvSpPr>
          <p:nvPr>
            <p:ph idx="1"/>
          </p:nvPr>
        </p:nvSpPr>
        <p:spPr>
          <a:xfrm>
            <a:off x="357158" y="6215082"/>
            <a:ext cx="2432862" cy="123812"/>
          </a:xfrm>
        </p:spPr>
        <p:txBody>
          <a:bodyPr>
            <a:normAutofit fontScale="25000" lnSpcReduction="20000"/>
          </a:bodyPr>
          <a:lstStyle/>
          <a:p>
            <a:endParaRPr lang="ru-RU"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85720" y="274638"/>
            <a:ext cx="8647968" cy="1582726"/>
          </a:xfrm>
        </p:spPr>
        <p:txBody>
          <a:bodyPr>
            <a:normAutofit fontScale="90000"/>
          </a:bodyPr>
          <a:lstStyle/>
          <a:p>
            <a:r>
              <a:rPr lang="ru-RU" dirty="0" smtClean="0"/>
              <a:t>Во время Великой Отечественной Войны многие люди, в том числе и учёные-математики, уходили воевать.</a:t>
            </a:r>
            <a:endParaRPr lang="ru-RU" dirty="0"/>
          </a:p>
        </p:txBody>
      </p:sp>
      <p:sp>
        <p:nvSpPr>
          <p:cNvPr id="3" name="Содержимое 2"/>
          <p:cNvSpPr>
            <a:spLocks noGrp="1"/>
          </p:cNvSpPr>
          <p:nvPr>
            <p:ph idx="1"/>
          </p:nvPr>
        </p:nvSpPr>
        <p:spPr>
          <a:xfrm>
            <a:off x="357158" y="6357958"/>
            <a:ext cx="2575738" cy="195250"/>
          </a:xfrm>
        </p:spPr>
        <p:txBody>
          <a:bodyPr>
            <a:normAutofit fontScale="25000" lnSpcReduction="20000"/>
          </a:bodyPr>
          <a:lstStyle/>
          <a:p>
            <a:endParaRPr lang="ru-RU" dirty="0"/>
          </a:p>
        </p:txBody>
      </p:sp>
      <p:sp>
        <p:nvSpPr>
          <p:cNvPr id="3074" name="AutoShape 2" descr="http://iclass.home-edu.ru/pluginfile.php/47747/mod_page/content/1/1941_68.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3076" name="AutoShape 4" descr="http://iclass.home-edu.ru/pluginfile.php/47747/mod_page/content/1/1941_68.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3078" name="AutoShape 6" descr="http://iclass.home-edu.ru/pluginfile.php/47747/mod_page/content/1/1941_68.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pic>
        <p:nvPicPr>
          <p:cNvPr id="3080" name="Picture 8" descr="http://works.tarefer.ru/50/100008/pics/image001.gif"/>
          <p:cNvPicPr>
            <a:picLocks noChangeAspect="1" noChangeArrowheads="1"/>
          </p:cNvPicPr>
          <p:nvPr/>
        </p:nvPicPr>
        <p:blipFill>
          <a:blip r:embed="rId2" cstate="print"/>
          <a:srcRect/>
          <a:stretch>
            <a:fillRect/>
          </a:stretch>
        </p:blipFill>
        <p:spPr bwMode="auto">
          <a:xfrm>
            <a:off x="1357291" y="2428868"/>
            <a:ext cx="6262076" cy="4073716"/>
          </a:xfrm>
          <a:prstGeom prst="rect">
            <a:avLst/>
          </a:prstGeom>
          <a:noFill/>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5286380" cy="6858000"/>
          </a:xfrm>
        </p:spPr>
        <p:txBody>
          <a:bodyPr>
            <a:normAutofit fontScale="90000"/>
          </a:bodyPr>
          <a:lstStyle/>
          <a:p>
            <a:r>
              <a:rPr lang="ru-RU" sz="4000" dirty="0" smtClean="0"/>
              <a:t>Например, один из талантливых математиков-механиков, основатель Сибирского отделения АН СССР и Новосибирского Академгородка, академик (с 1946) и вице-президент АН СССР Лаврентьев М.А. был участником ВМФ авиации</a:t>
            </a:r>
            <a:r>
              <a:rPr lang="ru-RU" sz="3200" dirty="0" smtClean="0"/>
              <a:t>.  </a:t>
            </a:r>
            <a:endParaRPr lang="ru-RU" sz="3200" dirty="0"/>
          </a:p>
        </p:txBody>
      </p:sp>
      <p:sp>
        <p:nvSpPr>
          <p:cNvPr id="3" name="Содержимое 2"/>
          <p:cNvSpPr>
            <a:spLocks noGrp="1"/>
          </p:cNvSpPr>
          <p:nvPr>
            <p:ph idx="1"/>
          </p:nvPr>
        </p:nvSpPr>
        <p:spPr>
          <a:xfrm>
            <a:off x="7286644" y="1447800"/>
            <a:ext cx="1647044" cy="123812"/>
          </a:xfrm>
        </p:spPr>
        <p:txBody>
          <a:bodyPr>
            <a:normAutofit fontScale="25000" lnSpcReduction="20000"/>
          </a:bodyPr>
          <a:lstStyle/>
          <a:p>
            <a:endParaRPr lang="ru-RU" dirty="0"/>
          </a:p>
        </p:txBody>
      </p:sp>
      <p:pic>
        <p:nvPicPr>
          <p:cNvPr id="2050" name="Picture 2" descr="http://nios.ru/files/old-nios/uploads/posts/2010-11/1290141857_inst-1-01.jpg"/>
          <p:cNvPicPr>
            <a:picLocks noChangeAspect="1" noChangeArrowheads="1"/>
          </p:cNvPicPr>
          <p:nvPr/>
        </p:nvPicPr>
        <p:blipFill>
          <a:blip r:embed="rId2" cstate="print"/>
          <a:srcRect/>
          <a:stretch>
            <a:fillRect/>
          </a:stretch>
        </p:blipFill>
        <p:spPr bwMode="auto">
          <a:xfrm>
            <a:off x="5143504" y="3786190"/>
            <a:ext cx="3795037" cy="2857496"/>
          </a:xfrm>
          <a:prstGeom prst="rect">
            <a:avLst/>
          </a:prstGeom>
          <a:noFill/>
        </p:spPr>
      </p:pic>
      <p:pic>
        <p:nvPicPr>
          <p:cNvPr id="2052" name="Picture 4" descr="http://mmfd.nsu.ru/mmf/portret.jpg"/>
          <p:cNvPicPr>
            <a:picLocks noChangeAspect="1" noChangeArrowheads="1"/>
          </p:cNvPicPr>
          <p:nvPr/>
        </p:nvPicPr>
        <p:blipFill>
          <a:blip r:embed="rId3" cstate="print"/>
          <a:srcRect/>
          <a:stretch>
            <a:fillRect/>
          </a:stretch>
        </p:blipFill>
        <p:spPr bwMode="auto">
          <a:xfrm>
            <a:off x="5572132" y="214290"/>
            <a:ext cx="2625049" cy="3286148"/>
          </a:xfrm>
          <a:prstGeom prst="rect">
            <a:avLst/>
          </a:prstGeom>
          <a:noFill/>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5643570" cy="6858000"/>
          </a:xfrm>
        </p:spPr>
        <p:txBody>
          <a:bodyPr>
            <a:normAutofit fontScale="90000"/>
          </a:bodyPr>
          <a:lstStyle/>
          <a:p>
            <a:r>
              <a:rPr lang="ru-RU" dirty="0" smtClean="0"/>
              <a:t>Советский учёный в области механики, член-корреспондент АН СССР (1943) Ильюшин А.А. участвовал в артиллерии армии; доктор физико-математических наук,  учёный в области артиллерийского оружия отстаивал Ленинград в тяжёлой борьбе</a:t>
            </a:r>
            <a:endParaRPr lang="ru-RU" dirty="0"/>
          </a:p>
        </p:txBody>
      </p:sp>
      <p:sp>
        <p:nvSpPr>
          <p:cNvPr id="3" name="Содержимое 2"/>
          <p:cNvSpPr>
            <a:spLocks noGrp="1"/>
          </p:cNvSpPr>
          <p:nvPr>
            <p:ph idx="1"/>
          </p:nvPr>
        </p:nvSpPr>
        <p:spPr>
          <a:xfrm>
            <a:off x="285720" y="6215082"/>
            <a:ext cx="1647044" cy="195250"/>
          </a:xfrm>
        </p:spPr>
        <p:txBody>
          <a:bodyPr>
            <a:normAutofit fontScale="25000" lnSpcReduction="20000"/>
          </a:bodyPr>
          <a:lstStyle/>
          <a:p>
            <a:endParaRPr lang="ru-RU" dirty="0"/>
          </a:p>
        </p:txBody>
      </p:sp>
      <p:pic>
        <p:nvPicPr>
          <p:cNvPr id="22530" name="Picture 2" descr="http://upload.wikimedia.org/wikipedia/ru/archive/6/68/20110102124530!S_V_Ilushin.jpg"/>
          <p:cNvPicPr>
            <a:picLocks noChangeAspect="1" noChangeArrowheads="1"/>
          </p:cNvPicPr>
          <p:nvPr/>
        </p:nvPicPr>
        <p:blipFill>
          <a:blip r:embed="rId2" cstate="print"/>
          <a:srcRect/>
          <a:stretch>
            <a:fillRect/>
          </a:stretch>
        </p:blipFill>
        <p:spPr bwMode="auto">
          <a:xfrm>
            <a:off x="5786446" y="214290"/>
            <a:ext cx="3002403" cy="3245636"/>
          </a:xfrm>
          <a:prstGeom prst="rect">
            <a:avLst/>
          </a:prstGeom>
          <a:noFill/>
        </p:spPr>
      </p:pic>
      <p:pic>
        <p:nvPicPr>
          <p:cNvPr id="22532" name="Picture 4" descr="http://www.inventor.perm.ru/persons/photos/ilyushin_01.jpg"/>
          <p:cNvPicPr>
            <a:picLocks noChangeAspect="1" noChangeArrowheads="1"/>
          </p:cNvPicPr>
          <p:nvPr/>
        </p:nvPicPr>
        <p:blipFill>
          <a:blip r:embed="rId3" cstate="print"/>
          <a:srcRect/>
          <a:stretch>
            <a:fillRect/>
          </a:stretch>
        </p:blipFill>
        <p:spPr bwMode="auto">
          <a:xfrm>
            <a:off x="6000760" y="3571876"/>
            <a:ext cx="2357454" cy="3123628"/>
          </a:xfrm>
          <a:prstGeom prst="rect">
            <a:avLst/>
          </a:prstGeom>
          <a:noFill/>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6" name="Picture 2" descr="http://ru.hayazg.info/images/thumb/6/68/%D0%91%D0%B5%D0%B1%D1%83%D1%82%D0%BE%D0%B2_%D0%94%D0%B0%D0%B2%D0%B8%D0%B4_%D0%9E%D1%81%D0%B8%D0%BF%D0%BE%D0%B2%D0%B8%D1%87.jpg/200px-%D0%91%D0%B5%D0%B1%D1%83%D1%82%D0%BE%D0%B2_%D0%94%D0%B0%D0%B2%D0%B8%D0%B4_%D0%9E%D1%81%D0%B8%D0%BF%D0%BE%D0%B2%D0%B8%D1%87.jpg"/>
          <p:cNvPicPr>
            <a:picLocks noChangeAspect="1" noChangeArrowheads="1"/>
          </p:cNvPicPr>
          <p:nvPr/>
        </p:nvPicPr>
        <p:blipFill>
          <a:blip r:embed="rId2" cstate="print"/>
          <a:srcRect/>
          <a:stretch>
            <a:fillRect/>
          </a:stretch>
        </p:blipFill>
        <p:spPr bwMode="auto">
          <a:xfrm>
            <a:off x="1928794" y="2753911"/>
            <a:ext cx="3350275" cy="4104089"/>
          </a:xfrm>
          <a:prstGeom prst="rect">
            <a:avLst/>
          </a:prstGeom>
          <a:noFill/>
        </p:spPr>
      </p:pic>
      <p:sp>
        <p:nvSpPr>
          <p:cNvPr id="2" name="Заголовок 1"/>
          <p:cNvSpPr>
            <a:spLocks noGrp="1"/>
          </p:cNvSpPr>
          <p:nvPr>
            <p:ph type="title"/>
          </p:nvPr>
        </p:nvSpPr>
        <p:spPr>
          <a:xfrm>
            <a:off x="214282" y="0"/>
            <a:ext cx="8719406" cy="3357562"/>
          </a:xfrm>
        </p:spPr>
        <p:txBody>
          <a:bodyPr>
            <a:normAutofit fontScale="90000"/>
          </a:bodyPr>
          <a:lstStyle/>
          <a:p>
            <a:r>
              <a:rPr lang="ru-RU" dirty="0" smtClean="0"/>
              <a:t>Д</a:t>
            </a:r>
            <a:r>
              <a:rPr lang="ru-RU" dirty="0" smtClean="0"/>
              <a:t>.О. </a:t>
            </a:r>
            <a:r>
              <a:rPr lang="ru-RU" dirty="0" err="1" smtClean="0"/>
              <a:t>Бебутов</a:t>
            </a:r>
            <a:r>
              <a:rPr lang="ru-RU" dirty="0" smtClean="0"/>
              <a:t> (1913-1942) начал свою научную работу в годы своей студенческой жизни. Он очень много трудился в теории дифференциальных уравнений, где получил много важных результатов.</a:t>
            </a:r>
            <a:endParaRPr lang="ru-RU" dirty="0"/>
          </a:p>
        </p:txBody>
      </p:sp>
      <p:sp>
        <p:nvSpPr>
          <p:cNvPr id="3" name="Содержимое 2"/>
          <p:cNvSpPr>
            <a:spLocks noGrp="1"/>
          </p:cNvSpPr>
          <p:nvPr>
            <p:ph idx="1"/>
          </p:nvPr>
        </p:nvSpPr>
        <p:spPr>
          <a:xfrm>
            <a:off x="7143768" y="1447800"/>
            <a:ext cx="1789920" cy="123812"/>
          </a:xfrm>
        </p:spPr>
        <p:txBody>
          <a:bodyPr>
            <a:normAutofit fontScale="25000" lnSpcReduction="20000"/>
          </a:bodyPr>
          <a:lstStyle/>
          <a:p>
            <a:endParaRPr lang="ru-RU" dirty="0"/>
          </a:p>
        </p:txBody>
      </p:sp>
      <p:pic>
        <p:nvPicPr>
          <p:cNvPr id="21508" name="Picture 4" descr="http://www.geocities.ws/azat10/Bebutov.jpg"/>
          <p:cNvPicPr>
            <a:picLocks noChangeAspect="1" noChangeArrowheads="1"/>
          </p:cNvPicPr>
          <p:nvPr/>
        </p:nvPicPr>
        <p:blipFill>
          <a:blip r:embed="rId3" cstate="print"/>
          <a:srcRect/>
          <a:stretch>
            <a:fillRect/>
          </a:stretch>
        </p:blipFill>
        <p:spPr bwMode="auto">
          <a:xfrm>
            <a:off x="5786446" y="2875957"/>
            <a:ext cx="2571736" cy="3982043"/>
          </a:xfrm>
          <a:prstGeom prst="rect">
            <a:avLst/>
          </a:prstGeom>
          <a:noFill/>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5357818" cy="6858000"/>
          </a:xfrm>
        </p:spPr>
        <p:txBody>
          <a:bodyPr>
            <a:normAutofit fontScale="90000"/>
          </a:bodyPr>
          <a:lstStyle/>
          <a:p>
            <a:r>
              <a:rPr lang="ru-RU" sz="3800" dirty="0" smtClean="0"/>
              <a:t>Н. Е. </a:t>
            </a:r>
            <a:r>
              <a:rPr lang="ru-RU" sz="3800" dirty="0" err="1" smtClean="0"/>
              <a:t>Кочин</a:t>
            </a:r>
            <a:r>
              <a:rPr lang="ru-RU" sz="3800" dirty="0" smtClean="0"/>
              <a:t> трудился в научной деятельности Московского университета. Значительным вкладом  </a:t>
            </a:r>
            <a:r>
              <a:rPr lang="ru-RU" sz="3800" dirty="0" err="1" smtClean="0"/>
              <a:t>Кочина</a:t>
            </a:r>
            <a:r>
              <a:rPr lang="ru-RU" sz="3800" dirty="0" smtClean="0"/>
              <a:t> в победу явилась разработка в 1941 – 1944 годах  «Теория круглого крыла», которая давала возможность точно рассчитывать силы, действующие на крыло самолета во время полета.</a:t>
            </a:r>
            <a:endParaRPr lang="ru-RU" sz="3800" dirty="0"/>
          </a:p>
        </p:txBody>
      </p:sp>
      <p:sp>
        <p:nvSpPr>
          <p:cNvPr id="3" name="Содержимое 2"/>
          <p:cNvSpPr>
            <a:spLocks noGrp="1"/>
          </p:cNvSpPr>
          <p:nvPr>
            <p:ph idx="1"/>
          </p:nvPr>
        </p:nvSpPr>
        <p:spPr>
          <a:xfrm>
            <a:off x="7429520" y="1447800"/>
            <a:ext cx="1504168" cy="195250"/>
          </a:xfrm>
        </p:spPr>
        <p:txBody>
          <a:bodyPr>
            <a:normAutofit fontScale="25000" lnSpcReduction="20000"/>
          </a:bodyPr>
          <a:lstStyle/>
          <a:p>
            <a:endParaRPr lang="ru-RU" dirty="0"/>
          </a:p>
        </p:txBody>
      </p:sp>
      <p:pic>
        <p:nvPicPr>
          <p:cNvPr id="20484" name="Picture 4" descr="http://www.ipme.nw.ru/mirrors/PRAN/www/photo/32/3257.jpg"/>
          <p:cNvPicPr>
            <a:picLocks noChangeAspect="1" noChangeArrowheads="1"/>
          </p:cNvPicPr>
          <p:nvPr/>
        </p:nvPicPr>
        <p:blipFill>
          <a:blip r:embed="rId2" cstate="print"/>
          <a:srcRect/>
          <a:stretch>
            <a:fillRect/>
          </a:stretch>
        </p:blipFill>
        <p:spPr bwMode="auto">
          <a:xfrm>
            <a:off x="5072066" y="3048000"/>
            <a:ext cx="2847975" cy="3810000"/>
          </a:xfrm>
          <a:prstGeom prst="rect">
            <a:avLst/>
          </a:prstGeom>
          <a:noFill/>
        </p:spPr>
      </p:pic>
      <p:pic>
        <p:nvPicPr>
          <p:cNvPr id="20482" name="Picture 2" descr="http://upload.wikimedia.org/wikipedia/ru/e/e5/Kochin_n.e_.jpg"/>
          <p:cNvPicPr>
            <a:picLocks noChangeAspect="1" noChangeArrowheads="1"/>
          </p:cNvPicPr>
          <p:nvPr/>
        </p:nvPicPr>
        <p:blipFill>
          <a:blip r:embed="rId3" cstate="print"/>
          <a:srcRect/>
          <a:stretch>
            <a:fillRect/>
          </a:stretch>
        </p:blipFill>
        <p:spPr bwMode="auto">
          <a:xfrm>
            <a:off x="6286512" y="0"/>
            <a:ext cx="2674990" cy="3571900"/>
          </a:xfrm>
          <a:prstGeom prst="rect">
            <a:avLst/>
          </a:prstGeom>
          <a:noFill/>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5643570" cy="6858000"/>
          </a:xfrm>
        </p:spPr>
        <p:txBody>
          <a:bodyPr>
            <a:normAutofit/>
          </a:bodyPr>
          <a:lstStyle/>
          <a:p>
            <a:r>
              <a:rPr lang="ru-RU" sz="3600" dirty="0" smtClean="0"/>
              <a:t>В военные годы было создано победное оружие –ракетная установка залпового огня. Всем нам знакомый как «Катюша». Во времена войны было не редкость называть военную технику именами. Благодаря «Катюше», советская армия громила германские войска в ходе войны.</a:t>
            </a:r>
            <a:endParaRPr lang="ru-RU" sz="3600" dirty="0"/>
          </a:p>
        </p:txBody>
      </p:sp>
      <p:sp>
        <p:nvSpPr>
          <p:cNvPr id="3" name="Содержимое 2"/>
          <p:cNvSpPr>
            <a:spLocks noGrp="1"/>
          </p:cNvSpPr>
          <p:nvPr>
            <p:ph idx="1"/>
          </p:nvPr>
        </p:nvSpPr>
        <p:spPr>
          <a:xfrm>
            <a:off x="1071538" y="6429396"/>
            <a:ext cx="1861358" cy="195250"/>
          </a:xfrm>
        </p:spPr>
        <p:txBody>
          <a:bodyPr>
            <a:normAutofit fontScale="25000" lnSpcReduction="20000"/>
          </a:bodyPr>
          <a:lstStyle/>
          <a:p>
            <a:endParaRPr lang="ru-RU" dirty="0"/>
          </a:p>
        </p:txBody>
      </p:sp>
      <p:pic>
        <p:nvPicPr>
          <p:cNvPr id="19458" name="Picture 2" descr="http://www.litcetera.net/Images1/katusha02.jpg"/>
          <p:cNvPicPr>
            <a:picLocks noChangeAspect="1" noChangeArrowheads="1"/>
          </p:cNvPicPr>
          <p:nvPr/>
        </p:nvPicPr>
        <p:blipFill>
          <a:blip r:embed="rId2" cstate="print"/>
          <a:srcRect/>
          <a:stretch>
            <a:fillRect/>
          </a:stretch>
        </p:blipFill>
        <p:spPr bwMode="auto">
          <a:xfrm>
            <a:off x="5357818" y="4927032"/>
            <a:ext cx="3786182" cy="1720992"/>
          </a:xfrm>
          <a:prstGeom prst="rect">
            <a:avLst/>
          </a:prstGeom>
          <a:noFill/>
        </p:spPr>
      </p:pic>
      <p:pic>
        <p:nvPicPr>
          <p:cNvPr id="19460" name="Picture 4" descr="http://pobeda34.ru/files/1950.jpg"/>
          <p:cNvPicPr>
            <a:picLocks noChangeAspect="1" noChangeArrowheads="1"/>
          </p:cNvPicPr>
          <p:nvPr/>
        </p:nvPicPr>
        <p:blipFill>
          <a:blip r:embed="rId3" cstate="print"/>
          <a:srcRect/>
          <a:stretch>
            <a:fillRect/>
          </a:stretch>
        </p:blipFill>
        <p:spPr bwMode="auto">
          <a:xfrm>
            <a:off x="5524475" y="857232"/>
            <a:ext cx="3619525" cy="2714644"/>
          </a:xfrm>
          <a:prstGeom prst="rect">
            <a:avLst/>
          </a:prstGeom>
          <a:noFill/>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Солнцестояние">
  <a:themeElements>
    <a:clrScheme name="Солнцестояние">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Солнцестояние">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Солнцестояние">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215</TotalTime>
  <Words>341</Words>
  <Application>Microsoft Office PowerPoint</Application>
  <PresentationFormat>Экран (4:3)</PresentationFormat>
  <Paragraphs>27</Paragraphs>
  <Slides>14</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14</vt:i4>
      </vt:variant>
    </vt:vector>
  </HeadingPairs>
  <TitlesOfParts>
    <vt:vector size="15" baseType="lpstr">
      <vt:lpstr>Солнцестояние</vt:lpstr>
      <vt:lpstr>«Математика и математики Великой Отечественной войны»</vt:lpstr>
      <vt:lpstr>Тема :  «Математика и математики Великой Отечественной войны» Цель : определить вклад математики и математиков в победу в Великой Отечественной войне . Узнать , кто из учёных – математиков принимал участие в боевых действиях , какие задачи приходилось решать математикам в годы войны .</vt:lpstr>
      <vt:lpstr>СОДЕРЖАНИЕ: 1)Введение 2)Участие учёных-математиков в боевых действиях 3)Математические задачи для фронта . Совершенствование военной техники 4) Статистические данные в период Великой Отечественной войны 5)Заключение 7)Список литературы </vt:lpstr>
      <vt:lpstr>Во время Великой Отечественной Войны многие люди, в том числе и учёные-математики, уходили воевать.</vt:lpstr>
      <vt:lpstr>Например, один из талантливых математиков-механиков, основатель Сибирского отделения АН СССР и Новосибирского Академгородка, академик (с 1946) и вице-президент АН СССР Лаврентьев М.А. был участником ВМФ авиации.  </vt:lpstr>
      <vt:lpstr>Советский учёный в области механики, член-корреспондент АН СССР (1943) Ильюшин А.А. участвовал в артиллерии армии; доктор физико-математических наук,  учёный в области артиллерийского оружия отстаивал Ленинград в тяжёлой борьбе</vt:lpstr>
      <vt:lpstr>Д.О. Бебутов (1913-1942) начал свою научную работу в годы своей студенческой жизни. Он очень много трудился в теории дифференциальных уравнений, где получил много важных результатов.</vt:lpstr>
      <vt:lpstr>Н. Е. Кочин трудился в научной деятельности Московского университета. Значительным вкладом  Кочина в победу явилась разработка в 1941 – 1944 годах  «Теория круглого крыла», которая давала возможность точно рассчитывать силы, действующие на крыло самолета во время полета.</vt:lpstr>
      <vt:lpstr>В военные годы было создано победное оружие –ракетная установка залпового огня. Всем нам знакомый как «Катюша». Во времена войны было не редкость называть военную технику именами. Благодаря «Катюше», советская армия громила германские войска в ходе войны.</vt:lpstr>
      <vt:lpstr>Достижения блестящих результатов в деле усовершенствования боевых самолетов, позволило А.С. Яковлеву и С.А. Лавочкину создать грозные истребители, Н.Н. Поликарпову и В.М. Петлякову – мощные бомбардировщики.</vt:lpstr>
      <vt:lpstr>Ученый Михаил Алексеевич Лаврентьев создал теорию кумуляции при взрыве, по которой были созданы боевые снаряды и мины. Одной из крупнейших заслуг Лаврентьева является активная пропаганда необходимости быстрейшего развития в нашей стране вычислительной техники.</vt:lpstr>
      <vt:lpstr>Статистические данные в период Великой Отечественной войны</vt:lpstr>
      <vt:lpstr>Литература Энциклопедия для детей. Том 11 «Математика». М.Д. Аксенова. Издательство: «Аванта+» 1998 год, 688 стр. Энциклопедический словарь юного математика для среднего и старшего школьного возраста. Савин А.П.. Издательство: «Педагогика», 1989 год, 353 стр. Современная иллюстрированная энциклопедия «Математиков и информатиков». А.П. Горкин., Издательство: «РОСМЕН», 2007 год, 545 стр. Научно-теоретический и методический журнал «Математика в школе». Е. Букимов. Издательство: «Школьная пресса», 2010 год, 53 стр. Энциклопедия для детей. Том 14 «Техника» М.Д. Аксенова, Издательство: «Аванта+», 2000 год, 688 стр. </vt:lpstr>
      <vt:lpstr>Спасибо за внимание!!!</vt:lpstr>
    </vt:vector>
  </TitlesOfParts>
  <Company>MultiDVD Team</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«Математика и математики Великой Отечественной войны»</dc:title>
  <dc:creator>гриша</dc:creator>
  <cp:lastModifiedBy>teacher</cp:lastModifiedBy>
  <cp:revision>12</cp:revision>
  <dcterms:created xsi:type="dcterms:W3CDTF">2015-02-13T16:03:30Z</dcterms:created>
  <dcterms:modified xsi:type="dcterms:W3CDTF">2015-02-27T10:48:34Z</dcterms:modified>
</cp:coreProperties>
</file>