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73" r:id="rId4"/>
    <p:sldId id="260" r:id="rId5"/>
    <p:sldId id="276" r:id="rId6"/>
    <p:sldId id="262" r:id="rId7"/>
    <p:sldId id="271" r:id="rId8"/>
    <p:sldId id="272" r:id="rId9"/>
    <p:sldId id="298" r:id="rId10"/>
    <p:sldId id="263" r:id="rId11"/>
    <p:sldId id="299" r:id="rId12"/>
    <p:sldId id="293" r:id="rId13"/>
    <p:sldId id="295" r:id="rId14"/>
    <p:sldId id="264" r:id="rId15"/>
    <p:sldId id="265" r:id="rId16"/>
    <p:sldId id="267" r:id="rId17"/>
    <p:sldId id="290" r:id="rId18"/>
    <p:sldId id="289" r:id="rId19"/>
    <p:sldId id="287" r:id="rId20"/>
    <p:sldId id="270" r:id="rId21"/>
    <p:sldId id="279" r:id="rId22"/>
    <p:sldId id="275" r:id="rId23"/>
    <p:sldId id="256" r:id="rId24"/>
    <p:sldId id="288" r:id="rId25"/>
    <p:sldId id="280" r:id="rId26"/>
    <p:sldId id="281" r:id="rId27"/>
    <p:sldId id="282" r:id="rId28"/>
    <p:sldId id="283" r:id="rId29"/>
    <p:sldId id="300" r:id="rId30"/>
    <p:sldId id="284" r:id="rId31"/>
    <p:sldId id="292" r:id="rId32"/>
    <p:sldId id="26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6B9B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6" autoAdjust="0"/>
    <p:restoredTop sz="94660"/>
  </p:normalViewPr>
  <p:slideViewPr>
    <p:cSldViewPr>
      <p:cViewPr>
        <p:scale>
          <a:sx n="70" d="100"/>
          <a:sy n="70" d="100"/>
        </p:scale>
        <p:origin x="-137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E8FE-5B7A-4DB9-9B25-2081CF6CB304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03F3-18A2-46A9-A620-719B3804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E8FE-5B7A-4DB9-9B25-2081CF6CB304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03F3-18A2-46A9-A620-719B3804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E8FE-5B7A-4DB9-9B25-2081CF6CB304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03F3-18A2-46A9-A620-719B3804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E8FE-5B7A-4DB9-9B25-2081CF6CB304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03F3-18A2-46A9-A620-719B3804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E8FE-5B7A-4DB9-9B25-2081CF6CB304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03F3-18A2-46A9-A620-719B3804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E8FE-5B7A-4DB9-9B25-2081CF6CB304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03F3-18A2-46A9-A620-719B3804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E8FE-5B7A-4DB9-9B25-2081CF6CB304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03F3-18A2-46A9-A620-719B3804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E8FE-5B7A-4DB9-9B25-2081CF6CB304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03F3-18A2-46A9-A620-719B3804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E8FE-5B7A-4DB9-9B25-2081CF6CB304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03F3-18A2-46A9-A620-719B3804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E8FE-5B7A-4DB9-9B25-2081CF6CB304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03F3-18A2-46A9-A620-719B3804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EE8FE-5B7A-4DB9-9B25-2081CF6CB304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03F3-18A2-46A9-A620-719B3804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E8FE-5B7A-4DB9-9B25-2081CF6CB304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903F3-18A2-46A9-A620-719B3804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slide" Target="slide23.xml"/><Relationship Id="rId4" Type="http://schemas.openxmlformats.org/officeDocument/2006/relationships/slide" Target="slide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12" Type="http://schemas.openxmlformats.org/officeDocument/2006/relationships/slide" Target="slide3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31.xml"/><Relationship Id="rId5" Type="http://schemas.openxmlformats.org/officeDocument/2006/relationships/slide" Target="slide6.xml"/><Relationship Id="rId10" Type="http://schemas.openxmlformats.org/officeDocument/2006/relationships/slide" Target="slide30.xml"/><Relationship Id="rId4" Type="http://schemas.openxmlformats.org/officeDocument/2006/relationships/slide" Target="slide4.xml"/><Relationship Id="rId9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gif"/><Relationship Id="rId4" Type="http://schemas.openxmlformats.org/officeDocument/2006/relationships/image" Target="../media/image54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gif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764704"/>
            <a:ext cx="9144000" cy="2664296"/>
          </a:xfrm>
          <a:noFill/>
        </p:spPr>
        <p:txBody>
          <a:bodyPr>
            <a:normAutofit/>
          </a:bodyPr>
          <a:lstStyle/>
          <a:p>
            <a:r>
              <a:rPr lang="ru-RU" b="1" i="1" dirty="0" smtClean="0">
                <a:ln>
                  <a:solidFill>
                    <a:schemeClr val="tx1"/>
                  </a:solidFill>
                </a:ln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Полусумма и сумма </a:t>
            </a:r>
            <a:r>
              <a:rPr lang="ru-RU" b="1" i="1" dirty="0" err="1" smtClean="0">
                <a:ln>
                  <a:solidFill>
                    <a:schemeClr val="tx1"/>
                  </a:solidFill>
                </a:ln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Минковского</a:t>
            </a:r>
            <a:endParaRPr lang="ru-RU" b="1" i="1" dirty="0">
              <a:ln>
                <a:solidFill>
                  <a:schemeClr val="tx1"/>
                </a:solidFill>
              </a:ln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4509120"/>
            <a:ext cx="4186808" cy="2160240"/>
          </a:xfrm>
          <a:noFill/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000" dirty="0" smtClean="0"/>
              <a:t>      </a:t>
            </a:r>
            <a:r>
              <a:rPr lang="ru-RU" sz="3000" u="sng" dirty="0" smtClean="0"/>
              <a:t>Автор: 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Сорокина Светлана Олеговна, </a:t>
            </a:r>
            <a:br>
              <a:rPr lang="ru-RU" sz="3000" dirty="0" smtClean="0"/>
            </a:br>
            <a:r>
              <a:rPr lang="ru-RU" sz="3000" dirty="0" smtClean="0"/>
              <a:t>ученица </a:t>
            </a:r>
            <a:r>
              <a:rPr lang="ru-RU" sz="3000" dirty="0" smtClean="0"/>
              <a:t>11А </a:t>
            </a:r>
            <a:r>
              <a:rPr lang="ru-RU" sz="3000" dirty="0" smtClean="0"/>
              <a:t>класса </a:t>
            </a:r>
          </a:p>
          <a:p>
            <a:pPr>
              <a:buNone/>
            </a:pPr>
            <a:r>
              <a:rPr lang="ru-RU" sz="3000" dirty="0" smtClean="0"/>
              <a:t>      </a:t>
            </a:r>
            <a:r>
              <a:rPr lang="ru-RU" sz="3000" u="sng" dirty="0" smtClean="0"/>
              <a:t>Руководитель: 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Маркова Анна Александровна,</a:t>
            </a:r>
            <a:r>
              <a:rPr lang="ru-RU" sz="3000" dirty="0"/>
              <a:t/>
            </a:r>
            <a:br>
              <a:rPr lang="ru-RU" sz="3000" dirty="0"/>
            </a:br>
            <a:r>
              <a:rPr lang="ru-RU" sz="3000" dirty="0" smtClean="0"/>
              <a:t>учитель математики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200" dirty="0" smtClean="0">
                <a:ln>
                  <a:solidFill>
                    <a:schemeClr val="tx1"/>
                  </a:solidFill>
                </a:ln>
              </a:rPr>
              <a:t>ГБОУ гимназия №293 Красносельского района города Санкт-Петербурга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39552" y="404664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Применение сочетательного закона для полусуммы: </a:t>
            </a:r>
            <a:endParaRPr lang="ru-RU" sz="3000" dirty="0"/>
          </a:p>
        </p:txBody>
      </p:sp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2" cstate="print"/>
          <a:srcRect l="17694" t="11746" r="7447" b="9806"/>
          <a:stretch>
            <a:fillRect/>
          </a:stretch>
        </p:blipFill>
        <p:spPr bwMode="auto">
          <a:xfrm>
            <a:off x="467544" y="1844824"/>
            <a:ext cx="396044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2" cstate="print"/>
          <a:srcRect l="17694" t="11746" r="7447" b="9806"/>
          <a:stretch>
            <a:fillRect/>
          </a:stretch>
        </p:blipFill>
        <p:spPr bwMode="auto">
          <a:xfrm>
            <a:off x="4716016" y="1844824"/>
            <a:ext cx="396044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492896"/>
            <a:ext cx="244608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492896"/>
            <a:ext cx="244608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212976"/>
            <a:ext cx="981663" cy="151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2708920"/>
            <a:ext cx="2121272" cy="1444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2708920"/>
            <a:ext cx="1983531" cy="1981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3281430"/>
            <a:ext cx="1442676" cy="795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39814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27584" y="5517232"/>
            <a:ext cx="8136904" cy="10156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000" i="1" dirty="0" smtClean="0"/>
              <a:t>Ассоциативность не является справедливой для полусуммы!</a:t>
            </a:r>
            <a:endParaRPr lang="ru-RU" sz="30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404664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Применение сочетательного закона для полусуммы: </a:t>
            </a:r>
            <a:endParaRPr lang="ru-RU" sz="3000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844824"/>
            <a:ext cx="39814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3924" y="1837159"/>
            <a:ext cx="392430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5097E-6 L 0.23889 -2.95097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5097E-6 L -0.2257 -2.95097E-6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Batang" pitchFamily="18" charset="-127"/>
                <a:ea typeface="Batang" pitchFamily="18" charset="-127"/>
              </a:rPr>
              <a:t>Сумма фигур на сфере</a:t>
            </a:r>
            <a:endParaRPr lang="ru-RU" dirty="0">
              <a:ln>
                <a:solidFill>
                  <a:schemeClr val="tx1"/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6888" y="1609725"/>
            <a:ext cx="561022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25743" t="13836" r="15099" b="12893"/>
          <a:stretch>
            <a:fillRect/>
          </a:stretch>
        </p:blipFill>
        <p:spPr bwMode="auto">
          <a:xfrm>
            <a:off x="2724500" y="1700808"/>
            <a:ext cx="3575692" cy="34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3861048"/>
            <a:ext cx="8820472" cy="28083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«С точностью до параллельного переноса сумма по Минковскому двух многоугольников на плоскости - это многоугольник, стороны которого – это все стороны первого многоугольника и все стороны второго»</a:t>
            </a:r>
            <a:r>
              <a:rPr lang="en-US" dirty="0" smtClean="0"/>
              <a:t> (</a:t>
            </a:r>
            <a:r>
              <a:rPr lang="ru-RU" dirty="0" smtClean="0"/>
              <a:t>А.Г.Хованский «Системы уравнений с многогранниками Ньютона общего положения»)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0648"/>
            <a:ext cx="6768752" cy="34037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6888" y="1609725"/>
            <a:ext cx="561022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3" cstate="print"/>
          <a:srcRect l="18530" t="11524" r="16294" b="14126"/>
          <a:stretch>
            <a:fillRect/>
          </a:stretch>
        </p:blipFill>
        <p:spPr bwMode="auto">
          <a:xfrm>
            <a:off x="2843808" y="1725397"/>
            <a:ext cx="3500421" cy="3431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endParaRPr lang="ru-RU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4" cstate="print"/>
          <a:srcRect l="5429" t="4066" r="5429" b="4066"/>
          <a:stretch>
            <a:fillRect/>
          </a:stretch>
        </p:blipFill>
        <p:spPr bwMode="auto">
          <a:xfrm>
            <a:off x="2627784" y="1628800"/>
            <a:ext cx="374441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9812" y="274638"/>
            <a:ext cx="3384376" cy="1143000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Batang" pitchFamily="18" charset="-127"/>
                <a:ea typeface="Batang" pitchFamily="18" charset="-127"/>
              </a:rPr>
              <a:t>Применение</a:t>
            </a:r>
            <a:endParaRPr lang="ru-RU" dirty="0">
              <a:ln>
                <a:solidFill>
                  <a:schemeClr val="tx1"/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>
              <a:buBlip>
                <a:blip r:embed="rId2"/>
              </a:buBlip>
            </a:pPr>
            <a:r>
              <a:rPr lang="ru-RU" dirty="0" smtClean="0">
                <a:hlinkClick r:id="rId3" action="ppaction://hlinksldjump"/>
              </a:rPr>
              <a:t>Взрыв горючей жидкости в сосуде (Сумма фигур в пространстве)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>
                <a:hlinkClick r:id="rId4" action="ppaction://hlinksldjump"/>
              </a:rPr>
              <a:t>Взрыв атомной бомбы (Сумма фигур на сфере)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>
                <a:hlinkClick r:id="rId5" action="ppaction://hlinksldjump"/>
              </a:rPr>
              <a:t>Распространение пожара в лесу (Сумма фигур на плоскости)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3738" y="-99392"/>
            <a:ext cx="4716524" cy="1143000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Batang" pitchFamily="18" charset="-127"/>
                <a:ea typeface="Batang" pitchFamily="18" charset="-127"/>
              </a:rPr>
              <a:t>Взрыв жидкости</a:t>
            </a:r>
            <a:endParaRPr lang="ru-RU" dirty="0">
              <a:ln>
                <a:solidFill>
                  <a:schemeClr val="tx1"/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8" name="Рисунок 7" descr="отсчёт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0"/>
            <a:ext cx="1619672" cy="2159563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комна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5576"/>
            <a:ext cx="9144000" cy="6869152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573016"/>
            <a:ext cx="4608512" cy="2988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68110"/>
            <a:ext cx="4608512" cy="2988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 t="6734" b="14141"/>
          <a:stretch>
            <a:fillRect/>
          </a:stretch>
        </p:blipFill>
        <p:spPr bwMode="auto">
          <a:xfrm>
            <a:off x="2411760" y="758577"/>
            <a:ext cx="43529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 b="7692"/>
          <a:stretch>
            <a:fillRect/>
          </a:stretch>
        </p:blipFill>
        <p:spPr bwMode="auto">
          <a:xfrm>
            <a:off x="2689329" y="4005064"/>
            <a:ext cx="353885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5836" y="404664"/>
            <a:ext cx="3420380" cy="1012974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Batang" pitchFamily="18" charset="-127"/>
                <a:ea typeface="Batang" pitchFamily="18" charset="-127"/>
              </a:rPr>
              <a:t>Содержание</a:t>
            </a:r>
            <a:endParaRPr lang="ru-RU" dirty="0">
              <a:ln>
                <a:solidFill>
                  <a:schemeClr val="tx1"/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pPr>
              <a:buBlip>
                <a:blip r:embed="rId2"/>
              </a:buBlip>
            </a:pP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3" action="ppaction://hlinksldjump"/>
              </a:rPr>
              <a:t>Цели и задачи</a:t>
            </a:r>
            <a:endParaRPr lang="ru-RU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>
              <a:buBlip>
                <a:blip r:embed="rId2"/>
              </a:buBlip>
            </a:pPr>
            <a:r>
              <a:rPr lang="ru-RU" dirty="0" smtClean="0">
                <a:hlinkClick r:id="rId4" action="ppaction://hlinksldjump"/>
              </a:rPr>
              <a:t>Введение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/>
              <a:t>Полусумма фигур </a:t>
            </a:r>
            <a:r>
              <a:rPr lang="ru-RU" dirty="0" smtClean="0">
                <a:hlinkClick r:id="rId5" action="ppaction://hlinksldjump"/>
              </a:rPr>
              <a:t>на плоскости</a:t>
            </a:r>
            <a:r>
              <a:rPr lang="ru-RU" dirty="0" smtClean="0"/>
              <a:t> и </a:t>
            </a:r>
            <a:r>
              <a:rPr lang="ru-RU" dirty="0" smtClean="0">
                <a:hlinkClick r:id="rId6" action="ppaction://hlinksldjump"/>
              </a:rPr>
              <a:t>в пространстве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>
                <a:hlinkClick r:id="rId7" action="ppaction://hlinksldjump"/>
              </a:rPr>
              <a:t>Сравнение суммы фигур </a:t>
            </a:r>
            <a:r>
              <a:rPr lang="ru-RU" smtClean="0">
                <a:hlinkClick r:id="rId7" action="ppaction://hlinksldjump"/>
              </a:rPr>
              <a:t>с полусуммой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>
                <a:hlinkClick r:id="rId8" action="ppaction://hlinksldjump"/>
              </a:rPr>
              <a:t>Сумма фигур на сфере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>
                <a:hlinkClick r:id="rId9" action="ppaction://hlinksldjump"/>
              </a:rPr>
              <a:t>Применение суммы Минковского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>
                <a:hlinkClick r:id="rId10" action="ppaction://hlinksldjump"/>
              </a:rPr>
              <a:t>Заключение</a:t>
            </a:r>
            <a:r>
              <a:rPr lang="ru-RU" dirty="0" smtClean="0"/>
              <a:t> 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hlinkClick r:id="rId11" action="ppaction://hlinksldjump"/>
              </a:rPr>
              <a:t>Выводы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dirty="0" smtClean="0">
                <a:hlinkClick r:id="rId12" action="ppaction://hlinksldjump"/>
              </a:rPr>
              <a:t>Источники информации</a:t>
            </a: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600400" cy="1143000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Взрыв бомбы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268760"/>
            <a:ext cx="1800200" cy="1896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сферы.jpg"/>
          <p:cNvPicPr/>
          <p:nvPr/>
        </p:nvPicPr>
        <p:blipFill>
          <a:blip r:embed="rId2" cstate="print"/>
          <a:srcRect l="24532" t="11054" r="34588" b="14139"/>
          <a:stretch>
            <a:fillRect/>
          </a:stretch>
        </p:blipFill>
        <p:spPr>
          <a:xfrm>
            <a:off x="2033718" y="531795"/>
            <a:ext cx="5076564" cy="5794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3024336" cy="1143000"/>
          </a:xfrm>
          <a:noFill/>
        </p:spPr>
        <p:txBody>
          <a:bodyPr/>
          <a:lstStyle/>
          <a:p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Пожар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Рисунок 4" descr="огонь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0956" y="2421929"/>
            <a:ext cx="1269356" cy="1367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7425" y="428625"/>
            <a:ext cx="462915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135" y="1844824"/>
            <a:ext cx="7877731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огонь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0956" y="2421929"/>
            <a:ext cx="1269356" cy="1367111"/>
          </a:xfrm>
          <a:prstGeom prst="rect">
            <a:avLst/>
          </a:prstGeom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6421" y="2132856"/>
            <a:ext cx="3265859" cy="235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014576"/>
            <a:ext cx="5760640" cy="2494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огонь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0956" y="2421929"/>
            <a:ext cx="1269356" cy="1367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0511" y="836712"/>
            <a:ext cx="6719961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988840"/>
            <a:ext cx="576064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огонь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0956" y="2421929"/>
            <a:ext cx="1269356" cy="1367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836712"/>
            <a:ext cx="7468468" cy="480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огонь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0956" y="2421929"/>
            <a:ext cx="1269356" cy="1367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836712"/>
            <a:ext cx="7468468" cy="480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431"/>
          <a:stretch>
            <a:fillRect/>
          </a:stretch>
        </p:blipFill>
        <p:spPr bwMode="auto">
          <a:xfrm>
            <a:off x="2195736" y="836712"/>
            <a:ext cx="7149158" cy="5110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огонь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0956" y="2421929"/>
            <a:ext cx="1269356" cy="1367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Batang" pitchFamily="18" charset="-127"/>
                <a:ea typeface="Batang" pitchFamily="18" charset="-127"/>
              </a:rPr>
              <a:t>Цели и задачи исследования</a:t>
            </a:r>
            <a:endParaRPr lang="ru-RU" dirty="0">
              <a:ln>
                <a:solidFill>
                  <a:schemeClr val="tx1"/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  <a:noFill/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/>
              <a:t>Цели исследования: </a:t>
            </a:r>
          </a:p>
          <a:p>
            <a:pPr>
              <a:buBlip>
                <a:blip r:embed="rId2"/>
              </a:buBlip>
            </a:pPr>
            <a:r>
              <a:rPr lang="ru-RU" sz="2400" dirty="0" smtClean="0"/>
              <a:t>Развитие теории о сумме фигур</a:t>
            </a:r>
          </a:p>
          <a:p>
            <a:pPr>
              <a:buBlip>
                <a:blip r:embed="rId2"/>
              </a:buBlip>
            </a:pPr>
            <a:r>
              <a:rPr lang="ru-RU" sz="2400" dirty="0" smtClean="0"/>
              <a:t>Поиск практического применения приобретенных знаний</a:t>
            </a:r>
          </a:p>
          <a:p>
            <a:pPr>
              <a:buBlip>
                <a:blip r:embed="rId2"/>
              </a:buBlip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Задачи исследования:</a:t>
            </a:r>
          </a:p>
          <a:p>
            <a:pPr>
              <a:buBlip>
                <a:blip r:embed="rId2"/>
              </a:buBlip>
            </a:pPr>
            <a:r>
              <a:rPr lang="ru-RU" sz="2400" dirty="0" smtClean="0"/>
              <a:t>Раскрытие понятия полусуммы фигур путём решения задач</a:t>
            </a:r>
          </a:p>
          <a:p>
            <a:pPr>
              <a:buBlip>
                <a:blip r:embed="rId2"/>
              </a:buBlip>
            </a:pPr>
            <a:r>
              <a:rPr lang="ru-RU" sz="2400" dirty="0" smtClean="0"/>
              <a:t>Сравнение полусуммы и суммы, переход к понятию суммы </a:t>
            </a:r>
            <a:r>
              <a:rPr lang="ru-RU" sz="2400" smtClean="0"/>
              <a:t>через полусумму </a:t>
            </a:r>
            <a:endParaRPr lang="ru-RU" sz="2400" dirty="0" smtClean="0"/>
          </a:p>
          <a:p>
            <a:pPr>
              <a:buBlip>
                <a:blip r:embed="rId2"/>
              </a:buBlip>
            </a:pPr>
            <a:r>
              <a:rPr lang="ru-RU" sz="2400" dirty="0" smtClean="0"/>
              <a:t>Перенос суммы </a:t>
            </a:r>
            <a:r>
              <a:rPr lang="ru-RU" sz="2400" dirty="0" err="1" smtClean="0"/>
              <a:t>Минковского</a:t>
            </a:r>
            <a:r>
              <a:rPr lang="ru-RU" sz="2400" dirty="0" smtClean="0"/>
              <a:t> на сферу для дальнейших поисков практического применения суммы </a:t>
            </a:r>
            <a:r>
              <a:rPr lang="ru-RU" sz="2400" dirty="0" err="1" smtClean="0"/>
              <a:t>Минковского</a:t>
            </a:r>
            <a:endParaRPr lang="ru-RU" sz="2400" dirty="0" smtClean="0"/>
          </a:p>
          <a:p>
            <a:pPr>
              <a:buBlip>
                <a:blip r:embed="rId2"/>
              </a:buBlip>
            </a:pPr>
            <a:r>
              <a:rPr lang="ru-RU" sz="2400" dirty="0" smtClean="0"/>
              <a:t>Применение полученных знаний </a:t>
            </a:r>
          </a:p>
          <a:p>
            <a:pPr>
              <a:buBlip>
                <a:blip r:embed="rId2"/>
              </a:buBlip>
            </a:pP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Batang" pitchFamily="18" charset="-127"/>
                <a:ea typeface="Batang" pitchFamily="18" charset="-127"/>
              </a:rPr>
              <a:t>Заключение</a:t>
            </a:r>
            <a:endParaRPr lang="ru-RU" dirty="0">
              <a:ln>
                <a:solidFill>
                  <a:schemeClr val="tx1"/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Проведение исследования предоставило  нам возможности:</a:t>
            </a:r>
          </a:p>
          <a:p>
            <a:pPr lvl="0">
              <a:buBlip>
                <a:blip r:embed="rId2"/>
              </a:buBlip>
            </a:pPr>
            <a:r>
              <a:rPr lang="ru-RU" dirty="0" smtClean="0"/>
              <a:t>Изучить геометрию на более высоком уровне</a:t>
            </a:r>
          </a:p>
          <a:p>
            <a:pPr lvl="0">
              <a:buBlip>
                <a:blip r:embed="rId2"/>
              </a:buBlip>
            </a:pPr>
            <a:r>
              <a:rPr lang="ru-RU" dirty="0" smtClean="0"/>
              <a:t>Решить задачи, редко встречающихся в математике</a:t>
            </a:r>
          </a:p>
          <a:p>
            <a:pPr lvl="0">
              <a:buBlip>
                <a:blip r:embed="rId2"/>
              </a:buBlip>
            </a:pPr>
            <a:r>
              <a:rPr lang="ru-RU" dirty="0" smtClean="0"/>
              <a:t>Использовать и изучить множество различных способов для нахождения суммы и полусуммы фигур</a:t>
            </a:r>
          </a:p>
          <a:p>
            <a:pPr lvl="0">
              <a:buBlip>
                <a:blip r:embed="rId2"/>
              </a:buBlip>
            </a:pPr>
            <a:r>
              <a:rPr lang="ru-RU" dirty="0" smtClean="0"/>
              <a:t>Рассмотреть сумму и полусумму на сфере</a:t>
            </a:r>
          </a:p>
          <a:p>
            <a:pPr lvl="0">
              <a:buBlip>
                <a:blip r:embed="rId2"/>
              </a:buBlip>
            </a:pPr>
            <a:r>
              <a:rPr lang="ru-RU" dirty="0" smtClean="0"/>
              <a:t>Изучить помимо теоретического значения практическое применение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Batang" pitchFamily="18" charset="-127"/>
                <a:ea typeface="Batang" pitchFamily="18" charset="-127"/>
              </a:rPr>
              <a:t>Выводы:</a:t>
            </a:r>
            <a:endParaRPr lang="ru-RU" dirty="0">
              <a:ln>
                <a:solidFill>
                  <a:schemeClr val="tx1"/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Blip>
                <a:blip r:embed="rId2"/>
              </a:buBlip>
            </a:pPr>
            <a:r>
              <a:rPr lang="ru-RU" dirty="0" smtClean="0"/>
              <a:t>Сумма и полусумма фигур сохраняют свои свойства на плоскости и в трёхмерном пространстве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Рациональнее всего использовать сумму фигур, хотя в некоторых случаях лучше пользоваться полусуммой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Сумма на сфере в отличие от полусуммы сохраняет все свои свойства 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Свойства данных операций справедливы для любых фигур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Помимо теоретического значения данные операции имеют некоторое практическое применение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6480720" cy="1143000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Batang" pitchFamily="18" charset="-127"/>
                <a:ea typeface="Batang" pitchFamily="18" charset="-127"/>
              </a:rPr>
              <a:t>Источники информации:</a:t>
            </a:r>
            <a:endParaRPr lang="ru-RU" dirty="0">
              <a:ln>
                <a:solidFill>
                  <a:schemeClr val="tx1"/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-3987824"/>
            <a:ext cx="8229600" cy="158417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r>
              <a:rPr lang="ru-RU" sz="3000" dirty="0" smtClean="0"/>
              <a:t>Список литературы:</a:t>
            </a:r>
          </a:p>
          <a:p>
            <a:pPr>
              <a:buBlip>
                <a:blip r:embed="rId2"/>
              </a:buBlip>
            </a:pPr>
            <a:r>
              <a:rPr lang="ru-RU" sz="3000" dirty="0" smtClean="0"/>
              <a:t>Васильев Н.Б. Сложение фигур // Журнал «Квант» 1976, 4, С.22-29.</a:t>
            </a:r>
          </a:p>
          <a:p>
            <a:pPr lvl="0">
              <a:buBlip>
                <a:blip r:embed="rId2"/>
              </a:buBlip>
            </a:pPr>
            <a:r>
              <a:rPr lang="ru-RU" sz="3000" dirty="0" smtClean="0"/>
              <a:t>Выгодский М.Я. Справочник по элементарной математике. – М.: АСТ: </a:t>
            </a:r>
            <a:r>
              <a:rPr lang="ru-RU" sz="3000" dirty="0" err="1" smtClean="0"/>
              <a:t>Астрель</a:t>
            </a:r>
            <a:r>
              <a:rPr lang="ru-RU" sz="3000" dirty="0" smtClean="0"/>
              <a:t>, 2008. 509,</a:t>
            </a:r>
            <a:r>
              <a:rPr lang="en-US" sz="3000" dirty="0" smtClean="0"/>
              <a:t>[3]</a:t>
            </a:r>
            <a:r>
              <a:rPr lang="ru-RU" sz="3000" dirty="0" smtClean="0"/>
              <a:t> с.: ил.</a:t>
            </a:r>
          </a:p>
          <a:p>
            <a:pPr lvl="0">
              <a:buBlip>
                <a:blip r:embed="rId2"/>
              </a:buBlip>
            </a:pPr>
            <a:r>
              <a:rPr lang="ru-RU" sz="3000" dirty="0" smtClean="0"/>
              <a:t>Выгодский М.Я. Справочник по высшей математике. – М.: АСТ: </a:t>
            </a:r>
            <a:r>
              <a:rPr lang="ru-RU" sz="3000" dirty="0" err="1" smtClean="0"/>
              <a:t>Астрель</a:t>
            </a:r>
            <a:r>
              <a:rPr lang="ru-RU" sz="3000" dirty="0" smtClean="0"/>
              <a:t>, 2008. 509,[3] с.: ил.</a:t>
            </a:r>
          </a:p>
          <a:p>
            <a:pPr lvl="0">
              <a:buBlip>
                <a:blip r:embed="rId2"/>
              </a:buBlip>
            </a:pPr>
            <a:r>
              <a:rPr lang="ru-RU" sz="3000" dirty="0" smtClean="0"/>
              <a:t>Панина Г. Арифметика многогранников // Журнал «Квант» 2009, 4, С.10-15.</a:t>
            </a:r>
          </a:p>
          <a:p>
            <a:pPr lvl="0">
              <a:buBlip>
                <a:blip r:embed="rId2"/>
              </a:buBlip>
            </a:pPr>
            <a:r>
              <a:rPr lang="ru-RU" sz="3000" dirty="0" smtClean="0"/>
              <a:t>Хованский А.Г. Системы уравнений с многогранниками Ньютона общего положения // Общематематический семинар «Глобус» 2006, 3, С.14.</a:t>
            </a:r>
          </a:p>
          <a:p>
            <a:pPr>
              <a:buNone/>
            </a:pPr>
            <a:r>
              <a:rPr lang="ru-RU" sz="3000" dirty="0" smtClean="0"/>
              <a:t>Среды проектирования и черчения:</a:t>
            </a:r>
          </a:p>
          <a:p>
            <a:pPr>
              <a:buBlip>
                <a:blip r:embed="rId2"/>
              </a:buBlip>
            </a:pPr>
            <a:r>
              <a:rPr lang="en-US" sz="3000" dirty="0" smtClean="0"/>
              <a:t>AutoCAD</a:t>
            </a:r>
            <a:endParaRPr lang="ru-RU" sz="3000" dirty="0" smtClean="0"/>
          </a:p>
          <a:p>
            <a:pPr>
              <a:buBlip>
                <a:blip r:embed="rId2"/>
              </a:buBlip>
            </a:pPr>
            <a:r>
              <a:rPr lang="ru-RU" sz="3000" dirty="0" smtClean="0"/>
              <a:t>Живая геометрия</a:t>
            </a:r>
          </a:p>
          <a:p>
            <a:pPr>
              <a:buNone/>
            </a:pPr>
            <a:r>
              <a:rPr lang="ru-RU" sz="3000" dirty="0" smtClean="0"/>
              <a:t>Дополнительные материалы:</a:t>
            </a:r>
          </a:p>
          <a:p>
            <a:pPr>
              <a:buBlip>
                <a:blip r:embed="rId2"/>
              </a:buBlip>
            </a:pPr>
            <a:r>
              <a:rPr lang="en-US" sz="3000" dirty="0" smtClean="0"/>
              <a:t>Gismeteo.ru</a:t>
            </a: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>
              <a:buBlip>
                <a:blip r:embed="rId2"/>
              </a:buBlip>
            </a:pPr>
            <a:endParaRPr lang="ru-RU" sz="3000" dirty="0" smtClean="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88640"/>
            <a:ext cx="3024336" cy="648072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Batang" pitchFamily="18" charset="-127"/>
                <a:ea typeface="Batang" pitchFamily="18" charset="-127"/>
              </a:rPr>
              <a:t>Введение</a:t>
            </a:r>
            <a:endParaRPr lang="ru-RU" dirty="0">
              <a:ln>
                <a:solidFill>
                  <a:schemeClr val="tx1"/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712968" cy="2304257"/>
          </a:xfrm>
          <a:noFill/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000" dirty="0" smtClean="0"/>
              <a:t>     Множество всех концов М векторов </a:t>
            </a:r>
            <a:br>
              <a:rPr lang="ru-RU" sz="3000" dirty="0" smtClean="0"/>
            </a:br>
            <a:r>
              <a:rPr lang="ru-RU" sz="3000" dirty="0" smtClean="0"/>
              <a:t>                       , где Р и Q – произвольные точки фигур F и G соответственно, называется суммой фигур F и G (или суммой Минковского).</a:t>
            </a:r>
            <a:r>
              <a:rPr lang="ru-RU" sz="2800" dirty="0" smtClean="0"/>
              <a:t> Сумма обозначается </a:t>
            </a:r>
            <a:r>
              <a:rPr lang="en-US" sz="2800" dirty="0" smtClean="0"/>
              <a:t>F+G.</a:t>
            </a:r>
            <a:endParaRPr lang="ru-RU" sz="3000" dirty="0" smtClean="0"/>
          </a:p>
          <a:p>
            <a:endParaRPr lang="ru-RU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2" cstate="print"/>
          <a:srcRect l="39211" r="40395" b="29535"/>
          <a:stretch>
            <a:fillRect/>
          </a:stretch>
        </p:blipFill>
        <p:spPr bwMode="auto">
          <a:xfrm>
            <a:off x="611560" y="1268760"/>
            <a:ext cx="204409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23" name="Picture 11" descr="File:Сумма Минковского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164524"/>
            <a:ext cx="3891012" cy="350483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995936" y="32129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737404" y="558924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555776" y="4283804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364088" y="472514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F+G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3000" dirty="0" smtClean="0"/>
              <a:t>Пусть заданы две фигуры </a:t>
            </a:r>
            <a:r>
              <a:rPr lang="en-US" sz="3000" dirty="0" smtClean="0"/>
              <a:t>F</a:t>
            </a:r>
            <a:r>
              <a:rPr lang="ru-RU" sz="3000" dirty="0" smtClean="0"/>
              <a:t> и </a:t>
            </a:r>
            <a:r>
              <a:rPr lang="en-US" sz="3000" dirty="0" smtClean="0"/>
              <a:t>G</a:t>
            </a:r>
            <a:r>
              <a:rPr lang="ru-RU" sz="3000" dirty="0" smtClean="0"/>
              <a:t> (два множества точек на плоскости или в пространстве). Полусуммой этих фигур будет являться множество всех середин отрезков, один конец которых принадлежит </a:t>
            </a:r>
            <a:r>
              <a:rPr lang="en-US" sz="3000" dirty="0" smtClean="0"/>
              <a:t>F</a:t>
            </a:r>
            <a:r>
              <a:rPr lang="ru-RU" sz="3000" dirty="0" smtClean="0"/>
              <a:t>, а другой – </a:t>
            </a:r>
            <a:r>
              <a:rPr lang="en-US" sz="3000" dirty="0" smtClean="0"/>
              <a:t>G</a:t>
            </a:r>
            <a:r>
              <a:rPr lang="ru-RU" sz="3000" dirty="0" smtClean="0"/>
              <a:t>. Полусумма фигур обозначается: </a:t>
            </a:r>
            <a:r>
              <a:rPr lang="en-US" sz="3000" dirty="0" smtClean="0"/>
              <a:t>F</a:t>
            </a:r>
            <a:r>
              <a:rPr lang="ru-RU" sz="3000" dirty="0" smtClean="0"/>
              <a:t>*</a:t>
            </a:r>
            <a:r>
              <a:rPr lang="en-US" sz="3000" dirty="0" smtClean="0"/>
              <a:t>G</a:t>
            </a:r>
            <a:r>
              <a:rPr lang="ru-RU" sz="3000" dirty="0" smtClean="0"/>
              <a:t>.    </a:t>
            </a:r>
            <a:endParaRPr lang="ru-RU" sz="30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9568" y="3434210"/>
            <a:ext cx="2804864" cy="301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7844" y="3429000"/>
            <a:ext cx="2808312" cy="302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57392" y="3429000"/>
            <a:ext cx="282921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67147" y="3429000"/>
            <a:ext cx="280970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58025" y="3429000"/>
            <a:ext cx="282795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268760"/>
            <a:ext cx="4896544" cy="4995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noFill/>
        </p:spPr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Batang" pitchFamily="18" charset="-127"/>
                <a:ea typeface="Batang" pitchFamily="18" charset="-127"/>
              </a:rPr>
              <a:t>Полусумма фигур на плоскости</a:t>
            </a:r>
            <a:endParaRPr lang="ru-RU" dirty="0">
              <a:ln>
                <a:solidFill>
                  <a:schemeClr val="tx1"/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9" name="Содержимое 18"/>
          <p:cNvPicPr>
            <a:picLocks noGrp="1"/>
          </p:cNvPicPr>
          <p:nvPr>
            <p:ph sz="quarter" idx="4"/>
          </p:nvPr>
        </p:nvPicPr>
        <p:blipFill>
          <a:blip r:embed="rId3" cstate="print"/>
          <a:srcRect l="2865" t="3237" r="7292" b="9259"/>
          <a:stretch>
            <a:fillRect/>
          </a:stretch>
        </p:blipFill>
        <p:spPr bwMode="auto">
          <a:xfrm>
            <a:off x="2195736" y="1268760"/>
            <a:ext cx="4896544" cy="49685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270223"/>
            <a:ext cx="8867775" cy="4391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Batang" pitchFamily="18" charset="-127"/>
                <a:ea typeface="Batang" pitchFamily="18" charset="-127"/>
              </a:rPr>
              <a:t>Полусумма фигур в пространстве</a:t>
            </a:r>
            <a:endParaRPr lang="ru-RU" dirty="0">
              <a:ln>
                <a:solidFill>
                  <a:schemeClr val="tx1"/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41201" r="28532"/>
          <a:stretch>
            <a:fillRect/>
          </a:stretch>
        </p:blipFill>
        <p:spPr bwMode="auto">
          <a:xfrm>
            <a:off x="3491880" y="1628800"/>
            <a:ext cx="2520280" cy="379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838" y="2044427"/>
            <a:ext cx="30670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2339752" y="298766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ru-RU" dirty="0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2348880"/>
            <a:ext cx="21431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7596336" y="2924944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ru-RU" dirty="0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2870" y="2420888"/>
            <a:ext cx="161925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Batang" pitchFamily="18" charset="-127"/>
                <a:ea typeface="Batang" pitchFamily="18" charset="-127"/>
              </a:rPr>
              <a:t>Сравнение суммы и полусуммы фигур</a:t>
            </a:r>
            <a:endParaRPr lang="ru-RU" dirty="0">
              <a:ln>
                <a:solidFill>
                  <a:schemeClr val="tx1"/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268760"/>
            <a:ext cx="770485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000" dirty="0" smtClean="0"/>
              <a:t>Применение сочетательного закона для суммы: </a:t>
            </a:r>
            <a:endParaRPr lang="ru-RU" sz="3000" dirty="0"/>
          </a:p>
        </p:txBody>
      </p:sp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2" cstate="print"/>
          <a:srcRect l="17694" t="11746" r="7447" b="9806"/>
          <a:stretch>
            <a:fillRect/>
          </a:stretch>
        </p:blipFill>
        <p:spPr bwMode="auto">
          <a:xfrm>
            <a:off x="323528" y="2348880"/>
            <a:ext cx="396044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6379" y="3140968"/>
            <a:ext cx="2383573" cy="233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87" y="3717032"/>
            <a:ext cx="1728149" cy="1190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5" cstate="print"/>
          <a:srcRect b="8672"/>
          <a:stretch>
            <a:fillRect/>
          </a:stretch>
        </p:blipFill>
        <p:spPr bwMode="auto">
          <a:xfrm>
            <a:off x="683568" y="2852936"/>
            <a:ext cx="1400437" cy="160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14"/>
          <p:cNvPicPr>
            <a:picLocks noChangeAspect="1" noChangeArrowheads="1"/>
          </p:cNvPicPr>
          <p:nvPr/>
        </p:nvPicPr>
        <p:blipFill>
          <a:blip r:embed="rId2" cstate="print"/>
          <a:srcRect l="17694" t="11746" r="7447" b="9806"/>
          <a:stretch>
            <a:fillRect/>
          </a:stretch>
        </p:blipFill>
        <p:spPr bwMode="auto">
          <a:xfrm>
            <a:off x="4644008" y="2348880"/>
            <a:ext cx="396044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6859" y="3140968"/>
            <a:ext cx="2383573" cy="233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24643" y="3645024"/>
            <a:ext cx="150701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7938" y="2852860"/>
            <a:ext cx="1874342" cy="122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Batang" pitchFamily="18" charset="-127"/>
                <a:ea typeface="Batang" pitchFamily="18" charset="-127"/>
              </a:rPr>
              <a:t>Сравнение суммы и полусуммы фигур</a:t>
            </a:r>
            <a:endParaRPr lang="ru-RU" dirty="0">
              <a:ln>
                <a:solidFill>
                  <a:schemeClr val="tx1"/>
                </a:solidFill>
              </a:ln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268760"/>
            <a:ext cx="770485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000" dirty="0" smtClean="0"/>
              <a:t>Применение сочетательного закона для суммы: </a:t>
            </a:r>
            <a:endParaRPr lang="ru-RU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5797713"/>
            <a:ext cx="6840760" cy="10156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000" i="1" dirty="0" smtClean="0"/>
              <a:t>Сумма фигур обладает свойством ассоциативности</a:t>
            </a:r>
            <a:r>
              <a:rPr lang="ru-RU" sz="3000" dirty="0" smtClean="0"/>
              <a:t>.</a:t>
            </a:r>
            <a:endParaRPr lang="ru-RU" sz="3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80"/>
            <a:ext cx="39814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348880"/>
            <a:ext cx="39719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4" cstate="print"/>
          <a:srcRect b="2517"/>
          <a:stretch>
            <a:fillRect/>
          </a:stretch>
        </p:blipFill>
        <p:spPr bwMode="auto">
          <a:xfrm>
            <a:off x="2339752" y="2348880"/>
            <a:ext cx="4116212" cy="330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333E-6 L 0.23108 4.0333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4.0333E-6 L -0.24861 4.0333E-6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516</Words>
  <Application>Microsoft Office PowerPoint</Application>
  <PresentationFormat>Экран (4:3)</PresentationFormat>
  <Paragraphs>81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Полусумма и сумма Минковского</vt:lpstr>
      <vt:lpstr>Содержание</vt:lpstr>
      <vt:lpstr>Цели и задачи исследования</vt:lpstr>
      <vt:lpstr>Введение</vt:lpstr>
      <vt:lpstr>Слайд 5</vt:lpstr>
      <vt:lpstr>Полусумма фигур на плоскости</vt:lpstr>
      <vt:lpstr>Полусумма фигур в пространстве</vt:lpstr>
      <vt:lpstr>Сравнение суммы и полусуммы фигур</vt:lpstr>
      <vt:lpstr>Сравнение суммы и полусуммы фигур</vt:lpstr>
      <vt:lpstr>Слайд 10</vt:lpstr>
      <vt:lpstr>Слайд 11</vt:lpstr>
      <vt:lpstr>Сумма фигур на сфере</vt:lpstr>
      <vt:lpstr>Слайд 13</vt:lpstr>
      <vt:lpstr>Слайд 14</vt:lpstr>
      <vt:lpstr>Применение</vt:lpstr>
      <vt:lpstr>Взрыв жидкости</vt:lpstr>
      <vt:lpstr>Слайд 17</vt:lpstr>
      <vt:lpstr>Слайд 18</vt:lpstr>
      <vt:lpstr>Слайд 19</vt:lpstr>
      <vt:lpstr>Взрыв бомбы</vt:lpstr>
      <vt:lpstr>Слайд 21</vt:lpstr>
      <vt:lpstr>Слайд 22</vt:lpstr>
      <vt:lpstr>Пожар</vt:lpstr>
      <vt:lpstr>Слайд 24</vt:lpstr>
      <vt:lpstr>Слайд 25</vt:lpstr>
      <vt:lpstr>Слайд 26</vt:lpstr>
      <vt:lpstr>Слайд 27</vt:lpstr>
      <vt:lpstr>Слайд 28</vt:lpstr>
      <vt:lpstr>Слайд 29</vt:lpstr>
      <vt:lpstr>Заключение</vt:lpstr>
      <vt:lpstr>Выводы:</vt:lpstr>
      <vt:lpstr>Источники информации: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Сумма Минковского</dc:title>
  <dc:creator>Светлана</dc:creator>
  <cp:lastModifiedBy>Светлана</cp:lastModifiedBy>
  <cp:revision>178</cp:revision>
  <dcterms:created xsi:type="dcterms:W3CDTF">2014-02-16T17:38:54Z</dcterms:created>
  <dcterms:modified xsi:type="dcterms:W3CDTF">2015-02-27T06:19:32Z</dcterms:modified>
</cp:coreProperties>
</file>