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1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6" autoAdjust="0"/>
    <p:restoredTop sz="94660"/>
  </p:normalViewPr>
  <p:slideViewPr>
    <p:cSldViewPr>
      <p:cViewPr varScale="1">
        <p:scale>
          <a:sx n="74" d="100"/>
          <a:sy n="74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rror_000\Downloads\fot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" b="5537"/>
          <a:stretch/>
        </p:blipFill>
        <p:spPr bwMode="auto">
          <a:xfrm>
            <a:off x="-180528" y="-3096"/>
            <a:ext cx="9680023" cy="686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20460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Предпринимательство </a:t>
            </a:r>
            <a:br>
              <a:rPr lang="ru-RU" dirty="0" smtClean="0"/>
            </a:br>
            <a:r>
              <a:rPr lang="ru-RU" dirty="0" smtClean="0"/>
              <a:t>и предприниматели, на страницах русской литературы ½ </a:t>
            </a:r>
            <a:r>
              <a:rPr lang="en-US" dirty="0" smtClean="0"/>
              <a:t>XIX </a:t>
            </a:r>
            <a:r>
              <a:rPr lang="ru-RU" dirty="0" smtClean="0"/>
              <a:t>Века.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94116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Андреев Егор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Ученик 10класса ГОУ лицея 329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г. Санкт-</a:t>
            </a:r>
            <a:r>
              <a:rPr lang="ru-RU" dirty="0" err="1" smtClean="0">
                <a:solidFill>
                  <a:schemeClr val="tx1"/>
                </a:solidFill>
              </a:rPr>
              <a:t>Петербупрг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69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«Не продаётся вдохновение, но можно рукопись продать»</a:t>
            </a:r>
            <a:endParaRPr lang="ru-RU" dirty="0"/>
          </a:p>
        </p:txBody>
      </p:sp>
      <p:pic>
        <p:nvPicPr>
          <p:cNvPr id="7171" name="Picture 3" descr="C:\Users\error_000\Downloads\2e0f7a7b08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674" y="1412776"/>
            <a:ext cx="4572326" cy="534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ttps://encrypted-tbn0.gstatic.com/images?q=tbn:ANd9GcRIjzK5Vo1DJeK7Q3FFzFD5Y6gO0I3ipA9fSGJMoXHGzjJgPBu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23" y="1772816"/>
            <a:ext cx="439045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17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C:\Users\error_000\Download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22" y="154067"/>
            <a:ext cx="260911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error_000\Downloads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853" y="2050244"/>
            <a:ext cx="2121756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Книготорговцы.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563888" y="1196752"/>
            <a:ext cx="1008113" cy="9754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72000" y="1196752"/>
            <a:ext cx="1008112" cy="8534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85161" y="2279264"/>
            <a:ext cx="1908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Пушкин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5104521" y="2279265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Некрасов</a:t>
            </a:r>
            <a:endParaRPr lang="ru-RU" sz="2800" dirty="0"/>
          </a:p>
        </p:txBody>
      </p:sp>
      <p:cxnSp>
        <p:nvCxnSpPr>
          <p:cNvPr id="17" name="Прямая со стрелкой 16"/>
          <p:cNvCxnSpPr>
            <a:stCxn id="14" idx="2"/>
          </p:cNvCxnSpPr>
          <p:nvPr/>
        </p:nvCxnSpPr>
        <p:spPr>
          <a:xfrm>
            <a:off x="3539267" y="2864039"/>
            <a:ext cx="0" cy="8540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076629" y="2769377"/>
            <a:ext cx="0" cy="8540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39937" y="3640767"/>
            <a:ext cx="26480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800" dirty="0" smtClean="0"/>
              <a:t>Разговор      книгопродавца          	с поэтом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076056" y="3652838"/>
            <a:ext cx="33123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800" dirty="0" smtClean="0"/>
              <a:t>Петербуржский ростовщик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</a:t>
            </a:r>
            <a:r>
              <a:rPr lang="ru-RU" sz="2800" dirty="0" smtClean="0"/>
              <a:t>Три страны света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717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Малый бизнес и «русские Немцы»</a:t>
            </a:r>
            <a:endParaRPr lang="ru-RU" dirty="0"/>
          </a:p>
        </p:txBody>
      </p:sp>
      <p:pic>
        <p:nvPicPr>
          <p:cNvPr id="9218" name="Picture 2" descr="C:\Users\error_000\Downloads\89628135__platyoz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45594"/>
            <a:ext cx="6019194" cy="399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2" y="945594"/>
            <a:ext cx="338437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Мастерские, Магазины 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Посредническая Деятельность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Небольшие заводы  и фабрики.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5717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«Труженики» и аферисты.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50728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Штольц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Каютин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740012" y="1052736"/>
            <a:ext cx="0" cy="44911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C:\Users\error_000\Downloads\0025-033--I-i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778" y="1052736"/>
            <a:ext cx="227939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32040" y="1052736"/>
            <a:ext cx="237626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3200" dirty="0" smtClean="0"/>
              <a:t>Чичиков</a:t>
            </a:r>
          </a:p>
          <a:p>
            <a:pPr marL="342900" indent="-342900">
              <a:buFont typeface="+mj-lt"/>
              <a:buAutoNum type="arabicPeriod"/>
            </a:pPr>
            <a:endParaRPr lang="ru-RU" sz="3200" dirty="0"/>
          </a:p>
          <a:p>
            <a:pPr marL="342900" indent="-342900">
              <a:buFont typeface="+mj-lt"/>
              <a:buAutoNum type="arabicPeriod"/>
            </a:pPr>
            <a:r>
              <a:rPr lang="ru-RU" sz="3200" dirty="0" err="1" smtClean="0"/>
              <a:t>Тарантьев</a:t>
            </a:r>
            <a:r>
              <a:rPr lang="ru-RU" sz="3200" dirty="0" smtClean="0"/>
              <a:t> и Мухояров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pic>
        <p:nvPicPr>
          <p:cNvPr id="10244" name="Picture 4" descr="http://upload.wikimedia.org/wikipedia/ru/b/b6/%D0%91%D0%BE%D0%BA%D0%BB%D0%B5%D0%B2%D1%81%D0%BA%D0%B8%D0%B9_-_%D0%A7%D0%B8%D1%87%D0%B8%D0%BA%D0%BE%D0%B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08720"/>
            <a:ext cx="3558168" cy="433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17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/>
              <a:t>В итоге можно сказать, что русская  литература  1-ой половины 19 века уже  обратилась к новой сфере человеческой деятельности в России - к теме буржуазного предпринимательства. </a:t>
            </a:r>
            <a:endParaRPr lang="ru-RU" sz="2400" dirty="0" smtClean="0"/>
          </a:p>
          <a:p>
            <a:r>
              <a:rPr lang="ru-RU" sz="2400" dirty="0"/>
              <a:t>Практическая рациональность вне ценностей духовных и эмоциональной стороны жизни в русской дворянской литературе  1-ой половины 19 века (а отсюда - и в самом обществе) всегда вызывала лишь неприязнь как  "неправда больших денег".</a:t>
            </a:r>
          </a:p>
          <a:p>
            <a:r>
              <a:rPr lang="ru-RU" sz="2800" dirty="0" smtClean="0"/>
              <a:t>в </a:t>
            </a:r>
            <a:r>
              <a:rPr lang="ru-RU" sz="2800" dirty="0"/>
              <a:t>нашем обществе </a:t>
            </a:r>
            <a:r>
              <a:rPr lang="ru-RU" sz="2800" dirty="0" smtClean="0"/>
              <a:t>молодежь </a:t>
            </a:r>
            <a:r>
              <a:rPr lang="ru-RU" sz="2800" dirty="0"/>
              <a:t>проявляет сейчас большой  интерес к  различным сферам предпринимательской деятельности, которая открывает много интересных и  заманчивых возможностей.</a:t>
            </a:r>
          </a:p>
          <a:p>
            <a:r>
              <a:rPr lang="ru-RU" sz="2800" dirty="0"/>
              <a:t>  Каким человеком при этом должен оставаться современный предприниматель, чтобы  не оказалась его "душа в тисках расчетливого мира, что сотворил себе кумира из темной власти барыша" (поэт </a:t>
            </a:r>
            <a:r>
              <a:rPr lang="ru-RU" sz="2800" dirty="0" err="1"/>
              <a:t>Л.Передреев</a:t>
            </a:r>
            <a:r>
              <a:rPr lang="ru-RU" sz="2800" dirty="0"/>
              <a:t>), и помогает  нам понять  русская литература начала 19 века.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5717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116632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Цели и задачи Работы: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1052736"/>
            <a:ext cx="748883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1) определить, какие сферы предпринимательской деятельности отразились   в     русской литературе начала века;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2) выявить специфику решения темы предпринимательства в творчестве разных писателей и в различных жанрах литературы;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3) показать своеобразие различных типов нового героя в литературе и его отличительные черты.</a:t>
            </a:r>
          </a:p>
          <a:p>
            <a:r>
              <a:rPr lang="ru-RU" sz="24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815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539552" y="4653136"/>
            <a:ext cx="842493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Региональные промышленные регионы России в ½ </a:t>
            </a:r>
            <a:r>
              <a:rPr lang="en-US" dirty="0" smtClean="0"/>
              <a:t>XIX</a:t>
            </a:r>
            <a:r>
              <a:rPr lang="ru-RU" dirty="0" smtClean="0"/>
              <a:t> Века.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79712" y="1412776"/>
            <a:ext cx="1152128" cy="20162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139808" y="1412776"/>
            <a:ext cx="0" cy="20162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292080" y="1484784"/>
            <a:ext cx="1224136" cy="19442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5536" y="3429000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Санкт-Петербург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843808" y="3429000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Москва и соседние губернии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6516216" y="3429000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Уральский Узел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431540" y="4653136"/>
            <a:ext cx="85329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«Век шествует путём своим железным» </a:t>
            </a:r>
          </a:p>
          <a:p>
            <a:r>
              <a:rPr lang="ru-RU" sz="2800" dirty="0"/>
              <a:t>	</a:t>
            </a:r>
            <a:r>
              <a:rPr lang="ru-RU" sz="2800" dirty="0" smtClean="0"/>
              <a:t>					(Е. Боратынский)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1991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91264" cy="59375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Предпринимательство – «Инициативная самостоятельная деятельность граждан, направленная на получение прибыли или личного дохода, осуществляемая от своего имени, под свою имущественную и юридическую ответственность юридического лица». </a:t>
            </a:r>
            <a:br>
              <a:rPr lang="ru-RU" dirty="0" smtClean="0"/>
            </a:br>
            <a:r>
              <a:rPr lang="ru-RU" sz="2400" dirty="0" smtClean="0"/>
              <a:t>			       («Малый Бухгалтерский Словарь»)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3180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rror_000\Downloads\avenue_du_cinema_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2157" y="0"/>
            <a:ext cx="99391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2157" y="0"/>
            <a:ext cx="8229600" cy="1143000"/>
          </a:xfrm>
        </p:spPr>
        <p:txBody>
          <a:bodyPr/>
          <a:lstStyle/>
          <a:p>
            <a:r>
              <a:rPr lang="ru-RU" dirty="0" smtClean="0"/>
              <a:t>«Петербург Неугомонный»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190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Ростовщичество.</a:t>
            </a:r>
            <a:endParaRPr lang="ru-RU" dirty="0"/>
          </a:p>
        </p:txBody>
      </p:sp>
      <p:pic>
        <p:nvPicPr>
          <p:cNvPr id="3074" name="Picture 2" descr="C:\Users\error_000\Downloads\avafree_ru_dengi_9999000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36" y="2708921"/>
            <a:ext cx="173866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error_000\Downloads\1_tl7DoO8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72011"/>
            <a:ext cx="6372200" cy="397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4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790" y="-171400"/>
            <a:ext cx="8229600" cy="1143000"/>
          </a:xfrm>
        </p:spPr>
        <p:txBody>
          <a:bodyPr/>
          <a:lstStyle/>
          <a:p>
            <a:r>
              <a:rPr lang="ru-RU" dirty="0" smtClean="0"/>
              <a:t>«Изведай человека на деньгах</a:t>
            </a:r>
            <a:r>
              <a:rPr lang="ru-RU" dirty="0" smtClean="0"/>
              <a:t>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" y="764704"/>
            <a:ext cx="8291264" cy="60466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		Образы Ростовщиков: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2511056" cy="3233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5009224"/>
            <a:ext cx="2511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Трагедия </a:t>
            </a:r>
          </a:p>
          <a:p>
            <a:r>
              <a:rPr lang="ru-RU" sz="2400" dirty="0" smtClean="0"/>
              <a:t>«Скупой рыцарь»</a:t>
            </a:r>
            <a:endParaRPr lang="ru-RU" sz="2400" dirty="0"/>
          </a:p>
        </p:txBody>
      </p:sp>
      <p:pic>
        <p:nvPicPr>
          <p:cNvPr id="4100" name="Picture 4" descr="http://dic.academic.ru/pictures/es/2702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48368"/>
            <a:ext cx="2425452" cy="323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7864" y="5060082"/>
            <a:ext cx="24254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Повесть </a:t>
            </a:r>
          </a:p>
          <a:p>
            <a:r>
              <a:rPr lang="ru-RU" sz="2400" dirty="0" smtClean="0"/>
              <a:t>«Портрет»</a:t>
            </a:r>
            <a:endParaRPr lang="ru-RU" sz="2400" dirty="0"/>
          </a:p>
        </p:txBody>
      </p:sp>
      <p:pic>
        <p:nvPicPr>
          <p:cNvPr id="4102" name="Picture 6" descr="http://www.hrono.ru/img/pisateli/nekrasov-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168" y="1556792"/>
            <a:ext cx="2542669" cy="325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44208" y="4826675"/>
            <a:ext cx="21602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Рассказ «</a:t>
            </a:r>
            <a:r>
              <a:rPr lang="ru-RU" b="1" dirty="0" smtClean="0"/>
              <a:t>Ростовщик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Водевиль «</a:t>
            </a:r>
            <a:r>
              <a:rPr lang="ru-RU" b="1" dirty="0" smtClean="0"/>
              <a:t>Петербуржский ростовщик</a:t>
            </a:r>
            <a:r>
              <a:rPr lang="ru-RU" dirty="0" smtClean="0"/>
              <a:t>» </a:t>
            </a:r>
          </a:p>
          <a:p>
            <a:r>
              <a:rPr lang="ru-RU" dirty="0" smtClean="0"/>
              <a:t>Роман «</a:t>
            </a:r>
            <a:r>
              <a:rPr lang="ru-RU" b="1" dirty="0" smtClean="0"/>
              <a:t>Три страны света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1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rror_000\Downloads\bank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1"/>
            <a:ext cx="3109967" cy="370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error_000\Downloads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5724"/>
            <a:ext cx="3109967" cy="433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error_000\Downloads\IMG_2430_en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071" y="-1"/>
            <a:ext cx="5443929" cy="6807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00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ru-RU" dirty="0" smtClean="0"/>
              <a:t>Книжная промышленность</a:t>
            </a:r>
            <a:endParaRPr lang="ru-RU" dirty="0"/>
          </a:p>
        </p:txBody>
      </p:sp>
      <p:pic>
        <p:nvPicPr>
          <p:cNvPr id="6146" name="Picture 2" descr="C:\Users\error_000\Downloads\trade_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8482"/>
            <a:ext cx="557169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error_000\Downloads\2e0f7a7b08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97385"/>
            <a:ext cx="4961764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error_000\Downloads\0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7620000" cy="49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71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291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Предпринимательство  и предприниматели, на страницах русской литературы ½ XIX Века. </vt:lpstr>
      <vt:lpstr>Презентация PowerPoint</vt:lpstr>
      <vt:lpstr>Региональные промышленные регионы России в ½ XIX Века.</vt:lpstr>
      <vt:lpstr>Презентация PowerPoint</vt:lpstr>
      <vt:lpstr>«Петербург Неугомонный»</vt:lpstr>
      <vt:lpstr>Ростовщичество.</vt:lpstr>
      <vt:lpstr>«Изведай человека на деньгах».</vt:lpstr>
      <vt:lpstr>Презентация PowerPoint</vt:lpstr>
      <vt:lpstr>Книжная промышленность</vt:lpstr>
      <vt:lpstr>«Не продаётся вдохновение, но можно рукопись продать»</vt:lpstr>
      <vt:lpstr>Книготорговцы.</vt:lpstr>
      <vt:lpstr>Малый бизнес и «русские Немцы»</vt:lpstr>
      <vt:lpstr>«Труженики» и аферисты. </vt:lpstr>
      <vt:lpstr>Вывод.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Предпринимательство  и предприниматели, на страницах русской литературы ½ XIX Века. </dc:title>
  <dc:creator>error_000</dc:creator>
  <cp:lastModifiedBy>error_000</cp:lastModifiedBy>
  <cp:revision>11</cp:revision>
  <dcterms:created xsi:type="dcterms:W3CDTF">2015-02-18T10:39:05Z</dcterms:created>
  <dcterms:modified xsi:type="dcterms:W3CDTF">2015-02-18T16:24:43Z</dcterms:modified>
</cp:coreProperties>
</file>