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8" r:id="rId2"/>
    <p:sldId id="261" r:id="rId3"/>
    <p:sldId id="259" r:id="rId4"/>
    <p:sldId id="262" r:id="rId5"/>
    <p:sldId id="263" r:id="rId6"/>
    <p:sldId id="269" r:id="rId7"/>
    <p:sldId id="264" r:id="rId8"/>
    <p:sldId id="265" r:id="rId9"/>
    <p:sldId id="266" r:id="rId10"/>
    <p:sldId id="267" r:id="rId11"/>
    <p:sldId id="260" r:id="rId12"/>
    <p:sldId id="287" r:id="rId13"/>
    <p:sldId id="257" r:id="rId14"/>
    <p:sldId id="288" r:id="rId15"/>
    <p:sldId id="268" r:id="rId16"/>
    <p:sldId id="291" r:id="rId17"/>
    <p:sldId id="270" r:id="rId18"/>
    <p:sldId id="271" r:id="rId19"/>
    <p:sldId id="275" r:id="rId20"/>
    <p:sldId id="292" r:id="rId21"/>
    <p:sldId id="272" r:id="rId22"/>
    <p:sldId id="273" r:id="rId23"/>
    <p:sldId id="274" r:id="rId24"/>
    <p:sldId id="290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93" r:id="rId3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rgbClr val="80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0000"/>
    <a:srgbClr val="FFFFFF"/>
    <a:srgbClr val="FDFEFC"/>
    <a:srgbClr val="EBF3E1"/>
    <a:srgbClr val="800000"/>
    <a:srgbClr val="660033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7" autoAdjust="0"/>
  </p:normalViewPr>
  <p:slideViewPr>
    <p:cSldViewPr>
      <p:cViewPr varScale="1">
        <p:scale>
          <a:sx n="62" d="100"/>
          <a:sy n="62" d="100"/>
        </p:scale>
        <p:origin x="-15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DBD17-0CC0-4C24-9EE4-A8C0BF88041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85C20-FD74-4B56-8BBA-85EC15493A2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EDC21-DAA7-489A-9E5B-6180CDAC5BA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A71F3-C5B4-4158-B556-D8236114C92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1EB57-A2B1-42B8-9B36-FD090AA3C70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04C7B-2D6C-4ED3-9A22-EF5E3D6D707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31D80-F020-4BA9-A0A1-00A00755610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56291-0C5A-4F1E-81CA-2EB04A36859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976E9-5743-4B2A-9493-B1D4845538C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FCF32-AE91-4408-9149-1C42915FAD5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F2840-398D-4C04-AEDF-49761600BA8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00000"/>
                </a:solidFill>
              </a:defRPr>
            </a:lvl1pPr>
          </a:lstStyle>
          <a:p>
            <a:fld id="{17E71EB7-551D-4367-B613-0229F418D0D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med"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4.jpeg"/><Relationship Id="rId3" Type="http://schemas.openxmlformats.org/officeDocument/2006/relationships/image" Target="http://www.filipoc.ru/attaches/posts/heroes/2012-10-18/podvig-leni-golikova/mini/e35f29077350b166c61190a7816fc938.jpg" TargetMode="External"/><Relationship Id="rId21" Type="http://schemas.openxmlformats.org/officeDocument/2006/relationships/image" Target="../media/image20.jpeg"/><Relationship Id="rId7" Type="http://schemas.openxmlformats.org/officeDocument/2006/relationships/image" Target="http://www.filipoc.ru/attaches/posts/heroes/2012-10-25/tihon-baran-za-mamu-za-sester-za-rodnuyu-derevnyu/mini/4298ed5fbebd20523a2cc12b0d4602f2.jpg" TargetMode="External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3.jpeg"/><Relationship Id="rId2" Type="http://schemas.openxmlformats.org/officeDocument/2006/relationships/image" Target="../media/image6.jpe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http://www.filipoc.ru/attaches/posts/heroes/2012-10-31/dve-bukvyi/mini/809f9d909eb8fa188935c4ae4295ac7b.jpg" TargetMode="External"/><Relationship Id="rId24" Type="http://schemas.openxmlformats.org/officeDocument/2006/relationships/image" Target="../media/image3.png"/><Relationship Id="rId5" Type="http://schemas.openxmlformats.org/officeDocument/2006/relationships/image" Target="http://www.filipoc.ru/attaches/posts/heroes/2012-12-05/sasha-borodulin-do-poslednego-patrona/mini/67614ebfa0c2ef2782058970906de331.jpg" TargetMode="External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10" Type="http://schemas.openxmlformats.org/officeDocument/2006/relationships/image" Target="../media/image10.jpeg"/><Relationship Id="rId19" Type="http://schemas.openxmlformats.org/officeDocument/2006/relationships/image" Target="../media/image18.jpeg"/><Relationship Id="rId4" Type="http://schemas.openxmlformats.org/officeDocument/2006/relationships/image" Target="../media/image7.jpeg"/><Relationship Id="rId9" Type="http://schemas.openxmlformats.org/officeDocument/2006/relationships/image" Target="http://www.filipoc.ru/attaches/posts/heroes/2012-10-18/razvedchik-san-sanyich/mini/a8955d3b44eee6019e38d9d2c17ee333.jpg" TargetMode="External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pn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58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5943600"/>
            <a:ext cx="62642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9"/>
          <p:cNvSpPr txBox="1">
            <a:spLocks noChangeArrowheads="1"/>
          </p:cNvSpPr>
          <p:nvPr/>
        </p:nvSpPr>
        <p:spPr bwMode="auto">
          <a:xfrm>
            <a:off x="1219200" y="1295400"/>
            <a:ext cx="70104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endParaRPr lang="ru-RU" altLang="ru-RU" sz="2400">
              <a:solidFill>
                <a:srgbClr val="990033"/>
              </a:solidFill>
            </a:endParaRPr>
          </a:p>
          <a:p>
            <a:pPr algn="ctr" eaLnBrk="1" hangingPunct="1"/>
            <a:r>
              <a:rPr lang="ru-RU" altLang="ru-RU" sz="2800">
                <a:solidFill>
                  <a:srgbClr val="A50021"/>
                </a:solidFill>
              </a:rPr>
              <a:t>Они навсегда останутся в вечности</a:t>
            </a:r>
          </a:p>
          <a:p>
            <a:pPr algn="ctr" eaLnBrk="1" hangingPunct="1"/>
            <a:r>
              <a:rPr lang="ru-RU" altLang="ru-RU" sz="2800">
                <a:solidFill>
                  <a:srgbClr val="A50021"/>
                </a:solidFill>
              </a:rPr>
              <a:t> «меж юностью и детством»</a:t>
            </a:r>
          </a:p>
          <a:p>
            <a:pPr algn="ctr" eaLnBrk="1" hangingPunct="1"/>
            <a:endParaRPr lang="ru-RU" altLang="ru-RU" sz="2400">
              <a:solidFill>
                <a:srgbClr val="A50021"/>
              </a:solidFill>
            </a:endParaRPr>
          </a:p>
          <a:p>
            <a:pPr algn="ctr" eaLnBrk="1" hangingPunct="1"/>
            <a:r>
              <a:rPr lang="ru-RU" altLang="ru-RU" sz="2400">
                <a:solidFill>
                  <a:srgbClr val="A50021"/>
                </a:solidFill>
              </a:rPr>
              <a:t>Юным Героям </a:t>
            </a:r>
          </a:p>
          <a:p>
            <a:pPr algn="ctr" eaLnBrk="1" hangingPunct="1"/>
            <a:r>
              <a:rPr lang="ru-RU" altLang="ru-RU" sz="2400">
                <a:solidFill>
                  <a:srgbClr val="A50021"/>
                </a:solidFill>
              </a:rPr>
              <a:t>Великой Отечественной войны посвящается</a:t>
            </a:r>
          </a:p>
        </p:txBody>
      </p:sp>
      <p:pic>
        <p:nvPicPr>
          <p:cNvPr id="2053" name="Picture 10" descr="7142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44196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447800" y="304800"/>
            <a:ext cx="651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У войны не детское лицо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6" name="Group 12"/>
          <p:cNvGraphicFramePr>
            <a:graphicFrameLocks noGrp="1"/>
          </p:cNvGraphicFramePr>
          <p:nvPr/>
        </p:nvGraphicFramePr>
        <p:xfrm>
          <a:off x="228600" y="152400"/>
          <a:ext cx="8686800" cy="6675438"/>
        </p:xfrm>
        <a:graphic>
          <a:graphicData uri="http://schemas.openxmlformats.org/drawingml/2006/table">
            <a:tbl>
              <a:tblPr/>
              <a:tblGrid>
                <a:gridCol w="2271713"/>
                <a:gridCol w="6415087"/>
              </a:tblGrid>
              <a:tr h="667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Мотивы подвига юного Героя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«Любовь к Родине, семье, друзьям»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«Стремление спасти всех»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«Чувство долга перед Родиной»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«Желание прекратить войну и стремление к победе и миру»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«Ненависть к фашизму, ненависть к врагу»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«Желание мстить за убитых близких людей» 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«Теплота в сердце»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«Стремление быть таким же храбрым, как литературный герой»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«Желание жить в мире и стремление жить в свободном мире»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«Забота о будущем Родины и людей»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«Желание думать о других, стремление жить дальше, а если герой погибнет, то он даст возможность жить другим» 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«Торжество мира во всем мире</a:t>
                      </a:r>
                      <a:r>
                        <a:rPr kumimoji="0" lang="ru-RU" alt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74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486400"/>
            <a:ext cx="194468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3600" b="0">
                <a:solidFill>
                  <a:schemeClr val="tx1"/>
                </a:solidFill>
                <a:latin typeface="Tahoma" pitchFamily="34" charset="0"/>
              </a:rPr>
              <a:t>   </a:t>
            </a:r>
            <a:r>
              <a:rPr lang="ru-RU" altLang="ru-RU" sz="3600">
                <a:latin typeface="Tahoma" pitchFamily="34" charset="0"/>
              </a:rPr>
              <a:t>Маленькие Герои большой войны</a:t>
            </a:r>
          </a:p>
        </p:txBody>
      </p:sp>
      <p:pic>
        <p:nvPicPr>
          <p:cNvPr id="12291" name="Picture 5" descr="Подвиг Лени Голикова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733800" y="4419600"/>
            <a:ext cx="1200150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2" name="Picture 6" descr="Саша Бородулин: «До последнего патрона...»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524000" y="2971800"/>
            <a:ext cx="1046163" cy="12954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3" name="Picture 8" descr="Тихон Баран: За маму, за сестер, за родную деревню…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2743200" y="2971800"/>
            <a:ext cx="1265238" cy="12954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 altLang="ru-RU" sz="2000">
              <a:solidFill>
                <a:srgbClr val="EBF3E1"/>
              </a:solidFill>
            </a:endParaRPr>
          </a:p>
        </p:txBody>
      </p:sp>
      <p:pic>
        <p:nvPicPr>
          <p:cNvPr id="12295" name="Picture 12" descr="Разведчик Сан Саныч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7772400" y="2971800"/>
            <a:ext cx="1066800" cy="12954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6" name="Picture 13" descr="Лида Матвеева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304800" y="4419600"/>
            <a:ext cx="990600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7" name="Рисунок 3" descr="yahooeu_ru_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53200" y="2971800"/>
            <a:ext cx="976313" cy="12954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8" name="Рисунок 11" descr="file68oelqoyldtg2ylecvc_800_48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47800" y="4419600"/>
            <a:ext cx="990600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9" name="Рисунок 9" descr="58220737_484ab1f491dc (1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04800" y="2971800"/>
            <a:ext cx="1044575" cy="1266825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0" name="Рисунок 0" descr="newphoto1964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47800" y="1143000"/>
            <a:ext cx="1085850" cy="14478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1" name="Рисунок 3" descr="тюленин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940300" y="1143000"/>
            <a:ext cx="1206500" cy="14478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2" name="Рисунок 15" descr="2074201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58000" y="1143000"/>
            <a:ext cx="1066800" cy="1495425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3" name="Рисунок 1" descr="b830da01f15707e3eb4a46d2b98f04cc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00400" y="1143000"/>
            <a:ext cx="1104900" cy="14478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4" name="Picture 21" descr="0044-056-Deti-vojny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514600" y="4419600"/>
            <a:ext cx="1062038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5" name="Picture 22" descr="0052-070-Deti-vojny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772400" y="4419600"/>
            <a:ext cx="1104900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6" name="Picture 23" descr="0057-077-Deti-vojny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477000" y="4419600"/>
            <a:ext cx="1143000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7" name="Picture 24" descr="0058-078-Deti-vojny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105400" y="4419600"/>
            <a:ext cx="1208088" cy="1600200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8" name="Picture 25" descr="001400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343400" y="2819400"/>
            <a:ext cx="1905000" cy="1481138"/>
          </a:xfrm>
          <a:prstGeom prst="rect">
            <a:avLst/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309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828800" y="6096000"/>
            <a:ext cx="548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0" name="Picture 27" descr="021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04800" y="1752600"/>
            <a:ext cx="331788" cy="33337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2311" name="Picture 28" descr="i?id=2ccc3a43dbde727ac05c55602454f0f9-91-144&amp;n=33&amp;h=190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62000" y="1752600"/>
            <a:ext cx="238125" cy="4381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12312" name="Picture 29" descr="geroy-sssr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533400" y="1219200"/>
            <a:ext cx="266700" cy="41910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2895600" y="0"/>
            <a:ext cx="3524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Книги о детях - героях</a:t>
            </a:r>
          </a:p>
        </p:txBody>
      </p:sp>
      <p:pic>
        <p:nvPicPr>
          <p:cNvPr id="13315" name="Picture 5" descr="0_54cda_40231ec0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1789113" cy="23622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3317" name="Picture 7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143000"/>
            <a:ext cx="1693863" cy="22479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3318" name="Picture 8" descr="3a2d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962400"/>
            <a:ext cx="1797050" cy="2514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3319" name="Picture 9" descr="4f06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3657600"/>
            <a:ext cx="1965325" cy="2667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3320" name="Picture 10" descr="18cf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3886200"/>
            <a:ext cx="1819275" cy="25146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13321" name="Picture 11" descr="0974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3657600"/>
            <a:ext cx="1897063" cy="27146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3322" name="Picture 15" descr="1702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10400" y="914400"/>
            <a:ext cx="1858963" cy="243363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3323" name="Picture 16" descr="57084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3657600"/>
            <a:ext cx="1981200" cy="26670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3324" name="Picture 17" descr="Fadeev_M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81200" y="990600"/>
            <a:ext cx="1846263" cy="243840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326" name="Picture 14" descr="iretur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57600" y="914400"/>
            <a:ext cx="1790700" cy="234315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498725" y="793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altLang="ru-RU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914400" y="228600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4400" b="0">
                <a:solidFill>
                  <a:schemeClr val="tx1"/>
                </a:solidFill>
                <a:latin typeface="Tahoma" pitchFamily="34" charset="0"/>
              </a:rPr>
              <a:t>  </a:t>
            </a:r>
            <a:r>
              <a:rPr lang="ru-RU" altLang="ru-RU" sz="4000"/>
              <a:t>У войны не детское лицо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219200" y="1143000"/>
            <a:ext cx="739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eaLnBrk="1" hangingPunct="1"/>
            <a:r>
              <a:rPr lang="ru-RU" altLang="ru-RU" sz="2400">
                <a:solidFill>
                  <a:srgbClr val="000000"/>
                </a:solidFill>
              </a:rPr>
              <a:t>Не щадя себя в огне войны,</a:t>
            </a:r>
          </a:p>
          <a:p>
            <a:pPr indent="449263" eaLnBrk="1" hangingPunct="1"/>
            <a:r>
              <a:rPr lang="ru-RU" altLang="ru-RU" sz="2400">
                <a:solidFill>
                  <a:srgbClr val="000000"/>
                </a:solidFill>
              </a:rPr>
              <a:t>Не жалея сил во имя Родины,</a:t>
            </a:r>
          </a:p>
          <a:p>
            <a:pPr indent="449263" eaLnBrk="1" hangingPunct="1"/>
            <a:r>
              <a:rPr lang="ru-RU" altLang="ru-RU" sz="2400">
                <a:solidFill>
                  <a:srgbClr val="000000"/>
                </a:solidFill>
              </a:rPr>
              <a:t>Дети героической страны</a:t>
            </a:r>
          </a:p>
          <a:p>
            <a:pPr indent="449263" eaLnBrk="1" hangingPunct="1"/>
            <a:r>
              <a:rPr lang="ru-RU" altLang="ru-RU" sz="2400">
                <a:solidFill>
                  <a:srgbClr val="000000"/>
                </a:solidFill>
              </a:rPr>
              <a:t>Были настоящими Героями.</a:t>
            </a:r>
          </a:p>
          <a:p>
            <a:pPr indent="449263" eaLnBrk="1" hangingPunct="1"/>
            <a:r>
              <a:rPr lang="ru-RU" altLang="ru-RU" sz="2400">
                <a:solidFill>
                  <a:srgbClr val="000000"/>
                </a:solidFill>
              </a:rPr>
              <a:t>                                          </a:t>
            </a:r>
            <a:r>
              <a:rPr lang="ru-RU" altLang="ru-RU" sz="2000">
                <a:solidFill>
                  <a:srgbClr val="000000"/>
                </a:solidFill>
              </a:rPr>
              <a:t>Р. Рождественский</a:t>
            </a:r>
          </a:p>
        </p:txBody>
      </p:sp>
      <p:pic>
        <p:nvPicPr>
          <p:cNvPr id="14341" name="Picture 8" descr="i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93580">
            <a:off x="1143000" y="3200400"/>
            <a:ext cx="2357438" cy="30480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14342" name="Picture 9" descr="Изображение 0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217">
            <a:off x="5943600" y="3200400"/>
            <a:ext cx="2208213" cy="312420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  <a:headEnd/>
            <a:tailEnd/>
          </a:ln>
        </p:spPr>
      </p:pic>
      <p:pic>
        <p:nvPicPr>
          <p:cNvPr id="14343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6019800"/>
            <a:ext cx="194468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295400" y="304800"/>
            <a:ext cx="6705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/>
              <a:t>Портрет</a:t>
            </a:r>
          </a:p>
          <a:p>
            <a:pPr algn="ctr" eaLnBrk="1" hangingPunct="1"/>
            <a:r>
              <a:rPr lang="ru-RU" altLang="ru-RU" sz="2400"/>
              <a:t> (</a:t>
            </a:r>
            <a:r>
              <a:rPr lang="ru-RU" altLang="ru-RU"/>
              <a:t>от франц. </a:t>
            </a:r>
            <a:r>
              <a:rPr lang="en-US" altLang="ru-RU"/>
              <a:t>portrait</a:t>
            </a:r>
            <a:r>
              <a:rPr lang="ru-RU" altLang="ru-RU" sz="2400"/>
              <a:t>– </a:t>
            </a:r>
            <a:r>
              <a:rPr lang="ru-RU" altLang="ru-RU" sz="2000"/>
              <a:t>изображение</a:t>
            </a:r>
            <a:r>
              <a:rPr lang="ru-RU" altLang="ru-RU" sz="2400"/>
              <a:t>)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219200" y="1143000"/>
            <a:ext cx="48323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buFontTx/>
              <a:buChar char="-"/>
            </a:pPr>
            <a:r>
              <a:rPr lang="ru-RU" altLang="ru-RU">
                <a:solidFill>
                  <a:srgbClr val="000000"/>
                </a:solidFill>
              </a:rPr>
              <a:t> описание внешности</a:t>
            </a:r>
          </a:p>
          <a:p>
            <a:pPr eaLnBrk="1" hangingPunct="1">
              <a:buFontTx/>
              <a:buChar char="-"/>
            </a:pPr>
            <a:r>
              <a:rPr lang="ru-RU" altLang="ru-RU">
                <a:solidFill>
                  <a:srgbClr val="000000"/>
                </a:solidFill>
              </a:rPr>
              <a:t> динамический портрет</a:t>
            </a:r>
          </a:p>
          <a:p>
            <a:pPr eaLnBrk="1" hangingPunct="1">
              <a:buFontTx/>
              <a:buChar char="-"/>
            </a:pPr>
            <a:r>
              <a:rPr lang="ru-RU" altLang="ru-RU">
                <a:solidFill>
                  <a:srgbClr val="000000"/>
                </a:solidFill>
              </a:rPr>
              <a:t> психологический портрет</a:t>
            </a:r>
          </a:p>
          <a:p>
            <a:pPr eaLnBrk="1" hangingPunct="1">
              <a:buFontTx/>
              <a:buChar char="-"/>
            </a:pPr>
            <a:r>
              <a:rPr lang="ru-RU" altLang="ru-RU">
                <a:solidFill>
                  <a:srgbClr val="000000"/>
                </a:solidFill>
              </a:rPr>
              <a:t> описание действий, мотивы поведения</a:t>
            </a:r>
          </a:p>
          <a:p>
            <a:pPr eaLnBrk="1" hangingPunct="1">
              <a:buFontTx/>
              <a:buChar char="-"/>
            </a:pPr>
            <a:r>
              <a:rPr lang="ru-RU" altLang="ru-RU">
                <a:solidFill>
                  <a:srgbClr val="000000"/>
                </a:solidFill>
              </a:rPr>
              <a:t> эволюция личности героя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2971800" y="2743200"/>
            <a:ext cx="6477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Речевая характеристика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интерьер </a:t>
            </a:r>
            <a:endParaRPr lang="ru-RU" altLang="ru-RU" sz="240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пейзаж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семья, воспитание, история жизни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подтекст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деталь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авторская характеристика 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отношение к герою других персонажей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оценка персонажа его современниками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герой как порождение своей эпохи и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 выразитель определенного мировоззрения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типическое и индивидуальное в герое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- ваше личное отношение к персонажу</a:t>
            </a:r>
            <a:r>
              <a:rPr lang="ru-RU" altLang="ru-RU">
                <a:solidFill>
                  <a:srgbClr val="EBF3E1"/>
                </a:solidFill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642938" y="0"/>
            <a:ext cx="85010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/>
              <a:t>Портреты юных Героев</a:t>
            </a:r>
          </a:p>
          <a:p>
            <a:pPr algn="ctr" eaLnBrk="1" hangingPunct="1"/>
            <a:r>
              <a:rPr lang="ru-RU" altLang="ru-RU" sz="2400"/>
              <a:t>в повести Л. Т. Космодемьянской</a:t>
            </a:r>
          </a:p>
          <a:p>
            <a:pPr algn="ctr" eaLnBrk="1" hangingPunct="1"/>
            <a:r>
              <a:rPr lang="ru-RU" altLang="ru-RU" sz="2400"/>
              <a:t> «Повесть о Зое и Шуре»</a:t>
            </a:r>
            <a:r>
              <a:rPr lang="ru-RU" altLang="ru-RU" sz="2400" b="0"/>
              <a:t> </a:t>
            </a:r>
          </a:p>
        </p:txBody>
      </p:sp>
      <p:pic>
        <p:nvPicPr>
          <p:cNvPr id="16387" name="Picture 6" descr="i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31389">
            <a:off x="381000" y="1371600"/>
            <a:ext cx="2357438" cy="30480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3352800" y="2133600"/>
            <a:ext cx="55626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«</a:t>
            </a:r>
            <a:r>
              <a:rPr lang="ru-RU" altLang="ru-RU" sz="2800" i="1">
                <a:solidFill>
                  <a:srgbClr val="000000"/>
                </a:solidFill>
              </a:rPr>
              <a:t>Это нужно помнить, нужно знать и нужно стремиться быть похожими на тех, кто не будет «ни старше, ни взрослее, чем тогда»»</a:t>
            </a:r>
          </a:p>
          <a:p>
            <a:pPr eaLnBrk="1" hangingPunct="1"/>
            <a:endParaRPr lang="ru-RU" altLang="ru-RU" sz="280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0000"/>
                </a:solidFill>
              </a:rPr>
              <a:t>                   Л. Т. Космодемьянская</a:t>
            </a:r>
          </a:p>
        </p:txBody>
      </p:sp>
      <p:pic>
        <p:nvPicPr>
          <p:cNvPr id="16389" name="Picture 8" descr="325797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19900">
            <a:off x="1524000" y="3505200"/>
            <a:ext cx="2052638" cy="30099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b2e738cc15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838200"/>
            <a:ext cx="2346325" cy="31623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762000" y="457200"/>
            <a:ext cx="444341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000"/>
              <a:t>Внешность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симпатичная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с  румяными щеками и 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алыми губами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чёрные длинные ресницы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большие глаза</a:t>
            </a:r>
          </a:p>
          <a:p>
            <a:pPr eaLnBrk="1" hangingPunct="1"/>
            <a:endParaRPr lang="ru-RU" altLang="ru-RU" sz="20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Психологический портрет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тихая спокойная по характеру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совестливая и справедливая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умная, смышлёная и трудолюбивая</a:t>
            </a:r>
          </a:p>
          <a:p>
            <a:pPr eaLnBrk="1" hangingPunct="1"/>
            <a:endParaRPr lang="ru-RU" altLang="ru-RU" sz="24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Динамический портрет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лицо стало гневным, строгим</a:t>
            </a:r>
          </a:p>
        </p:txBody>
      </p:sp>
      <p:pic>
        <p:nvPicPr>
          <p:cNvPr id="17412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4648200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 flipV="1">
            <a:off x="228600" y="11303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pPr algn="ctr" eaLnBrk="1" hangingPunct="1"/>
            <a:endParaRPr lang="ru-RU" altLang="ru-RU" b="0" i="1">
              <a:solidFill>
                <a:srgbClr val="000000"/>
              </a:solidFill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810000" y="762000"/>
            <a:ext cx="47244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endParaRPr lang="ru-RU" altLang="ru-RU" sz="2000" b="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Внешность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Ясноглазый и темноволосый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Лицо бойкое, резвое, весёлое</a:t>
            </a:r>
          </a:p>
          <a:p>
            <a:pPr eaLnBrk="1" hangingPunct="1"/>
            <a:endParaRPr lang="ru-RU" altLang="ru-RU" sz="24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Психологический портрет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Упрямый, настойчивый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Смекалистый, но менее усердный, очень активный</a:t>
            </a:r>
          </a:p>
          <a:p>
            <a:pPr eaLnBrk="1" hangingPunct="1"/>
            <a:endParaRPr lang="ru-RU" altLang="ru-RU" sz="2400" b="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Динамический портрет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Старался быть спокойным, но решительным</a:t>
            </a:r>
          </a:p>
          <a:p>
            <a:pPr eaLnBrk="1" hangingPunct="1"/>
            <a:endParaRPr lang="ru-RU" altLang="ru-RU" sz="2400" b="0" i="1">
              <a:solidFill>
                <a:srgbClr val="000000"/>
              </a:solidFill>
            </a:endParaRPr>
          </a:p>
          <a:p>
            <a:pPr eaLnBrk="1" hangingPunct="1"/>
            <a:endParaRPr lang="ru-RU" altLang="ru-RU" sz="2400" b="0">
              <a:solidFill>
                <a:srgbClr val="000000"/>
              </a:solidFill>
            </a:endParaRPr>
          </a:p>
        </p:txBody>
      </p:sp>
      <p:pic>
        <p:nvPicPr>
          <p:cNvPr id="18436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34000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62026719_Kosmodemyansky_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19200"/>
            <a:ext cx="2616200" cy="35052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914400" y="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           Действия, мотивы поведения героя</a:t>
            </a:r>
          </a:p>
        </p:txBody>
      </p:sp>
      <p:pic>
        <p:nvPicPr>
          <p:cNvPr id="19459" name="Picture 5" descr="img217m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609600"/>
            <a:ext cx="1752600" cy="220980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1600200" y="2840038"/>
            <a:ext cx="5943600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Бегала и скакала</a:t>
            </a:r>
          </a:p>
          <a:p>
            <a:pPr algn="ctr" eaLnBrk="1" hangingPunct="1"/>
            <a:r>
              <a:rPr lang="ru-RU" altLang="ru-RU" sz="2400" b="0">
                <a:solidFill>
                  <a:srgbClr val="000000"/>
                </a:solidFill>
              </a:rPr>
              <a:t> шумно, весело и самозабвенно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Чувствовала себя самостоятельной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Заботилась</a:t>
            </a:r>
            <a:r>
              <a:rPr lang="ru-RU" altLang="ru-RU" sz="2400" b="0">
                <a:solidFill>
                  <a:srgbClr val="000000"/>
                </a:solidFill>
              </a:rPr>
              <a:t> неутомимо, строго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Появилась</a:t>
            </a:r>
            <a:r>
              <a:rPr lang="ru-RU" altLang="ru-RU" sz="2400" b="0">
                <a:solidFill>
                  <a:srgbClr val="000000"/>
                </a:solidFill>
              </a:rPr>
              <a:t> ранняя </a:t>
            </a:r>
            <a:r>
              <a:rPr lang="ru-RU" altLang="ru-RU" sz="2400">
                <a:solidFill>
                  <a:srgbClr val="000000"/>
                </a:solidFill>
              </a:rPr>
              <a:t>серьёзность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Редко плакала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Доверительно читали</a:t>
            </a:r>
            <a:r>
              <a:rPr lang="ru-RU" altLang="ru-RU" sz="2400" b="0">
                <a:solidFill>
                  <a:srgbClr val="000000"/>
                </a:solidFill>
              </a:rPr>
              <a:t> дневники друг друга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Помогала</a:t>
            </a:r>
            <a:r>
              <a:rPr lang="ru-RU" altLang="ru-RU" sz="2400" b="0">
                <a:solidFill>
                  <a:srgbClr val="000000"/>
                </a:solidFill>
              </a:rPr>
              <a:t> на трудовом фронте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Решила защищать</a:t>
            </a:r>
            <a:r>
              <a:rPr lang="ru-RU" altLang="ru-RU" sz="2400" b="0">
                <a:solidFill>
                  <a:srgbClr val="000000"/>
                </a:solidFill>
              </a:rPr>
              <a:t> Родину</a:t>
            </a:r>
          </a:p>
          <a:p>
            <a:pPr algn="ctr" eaLnBrk="1" hangingPunct="1"/>
            <a:endParaRPr lang="ru-RU" altLang="ru-RU" b="0">
              <a:solidFill>
                <a:srgbClr val="000000"/>
              </a:solidFill>
            </a:endParaRPr>
          </a:p>
        </p:txBody>
      </p:sp>
      <p:pic>
        <p:nvPicPr>
          <p:cNvPr id="19461" name="Picture 8" descr="299_1579682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609600"/>
            <a:ext cx="1828800" cy="22098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19462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079240">
            <a:off x="7391400" y="5867400"/>
            <a:ext cx="12954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4455">
            <a:off x="609600" y="5867400"/>
            <a:ext cx="12954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3429000" y="228600"/>
            <a:ext cx="220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Подвиг героя</a:t>
            </a:r>
          </a:p>
        </p:txBody>
      </p:sp>
      <p:pic>
        <p:nvPicPr>
          <p:cNvPr id="20483" name="Picture 5" descr="0feb9d1611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90600"/>
            <a:ext cx="2209800" cy="20193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0484" name="Picture 6" descr="60fb58517f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838200"/>
            <a:ext cx="3429000" cy="2227263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0485" name="Picture 7" descr="50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429000"/>
            <a:ext cx="3581400" cy="2163763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20486" name="Picture 11" descr="87190281_7ee43d280e24a662e9c9b7f15f524ea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914400"/>
            <a:ext cx="2438400" cy="211455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20487" name="Text Box 12"/>
          <p:cNvSpPr txBox="1">
            <a:spLocks noChangeArrowheads="1"/>
          </p:cNvSpPr>
          <p:nvPr/>
        </p:nvSpPr>
        <p:spPr bwMode="auto">
          <a:xfrm>
            <a:off x="381000" y="3733800"/>
            <a:ext cx="58674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Беспощадной петлёй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Перерезана тонкая шея.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Незнакомая власть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В запрокинутом лике твоём.            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                                                </a:t>
            </a:r>
            <a:r>
              <a:rPr lang="ru-RU" altLang="ru-RU">
                <a:solidFill>
                  <a:srgbClr val="000000"/>
                </a:solidFill>
              </a:rPr>
              <a:t>М. Алигер</a:t>
            </a:r>
          </a:p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143000" y="304800"/>
            <a:ext cx="701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4400" b="0">
                <a:solidFill>
                  <a:schemeClr val="tx1"/>
                </a:solidFill>
                <a:latin typeface="Tahoma" pitchFamily="34" charset="0"/>
              </a:rPr>
              <a:t>  </a:t>
            </a:r>
            <a:r>
              <a:rPr lang="ru-RU" altLang="ru-RU" sz="4000"/>
              <a:t>У войны не детское лицо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5800" y="2287588"/>
            <a:ext cx="771842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altLang="ru-RU" sz="2400" b="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                      </a:t>
            </a:r>
            <a:r>
              <a:rPr lang="ru-RU" altLang="ru-RU" sz="2400" b="0">
                <a:solidFill>
                  <a:srgbClr val="000000"/>
                </a:solidFill>
                <a:cs typeface="Arial" panose="020B0604020202020204" pitchFamily="34" charset="0"/>
              </a:rPr>
              <a:t>Руководитель проекта</a:t>
            </a:r>
          </a:p>
          <a:p>
            <a:pPr eaLnBrk="1" hangingPunct="1">
              <a:defRPr/>
            </a:pPr>
            <a:endParaRPr lang="ru-RU" altLang="ru-RU" sz="2400" b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829F5F"/>
                  </a:outerShdw>
                </a:cont>
                <a:cont type="tree" name="">
                  <a:effect ref="fillLine"/>
                  <a:outerShdw dist="38100" dir="2700000" algn="tl">
                    <a:srgbClr val="2E3F19"/>
                  </a:outerShdw>
                </a:cont>
                <a:effect ref="fillLine"/>
              </a:effectDag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ru-RU" altLang="ru-RU" sz="3600" b="0">
                <a:solidFill>
                  <a:srgbClr val="000000"/>
                </a:solidFill>
                <a:cs typeface="Arial" panose="020B0604020202020204" pitchFamily="34" charset="0"/>
              </a:rPr>
              <a:t>  Привезенцева Татьяна Петровна, </a:t>
            </a:r>
          </a:p>
          <a:p>
            <a:pPr eaLnBrk="1" hangingPunct="1">
              <a:defRPr/>
            </a:pPr>
            <a:r>
              <a:rPr lang="ru-RU" altLang="ru-RU" sz="2400" b="0">
                <a:solidFill>
                  <a:srgbClr val="000000"/>
                </a:solidFill>
                <a:cs typeface="Arial" panose="020B0604020202020204" pitchFamily="34" charset="0"/>
              </a:rPr>
              <a:t>                      учитель русского языка и литературы</a:t>
            </a:r>
          </a:p>
        </p:txBody>
      </p:sp>
      <p:pic>
        <p:nvPicPr>
          <p:cNvPr id="3076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257800"/>
            <a:ext cx="62642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2026719_Kosmodemyansky_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533400"/>
            <a:ext cx="1762125" cy="23622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21507" name="Picture 5" descr="1321762863_swalk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533400"/>
            <a:ext cx="1681163" cy="23622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1524000" y="2819400"/>
            <a:ext cx="64008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ru-RU" altLang="ru-RU" sz="2400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Любил подурачиться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Возмужал</a:t>
            </a:r>
            <a:r>
              <a:rPr lang="ru-RU" altLang="ru-RU" sz="2400" b="0">
                <a:solidFill>
                  <a:srgbClr val="000000"/>
                </a:solidFill>
              </a:rPr>
              <a:t>, 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Воспитывал</a:t>
            </a:r>
            <a:r>
              <a:rPr lang="ru-RU" altLang="ru-RU" sz="2400" b="0">
                <a:solidFill>
                  <a:srgbClr val="000000"/>
                </a:solidFill>
              </a:rPr>
              <a:t> в себе волю и стойкость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Мстил </a:t>
            </a:r>
            <a:r>
              <a:rPr lang="ru-RU" altLang="ru-RU" sz="2400" b="0">
                <a:solidFill>
                  <a:srgbClr val="000000"/>
                </a:solidFill>
              </a:rPr>
              <a:t>за сестру</a:t>
            </a:r>
          </a:p>
          <a:p>
            <a:pPr algn="ctr" eaLnBrk="1" hangingPunct="1"/>
            <a:r>
              <a:rPr lang="ru-RU" altLang="ru-RU" sz="2400" b="0">
                <a:solidFill>
                  <a:srgbClr val="000000"/>
                </a:solidFill>
              </a:rPr>
              <a:t>Никогда </a:t>
            </a:r>
            <a:r>
              <a:rPr lang="ru-RU" altLang="ru-RU" sz="2400">
                <a:solidFill>
                  <a:srgbClr val="000000"/>
                </a:solidFill>
              </a:rPr>
              <a:t>не забывал</a:t>
            </a:r>
            <a:r>
              <a:rPr lang="ru-RU" altLang="ru-RU" sz="2400" b="0">
                <a:solidFill>
                  <a:srgbClr val="000000"/>
                </a:solidFill>
              </a:rPr>
              <a:t> о семье</a:t>
            </a:r>
          </a:p>
          <a:p>
            <a:pPr algn="ctr" eaLnBrk="1" hangingPunct="1"/>
            <a:r>
              <a:rPr lang="ru-RU" altLang="ru-RU" sz="2400">
                <a:solidFill>
                  <a:srgbClr val="000000"/>
                </a:solidFill>
              </a:rPr>
              <a:t>Погиб</a:t>
            </a:r>
            <a:r>
              <a:rPr lang="ru-RU" altLang="ru-RU" sz="2400" b="0">
                <a:solidFill>
                  <a:srgbClr val="000000"/>
                </a:solidFill>
              </a:rPr>
              <a:t> смертью героя</a:t>
            </a:r>
          </a:p>
        </p:txBody>
      </p:sp>
      <p:pic>
        <p:nvPicPr>
          <p:cNvPr id="21509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5715000"/>
            <a:ext cx="17526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2133600" y="0"/>
            <a:ext cx="4984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Речевая характеристика героев</a:t>
            </a: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304800" y="685800"/>
            <a:ext cx="63246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0">
                <a:solidFill>
                  <a:srgbClr val="000000"/>
                </a:solidFill>
              </a:rPr>
              <a:t> </a:t>
            </a:r>
            <a:r>
              <a:rPr lang="ru-RU" altLang="ru-RU">
                <a:solidFill>
                  <a:schemeClr val="tx1"/>
                </a:solidFill>
              </a:rPr>
              <a:t>Монолог:</a:t>
            </a:r>
            <a:r>
              <a:rPr lang="ru-RU" altLang="ru-RU" b="0">
                <a:solidFill>
                  <a:srgbClr val="000000"/>
                </a:solidFill>
              </a:rPr>
              <a:t> </a:t>
            </a:r>
          </a:p>
          <a:p>
            <a:pPr algn="ctr" eaLnBrk="1" hangingPunct="1"/>
            <a:r>
              <a:rPr lang="ru-RU" altLang="ru-RU" b="0">
                <a:solidFill>
                  <a:srgbClr val="000000"/>
                </a:solidFill>
              </a:rPr>
              <a:t> </a:t>
            </a:r>
            <a:r>
              <a:rPr lang="ru-RU" altLang="ru-RU" b="0" i="1">
                <a:solidFill>
                  <a:srgbClr val="000000"/>
                </a:solidFill>
              </a:rPr>
              <a:t>«…хорошо думается…хорошо слушать…ещё больше понимаешь, как славно жить…ещё больше хочешь дружить»     (</a:t>
            </a:r>
            <a:r>
              <a:rPr lang="ru-RU" altLang="ru-RU" b="0">
                <a:solidFill>
                  <a:srgbClr val="000000"/>
                </a:solidFill>
              </a:rPr>
              <a:t>Из сочинения Зои</a:t>
            </a:r>
            <a:r>
              <a:rPr lang="ru-RU" altLang="ru-RU" b="0" i="1">
                <a:solidFill>
                  <a:srgbClr val="000000"/>
                </a:solidFill>
              </a:rPr>
              <a:t>)</a:t>
            </a:r>
          </a:p>
          <a:p>
            <a:pPr algn="ctr" eaLnBrk="1" hangingPunct="1"/>
            <a:endParaRPr lang="ru-RU" altLang="ru-RU" b="0" i="1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«Будьте смелее, боритесь, бейте фашистов, жгите, травите! Мне не страшно умирать, товарищи! Это счастье – умереть за свой народ!»                           </a:t>
            </a: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(</a:t>
            </a:r>
            <a:r>
              <a:rPr lang="ru-RU" altLang="ru-RU" b="0">
                <a:solidFill>
                  <a:srgbClr val="000000"/>
                </a:solidFill>
              </a:rPr>
              <a:t>Слова Зои перед казнью)</a:t>
            </a:r>
          </a:p>
          <a:p>
            <a:pPr algn="ctr" eaLnBrk="1" hangingPunct="1"/>
            <a:endParaRPr lang="ru-RU" altLang="ru-RU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«Настроение хорошее, особенно после последней атаки»</a:t>
            </a:r>
            <a:r>
              <a:rPr lang="ru-RU" altLang="ru-RU" b="0">
                <a:solidFill>
                  <a:srgbClr val="000000"/>
                </a:solidFill>
              </a:rPr>
              <a:t>      </a:t>
            </a:r>
          </a:p>
          <a:p>
            <a:pPr algn="ctr" eaLnBrk="1" hangingPunct="1"/>
            <a:r>
              <a:rPr lang="ru-RU" altLang="ru-RU" b="0">
                <a:solidFill>
                  <a:srgbClr val="000000"/>
                </a:solidFill>
              </a:rPr>
              <a:t> (Из письма Шуры с фронта)</a:t>
            </a:r>
          </a:p>
          <a:p>
            <a:pPr algn="ctr" eaLnBrk="1" hangingPunct="1"/>
            <a:endParaRPr lang="ru-RU" altLang="ru-RU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«Я непременно вернусь! Без ног, без рук, ослепну – всё равно буду жить! Я очень хочу жить!»</a:t>
            </a:r>
            <a:r>
              <a:rPr lang="ru-RU" altLang="ru-RU" b="0">
                <a:solidFill>
                  <a:srgbClr val="000000"/>
                </a:solidFill>
              </a:rPr>
              <a:t>          </a:t>
            </a:r>
          </a:p>
          <a:p>
            <a:pPr algn="ctr" eaLnBrk="1" hangingPunct="1"/>
            <a:r>
              <a:rPr lang="ru-RU" altLang="ru-RU" b="0">
                <a:solidFill>
                  <a:srgbClr val="000000"/>
                </a:solidFill>
              </a:rPr>
              <a:t>(Из письма Шуры с фронтовых дорог)</a:t>
            </a:r>
          </a:p>
          <a:p>
            <a:pPr algn="ctr" eaLnBrk="1" hangingPunct="1"/>
            <a:endParaRPr lang="ru-RU" altLang="ru-RU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b="0">
                <a:solidFill>
                  <a:srgbClr val="000000"/>
                </a:solidFill>
              </a:rPr>
              <a:t>   </a:t>
            </a:r>
            <a:r>
              <a:rPr lang="ru-RU" altLang="ru-RU">
                <a:solidFill>
                  <a:schemeClr val="tx1"/>
                </a:solidFill>
              </a:rPr>
              <a:t>Диалог:</a:t>
            </a: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- Мамочка, не плачь!</a:t>
            </a:r>
          </a:p>
          <a:p>
            <a:pPr algn="ctr" eaLnBrk="1" hangingPunct="1">
              <a:buFontTx/>
              <a:buChar char="-"/>
            </a:pPr>
            <a:r>
              <a:rPr lang="ru-RU" altLang="ru-RU" b="0" i="1">
                <a:solidFill>
                  <a:srgbClr val="000000"/>
                </a:solidFill>
              </a:rPr>
              <a:t> А может, и ты собираешься воевать?</a:t>
            </a:r>
          </a:p>
          <a:p>
            <a:pPr algn="ctr" eaLnBrk="1" hangingPunct="1"/>
            <a:r>
              <a:rPr lang="ru-RU" altLang="ru-RU" b="0" i="1">
                <a:solidFill>
                  <a:srgbClr val="000000"/>
                </a:solidFill>
              </a:rPr>
              <a:t>- Да!</a:t>
            </a:r>
          </a:p>
        </p:txBody>
      </p:sp>
      <p:pic>
        <p:nvPicPr>
          <p:cNvPr id="22532" name="Picture 10" descr="i 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25687">
            <a:off x="6629400" y="4800600"/>
            <a:ext cx="1981200" cy="13160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2533" name="Picture 12" descr="15066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743200"/>
            <a:ext cx="2514600" cy="17383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2534" name="Picture 13" descr="medium_sochineni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40020">
            <a:off x="7010400" y="838200"/>
            <a:ext cx="1208088" cy="1387475"/>
          </a:xfrm>
          <a:prstGeom prst="rect">
            <a:avLst/>
          </a:prstGeom>
          <a:noFill/>
          <a:ln w="9525">
            <a:solidFill>
              <a:srgbClr val="D1E4BA"/>
            </a:solidFill>
            <a:miter lim="800000"/>
            <a:headEnd/>
            <a:tailEnd/>
          </a:ln>
        </p:spPr>
      </p:pic>
      <p:pic>
        <p:nvPicPr>
          <p:cNvPr id="22535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324600"/>
            <a:ext cx="8382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708491">
            <a:off x="7125494" y="6134894"/>
            <a:ext cx="531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733800" y="204788"/>
            <a:ext cx="227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Роль пейзажа</a:t>
            </a:r>
          </a:p>
        </p:txBody>
      </p:sp>
      <p:pic>
        <p:nvPicPr>
          <p:cNvPr id="23555" name="Picture 5" descr="a6c638aa9c0dc67bcb230ac4cff3ce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5581650" cy="3941763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1447800" y="4940300"/>
            <a:ext cx="7467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Хмурый</a:t>
            </a:r>
            <a:r>
              <a:rPr lang="ru-RU" altLang="ru-RU" sz="2400" b="0">
                <a:solidFill>
                  <a:srgbClr val="000000"/>
                </a:solidFill>
              </a:rPr>
              <a:t> ноябрьский день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                       </a:t>
            </a:r>
            <a:r>
              <a:rPr lang="ru-RU" altLang="ru-RU" sz="2400">
                <a:solidFill>
                  <a:srgbClr val="000000"/>
                </a:solidFill>
              </a:rPr>
              <a:t>Голые</a:t>
            </a:r>
            <a:r>
              <a:rPr lang="ru-RU" altLang="ru-RU" sz="2400" b="0">
                <a:solidFill>
                  <a:srgbClr val="000000"/>
                </a:solidFill>
              </a:rPr>
              <a:t> деревья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                                 </a:t>
            </a:r>
            <a:r>
              <a:rPr lang="ru-RU" altLang="ru-RU" sz="2400">
                <a:solidFill>
                  <a:srgbClr val="000000"/>
                </a:solidFill>
              </a:rPr>
              <a:t>Пустые </a:t>
            </a:r>
            <a:r>
              <a:rPr lang="ru-RU" altLang="ru-RU" sz="2400" b="0">
                <a:solidFill>
                  <a:srgbClr val="000000"/>
                </a:solidFill>
              </a:rPr>
              <a:t>деревенские улицы </a:t>
            </a:r>
          </a:p>
          <a:p>
            <a:pPr eaLnBrk="1" hangingPunct="1"/>
            <a:r>
              <a:rPr lang="ru-RU" altLang="ru-RU" sz="2400" b="0">
                <a:solidFill>
                  <a:srgbClr val="000000"/>
                </a:solidFill>
              </a:rPr>
              <a:t>                                                           </a:t>
            </a:r>
            <a:r>
              <a:rPr lang="ru-RU" altLang="ru-RU" sz="2400">
                <a:solidFill>
                  <a:srgbClr val="000000"/>
                </a:solidFill>
              </a:rPr>
              <a:t>Чёрные</a:t>
            </a:r>
            <a:r>
              <a:rPr lang="ru-RU" altLang="ru-RU" sz="2400" b="0">
                <a:solidFill>
                  <a:srgbClr val="000000"/>
                </a:solidFill>
              </a:rPr>
              <a:t> дома</a:t>
            </a:r>
          </a:p>
          <a:p>
            <a:pPr eaLnBrk="1" hangingPunct="1"/>
            <a:endParaRPr lang="ru-RU" altLang="ru-RU" sz="24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001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3962400" cy="24368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4579" name="Picture 8" descr="geroy-sss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581400"/>
            <a:ext cx="509588" cy="80010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24580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5486400"/>
            <a:ext cx="62642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13"/>
          <p:cNvSpPr txBox="1">
            <a:spLocks noChangeArrowheads="1"/>
          </p:cNvSpPr>
          <p:nvPr/>
        </p:nvSpPr>
        <p:spPr bwMode="auto">
          <a:xfrm>
            <a:off x="1524000" y="228600"/>
            <a:ext cx="651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/>
              <a:t>У войны не детское лицо</a:t>
            </a:r>
          </a:p>
        </p:txBody>
      </p:sp>
      <p:pic>
        <p:nvPicPr>
          <p:cNvPr id="24582" name="Picture 15" descr="1378829138_35_page_6_image_0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752600"/>
            <a:ext cx="4038600" cy="297815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4583" name="Picture 16" descr="geroy-sss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581400"/>
            <a:ext cx="511175" cy="80010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24584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491945">
            <a:off x="6615112" y="4129088"/>
            <a:ext cx="10191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369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581400"/>
            <a:ext cx="2895600" cy="2171700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25603" name="Picture 6" descr="i (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581400"/>
            <a:ext cx="3505200" cy="2620963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25604" name="Picture 7" descr="3dc92fea0536a616c6af89a0acaf5c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762000"/>
            <a:ext cx="2743200" cy="1817688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25605" name="Picture 8" descr="zoya_kosmodemyanskaya_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762000"/>
            <a:ext cx="3505200" cy="2279650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457200" y="2590800"/>
            <a:ext cx="39227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600"/>
              <a:t>201 школа </a:t>
            </a:r>
          </a:p>
          <a:p>
            <a:pPr algn="ctr" eaLnBrk="1" hangingPunct="1"/>
            <a:r>
              <a:rPr lang="ru-RU" altLang="ru-RU" sz="1600"/>
              <a:t>им. Зои и Шуры Космодемьянских</a:t>
            </a:r>
          </a:p>
          <a:p>
            <a:pPr algn="ctr" eaLnBrk="1" hangingPunct="1"/>
            <a:r>
              <a:rPr lang="ru-RU" altLang="ru-RU" sz="1600"/>
              <a:t>г. Москва</a:t>
            </a: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5105400" y="5867400"/>
            <a:ext cx="3097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600"/>
              <a:t>381 школа</a:t>
            </a:r>
          </a:p>
          <a:p>
            <a:pPr algn="ctr" eaLnBrk="1" hangingPunct="1"/>
            <a:r>
              <a:rPr lang="ru-RU" altLang="ru-RU" sz="1600"/>
              <a:t>на ул. Зои Космодемьянской</a:t>
            </a:r>
          </a:p>
          <a:p>
            <a:pPr algn="ctr" eaLnBrk="1" hangingPunct="1"/>
            <a:r>
              <a:rPr lang="ru-RU" altLang="ru-RU" sz="1600"/>
              <a:t>г. Санкт-Петербург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2971800" y="0"/>
            <a:ext cx="3208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В школьных музеях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8"/>
          <p:cNvSpPr txBox="1">
            <a:spLocks noChangeArrowheads="1"/>
          </p:cNvSpPr>
          <p:nvPr/>
        </p:nvSpPr>
        <p:spPr bwMode="auto">
          <a:xfrm>
            <a:off x="1066800" y="228600"/>
            <a:ext cx="769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/>
              <a:t>Портрет юного Героя </a:t>
            </a:r>
          </a:p>
          <a:p>
            <a:pPr algn="ctr" eaLnBrk="1" hangingPunct="1"/>
            <a:r>
              <a:rPr lang="ru-RU" altLang="ru-RU" sz="2400"/>
              <a:t>в повести Н.А.Надеждиной «Партизанка Лара»</a:t>
            </a:r>
          </a:p>
        </p:txBody>
      </p:sp>
      <p:pic>
        <p:nvPicPr>
          <p:cNvPr id="26627" name="Picture 9" descr="0058-078-Deti-voj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94316">
            <a:off x="2133600" y="3733800"/>
            <a:ext cx="2232025" cy="2771775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26628" name="Picture 10" descr="Изображение 0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69014">
            <a:off x="685800" y="1371600"/>
            <a:ext cx="2208213" cy="312420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  <a:headEnd/>
            <a:tailEnd/>
          </a:ln>
        </p:spPr>
      </p:pic>
      <p:sp>
        <p:nvSpPr>
          <p:cNvPr id="26629" name="Text Box 11"/>
          <p:cNvSpPr txBox="1">
            <a:spLocks noChangeArrowheads="1"/>
          </p:cNvSpPr>
          <p:nvPr/>
        </p:nvSpPr>
        <p:spPr bwMode="auto">
          <a:xfrm>
            <a:off x="4114800" y="1905000"/>
            <a:ext cx="50292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В память детского сердца, верного и смелого, гордого и нежного, написана эта повесть</a:t>
            </a:r>
          </a:p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                     </a:t>
            </a:r>
            <a:r>
              <a:rPr lang="ru-RU" altLang="ru-RU" sz="2400">
                <a:solidFill>
                  <a:srgbClr val="000000"/>
                </a:solidFill>
              </a:rPr>
              <a:t>Н. А. Надеждина</a:t>
            </a:r>
          </a:p>
        </p:txBody>
      </p:sp>
      <p:pic>
        <p:nvPicPr>
          <p:cNvPr id="26630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08491">
            <a:off x="6262687" y="4405313"/>
            <a:ext cx="8858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3316288" cy="36576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4191000" y="381000"/>
            <a:ext cx="4114800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000"/>
              <a:t>Внешность</a:t>
            </a:r>
          </a:p>
          <a:p>
            <a:pPr eaLnBrk="1" hangingPunct="1"/>
            <a:r>
              <a:rPr lang="ru-RU" altLang="ru-RU" sz="2000" b="0">
                <a:solidFill>
                  <a:srgbClr val="000000"/>
                </a:solidFill>
              </a:rPr>
              <a:t>Глаза </a:t>
            </a:r>
            <a:r>
              <a:rPr lang="ru-RU" altLang="ru-RU" sz="2000" i="1">
                <a:solidFill>
                  <a:srgbClr val="000000"/>
                </a:solidFill>
              </a:rPr>
              <a:t>огромные, коричневые, внимательные, думающие</a:t>
            </a:r>
            <a:endParaRPr lang="ru-RU" altLang="ru-RU" sz="2000" b="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Озорное и дерзкое  </a:t>
            </a:r>
            <a:r>
              <a:rPr lang="ru-RU" altLang="ru-RU" sz="2000" b="0" i="1">
                <a:solidFill>
                  <a:srgbClr val="000000"/>
                </a:solidFill>
              </a:rPr>
              <a:t>засветилось в её глазах</a:t>
            </a:r>
            <a:endParaRPr lang="ru-RU" altLang="ru-RU" sz="200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Темные кудрявые </a:t>
            </a:r>
            <a:r>
              <a:rPr lang="ru-RU" altLang="ru-RU" sz="2000" b="0">
                <a:solidFill>
                  <a:srgbClr val="000000"/>
                </a:solidFill>
              </a:rPr>
              <a:t>волосы</a:t>
            </a:r>
            <a:endParaRPr lang="ru-RU" altLang="ru-RU" sz="2000" b="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Тоненькая лёгкая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  <a:r>
              <a:rPr lang="ru-RU" altLang="ru-RU" sz="2000" b="0">
                <a:solidFill>
                  <a:srgbClr val="000000"/>
                </a:solidFill>
              </a:rPr>
              <a:t>фигурка</a:t>
            </a:r>
          </a:p>
          <a:p>
            <a:pPr eaLnBrk="1" hangingPunct="1"/>
            <a:endParaRPr lang="ru-RU" altLang="ru-RU" sz="20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Психологический портрет</a:t>
            </a: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Жалостливая, заботливая, трепетная</a:t>
            </a: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Упрямая, целеустремлённая, выносливая</a:t>
            </a:r>
          </a:p>
          <a:p>
            <a:pPr eaLnBrk="1" hangingPunct="1"/>
            <a:endParaRPr lang="ru-RU" altLang="ru-RU" sz="2000" i="1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/>
              <a:t>Динамический портрет</a:t>
            </a:r>
          </a:p>
          <a:p>
            <a:pPr eaLnBrk="1" hangingPunct="1"/>
            <a:r>
              <a:rPr lang="ru-RU" altLang="ru-RU" sz="2000" b="0" i="1">
                <a:solidFill>
                  <a:srgbClr val="000000"/>
                </a:solidFill>
              </a:rPr>
              <a:t>При волнении правый </a:t>
            </a:r>
            <a:r>
              <a:rPr lang="ru-RU" altLang="ru-RU" sz="2000" i="1">
                <a:solidFill>
                  <a:srgbClr val="000000"/>
                </a:solidFill>
              </a:rPr>
              <a:t>глаз заметно косил</a:t>
            </a:r>
          </a:p>
          <a:p>
            <a:pPr eaLnBrk="1" hangingPunct="1"/>
            <a:r>
              <a:rPr lang="ru-RU" altLang="ru-RU" sz="2000" i="1">
                <a:solidFill>
                  <a:srgbClr val="000000"/>
                </a:solidFill>
              </a:rPr>
              <a:t>Ставшие ещё огромнее</a:t>
            </a:r>
            <a:r>
              <a:rPr lang="ru-RU" altLang="ru-RU" sz="2000" b="0" i="1">
                <a:solidFill>
                  <a:srgbClr val="000000"/>
                </a:solidFill>
              </a:rPr>
              <a:t> </a:t>
            </a:r>
            <a:r>
              <a:rPr lang="ru-RU" altLang="ru-RU" sz="2000" b="0">
                <a:solidFill>
                  <a:srgbClr val="000000"/>
                </a:solidFill>
              </a:rPr>
              <a:t>глаза</a:t>
            </a:r>
            <a:endParaRPr lang="ru-RU" altLang="ru-RU" sz="2000">
              <a:solidFill>
                <a:srgbClr val="EBF3E1"/>
              </a:solidFill>
            </a:endParaRPr>
          </a:p>
          <a:p>
            <a:pPr eaLnBrk="1" hangingPunct="1"/>
            <a:endParaRPr lang="ru-RU" altLang="ru-RU" sz="2000" i="1">
              <a:solidFill>
                <a:srgbClr val="000000"/>
              </a:solidFill>
            </a:endParaRPr>
          </a:p>
          <a:p>
            <a:pPr eaLnBrk="1" hangingPunct="1"/>
            <a:endParaRPr lang="ru-RU" altLang="ru-RU" sz="1600" i="1">
              <a:solidFill>
                <a:srgbClr val="000000"/>
              </a:solidFill>
            </a:endParaRPr>
          </a:p>
          <a:p>
            <a:pPr eaLnBrk="1" hangingPunct="1"/>
            <a:endParaRPr lang="ru-RU" altLang="ru-RU" sz="1600" i="1">
              <a:solidFill>
                <a:srgbClr val="000000"/>
              </a:solidFill>
            </a:endParaRPr>
          </a:p>
          <a:p>
            <a:pPr eaLnBrk="1" hangingPunct="1"/>
            <a:endParaRPr lang="ru-RU" altLang="ru-RU" sz="1600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Изображение 0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2619375" cy="2687638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609600" y="2286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                 Действия героя, мотивы поведения</a:t>
            </a: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4114800" y="898525"/>
            <a:ext cx="541020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Непоседа</a:t>
            </a:r>
            <a:r>
              <a:rPr lang="ru-RU" altLang="ru-RU" sz="1600" b="0">
                <a:solidFill>
                  <a:srgbClr val="000000"/>
                </a:solidFill>
              </a:rPr>
              <a:t>,</a:t>
            </a: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привыкла </a:t>
            </a:r>
            <a:r>
              <a:rPr lang="ru-RU" altLang="ru-RU" sz="1600">
                <a:solidFill>
                  <a:srgbClr val="000000"/>
                </a:solidFill>
              </a:rPr>
              <a:t>плавать, лазать</a:t>
            </a:r>
            <a:r>
              <a:rPr lang="ru-RU" altLang="ru-RU" sz="1600" b="0">
                <a:solidFill>
                  <a:srgbClr val="000000"/>
                </a:solidFill>
              </a:rPr>
              <a:t> по деревьям, 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бегать</a:t>
            </a:r>
            <a:r>
              <a:rPr lang="ru-RU" altLang="ru-RU" sz="1600" b="0">
                <a:solidFill>
                  <a:srgbClr val="000000"/>
                </a:solidFill>
              </a:rPr>
              <a:t> по песку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Безграмотной быть не хотела</a:t>
            </a:r>
            <a:r>
              <a:rPr lang="ru-RU" altLang="ru-RU" sz="1600" b="0">
                <a:solidFill>
                  <a:srgbClr val="000000"/>
                </a:solidFill>
              </a:rPr>
              <a:t>, 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записалась</a:t>
            </a:r>
            <a:r>
              <a:rPr lang="ru-RU" altLang="ru-RU" sz="1600" b="0">
                <a:solidFill>
                  <a:srgbClr val="000000"/>
                </a:solidFill>
              </a:rPr>
              <a:t> в три библиотеки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Выбрала</a:t>
            </a:r>
            <a:r>
              <a:rPr lang="ru-RU" altLang="ru-RU" sz="1600" b="0">
                <a:solidFill>
                  <a:srgbClr val="000000"/>
                </a:solidFill>
              </a:rPr>
              <a:t> героя </a:t>
            </a:r>
            <a:r>
              <a:rPr lang="ru-RU" altLang="ru-RU" sz="1600">
                <a:solidFill>
                  <a:srgbClr val="000000"/>
                </a:solidFill>
              </a:rPr>
              <a:t>для подражания</a:t>
            </a:r>
            <a:r>
              <a:rPr lang="ru-RU" altLang="ru-RU" sz="1600" b="0">
                <a:solidFill>
                  <a:srgbClr val="000000"/>
                </a:solidFill>
              </a:rPr>
              <a:t> – </a:t>
            </a: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Марину Раскову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Партизанская разведчица 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Повзрослела и простилась</a:t>
            </a:r>
            <a:r>
              <a:rPr lang="ru-RU" altLang="ru-RU" sz="1600" b="0">
                <a:solidFill>
                  <a:srgbClr val="000000"/>
                </a:solidFill>
              </a:rPr>
              <a:t> с детством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Дала клятву</a:t>
            </a:r>
            <a:r>
              <a:rPr lang="ru-RU" altLang="ru-RU" sz="1600" b="0">
                <a:solidFill>
                  <a:srgbClr val="000000"/>
                </a:solidFill>
              </a:rPr>
              <a:t> верности Родине и ненависти врагу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Смело выполняла</a:t>
            </a:r>
            <a:r>
              <a:rPr lang="ru-RU" altLang="ru-RU" sz="1600" b="0">
                <a:solidFill>
                  <a:srgbClr val="000000"/>
                </a:solidFill>
              </a:rPr>
              <a:t> задания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В </a:t>
            </a:r>
            <a:r>
              <a:rPr lang="ru-RU" altLang="ru-RU" sz="1600">
                <a:solidFill>
                  <a:srgbClr val="000000"/>
                </a:solidFill>
              </a:rPr>
              <a:t>душе пело</a:t>
            </a:r>
            <a:r>
              <a:rPr lang="ru-RU" altLang="ru-RU" sz="1600" b="0">
                <a:solidFill>
                  <a:srgbClr val="000000"/>
                </a:solidFill>
              </a:rPr>
              <a:t> по - синичьи: </a:t>
            </a: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«Свет, свет! Свет победит тьму!»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 b="0">
                <a:solidFill>
                  <a:srgbClr val="000000"/>
                </a:solidFill>
              </a:rPr>
              <a:t>Лара </a:t>
            </a:r>
            <a:r>
              <a:rPr lang="ru-RU" altLang="ru-RU" sz="1600">
                <a:solidFill>
                  <a:srgbClr val="000000"/>
                </a:solidFill>
              </a:rPr>
              <a:t>хотела подорвать </a:t>
            </a:r>
            <a:r>
              <a:rPr lang="ru-RU" altLang="ru-RU" sz="1600" b="0">
                <a:solidFill>
                  <a:srgbClr val="000000"/>
                </a:solidFill>
              </a:rPr>
              <a:t>себя и немцев</a:t>
            </a:r>
          </a:p>
          <a:p>
            <a:pPr eaLnBrk="1" hangingPunct="1"/>
            <a:endParaRPr lang="ru-RU" altLang="ru-RU" sz="16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Попыталась выпрямиться</a:t>
            </a:r>
            <a:r>
              <a:rPr lang="ru-RU" altLang="ru-RU" sz="1600" b="0">
                <a:solidFill>
                  <a:srgbClr val="000000"/>
                </a:solidFill>
              </a:rPr>
              <a:t> и </a:t>
            </a:r>
            <a:r>
              <a:rPr lang="ru-RU" altLang="ru-RU" sz="1600">
                <a:solidFill>
                  <a:srgbClr val="000000"/>
                </a:solidFill>
              </a:rPr>
              <a:t>подняла</a:t>
            </a:r>
            <a:r>
              <a:rPr lang="ru-RU" altLang="ru-RU" sz="1600" b="0">
                <a:solidFill>
                  <a:srgbClr val="000000"/>
                </a:solidFill>
              </a:rPr>
              <a:t> руку, </a:t>
            </a:r>
          </a:p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отдавая </a:t>
            </a:r>
            <a:r>
              <a:rPr lang="ru-RU" altLang="ru-RU" sz="1600" b="0">
                <a:solidFill>
                  <a:srgbClr val="000000"/>
                </a:solidFill>
              </a:rPr>
              <a:t>свой последний пионерский салют</a:t>
            </a:r>
          </a:p>
          <a:p>
            <a:pPr algn="ctr" eaLnBrk="1" hangingPunct="1"/>
            <a:endParaRPr lang="ru-RU" altLang="ru-RU" sz="1600">
              <a:solidFill>
                <a:srgbClr val="000000"/>
              </a:solidFill>
            </a:endParaRPr>
          </a:p>
          <a:p>
            <a:pPr eaLnBrk="1" hangingPunct="1"/>
            <a:endParaRPr lang="ru-RU" altLang="ru-RU" sz="1600">
              <a:solidFill>
                <a:srgbClr val="000000"/>
              </a:solidFill>
            </a:endParaRPr>
          </a:p>
        </p:txBody>
      </p:sp>
      <p:pic>
        <p:nvPicPr>
          <p:cNvPr id="28677" name="Picture 7" descr="Изображение 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657600"/>
            <a:ext cx="2819400" cy="2690813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4805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Речевая характеристика героя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685800" y="3352800"/>
            <a:ext cx="8001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>
                <a:solidFill>
                  <a:srgbClr val="F3F8EC"/>
                </a:solidFill>
              </a:rPr>
              <a:t>                                                                        </a:t>
            </a:r>
            <a:r>
              <a:rPr lang="ru-RU" altLang="ru-RU">
                <a:solidFill>
                  <a:schemeClr val="tx1"/>
                </a:solidFill>
              </a:rPr>
              <a:t>Диалог:</a:t>
            </a:r>
          </a:p>
          <a:p>
            <a:pPr eaLnBrk="1" hangingPunct="1">
              <a:buFontTx/>
              <a:buChar char="-"/>
            </a:pPr>
            <a:r>
              <a:rPr lang="ru-RU" altLang="ru-RU" b="0">
                <a:solidFill>
                  <a:srgbClr val="000000"/>
                </a:solidFill>
              </a:rPr>
              <a:t> Где мой пионерский галстук?</a:t>
            </a:r>
          </a:p>
          <a:p>
            <a:pPr eaLnBrk="1" hangingPunct="1">
              <a:buFontTx/>
              <a:buChar char="-"/>
            </a:pPr>
            <a:r>
              <a:rPr lang="ru-RU" altLang="ru-RU" b="0">
                <a:solidFill>
                  <a:srgbClr val="000000"/>
                </a:solidFill>
              </a:rPr>
              <a:t> Сейчас не время его носить, - бабушка посмотрела на Лару.</a:t>
            </a:r>
          </a:p>
          <a:p>
            <a:pPr eaLnBrk="1" hangingPunct="1">
              <a:buFontTx/>
              <a:buChar char="-"/>
            </a:pPr>
            <a:r>
              <a:rPr lang="ru-RU" altLang="ru-RU" b="0">
                <a:solidFill>
                  <a:srgbClr val="000000"/>
                </a:solidFill>
              </a:rPr>
              <a:t> Как раз самое время, - твёрдо ответила девочка. </a:t>
            </a:r>
          </a:p>
          <a:p>
            <a:pPr eaLnBrk="1" hangingPunct="1">
              <a:buFontTx/>
              <a:buChar char="-"/>
            </a:pPr>
            <a:endParaRPr lang="ru-RU" altLang="ru-RU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b="0">
                <a:solidFill>
                  <a:srgbClr val="000000"/>
                </a:solidFill>
              </a:rPr>
              <a:t>«Красного пионерского галстука у неё больше нет. Но и без галстука она останется пионеркой. Наш пионерский отряд я не подведу»</a:t>
            </a:r>
          </a:p>
          <a:p>
            <a:pPr eaLnBrk="1" hangingPunct="1">
              <a:buFontTx/>
              <a:buChar char="-"/>
            </a:pPr>
            <a:endParaRPr lang="ru-RU" altLang="ru-RU" b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b="0">
                <a:solidFill>
                  <a:srgbClr val="000000"/>
                </a:solidFill>
              </a:rPr>
              <a:t> Мама! Я ухожу . Ухожу воевать! Ты понимаешь меня, мама?</a:t>
            </a:r>
          </a:p>
          <a:p>
            <a:pPr eaLnBrk="1" hangingPunct="1">
              <a:buFontTx/>
              <a:buChar char="-"/>
            </a:pPr>
            <a:endParaRPr lang="ru-RU" altLang="ru-RU" b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altLang="ru-RU" b="0">
                <a:solidFill>
                  <a:srgbClr val="000000"/>
                </a:solidFill>
              </a:rPr>
              <a:t> Победа будет наша! Как я жду этот день, как жду…</a:t>
            </a: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4876800" y="990600"/>
            <a:ext cx="39020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>
                <a:solidFill>
                  <a:schemeClr val="tx1"/>
                </a:solidFill>
              </a:rPr>
              <a:t>Монолог:</a:t>
            </a:r>
          </a:p>
          <a:p>
            <a:pPr eaLnBrk="1" hangingPunct="1"/>
            <a:endParaRPr lang="ru-RU" altLang="ru-RU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i="1">
                <a:solidFill>
                  <a:srgbClr val="000000"/>
                </a:solidFill>
              </a:rPr>
              <a:t>«</a:t>
            </a:r>
            <a:r>
              <a:rPr lang="ru-RU" altLang="ru-RU" b="0">
                <a:solidFill>
                  <a:srgbClr val="000000"/>
                </a:solidFill>
              </a:rPr>
              <a:t>Глотая слёзы, перебирала в</a:t>
            </a:r>
            <a:r>
              <a:rPr lang="ru-RU" altLang="ru-RU" b="0" i="1">
                <a:solidFill>
                  <a:srgbClr val="000000"/>
                </a:solidFill>
              </a:rPr>
              <a:t> </a:t>
            </a:r>
            <a:r>
              <a:rPr lang="ru-RU" altLang="ru-RU" b="0">
                <a:solidFill>
                  <a:srgbClr val="000000"/>
                </a:solidFill>
              </a:rPr>
              <a:t>памяти: «</a:t>
            </a:r>
            <a:r>
              <a:rPr lang="ru-RU" altLang="ru-RU" b="0" i="1">
                <a:solidFill>
                  <a:srgbClr val="000000"/>
                </a:solidFill>
              </a:rPr>
              <a:t>…выбирает Раскову…она не сдаётся…надо верить…она  будет верить»»</a:t>
            </a:r>
          </a:p>
          <a:p>
            <a:pPr eaLnBrk="1" hangingPunct="1"/>
            <a:endParaRPr lang="ru-RU" altLang="ru-RU" b="0" i="1">
              <a:solidFill>
                <a:srgbClr val="000000"/>
              </a:solidFill>
            </a:endParaRPr>
          </a:p>
          <a:p>
            <a:pPr eaLnBrk="1" hangingPunct="1"/>
            <a:endParaRPr lang="ru-RU" altLang="ru-RU" b="0" i="1">
              <a:solidFill>
                <a:schemeClr val="tx1"/>
              </a:solidFill>
            </a:endParaRPr>
          </a:p>
        </p:txBody>
      </p:sp>
      <p:pic>
        <p:nvPicPr>
          <p:cNvPr id="29701" name="Picture 7" descr="Изображение 0023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3767138" cy="2341563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429000" y="304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Роль пейзажа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3200400" y="1371600"/>
            <a:ext cx="5943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Мелькали ржаные колосья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По – бабьи скошенные травы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Ветер с луга пахнул в лицо Ларе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Сладкий запах вянущих трав</a:t>
            </a: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 напомнил ей бабушку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Кажется, всё вокруг плачет… вся потоптанная врагом Русская земля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Как бы ни было трудно, свет победит тьму. </a:t>
            </a: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«Свет, свет, свет!» – вызванивала синица.</a:t>
            </a:r>
          </a:p>
        </p:txBody>
      </p:sp>
      <p:pic>
        <p:nvPicPr>
          <p:cNvPr id="30724" name="Picture 6" descr="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733800"/>
            <a:ext cx="3048000" cy="2136775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30725" name="Picture 7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66800"/>
            <a:ext cx="2073275" cy="22860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219200" y="304800"/>
            <a:ext cx="6934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4400" b="0">
                <a:solidFill>
                  <a:schemeClr val="tx1"/>
                </a:solidFill>
                <a:latin typeface="Tahoma" pitchFamily="34" charset="0"/>
              </a:rPr>
              <a:t>  </a:t>
            </a:r>
            <a:r>
              <a:rPr lang="ru-RU" altLang="ru-RU" sz="4000"/>
              <a:t>У войны не детское лицо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381000" y="1981200"/>
            <a:ext cx="847566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0">
                <a:solidFill>
                  <a:srgbClr val="000000"/>
                </a:solidFill>
              </a:rPr>
              <a:t>Работу выполнили</a:t>
            </a:r>
          </a:p>
          <a:p>
            <a:pPr algn="ctr" eaLnBrk="1" hangingPunct="1"/>
            <a:endParaRPr lang="ru-RU" altLang="ru-RU" sz="2800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3600" b="0">
                <a:solidFill>
                  <a:srgbClr val="000000"/>
                </a:solidFill>
              </a:rPr>
              <a:t>Новикова Ксения</a:t>
            </a:r>
            <a:r>
              <a:rPr lang="ru-RU" altLang="ru-RU" sz="2400" b="0">
                <a:solidFill>
                  <a:srgbClr val="000000"/>
                </a:solidFill>
              </a:rPr>
              <a:t>, учащаяся </a:t>
            </a:r>
            <a:r>
              <a:rPr lang="ru-RU" altLang="ru-RU" sz="2400">
                <a:solidFill>
                  <a:srgbClr val="000000"/>
                </a:solidFill>
              </a:rPr>
              <a:t>11 </a:t>
            </a:r>
            <a:r>
              <a:rPr lang="ru-RU" altLang="ru-RU" sz="2400" b="0">
                <a:solidFill>
                  <a:srgbClr val="000000"/>
                </a:solidFill>
              </a:rPr>
              <a:t>– Б класса,</a:t>
            </a:r>
          </a:p>
          <a:p>
            <a:pPr algn="ctr" eaLnBrk="1" hangingPunct="1"/>
            <a:r>
              <a:rPr lang="ru-RU" altLang="ru-RU" sz="3600" b="0">
                <a:solidFill>
                  <a:srgbClr val="000000"/>
                </a:solidFill>
              </a:rPr>
              <a:t>Ферапонтова Елизавета</a:t>
            </a:r>
            <a:r>
              <a:rPr lang="ru-RU" altLang="ru-RU" sz="2400" b="0">
                <a:solidFill>
                  <a:srgbClr val="000000"/>
                </a:solidFill>
              </a:rPr>
              <a:t>, учащаяся </a:t>
            </a:r>
            <a:r>
              <a:rPr lang="ru-RU" altLang="ru-RU" sz="2400">
                <a:solidFill>
                  <a:srgbClr val="000000"/>
                </a:solidFill>
              </a:rPr>
              <a:t>8</a:t>
            </a:r>
            <a:r>
              <a:rPr lang="ru-RU" altLang="ru-RU" sz="2400" b="0">
                <a:solidFill>
                  <a:srgbClr val="000000"/>
                </a:solidFill>
              </a:rPr>
              <a:t>-А класса</a:t>
            </a:r>
          </a:p>
          <a:p>
            <a:pPr algn="ctr" eaLnBrk="1" hangingPunct="1"/>
            <a:endParaRPr lang="ru-RU" altLang="ru-RU" sz="2400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2400" b="0">
                <a:solidFill>
                  <a:srgbClr val="000000"/>
                </a:solidFill>
              </a:rPr>
              <a:t>ГБОУ лицея № 329 Невского района Санкт-Петербурга</a:t>
            </a:r>
          </a:p>
        </p:txBody>
      </p:sp>
      <p:pic>
        <p:nvPicPr>
          <p:cNvPr id="4100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638800"/>
            <a:ext cx="62642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581400" y="228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/>
              <a:t>Роль детали</a:t>
            </a: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457200" y="990600"/>
            <a:ext cx="5181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>
                <a:solidFill>
                  <a:schemeClr val="tx1"/>
                </a:solidFill>
              </a:rPr>
              <a:t>Символы пионерии</a:t>
            </a:r>
          </a:p>
          <a:p>
            <a:pPr algn="ctr" eaLnBrk="1" hangingPunct="1"/>
            <a:r>
              <a:rPr lang="ru-RU" altLang="ru-RU" sz="2000" b="0">
                <a:solidFill>
                  <a:srgbClr val="000000"/>
                </a:solidFill>
              </a:rPr>
              <a:t> </a:t>
            </a:r>
          </a:p>
          <a:p>
            <a:pPr eaLnBrk="1" hangingPunct="1"/>
            <a:r>
              <a:rPr lang="ru-RU" altLang="ru-RU" sz="2000">
                <a:solidFill>
                  <a:srgbClr val="990033"/>
                </a:solidFill>
              </a:rPr>
              <a:t>Красный</a:t>
            </a:r>
            <a:r>
              <a:rPr lang="ru-RU" altLang="ru-RU" sz="2000" b="0">
                <a:solidFill>
                  <a:srgbClr val="000000"/>
                </a:solidFill>
              </a:rPr>
              <a:t> галстук «</a:t>
            </a:r>
            <a:r>
              <a:rPr lang="ru-RU" altLang="ru-RU" sz="2000">
                <a:solidFill>
                  <a:srgbClr val="990033"/>
                </a:solidFill>
              </a:rPr>
              <a:t>Красное</a:t>
            </a:r>
            <a:r>
              <a:rPr lang="ru-RU" altLang="ru-RU" sz="2000" b="0">
                <a:solidFill>
                  <a:srgbClr val="990033"/>
                </a:solidFill>
              </a:rPr>
              <a:t> </a:t>
            </a:r>
            <a:r>
              <a:rPr lang="ru-RU" altLang="ru-RU" sz="2000" b="0">
                <a:solidFill>
                  <a:srgbClr val="000000"/>
                </a:solidFill>
              </a:rPr>
              <a:t>пятнышко,</a:t>
            </a:r>
          </a:p>
          <a:p>
            <a:pPr eaLnBrk="1" hangingPunct="1"/>
            <a:r>
              <a:rPr lang="ru-RU" altLang="ru-RU" sz="2000" b="0">
                <a:solidFill>
                  <a:srgbClr val="000000"/>
                </a:solidFill>
              </a:rPr>
              <a:t> кусок материи, обгоревший клочок </a:t>
            </a:r>
            <a:r>
              <a:rPr lang="ru-RU" altLang="ru-RU" sz="2000">
                <a:solidFill>
                  <a:srgbClr val="990033"/>
                </a:solidFill>
              </a:rPr>
              <a:t>кумача,</a:t>
            </a:r>
            <a:r>
              <a:rPr lang="ru-RU" altLang="ru-RU" sz="2000" b="0">
                <a:solidFill>
                  <a:srgbClr val="000000"/>
                </a:solidFill>
              </a:rPr>
              <a:t>       </a:t>
            </a:r>
          </a:p>
          <a:p>
            <a:pPr eaLnBrk="1" hangingPunct="1"/>
            <a:r>
              <a:rPr lang="ru-RU" altLang="ru-RU" sz="2000">
                <a:solidFill>
                  <a:srgbClr val="990033"/>
                </a:solidFill>
              </a:rPr>
              <a:t>яркая непотухающая</a:t>
            </a:r>
            <a:r>
              <a:rPr lang="ru-RU" altLang="ru-RU" sz="2000" b="0">
                <a:solidFill>
                  <a:srgbClr val="000000"/>
                </a:solidFill>
              </a:rPr>
              <a:t> искра»</a:t>
            </a:r>
          </a:p>
          <a:p>
            <a:pPr eaLnBrk="1" hangingPunct="1"/>
            <a:endParaRPr lang="ru-RU" altLang="ru-RU" sz="20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b="0">
                <a:solidFill>
                  <a:srgbClr val="000000"/>
                </a:solidFill>
              </a:rPr>
              <a:t>«Наш</a:t>
            </a:r>
            <a:r>
              <a:rPr lang="ru-RU" altLang="ru-RU" sz="2000">
                <a:solidFill>
                  <a:srgbClr val="990033"/>
                </a:solidFill>
              </a:rPr>
              <a:t> пионерский</a:t>
            </a:r>
            <a:r>
              <a:rPr lang="ru-RU" altLang="ru-RU" sz="2000" b="0">
                <a:solidFill>
                  <a:srgbClr val="000000"/>
                </a:solidFill>
              </a:rPr>
              <a:t> отряд я не подведу»</a:t>
            </a:r>
          </a:p>
          <a:p>
            <a:pPr eaLnBrk="1" hangingPunct="1"/>
            <a:endParaRPr lang="ru-RU" altLang="ru-RU" sz="2000" b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b="0">
                <a:solidFill>
                  <a:srgbClr val="000000"/>
                </a:solidFill>
              </a:rPr>
              <a:t>«Санька отдавал Ларе </a:t>
            </a:r>
            <a:r>
              <a:rPr lang="ru-RU" altLang="ru-RU" sz="2000">
                <a:solidFill>
                  <a:srgbClr val="990033"/>
                </a:solidFill>
              </a:rPr>
              <a:t>пионерский </a:t>
            </a:r>
            <a:r>
              <a:rPr lang="ru-RU" altLang="ru-RU" sz="2000" b="0">
                <a:solidFill>
                  <a:srgbClr val="000000"/>
                </a:solidFill>
              </a:rPr>
              <a:t>салют… от всех, кто носит </a:t>
            </a:r>
            <a:r>
              <a:rPr lang="ru-RU" altLang="ru-RU" sz="2000">
                <a:solidFill>
                  <a:srgbClr val="990033"/>
                </a:solidFill>
              </a:rPr>
              <a:t>пионерский галстук</a:t>
            </a:r>
            <a:r>
              <a:rPr lang="ru-RU" altLang="ru-RU" sz="2000" b="0">
                <a:solidFill>
                  <a:srgbClr val="000000"/>
                </a:solidFill>
              </a:rPr>
              <a:t>»</a:t>
            </a:r>
          </a:p>
          <a:p>
            <a:pPr eaLnBrk="1" hangingPunct="1"/>
            <a:r>
              <a:rPr lang="ru-RU" altLang="ru-RU" sz="2000" b="0">
                <a:solidFill>
                  <a:srgbClr val="000000"/>
                </a:solidFill>
              </a:rPr>
              <a:t>Лара отдавала «свой последний </a:t>
            </a:r>
            <a:r>
              <a:rPr lang="ru-RU" altLang="ru-RU" sz="2000">
                <a:solidFill>
                  <a:srgbClr val="990033"/>
                </a:solidFill>
              </a:rPr>
              <a:t>пионерский</a:t>
            </a:r>
            <a:r>
              <a:rPr lang="ru-RU" altLang="ru-RU" sz="2000" b="0">
                <a:solidFill>
                  <a:srgbClr val="000000"/>
                </a:solidFill>
              </a:rPr>
              <a:t> салют»</a:t>
            </a:r>
          </a:p>
        </p:txBody>
      </p:sp>
      <p:pic>
        <p:nvPicPr>
          <p:cNvPr id="31748" name="Picture 6" descr="177125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00200"/>
            <a:ext cx="2790825" cy="372427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752600" y="228600"/>
            <a:ext cx="5880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/>
              <a:t>У войны не детское лицо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381000" y="914400"/>
            <a:ext cx="8305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000">
                <a:solidFill>
                  <a:srgbClr val="000000"/>
                </a:solidFill>
              </a:rPr>
              <a:t>«Такая не сдастся! Солдатам руки перекусает…из вагона выпрыгнет…речку переплывёт…её не заставишь служить немецкой фрау»  (Санька)</a:t>
            </a:r>
          </a:p>
          <a:p>
            <a:pPr eaLnBrk="1" hangingPunct="1"/>
            <a:r>
              <a:rPr lang="ru-RU" altLang="ru-RU" sz="2000">
                <a:solidFill>
                  <a:srgbClr val="000000"/>
                </a:solidFill>
              </a:rPr>
              <a:t>«Гордился её поступком»  (Мишка)</a:t>
            </a:r>
          </a:p>
          <a:p>
            <a:pPr eaLnBrk="1" hangingPunct="1"/>
            <a:r>
              <a:rPr lang="ru-RU" altLang="ru-RU" sz="2000">
                <a:solidFill>
                  <a:srgbClr val="000000"/>
                </a:solidFill>
              </a:rPr>
              <a:t>«Я тоже вас защищала…» (Лара)</a:t>
            </a:r>
          </a:p>
          <a:p>
            <a:pPr eaLnBrk="1" hangingPunct="1"/>
            <a:r>
              <a:rPr lang="ru-RU" altLang="ru-RU" sz="2000">
                <a:solidFill>
                  <a:srgbClr val="000000"/>
                </a:solidFill>
              </a:rPr>
              <a:t>«Думаете, дети меньше взрослых любят свою Родину?» (Лара)</a:t>
            </a:r>
          </a:p>
        </p:txBody>
      </p:sp>
      <p:pic>
        <p:nvPicPr>
          <p:cNvPr id="32772" name="Picture 8" descr="Изображение 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0"/>
            <a:ext cx="3189288" cy="34290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4191000" y="3581400"/>
            <a:ext cx="4648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/>
              <a:t>«…Воевать – не детское    дело. А вы – дети» </a:t>
            </a:r>
          </a:p>
          <a:p>
            <a:pPr algn="ctr" eaLnBrk="1" hangingPunct="1"/>
            <a:r>
              <a:rPr lang="ru-RU" altLang="ru-RU" sz="2800"/>
              <a:t>              </a:t>
            </a:r>
            <a:r>
              <a:rPr lang="ru-RU" altLang="ru-RU">
                <a:solidFill>
                  <a:schemeClr val="tx1"/>
                </a:solidFill>
              </a:rPr>
              <a:t>(Командир санчасти Маша)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676400" y="228600"/>
            <a:ext cx="651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/>
              <a:t>У войны не детское лицо</a:t>
            </a:r>
          </a:p>
        </p:txBody>
      </p:sp>
      <p:pic>
        <p:nvPicPr>
          <p:cNvPr id="33795" name="Picture 5" descr="89744319_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2551113" cy="3429000"/>
          </a:xfrm>
          <a:prstGeom prst="rect">
            <a:avLst/>
          </a:prstGeom>
          <a:solidFill>
            <a:srgbClr val="000080"/>
          </a:solidFill>
          <a:ln w="9525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33796" name="Picture 6" descr="20100819-pamyatnik_larisa_miheenko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676400"/>
            <a:ext cx="2590800" cy="34544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33797" name="Picture 2" descr="jpg / &amp;Rcy;&amp;acy;&amp;zcy;&amp;ncy;&amp;ocy;&amp;iecy; - &amp;khcy;&amp;ocy;&amp;scy;&amp;tcy;&amp;icy;&amp;ncy;&amp;gcy; &amp;kcy;&amp;acy;&amp;rcy;&amp;tcy;&amp;icy;&amp;ncy;&amp;ocy;&amp;kcy; &amp;icy; &amp;fcy;&amp;ocy;&amp;tcy;&amp;ocy; &quot;PicShare.ru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5715000"/>
            <a:ext cx="626427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04001">
            <a:off x="6462712" y="4281488"/>
            <a:ext cx="10191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0" descr="0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1295400"/>
            <a:ext cx="1393825" cy="140017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3800" name="Picture 12" descr="i?id=2ccc3a43dbde727ac05c55602454f0f9-91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2895600"/>
            <a:ext cx="981075" cy="18097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33801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55991">
            <a:off x="1128712" y="4357688"/>
            <a:ext cx="10191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295400" y="0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4000"/>
              <a:t>У войны не детское лицо</a:t>
            </a:r>
          </a:p>
        </p:txBody>
      </p:sp>
      <p:pic>
        <p:nvPicPr>
          <p:cNvPr id="34819" name="Picture 5" descr="cce66e50f6c487275840222deebd956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990600"/>
            <a:ext cx="45148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438400" y="5486400"/>
            <a:ext cx="5029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000"/>
              <a:t>Благодарность вечная вам всем –</a:t>
            </a:r>
          </a:p>
          <a:p>
            <a:pPr eaLnBrk="1" hangingPunct="1"/>
            <a:r>
              <a:rPr lang="ru-RU" altLang="ru-RU" sz="2000"/>
              <a:t>Маленькие, стойкие мужчины,</a:t>
            </a:r>
          </a:p>
          <a:p>
            <a:pPr eaLnBrk="1" hangingPunct="1"/>
            <a:r>
              <a:rPr lang="ru-RU" altLang="ru-RU" sz="2000"/>
              <a:t>Девочки, достойные поэм!</a:t>
            </a:r>
          </a:p>
          <a:p>
            <a:pPr eaLnBrk="1" hangingPunct="1"/>
            <a:r>
              <a:rPr lang="ru-RU" altLang="ru-RU" sz="2000"/>
              <a:t>                                                        Л.Кузубов </a:t>
            </a:r>
          </a:p>
          <a:p>
            <a:pPr eaLnBrk="1" hangingPunct="1"/>
            <a:endParaRPr lang="ru-RU" altLang="ru-RU" sz="200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6"/>
          <p:cNvSpPr txBox="1">
            <a:spLocks noChangeArrowheads="1"/>
          </p:cNvSpPr>
          <p:nvPr/>
        </p:nvSpPr>
        <p:spPr bwMode="auto">
          <a:xfrm>
            <a:off x="3489325" y="393700"/>
            <a:ext cx="203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Заключение</a:t>
            </a:r>
          </a:p>
        </p:txBody>
      </p:sp>
      <p:sp>
        <p:nvSpPr>
          <p:cNvPr id="35843" name="Text Box 7"/>
          <p:cNvSpPr txBox="1">
            <a:spLocks noChangeArrowheads="1"/>
          </p:cNvSpPr>
          <p:nvPr/>
        </p:nvSpPr>
        <p:spPr bwMode="auto">
          <a:xfrm>
            <a:off x="304800" y="990600"/>
            <a:ext cx="86106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Работа над проектом показала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  <a:p>
            <a:pPr algn="ctr" eaLnBrk="1" hangingPunct="1"/>
            <a:endParaRPr lang="ru-RU" altLang="ru-RU" sz="240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1. Повысилось гражданское самосознание и уважение к героической истории нашей страны.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2. Повысилось чувство гордости за великую историю нашего народа и страны, любимого города.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3. Укрепились связи между учащимися разных классов.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4. Повысили ИКТ - компетенции.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5. Получили удовлетворение от работы с материалом  художественных произведений, осознали значимость сохранения  традиций, связи поколений</a:t>
            </a:r>
            <a:r>
              <a:rPr lang="ru-RU" altLang="ru-RU">
                <a:solidFill>
                  <a:srgbClr val="000000"/>
                </a:solidFill>
              </a:rPr>
              <a:t>, </a:t>
            </a:r>
            <a:r>
              <a:rPr lang="ru-RU" altLang="ru-RU" sz="2400">
                <a:solidFill>
                  <a:srgbClr val="000000"/>
                </a:solidFill>
              </a:rPr>
              <a:t>уважения к ветеранам Великой Отечественной войны</a:t>
            </a: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35844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5943600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3124200" y="228600"/>
            <a:ext cx="318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/>
              <a:t>Список литературы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533400" y="984250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1.Толковый словарь русского языка. С. Ожегов, М. 1979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2.Опыты литературного анализа. Е. А. Маймин, М., «Просвещение», 1972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3.Повесть «Повесть о Зое и Шуре» Космодемьянская Л.Т., Изд. «Детская литература», 1979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4.Повесть «Брат и сестра» Ковалевский В., Изд. «Детская литература», 1968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5.Повесть «Партизанка Лара». Надеждина Н.А., Москва. «Детская литература», 2013 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6.Рассказы о пионерах-героях Советского Союза. Изд. «Малыш». Москва, 1982 </a:t>
            </a: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Интернет – ресурсы: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1. «Герои моей страны».</a:t>
            </a:r>
            <a:r>
              <a:rPr lang="en-US" altLang="ru-RU" sz="2400">
                <a:solidFill>
                  <a:srgbClr val="000000"/>
                </a:solidFill>
              </a:rPr>
              <a:t>www</a:t>
            </a:r>
            <a:r>
              <a:rPr lang="ru-RU" altLang="ru-RU" sz="2400">
                <a:solidFill>
                  <a:srgbClr val="000000"/>
                </a:solidFill>
              </a:rPr>
              <a:t>.f</a:t>
            </a:r>
            <a:r>
              <a:rPr lang="en-US" altLang="ru-RU" sz="2400">
                <a:solidFill>
                  <a:srgbClr val="000000"/>
                </a:solidFill>
              </a:rPr>
              <a:t>ilipoc</a:t>
            </a:r>
            <a:r>
              <a:rPr lang="ru-RU" altLang="ru-RU" sz="2400">
                <a:solidFill>
                  <a:srgbClr val="000000"/>
                </a:solidFill>
              </a:rPr>
              <a:t>.</a:t>
            </a:r>
            <a:r>
              <a:rPr lang="en-US" altLang="ru-RU" sz="2400">
                <a:solidFill>
                  <a:srgbClr val="000000"/>
                </a:solidFill>
              </a:rPr>
              <a:t>ru</a:t>
            </a:r>
            <a:r>
              <a:rPr lang="ru-RU" altLang="ru-RU" sz="2400">
                <a:solidFill>
                  <a:srgbClr val="000000"/>
                </a:solidFill>
              </a:rPr>
              <a:t>/</a:t>
            </a:r>
            <a:r>
              <a:rPr lang="en-US" altLang="ru-RU" sz="2400">
                <a:solidFill>
                  <a:srgbClr val="000000"/>
                </a:solidFill>
              </a:rPr>
              <a:t>heroes</a:t>
            </a:r>
            <a:endParaRPr lang="ru-RU" altLang="ru-RU" sz="240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2. «Мы победили». Сайт Марины Турсиной, 2010-2011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371600" y="2057400"/>
            <a:ext cx="708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/>
              <a:t>Спасибо за внимание !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2133600" y="0"/>
            <a:ext cx="458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0">
                <a:solidFill>
                  <a:schemeClr val="tx1"/>
                </a:solidFill>
              </a:rPr>
              <a:t>                   </a:t>
            </a:r>
            <a:r>
              <a:rPr lang="ru-RU" altLang="ru-RU" sz="2400">
                <a:solidFill>
                  <a:schemeClr val="tx1"/>
                </a:solidFill>
              </a:rPr>
              <a:t>Цель работы</a:t>
            </a:r>
            <a:r>
              <a:rPr lang="ru-RU" altLang="ru-RU" sz="2400" b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609600" y="690563"/>
            <a:ext cx="82296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/>
              <a:t>1. Создание портрета маленького Героя Великой Отечественной войны.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2. Изучение истории своей страны, края, города. 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3. Воспитание любви и бережного отношения к своей Родине. 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4. Знакомство с художественной литературой о   пионерах-героях и комсомольцах-героях Великой Отечественной войны.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5. Развитие навыков самостоятельной работы с художественными произведениями, подбора материалов с помощью Интернет - ресурсов.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6. Развитие УУД: коммуникативных, регулятивных, учебных и личностных.</a:t>
            </a:r>
          </a:p>
          <a:p>
            <a:pPr indent="449263" eaLnBrk="1" hangingPunct="1">
              <a:tabLst>
                <a:tab pos="180975" algn="l"/>
                <a:tab pos="539750" algn="l"/>
              </a:tabLst>
            </a:pPr>
            <a:r>
              <a:rPr lang="ru-RU" altLang="ru-RU" sz="2400">
                <a:solidFill>
                  <a:srgbClr val="000000"/>
                </a:solidFill>
              </a:rPr>
              <a:t>7. Совершенствование навыка коллективной</a:t>
            </a:r>
            <a:r>
              <a:rPr lang="ru-RU" altLang="ru-RU" sz="2400">
                <a:solidFill>
                  <a:srgbClr val="000000"/>
                </a:solidFill>
                <a:latin typeface="Tahoma" pitchFamily="34" charset="0"/>
              </a:rPr>
              <a:t> работы. </a:t>
            </a:r>
          </a:p>
          <a:p>
            <a:pPr indent="449263">
              <a:tabLst>
                <a:tab pos="180975" algn="l"/>
                <a:tab pos="539750" algn="l"/>
              </a:tabLst>
            </a:pPr>
            <a:endParaRPr lang="ru-RU" altLang="ru-RU" sz="24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24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5943600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743200" y="231775"/>
            <a:ext cx="3608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   </a:t>
            </a:r>
            <a:r>
              <a:rPr lang="ru-RU" altLang="ru-RU"/>
              <a:t>Этапы работы над проектом</a:t>
            </a:r>
          </a:p>
        </p:txBody>
      </p:sp>
      <p:graphicFrame>
        <p:nvGraphicFramePr>
          <p:cNvPr id="6182" name="Group 38"/>
          <p:cNvGraphicFramePr>
            <a:graphicFrameLocks noGrp="1"/>
          </p:cNvGraphicFramePr>
          <p:nvPr/>
        </p:nvGraphicFramePr>
        <p:xfrm>
          <a:off x="228600" y="839788"/>
          <a:ext cx="8763000" cy="5701648"/>
        </p:xfrm>
        <a:graphic>
          <a:graphicData uri="http://schemas.openxmlformats.org/drawingml/2006/table">
            <a:tbl>
              <a:tblPr/>
              <a:tblGrid>
                <a:gridCol w="2597150"/>
                <a:gridCol w="6165850"/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рамки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работы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1.Октябрь (первая половина месяца)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темы проекта, формулирование целей, проблем и задач проекта.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2.Октябрь (вторая половина октября)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Проблемно-целевой этап. Обсуждение путей исследования. Подбор художественных произведений для исследовательской работы. Выбор формы представления продукта работы.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3.Ноябрь (начало месяца)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Постановка плана исследования. Распределение материала среди участников проекта.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4.Ноябрь (вторая половина месяца)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Поиск каждым участником информации и материала по поставленным проблемам и целям.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5.Декабрь (первая половина месяца)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 собранной информации. Выбор формы и подготовка презентации.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6.Декабрь (вторая половина месяца)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Поиск и анализ дополнительной информации.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7.Январь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Обогащение проекта приложениями, таблицами, собственными заметками.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8.Февраль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Добавление в работу итогов, выводов; корректировка содержания работы. Выступление перед учащимися 2 класса, 4-Б класса, 9-А класса и на региональной научно-исследовательской конференции «Будущее – это мы».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79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867400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83058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/>
            <a:r>
              <a:rPr lang="ru-RU" altLang="ru-RU" sz="2800"/>
              <a:t>Герой, -я, -м</a:t>
            </a:r>
          </a:p>
          <a:p>
            <a:pPr marL="342900" indent="-342900" eaLnBrk="1" hangingPunct="1"/>
            <a:endParaRPr lang="ru-RU" altLang="ru-RU" sz="2800"/>
          </a:p>
          <a:p>
            <a:pPr marL="342900" indent="-342900" eaLnBrk="1" hangingPunct="1">
              <a:buFontTx/>
              <a:buAutoNum type="arabicPeriod"/>
            </a:pPr>
            <a:r>
              <a:rPr lang="ru-RU" altLang="ru-RU" sz="2800">
                <a:solidFill>
                  <a:srgbClr val="000000"/>
                </a:solidFill>
              </a:rPr>
              <a:t>Человек, совершающий подвиги, необычный по своей храбрости, доблести, самоотверженности.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ru-RU" altLang="ru-RU" sz="2800">
                <a:solidFill>
                  <a:srgbClr val="000000"/>
                </a:solidFill>
              </a:rPr>
              <a:t>Главное действующее лицо литературного произведения.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ru-RU" altLang="ru-RU" sz="2800">
                <a:solidFill>
                  <a:srgbClr val="000000"/>
                </a:solidFill>
              </a:rPr>
              <a:t>Человек, воплощающий в себе черты эпохи, среды.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ru-RU" altLang="ru-RU" sz="2800">
                <a:solidFill>
                  <a:srgbClr val="000000"/>
                </a:solidFill>
              </a:rPr>
              <a:t>Тот, кто привлёк к себе внимание, чаще говорят о том, кто вызывает восхищение, подражание, удивление.</a:t>
            </a:r>
          </a:p>
          <a:p>
            <a:pPr marL="342900" indent="-342900" eaLnBrk="1" hangingPunct="1"/>
            <a:r>
              <a:rPr lang="ru-RU" altLang="ru-RU" sz="2800" b="0">
                <a:solidFill>
                  <a:srgbClr val="000000"/>
                </a:solidFill>
              </a:rPr>
              <a:t>                                                  </a:t>
            </a:r>
          </a:p>
          <a:p>
            <a:pPr marL="342900" indent="-342900" algn="r" eaLnBrk="1" hangingPunct="1"/>
            <a:r>
              <a:rPr lang="ru-RU" altLang="ru-RU" sz="2800" b="0">
                <a:solidFill>
                  <a:srgbClr val="000000"/>
                </a:solidFill>
              </a:rPr>
              <a:t>Толковый словарь С. Ожегова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593850" y="461963"/>
            <a:ext cx="6169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b="0">
                <a:solidFill>
                  <a:schemeClr val="tx1"/>
                </a:solidFill>
              </a:rPr>
              <a:t> </a:t>
            </a:r>
            <a:r>
              <a:rPr lang="ru-RU" altLang="ru-RU" sz="2400"/>
              <a:t>Социальный опрос детской аудитории</a:t>
            </a:r>
          </a:p>
          <a:p>
            <a:pPr algn="ctr" eaLnBrk="1" hangingPunct="1"/>
            <a:r>
              <a:rPr lang="ru-RU" altLang="ru-RU" sz="2400"/>
              <a:t>Участники опроса</a:t>
            </a:r>
          </a:p>
        </p:txBody>
      </p:sp>
      <p:graphicFrame>
        <p:nvGraphicFramePr>
          <p:cNvPr id="8228" name="Group 36"/>
          <p:cNvGraphicFramePr>
            <a:graphicFrameLocks noGrp="1"/>
          </p:cNvGraphicFramePr>
          <p:nvPr/>
        </p:nvGraphicFramePr>
        <p:xfrm>
          <a:off x="304800" y="1752600"/>
          <a:ext cx="8534400" cy="4205288"/>
        </p:xfrm>
        <a:graphic>
          <a:graphicData uri="http://schemas.openxmlformats.org/drawingml/2006/table">
            <a:tbl>
              <a:tblPr/>
              <a:tblGrid>
                <a:gridCol w="1371600"/>
                <a:gridCol w="1524000"/>
                <a:gridCol w="1981200"/>
                <a:gridCol w="1752600"/>
                <a:gridCol w="19050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девочек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мальчиков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класс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11-12 лет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человека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14-15 лет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человека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класс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16-17 лет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человек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2362200" y="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0">
                <a:solidFill>
                  <a:schemeClr val="tx1"/>
                </a:solidFill>
              </a:rPr>
              <a:t>         </a:t>
            </a:r>
            <a:r>
              <a:rPr lang="ru-RU" altLang="ru-RU" sz="2400"/>
              <a:t>Результаты опроса</a:t>
            </a:r>
          </a:p>
        </p:txBody>
      </p:sp>
      <p:graphicFrame>
        <p:nvGraphicFramePr>
          <p:cNvPr id="9229" name="Group 13"/>
          <p:cNvGraphicFramePr>
            <a:graphicFrameLocks noGrp="1"/>
          </p:cNvGraphicFramePr>
          <p:nvPr/>
        </p:nvGraphicFramePr>
        <p:xfrm>
          <a:off x="304800" y="990600"/>
          <a:ext cx="8610600" cy="5410200"/>
        </p:xfrm>
        <a:graphic>
          <a:graphicData uri="http://schemas.openxmlformats.org/drawingml/2006/table">
            <a:tbl>
              <a:tblPr/>
              <a:tblGrid>
                <a:gridCol w="2057400"/>
                <a:gridCol w="6553200"/>
              </a:tblGrid>
              <a:tr h="541020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Герой- 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это тот…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«Кто любит Родину, патриот»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«Кто решился защищать свою Родину и народ»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«Кто постоит ценою в жизнь за вою Родину; кто, попав в плен, будет противостоять врагу до последней капли крови»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«Человек, который защищает других людей, свою страну, не жалея своей жизни»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 </a:t>
                      </a: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Человек, который совершил героический поступок»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«Кто может пожертвовать своей жизнью ради кого-либо»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«Человек, который готов пожертвовать собой и всем, что ему дорого ради победы добра и мира»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«Человек, у которого храброе сердце и храбрый дух, он смелый воин»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 высоких моральных принципов»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«Человек, который отличился в какой-либо отрасли»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«Человек, которого помнят по сей день»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27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105400"/>
            <a:ext cx="194468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7" name="Group 17"/>
          <p:cNvGraphicFramePr>
            <a:graphicFrameLocks noGrp="1"/>
          </p:cNvGraphicFramePr>
          <p:nvPr/>
        </p:nvGraphicFramePr>
        <p:xfrm>
          <a:off x="76200" y="228600"/>
          <a:ext cx="9067800" cy="6429375"/>
        </p:xfrm>
        <a:graphic>
          <a:graphicData uri="http://schemas.openxmlformats.org/drawingml/2006/table">
            <a:tbl>
              <a:tblPr/>
              <a:tblGrid>
                <a:gridCol w="2362200"/>
                <a:gridCol w="6705600"/>
              </a:tblGrid>
              <a:tr h="2560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Книги о детях-героях Великой Отечественной войны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Л.Т.Космодемьянская «Повесть о Зое и Шуре»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Л.Кассиль и М.Полянский «Улица младшего сына»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Н.Надеждина «Партизанка Лара»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Ильина «Четвёртая высота»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А.Фадеев «Молодая гвардия»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Таня  Савичева. Дневники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68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Черты характера маленького Героя Великой Отечественной войны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«Любовь к Родине»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 любящим сердцем и патриотизмом в душе и сердце»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«Выносливость, терпение, сила воли»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«Крепкий, выносливый, умный, хитрый, смелый»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«Обладает храбростью, добротой, теплотой, стремлением к лучшему будущему, чтобы потомки были счастливы»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«Обладает человеколюбием»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 высокими требованиями к себе»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«Не только сильный телом, но и духом; волевой»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«Безжалостный к врагам»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«Не должен бояться потерять свою</a:t>
                      </a:r>
                      <a:r>
                        <a:rPr kumimoji="0" lang="ru-RU" alt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жизнь</a:t>
                      </a:r>
                      <a:endParaRPr kumimoji="0" lang="ru-RU" alt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53" name="Picture 2" descr="&amp;Kcy;&amp;ocy;&amp;lcy;&amp;ocy;&amp;rcy;&amp;acy;&amp;dcy;&amp;ycy; &amp;ucy;&amp;rcy;&amp;ocy;&amp;dcy;&amp;ycy; &amp;icy;&amp;scy;&amp;pcy;&amp;ocy;&amp;rcy;&amp;tcy;&amp;icy;&amp;lcy;&amp;icy; &amp;tcy;&amp;acy;&amp;kcy;&amp;ocy;&amp;jcy; &amp;scy;&amp;icy;&amp;mcy;&amp;vcy;&amp;ocy;&amp;lcy; - &amp;gcy;&amp;iecy;&amp;ocy;&amp;rcy;&amp;gcy;&amp;icy;&amp;iecy;&amp;vcy;&amp;scy;&amp;kcy;&amp;ucy;&amp;yucy; &amp;lcy;&amp;iecy;&amp;ncy;&amp;tcy;&amp;ucy;. &amp;tcy;&amp;iecy;&amp;pcy;&amp;iecy;&amp;rcy;&amp;softcy; &amp;o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0"/>
            <a:ext cx="194468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E99797"/>
      </a:accent1>
      <a:accent2>
        <a:srgbClr val="CB7678"/>
      </a:accent2>
      <a:accent3>
        <a:srgbClr val="EDD1D2"/>
      </a:accent3>
      <a:accent4>
        <a:srgbClr val="9D3232"/>
      </a:accent4>
      <a:accent5>
        <a:srgbClr val="BB272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блокада 27 02</Template>
  <TotalTime>1400</TotalTime>
  <Words>1966</Words>
  <Application>Microsoft Office PowerPoint</Application>
  <PresentationFormat>Экран (4:3)</PresentationFormat>
  <Paragraphs>356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Times New Roman</vt:lpstr>
      <vt:lpstr>Arial</vt:lpstr>
      <vt:lpstr>Wingdings 2</vt:lpstr>
      <vt:lpstr>Wingdings</vt:lpstr>
      <vt:lpstr>Wingdings 3</vt:lpstr>
      <vt:lpstr>Calibri</vt:lpstr>
      <vt:lpstr>Tahoma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moyo</dc:creator>
  <cp:lastModifiedBy>ASUS</cp:lastModifiedBy>
  <cp:revision>318</cp:revision>
  <cp:lastPrinted>1601-01-01T00:00:00Z</cp:lastPrinted>
  <dcterms:created xsi:type="dcterms:W3CDTF">2015-02-17T18:21:49Z</dcterms:created>
  <dcterms:modified xsi:type="dcterms:W3CDTF">2015-03-04T16:45:43Z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