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77" r:id="rId3"/>
    <p:sldId id="288" r:id="rId4"/>
    <p:sldId id="289" r:id="rId5"/>
    <p:sldId id="290" r:id="rId6"/>
    <p:sldId id="291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2" r:id="rId16"/>
    <p:sldId id="30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1"/>
              <a:chOff x="0" y="1"/>
              <a:chExt cx="5533" cy="4340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1"/>
                <a:ext cx="5470" cy="4340"/>
                <a:chOff x="0" y="1"/>
                <a:chExt cx="5470" cy="4340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7"/>
                  <a:ext cx="2919" cy="2150"/>
                  <a:chOff x="1265" y="815"/>
                  <a:chExt cx="2919" cy="2150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8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1"/>
                  <a:ext cx="5470" cy="4340"/>
                  <a:chOff x="0" y="1"/>
                  <a:chExt cx="5470" cy="4340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3"/>
                    <a:ext cx="1259" cy="2325"/>
                    <a:chOff x="3470" y="1531"/>
                    <a:chExt cx="1259" cy="2325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2"/>
                    <a:ext cx="2462" cy="1331"/>
                    <a:chOff x="2864" y="2020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4"/>
                    <a:ext cx="2478" cy="1064"/>
                    <a:chOff x="2896" y="1832"/>
                    <a:chExt cx="2478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6"/>
                    <a:chOff x="2938" y="918"/>
                    <a:chExt cx="1879" cy="426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6"/>
                    <a:ext cx="2472" cy="927"/>
                    <a:chOff x="-74" y="1814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39" cy="656"/>
                    <a:chOff x="23" y="1591"/>
                    <a:chExt cx="2339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1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4"/>
                    <a:ext cx="778" cy="1515"/>
                    <a:chOff x="1633" y="102"/>
                    <a:chExt cx="778" cy="1515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29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1"/>
                    <a:ext cx="635" cy="1534"/>
                    <a:chOff x="1935" y="29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6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6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3" cy="717"/>
                    <a:chOff x="2683" y="445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8" cy="1520"/>
                    <a:chOff x="2800" y="41"/>
                    <a:chExt cx="638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0" y="134"/>
                    <a:ext cx="1015" cy="1463"/>
                    <a:chOff x="2936" y="162"/>
                    <a:chExt cx="1015" cy="1463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3" y="912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1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2"/>
                    <a:chOff x="1455" y="1936"/>
                    <a:chExt cx="766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0"/>
                    <a:ext cx="460" cy="2329"/>
                    <a:chOff x="1953" y="1988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9" y="2693"/>
                      <a:ext cx="1712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0" y="3896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9"/>
                    <a:ext cx="881" cy="2424"/>
                    <a:chOff x="3181" y="1867"/>
                    <a:chExt cx="881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8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1" cy="2385"/>
                    <a:chOff x="3006" y="1984"/>
                    <a:chExt cx="621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1"/>
                    <a:ext cx="404" cy="2221"/>
                    <a:chOff x="2819" y="2099"/>
                    <a:chExt cx="404" cy="2221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1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8" cy="2185"/>
                    <a:chOff x="2287" y="2135"/>
                    <a:chExt cx="428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6"/>
                      <a:ext cx="771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0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5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5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4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73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73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E9310-FCA3-461A-BB01-9EA37590A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901B-9363-429B-944E-63D3F04FC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15340-3A9F-448F-AD7D-1D6AA8C24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E05C3-43D9-472A-BE02-51240698E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9BA02-396B-4D65-9009-9DB8BC62B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5595C-5C18-4F61-BEF6-BD172B087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8C66F-80A6-4E79-BAEB-8CD50E370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37DF9-A102-4582-9FC3-F47B0BA1E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6B94E-02F1-4DFF-A662-DBE70ECA0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D187C-68AB-4B41-9233-884848E48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4DB8A-550F-48E1-A1DC-D1F6D8147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24580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24583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4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2458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060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2459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59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61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084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2459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0" y="2235"/>
                    <a:ext cx="171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59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2" y="3146"/>
                    <a:ext cx="919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5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2459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59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6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2460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0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7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2460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6" y="1628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0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8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2460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0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9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2460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1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1"/>
                    <a:ext cx="755" cy="35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0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2461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0" y="1128"/>
                    <a:ext cx="1240" cy="20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1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1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2461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1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1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2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2461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6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1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3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2462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2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4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2462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2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5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2462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3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2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6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2463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3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8"/>
                    <a:ext cx="755" cy="35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7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2463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3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8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2463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3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9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2463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4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0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2464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4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1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2464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4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2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2464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6" y="921"/>
                    <a:ext cx="1052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4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3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2465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4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5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6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4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2465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5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5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465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65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2107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2465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5" y="933"/>
                    <a:ext cx="105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6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8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2466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6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9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2466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6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0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2466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6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3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1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2467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7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7" y="3632"/>
                    <a:ext cx="848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2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2467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1" y="2685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7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3" y="3891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3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2467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7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4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2468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3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8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6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5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2468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3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8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38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6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2468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1" y="2708"/>
                    <a:ext cx="1463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8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4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7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2468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469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81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2469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2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1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9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8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99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3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1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5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0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1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1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712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71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71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71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FABC4AC-B2D3-463F-B9AF-078A8D12E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0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1_%D0%B0%D0%B2%D0%B3%D1%83%D1%81%D1%82%D0%B0" TargetMode="External"/><Relationship Id="rId2" Type="http://schemas.openxmlformats.org/officeDocument/2006/relationships/hyperlink" Target="https://ru.wikipedia.org/wiki/%D0%94%D1%83%D0%B1%D0%BE%D0%B2%D0%B8%D0%BA_(%D0%9B%D0%B5%D0%BD%D0%B8%D0%BD%D0%B3%D1%80%D0%B0%D0%B4%D1%81%D0%BA%D0%B0%D1%8F_%D0%BE%D0%B1%D0%BB%D0%B0%D1%81%D1%82%D1%8C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1943_%D0%B3%D0%BE%D0%B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42_%D0%B3%D0%BE%D0%B4" TargetMode="External"/><Relationship Id="rId2" Type="http://schemas.openxmlformats.org/officeDocument/2006/relationships/hyperlink" Target="https://ru.wikipedia.org/wiki/23_%D1%81%D0%B5%D0%BD%D1%82%D1%8F%D0%B1%D1%80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8%D0%BE%D1%81%D0%B8%D1%84_%D0%A3%D1%82%D0%BA%D0%B8%D0%BD" TargetMode="External"/><Relationship Id="rId4" Type="http://schemas.openxmlformats.org/officeDocument/2006/relationships/hyperlink" Target="https://ru.wikipedia.org/wiki/%D0%9D%D0%BE%D0%B2%D0%BE%D1%80%D0%BE%D1%81%D1%81%D0%B8%D0%B9%D1%81%D0%BA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549275"/>
            <a:ext cx="6264275" cy="6048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ВОЙНОЙ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РАССТРЕЛЯННЫЕ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СТРОКИ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40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4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sz="4000" dirty="0" smtClean="0">
                <a:solidFill>
                  <a:srgbClr val="FFFFFF"/>
                </a:solidFill>
              </a:rPr>
              <a:t>Исследовательский проект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FFFFFF"/>
                </a:solidFill>
              </a:rPr>
              <a:t>Фадеевой Арины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FFFFFF"/>
                </a:solidFill>
              </a:rPr>
              <a:t>(учитель Фролова С.Д.)</a:t>
            </a:r>
            <a:endParaRPr lang="ru-RU" sz="2400" dirty="0" smtClean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dirty="0" smtClean="0"/>
          </a:p>
        </p:txBody>
      </p:sp>
      <p:pic>
        <p:nvPicPr>
          <p:cNvPr id="3076" name="Picture 4" descr="ww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3850" y="2852936"/>
            <a:ext cx="24701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"/>
            <a:ext cx="8496944" cy="1700808"/>
          </a:xfrm>
        </p:spPr>
        <p:txBody>
          <a:bodyPr/>
          <a:lstStyle/>
          <a:p>
            <a:r>
              <a:rPr lang="ru-RU" sz="2400" dirty="0" smtClean="0"/>
              <a:t>4) Познакомилась с  лирикой  </a:t>
            </a:r>
            <a:r>
              <a:rPr lang="ru-RU" sz="2400" b="1" dirty="0" smtClean="0"/>
              <a:t>6 поэтов</a:t>
            </a:r>
            <a:r>
              <a:rPr lang="ru-RU" sz="2400" dirty="0" smtClean="0"/>
              <a:t> и</a:t>
            </a:r>
            <a:r>
              <a:rPr lang="ru-RU" sz="2400" b="1" dirty="0" smtClean="0"/>
              <a:t> </a:t>
            </a:r>
            <a:r>
              <a:rPr lang="ru-RU" sz="2400" dirty="0" smtClean="0"/>
              <a:t> попробовала  выделить ее основные художественные и  идейные особенности 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172819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1" y="3645024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Павел Коган (1918-1942) </a:t>
            </a:r>
            <a:endParaRPr lang="ru-RU" b="1" dirty="0"/>
          </a:p>
        </p:txBody>
      </p:sp>
      <p:pic>
        <p:nvPicPr>
          <p:cNvPr id="43010" name="Picture 2" descr="kostro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194421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3645024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Борис Костров   (1912-1945)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3011" name="Рисунок 1" descr="&amp;Mcy;&amp;icy;&amp;khcy;&amp;acy;&amp;icy;&amp;lcy; &amp;Kcy;&amp;ucy;&amp;lcy;&amp;softcy;&amp;chcy;&amp;icy;&amp;tscy;&amp;kcy;&amp;icy;&amp;j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268760"/>
            <a:ext cx="180019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499992" y="3573016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Михаил </a:t>
            </a:r>
            <a:r>
              <a:rPr lang="ru-RU" b="1" dirty="0" err="1" smtClean="0"/>
              <a:t>Кульчицкий</a:t>
            </a:r>
            <a:r>
              <a:rPr lang="ru-RU" b="1" dirty="0" smtClean="0"/>
              <a:t> (1919 – 1943) </a:t>
            </a:r>
            <a:endParaRPr lang="ru-RU" dirty="0"/>
          </a:p>
        </p:txBody>
      </p:sp>
      <p:pic>
        <p:nvPicPr>
          <p:cNvPr id="10" name="Picture 2" descr="http://krkprf.narod.ru/rubriki/poems/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268760"/>
            <a:ext cx="1836712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444208" y="3717032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Вадим Стрельченко (1912- 1942) </a:t>
            </a:r>
            <a:endParaRPr lang="ru-RU" b="1" dirty="0"/>
          </a:p>
        </p:txBody>
      </p:sp>
      <p:pic>
        <p:nvPicPr>
          <p:cNvPr id="43012" name="Рисунок 4" descr="http://lexicon555.com/voina2/image/voina%20photo%20big/bagritsk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293096"/>
            <a:ext cx="2077591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9512" y="4941168"/>
            <a:ext cx="1944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Всеволод Багрицкий (1922-1942)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4" name="Picture 16" descr="https://encrypted-tbn0.gstatic.com/images?q=tbn:ANd9GcSWAqXw0s60vua2BHPn38KZPlFq2OgbGl3exS-FEJSlKN7Yy_8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37112"/>
            <a:ext cx="1872208" cy="22768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804248" y="4941168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Борис </a:t>
            </a:r>
            <a:r>
              <a:rPr lang="ru-RU" b="1" dirty="0" err="1" smtClean="0">
                <a:solidFill>
                  <a:srgbClr val="FFC000"/>
                </a:solidFill>
              </a:rPr>
              <a:t>Богатков</a:t>
            </a:r>
            <a:r>
              <a:rPr lang="ru-RU" b="1" dirty="0" smtClean="0">
                <a:solidFill>
                  <a:srgbClr val="FFC000"/>
                </a:solidFill>
              </a:rPr>
              <a:t> (1922 — 1943) 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"/>
            <a:ext cx="6624736" cy="1916832"/>
          </a:xfrm>
        </p:spPr>
        <p:txBody>
          <a:bodyPr/>
          <a:lstStyle/>
          <a:p>
            <a:r>
              <a:rPr lang="ru-RU" sz="2800" dirty="0" smtClean="0"/>
              <a:t>Художественные и  идейные особенности лирики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i="1" dirty="0" smtClean="0"/>
              <a:t>«Лирика военного предгрозья» (А.С.Карпов)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892480" cy="494116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темы творчества – героика революции и Гражданской войны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искренняя вера в возможность   сделать    жизнь    счастливой,     пафос революционной романтики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 чувство боевой тревоги, действенное отношение к жизни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любовь к Родине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 патриотизм нередко  сочетается с темой военной угрозы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 лирические герои готовы к участию в новых боях за идеалы коммунизма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918648" cy="360040"/>
          </a:xfrm>
        </p:spPr>
        <p:txBody>
          <a:bodyPr/>
          <a:lstStyle/>
          <a:p>
            <a:r>
              <a:rPr lang="ru-RU" sz="3200" dirty="0" smtClean="0"/>
              <a:t>«Лирика военного предгрозья» (А.С.Карпов)</a:t>
            </a:r>
            <a:br>
              <a:rPr lang="ru-RU" sz="3200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>
                <a:solidFill>
                  <a:srgbClr val="FFC000"/>
                </a:solidFill>
              </a:rPr>
              <a:t>Военный год стучится в двери </a:t>
            </a:r>
            <a:br>
              <a:rPr lang="ru-RU" sz="2400" i="1" dirty="0" smtClean="0">
                <a:solidFill>
                  <a:srgbClr val="FFC000"/>
                </a:solidFill>
              </a:rPr>
            </a:br>
            <a:r>
              <a:rPr lang="ru-RU" sz="2400" i="1" dirty="0" smtClean="0">
                <a:solidFill>
                  <a:srgbClr val="FFC000"/>
                </a:solidFill>
              </a:rPr>
              <a:t>Моей страны. </a:t>
            </a:r>
            <a:br>
              <a:rPr lang="ru-RU" sz="2400" i="1" dirty="0" smtClean="0">
                <a:solidFill>
                  <a:srgbClr val="FFC000"/>
                </a:solidFill>
              </a:rPr>
            </a:br>
            <a:r>
              <a:rPr lang="ru-RU" sz="2400" i="1" dirty="0" smtClean="0">
                <a:solidFill>
                  <a:srgbClr val="FFC000"/>
                </a:solidFill>
              </a:rPr>
              <a:t>Он входит в дверь.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dirty="0" smtClean="0"/>
              <a:t>(</a:t>
            </a:r>
            <a:r>
              <a:rPr lang="ru-RU" sz="2400" dirty="0" err="1" smtClean="0"/>
              <a:t>М.Кульчицкий</a:t>
            </a:r>
            <a:r>
              <a:rPr lang="ru-RU" sz="2400" dirty="0" smtClean="0"/>
              <a:t>, 1939 год)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429000"/>
            <a:ext cx="7990656" cy="266700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Нам лечь, где лечь,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И там не встать, где лечь.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. . . . . . . . . . . . . . . . . .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И, задохнувшись "Интернационалом",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Упасть лицом на высохшие травы.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И уж не встать, и не попасть в анналы,</a:t>
            </a:r>
            <a:endParaRPr lang="ru-RU" sz="2400" b="1" dirty="0" smtClean="0">
              <a:solidFill>
                <a:srgbClr val="FFC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И даже близким славы не сыскать.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r>
              <a:rPr lang="ru-RU" sz="2400" b="1" dirty="0" smtClean="0">
                <a:solidFill>
                  <a:srgbClr val="FFFFFF"/>
                </a:solidFill>
              </a:rPr>
              <a:t>(П.Коган</a:t>
            </a:r>
            <a:r>
              <a:rPr lang="ru-RU" sz="2400" dirty="0" smtClean="0">
                <a:solidFill>
                  <a:srgbClr val="FFFFFF"/>
                </a:solidFill>
              </a:rPr>
              <a:t>, апрель 1941 года)</a:t>
            </a:r>
            <a:endParaRPr lang="ru-RU" sz="2400" b="1" dirty="0" smtClean="0">
              <a:solidFill>
                <a:srgbClr val="FFFFFF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«Мы» </a:t>
            </a:r>
            <a:br>
              <a:rPr lang="ru-RU" sz="3600" dirty="0" smtClean="0"/>
            </a:br>
            <a:r>
              <a:rPr lang="ru-RU" sz="3600" dirty="0" smtClean="0"/>
              <a:t>Николай Майоров </a:t>
            </a:r>
            <a:br>
              <a:rPr lang="ru-RU" sz="3600" dirty="0" smtClean="0"/>
            </a:br>
            <a:r>
              <a:rPr lang="ru-RU" sz="2800" dirty="0" smtClean="0"/>
              <a:t>(1940 г.)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81200"/>
            <a:ext cx="8206680" cy="4114800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Мы были высоки, русоволосы.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Вы в книгах прочитаете, как миф,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О людях, что ушли, не </a:t>
            </a:r>
            <a:r>
              <a:rPr lang="ru-RU" sz="2400" i="1" dirty="0" err="1" smtClean="0">
                <a:solidFill>
                  <a:srgbClr val="FFC000"/>
                </a:solidFill>
              </a:rPr>
              <a:t>долюбив</a:t>
            </a:r>
            <a:r>
              <a:rPr lang="ru-RU" sz="2400" i="1" dirty="0" smtClean="0">
                <a:solidFill>
                  <a:srgbClr val="FFC000"/>
                </a:solidFill>
              </a:rPr>
              <a:t>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Не докурив последней папиросы.</a:t>
            </a:r>
          </a:p>
          <a:p>
            <a:endParaRPr lang="ru-RU" sz="2400" i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Когда б не бой, не вечные исканья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Крутых путей к последней высоте,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Мы б сохранились в бронзовых ваяньях,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FFC000"/>
                </a:solidFill>
              </a:rPr>
              <a:t>В столбцах газет, в набросках на холсте</a:t>
            </a:r>
            <a:r>
              <a:rPr lang="ru-RU" sz="2400" dirty="0" smtClean="0">
                <a:solidFill>
                  <a:srgbClr val="FFC000"/>
                </a:solidFill>
              </a:rPr>
              <a:t>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679103"/>
          </a:xfrm>
        </p:spPr>
        <p:txBody>
          <a:bodyPr/>
          <a:lstStyle/>
          <a:p>
            <a:r>
              <a:rPr lang="ru-RU" sz="3200" dirty="0" smtClean="0"/>
              <a:t>Фронтовая лирика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80729"/>
            <a:ext cx="4392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Мне противно жить не раздеваясь,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На гнилой соломе спать.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И, замерзшим нищим подавая,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Надоевший голод забывать…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Дважды в день считать себя умершим,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Путать планы, числа и пути,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Ликовать, что жил на свете меньше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/>
              <a:t> Двадцати.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FFFFFF"/>
                </a:solidFill>
              </a:rPr>
              <a:t>1941 год</a:t>
            </a:r>
            <a:r>
              <a:rPr lang="ru-RU" dirty="0" smtClean="0">
                <a:solidFill>
                  <a:srgbClr val="FFFFFF"/>
                </a:solidFill>
              </a:rPr>
              <a:t> </a:t>
            </a:r>
            <a:r>
              <a:rPr lang="ru-RU" b="1" dirty="0" smtClean="0">
                <a:solidFill>
                  <a:srgbClr val="FFFFFF"/>
                </a:solidFill>
              </a:rPr>
              <a:t>Всеволод Багрицкий </a:t>
            </a:r>
            <a:endParaRPr lang="ru-RU" b="1" i="1" dirty="0" smtClean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17032"/>
            <a:ext cx="43204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i="1" dirty="0" smtClean="0"/>
              <a:t>Молодость за все родное биться</a:t>
            </a:r>
            <a:br>
              <a:rPr lang="ru-RU" i="1" dirty="0" smtClean="0"/>
            </a:br>
            <a:r>
              <a:rPr lang="ru-RU" i="1" dirty="0" smtClean="0"/>
              <a:t>Повела ребят в огонь и дым,</a:t>
            </a:r>
            <a:br>
              <a:rPr lang="ru-RU" i="1" dirty="0" smtClean="0"/>
            </a:br>
            <a:r>
              <a:rPr lang="ru-RU" i="1" dirty="0" smtClean="0"/>
              <a:t>И спешу я присоединиться</a:t>
            </a:r>
            <a:br>
              <a:rPr lang="ru-RU" i="1" dirty="0" smtClean="0"/>
            </a:br>
            <a:r>
              <a:rPr lang="ru-RU" i="1" dirty="0" smtClean="0"/>
              <a:t>К возмужавшим сверстникам своим!</a:t>
            </a:r>
            <a:br>
              <a:rPr lang="ru-RU" i="1" dirty="0" smtClean="0"/>
            </a:br>
            <a:r>
              <a:rPr lang="ru-RU" b="1" dirty="0" smtClean="0">
                <a:solidFill>
                  <a:srgbClr val="FFFFFF"/>
                </a:solidFill>
              </a:rPr>
              <a:t>1941 год Борис </a:t>
            </a:r>
            <a:r>
              <a:rPr lang="ru-RU" b="1" dirty="0" err="1" smtClean="0">
                <a:solidFill>
                  <a:srgbClr val="FFFFFF"/>
                </a:solidFill>
              </a:rPr>
              <a:t>Богатков</a:t>
            </a:r>
            <a:r>
              <a:rPr lang="ru-RU" b="1" dirty="0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373216"/>
            <a:ext cx="388843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i="1" dirty="0" smtClean="0"/>
              <a:t>Война — совсем не фейерверк,</a:t>
            </a:r>
            <a:br>
              <a:rPr lang="ru-RU" i="1" dirty="0" smtClean="0"/>
            </a:br>
            <a:r>
              <a:rPr lang="ru-RU" i="1" dirty="0" smtClean="0"/>
              <a:t>а просто — трудная работа,</a:t>
            </a:r>
            <a:br>
              <a:rPr lang="ru-RU" i="1" dirty="0" smtClean="0"/>
            </a:br>
            <a:r>
              <a:rPr lang="ru-RU" i="1" dirty="0" smtClean="0"/>
              <a:t>когда, черна от пота, вверх</a:t>
            </a:r>
            <a:br>
              <a:rPr lang="ru-RU" i="1" dirty="0" smtClean="0"/>
            </a:br>
            <a:r>
              <a:rPr lang="ru-RU" i="1" dirty="0" smtClean="0"/>
              <a:t>скользит по пахоте пехота…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FFFF"/>
                </a:solidFill>
              </a:rPr>
              <a:t>1942 год  Михаил </a:t>
            </a:r>
            <a:r>
              <a:rPr lang="ru-RU" b="1" dirty="0" err="1" smtClean="0">
                <a:solidFill>
                  <a:srgbClr val="FFFFFF"/>
                </a:solidFill>
              </a:rPr>
              <a:t>Кульчицкий</a:t>
            </a:r>
            <a:r>
              <a:rPr lang="ru-RU" b="1" dirty="0" smtClean="0">
                <a:solidFill>
                  <a:srgbClr val="FFFFFF"/>
                </a:solidFill>
              </a:rPr>
              <a:t> </a:t>
            </a: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364088" y="974795"/>
            <a:ext cx="280831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А то, что день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И ночь – в бою,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Так это не беда.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Ведь мы за родину свою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Стоим горой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Всегда!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Винтовка, пять гранат.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Пурга.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Рвет флягу синий лед.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Непроходимые снега,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Но путь один –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Вперед!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Борис Костров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 descr="http://hiblogger.net/img/userfiles/2010/03/20/84211/ribbon_of_saint_george-st3j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806131">
            <a:off x="847868" y="4983390"/>
            <a:ext cx="1518467" cy="1816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679103"/>
          </a:xfrm>
        </p:spPr>
        <p:txBody>
          <a:bodyPr/>
          <a:lstStyle/>
          <a:p>
            <a:r>
              <a:rPr lang="ru-RU" sz="3200" dirty="0" smtClean="0"/>
              <a:t>Фронтовая лирика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7632848" cy="4899248"/>
          </a:xfrm>
        </p:spPr>
        <p:txBody>
          <a:bodyPr/>
          <a:lstStyle/>
          <a:p>
            <a:r>
              <a:rPr lang="ru-RU" sz="2800" dirty="0" smtClean="0">
                <a:solidFill>
                  <a:srgbClr val="FFC000"/>
                </a:solidFill>
              </a:rPr>
              <a:t>ненависть к фашизму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страстное желание бить врага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боевое братство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любовь и верность 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война как тяжелая работа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нечеловеческие лишения и страдания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раздумья о смерти и бессмертии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мечта о победе, вера в победу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4" name="Picture 6" descr="http://hiblogger.net/img/userfiles/2010/03/20/84211/ribbon_of_saint_george-st3j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789040"/>
            <a:ext cx="1872208" cy="2913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"/>
            <a:ext cx="7772400" cy="155679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FF"/>
                </a:solidFill>
              </a:rPr>
              <a:t>Б.Слуцкий</a:t>
            </a:r>
            <a:r>
              <a:rPr lang="ru-RU" sz="3200" dirty="0" smtClean="0">
                <a:solidFill>
                  <a:srgbClr val="FFFFFF"/>
                </a:solidFill>
              </a:rPr>
              <a:t> стихотворение </a:t>
            </a:r>
            <a:r>
              <a:rPr lang="ru-RU" sz="3200" b="1" dirty="0" smtClean="0">
                <a:solidFill>
                  <a:srgbClr val="FFFFFF"/>
                </a:solidFill>
              </a:rPr>
              <a:t>«</a:t>
            </a:r>
            <a:r>
              <a:rPr lang="ru-RU" sz="3200" b="1" dirty="0" err="1" smtClean="0">
                <a:solidFill>
                  <a:srgbClr val="FFFFFF"/>
                </a:solidFill>
              </a:rPr>
              <a:t>М.В.Кульчицкий</a:t>
            </a:r>
            <a:r>
              <a:rPr lang="ru-RU" sz="3200" b="1" dirty="0" smtClean="0">
                <a:solidFill>
                  <a:srgbClr val="FFFFFF"/>
                </a:solidFill>
              </a:rPr>
              <a:t>» </a:t>
            </a:r>
            <a:endParaRPr lang="ru-RU" sz="3200" dirty="0">
              <a:solidFill>
                <a:srgbClr val="FFFF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7990656" cy="453920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Поэт искал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        не славу,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                а слова.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Слова, слова.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                Он знал одну награду: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В том,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        чтоб словами своего народа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Великое и новое назвать.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Рожденный пасть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                на скалы океана,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Он занесен континентальной пылью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И хмуро спит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rgbClr val="FFC000"/>
                </a:solidFill>
              </a:rPr>
              <a:t>        в своей глуши степной.</a:t>
            </a:r>
            <a:endParaRPr lang="ru-RU" sz="2000" i="1" dirty="0">
              <a:solidFill>
                <a:srgbClr val="FFC000"/>
              </a:solidFill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6156176" y="2350401"/>
            <a:ext cx="31683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210300" algn="l"/>
              </a:tabLst>
            </a:pPr>
            <a:r>
              <a:rPr lang="ru-RU" sz="2400" b="1" dirty="0" smtClean="0">
                <a:solidFill>
                  <a:srgbClr val="FFFFFF"/>
                </a:solidFill>
                <a:latin typeface="Arial" pitchFamily="34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Times New Roman" pitchFamily="18" charset="0"/>
              </a:rPr>
              <a:t>ценарий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Times New Roman" pitchFamily="18" charset="0"/>
              </a:rPr>
              <a:t>литературного вечера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2103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Times New Roman" pitchFamily="18" charset="0"/>
              </a:rPr>
              <a:t>«Войной расстрелянные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2103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Times New Roman" pitchFamily="18" charset="0"/>
              </a:rPr>
              <a:t>строки»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62103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Times New Roman" pitchFamily="18" charset="0"/>
              </a:rPr>
              <a:t>(Приложение 2)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hiblogger.net/img/userfiles/2010/03/20/84211/ribbon_of_saint_george-st3j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38432">
            <a:off x="7167406" y="4494682"/>
            <a:ext cx="1584176" cy="2481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284984"/>
            <a:ext cx="8713092" cy="331236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u="sng" dirty="0" smtClean="0">
                <a:solidFill>
                  <a:srgbClr val="FFFFFF"/>
                </a:solidFill>
              </a:rPr>
              <a:t>Объект исследования</a:t>
            </a:r>
            <a:r>
              <a:rPr lang="ru-RU" sz="2400" dirty="0" smtClean="0">
                <a:solidFill>
                  <a:srgbClr val="FFFFFF"/>
                </a:solidFill>
              </a:rPr>
              <a:t>:  биографии и лирика поэтов, погибших в годы Великой Отечественной войны.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u="sng" dirty="0" smtClean="0">
                <a:solidFill>
                  <a:srgbClr val="FFFFFF"/>
                </a:solidFill>
              </a:rPr>
              <a:t>Цель данной работы</a:t>
            </a:r>
            <a:r>
              <a:rPr lang="ru-RU" sz="2400" dirty="0" smtClean="0">
                <a:solidFill>
                  <a:srgbClr val="FFFFFF"/>
                </a:solidFill>
              </a:rPr>
              <a:t>:  составить сборник стихов поэтов, погибших в годы Великой Отечественной войны, и познакомить с ними учащихся нашего лицея. Работа названа «Войной расстрелянные строки» - но эти строки должны обязательно найти новых читателей.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332656"/>
            <a:ext cx="468052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lnSpc>
                <a:spcPct val="80000"/>
              </a:lnSpc>
            </a:pPr>
            <a:r>
              <a:rPr lang="ru-RU" sz="2400" i="1" dirty="0" smtClean="0"/>
              <a:t>«Наш неоплатный долг перед павшими будет до конца наших дней на нашей человеческой совести … Это та, несомненно, существующая нить, которая навсегда, неразрывно связала нас, живых, с павшими»  </a:t>
            </a:r>
            <a:r>
              <a:rPr lang="ru-RU" sz="2400" u="sng" dirty="0" smtClean="0"/>
              <a:t>В.Быков</a:t>
            </a:r>
          </a:p>
        </p:txBody>
      </p:sp>
      <p:pic>
        <p:nvPicPr>
          <p:cNvPr id="6" name="Picture 6" descr="http://hiblogger.net/img/userfiles/2010/03/20/84211/ribbon_of_saint_george-st3j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1584176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933056"/>
            <a:ext cx="8713092" cy="266429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«</a:t>
            </a:r>
            <a:r>
              <a:rPr lang="ru-RU" sz="2400" i="1" dirty="0" smtClean="0"/>
              <a:t>Писатели Советской страны знают свое место в этой решительной схватке. Многие из нас будут сражаться с оружием в руках, многие будут сражаться  пером</a:t>
            </a:r>
            <a:r>
              <a:rPr lang="ru-RU" sz="2400" dirty="0" smtClean="0"/>
              <a:t>» (А.Фадеев)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u="sng" dirty="0" smtClean="0">
                <a:solidFill>
                  <a:srgbClr val="FFFFFF"/>
                </a:solidFill>
              </a:rPr>
              <a:t>Более 1000 поэтов </a:t>
            </a:r>
            <a:r>
              <a:rPr lang="ru-RU" sz="2400" dirty="0" smtClean="0">
                <a:solidFill>
                  <a:srgbClr val="FFFFFF"/>
                </a:solidFill>
              </a:rPr>
              <a:t>и писателей ушли на фронт. </a:t>
            </a:r>
            <a:r>
              <a:rPr lang="ru-RU" sz="2400" u="sng" dirty="0" smtClean="0">
                <a:solidFill>
                  <a:srgbClr val="FFFFFF"/>
                </a:solidFill>
              </a:rPr>
              <a:t>Свыше 400 </a:t>
            </a:r>
            <a:r>
              <a:rPr lang="ru-RU" sz="2400" dirty="0" smtClean="0">
                <a:solidFill>
                  <a:srgbClr val="FFFFFF"/>
                </a:solidFill>
              </a:rPr>
              <a:t>не вернулись назад.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55008"/>
            <a:ext cx="554461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Актуальность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  данного исследования определяется тем, что без памяти, живой, работающей, нет ни человека, ни народа, ни человечества. Поэтому я уверена, что творчество поэтов, погибших в годы Великой Отечественной войны, нельзя назвать несовременным. Необходимо познакомиться с ним, чтобы глубже понять поколение, на долю которого выпала та грозная эпоха.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51520" y="188641"/>
            <a:ext cx="5184576" cy="613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1.Афиногенов Александр Николаевич (1904-1941) – драматург.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2.Гайдар Аркадий Петрович (1904 – 1941) – прозаик, сценарист.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3. Крымов Юрий  (1908 – 1941) – прозаик.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4.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Кульчицкий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 Михаил Валентинович (1919 – 1943)   - поэт.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5.Майоров Николай Петрович (1919-1942) – поэт.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6.Семенов Сергей Александрович (1893-1942) – прозаик.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6210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latin typeface="Arial" pitchFamily="34" charset="0"/>
                <a:ea typeface="Tahoma" pitchFamily="34" charset="0"/>
                <a:cs typeface="Times New Roman" pitchFamily="18" charset="0"/>
              </a:rPr>
              <a:t>7. Уткин Иосиф Павлович  (1913-1944) – поэт.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C:\Users\Светлана\Pictures\2015-01-16 книга1\книга1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600" y="0"/>
            <a:ext cx="3600400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6552728" cy="3240359"/>
          </a:xfrm>
        </p:spPr>
        <p:txBody>
          <a:bodyPr/>
          <a:lstStyle/>
          <a:p>
            <a:r>
              <a:rPr lang="ru-RU" sz="2000" dirty="0" smtClean="0"/>
              <a:t>Цели и задачи, поставленные в начале исследования, можно считать выполненными: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1)  </a:t>
            </a:r>
            <a:r>
              <a:rPr lang="ru-RU" sz="2400" dirty="0" smtClean="0"/>
              <a:t>Получила навыки проектно- исследовательской работы.  Эта работа оказалась непростой, но  интересной. Результатом проекта стал </a:t>
            </a:r>
            <a:r>
              <a:rPr lang="ru-RU" sz="2400" b="1" dirty="0" smtClean="0">
                <a:solidFill>
                  <a:srgbClr val="FFC000"/>
                </a:solidFill>
              </a:rPr>
              <a:t>сборник  стихов «Войной расстрелянные строки»  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(стихи 10 поэтов).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05064"/>
            <a:ext cx="8640960" cy="209093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FFFF"/>
                </a:solidFill>
              </a:rPr>
              <a:t>2) Изучила  исторические, литературоведческие и научно-популярные  материалы  по данной теме.  Особо хочу отметить два источника, причем я познакомилась  с   ними   уже после того, как составила свой сборник стихов.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6632"/>
            <a:ext cx="8713092" cy="648072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сборник </a:t>
            </a:r>
            <a:r>
              <a:rPr lang="ru-RU" sz="2400" b="1" dirty="0" smtClean="0">
                <a:solidFill>
                  <a:srgbClr val="FFFFFF"/>
                </a:solidFill>
              </a:rPr>
              <a:t>1963 года</a:t>
            </a:r>
            <a:r>
              <a:rPr lang="ru-RU" sz="2400" dirty="0" smtClean="0">
                <a:solidFill>
                  <a:srgbClr val="FFFFFF"/>
                </a:solidFill>
              </a:rPr>
              <a:t> стихов поэтов, погибших в Великую Отечественную войну </a:t>
            </a:r>
            <a:r>
              <a:rPr lang="ru-RU" sz="2400" b="1" i="1" dirty="0" smtClean="0">
                <a:solidFill>
                  <a:srgbClr val="FFC000"/>
                </a:solidFill>
              </a:rPr>
              <a:t>«Имена на поверке»  (издательство «Молодая гвардия»)</a:t>
            </a:r>
            <a:r>
              <a:rPr lang="ru-RU" sz="2400" dirty="0" smtClean="0">
                <a:solidFill>
                  <a:srgbClr val="FFFFFF"/>
                </a:solidFill>
              </a:rPr>
              <a:t>. Это была одна из первых попыток собрать антологию такой лирики. Составитель и редактор – поэт </a:t>
            </a:r>
            <a:r>
              <a:rPr lang="ru-RU" sz="2400" dirty="0" err="1" smtClean="0">
                <a:solidFill>
                  <a:srgbClr val="FFFFFF"/>
                </a:solidFill>
              </a:rPr>
              <a:t>С.Наровчатов</a:t>
            </a:r>
            <a:r>
              <a:rPr lang="ru-RU" sz="2400" dirty="0" smtClean="0">
                <a:solidFill>
                  <a:srgbClr val="FFFFFF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FFFFFF"/>
                </a:solidFill>
              </a:rPr>
              <a:t>книга </a:t>
            </a:r>
            <a:r>
              <a:rPr lang="ru-RU" sz="2400" b="1" i="1" dirty="0" smtClean="0">
                <a:solidFill>
                  <a:srgbClr val="FFC000"/>
                </a:solidFill>
              </a:rPr>
              <a:t>«Советские поэты, павшие на Великой Отечественной войне»  (издательство «Академический проект», год издания 2005)</a:t>
            </a:r>
            <a:r>
              <a:rPr lang="ru-RU" sz="2400" dirty="0" smtClean="0">
                <a:solidFill>
                  <a:srgbClr val="FFC000"/>
                </a:solidFill>
              </a:rPr>
              <a:t> </a:t>
            </a:r>
          </a:p>
        </p:txBody>
      </p:sp>
      <p:pic>
        <p:nvPicPr>
          <p:cNvPr id="4" name="Picture 2" descr="market_r2JiT4fsayKnYMdQEACMWg_200x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95228">
            <a:off x="781672" y="3294533"/>
            <a:ext cx="2332710" cy="327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static1.ozone.ru/multimedia/books_covers/c300/10056748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9061">
            <a:off x="5795089" y="3275669"/>
            <a:ext cx="2529342" cy="3331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39"/>
            <a:ext cx="7772400" cy="864097"/>
          </a:xfrm>
        </p:spPr>
        <p:txBody>
          <a:bodyPr/>
          <a:lstStyle/>
          <a:p>
            <a:r>
              <a:rPr lang="ru-RU" sz="2800" b="1" dirty="0" smtClean="0"/>
              <a:t>Приложение 1.  «Памятная доска»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92697"/>
          <a:ext cx="9144000" cy="7101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519"/>
                <a:gridCol w="1456568"/>
                <a:gridCol w="1132885"/>
                <a:gridCol w="2994055"/>
                <a:gridCol w="3074973"/>
              </a:tblGrid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 поэта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Годы жизни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погиб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творчестве до Великой Отечественной войны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1697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Александр Афиногенов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1904-1941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R="21590" algn="just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Погиб в Москве 29 октября 1941 года от фашистской бомбы.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R="21590" algn="just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Драматургу было 37 лет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Пьесы «Чудак» (1929),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«Страх» (1931), «Ложь» (1933), «Салют, Испания!»(1936), , лирическая комедия «Машенька» (1937) и др. 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1414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Всеволод Багрицкий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1922-1942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 при выполнении боевого задания 26 февраля 1942 года в деревушке </a:t>
                      </a:r>
                      <a:r>
                        <a:rPr lang="ru-RU" sz="1800" u="none" strike="noStrik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 tooltip="Дубовик (Ленинградская область)"/>
                        </a:rPr>
                        <a:t>Дубовик</a:t>
                      </a: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Ленинградской области. </a:t>
                      </a:r>
                      <a:r>
                        <a:rPr lang="ru-RU" sz="1800" b="1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было 20 лет</a:t>
                      </a:r>
                      <a:endParaRPr lang="ru-RU" sz="1800" u="none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Несколько стихотворений напечатано в газетах 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1697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Борис </a:t>
                      </a:r>
                      <a:r>
                        <a:rPr lang="ru-RU" sz="18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Богатков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1922—1943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огиб </a:t>
                      </a:r>
                      <a:r>
                        <a:rPr lang="ru-RU" sz="1800" u="none" strike="noStrik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11 августа"/>
                        </a:rPr>
                        <a:t>11 августа</a:t>
                      </a: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u="none" strike="noStrik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 tooltip="1943 год"/>
                        </a:rPr>
                        <a:t>1943</a:t>
                      </a: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около д. Шилово  </a:t>
                      </a:r>
                      <a:r>
                        <a:rPr lang="ru-RU" sz="1800" u="none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Всходского</a:t>
                      </a: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района Смоленской области, песней поднимая в атаку свой взвод.</a:t>
                      </a:r>
                      <a:endParaRPr lang="ru-RU" sz="1800" u="none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none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 21 год</a:t>
                      </a:r>
                      <a:endParaRPr lang="ru-RU" sz="1800" u="none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Несколько стихотворений напечатано в газетах  и журналах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1697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Аркадий Гайдар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1904 – 1941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0170"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Погиб 26 октября 1941 года близ села Леплява у г.Канева в бою,  вызвав огонь на себя.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90170">
                        <a:tabLst>
                          <a:tab pos="180340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Писателю было 37 лет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Повести «На графских развалинах (1929), «Школа» (1930), «Дальние страны» (1932), «Военная тайна» (1935), «Судьба барабанщика» (1939) и др.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39"/>
            <a:ext cx="7772400" cy="864097"/>
          </a:xfrm>
        </p:spPr>
        <p:txBody>
          <a:bodyPr/>
          <a:lstStyle/>
          <a:p>
            <a:r>
              <a:rPr lang="ru-RU" sz="2800" b="1" dirty="0" smtClean="0"/>
              <a:t>Приложение 1.  «Памятная доска»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92697"/>
          <a:ext cx="9144000" cy="7726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519"/>
                <a:gridCol w="1456568"/>
                <a:gridCol w="1132885"/>
                <a:gridCol w="2994055"/>
                <a:gridCol w="3074973"/>
              </a:tblGrid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 поэта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Годы жизни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погиб 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творчестве до Великой Отечественной войны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chemeClr val="bg1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Иван  Денисенко  </a:t>
                      </a:r>
                      <a:endParaRPr lang="ru-RU" sz="1800" b="1" kern="50" dirty="0">
                        <a:solidFill>
                          <a:schemeClr val="bg1"/>
                        </a:solidFill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1913-1943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Расстрелян  5 июля 1943 года  гестаповцами в белорусском селе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было  30 лет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Стихи публиковались в газетах и журналах,  поэма "Семен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Лагода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 (1938)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Муса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Джалиль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6195" indent="-36195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1906 – 1944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Казнён на гильотине 25 августа 1944 года в тюрьме Плётцензее в Берлине.</a:t>
                      </a:r>
                      <a:r>
                        <a:rPr lang="ru-RU" sz="1800">
                          <a:solidFill>
                            <a:schemeClr val="bg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было  38 лет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Стихи публиковались в газетах и журналах.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Цикл стихов «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Моабитская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тетрадь» (1957 г)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Павел Коган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1918-1942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 </a:t>
                      </a:r>
                      <a:r>
                        <a:rPr lang="ru-RU" sz="1800" u="sng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 tooltip="23 сентября"/>
                        </a:rPr>
                        <a:t>23 сентября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u="sng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 tooltip="1942 год"/>
                        </a:rPr>
                        <a:t>1942 года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командуя  разведгруппой  на сопке Сахарная Голова под </a:t>
                      </a:r>
                      <a:r>
                        <a:rPr lang="ru-RU" sz="1800" u="sng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 tooltip="Новороссийск"/>
                        </a:rPr>
                        <a:t>Новороссийском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Поэту было 24 года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 жизни не публиковался, хотя его стихи и песни были популярны в кругу московской молодёжи.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1940 г.  прочитал отрывки из романа в стихах "Владимир Рогов" поэту </a:t>
                      </a:r>
                      <a:r>
                        <a:rPr lang="ru-RU" sz="1800" u="sng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 tooltip="Иосиф Уткин"/>
                        </a:rPr>
                        <a:t>И. Уткину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chemeClr val="bg1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Борис Костров </a:t>
                      </a:r>
                      <a:endParaRPr lang="ru-RU" sz="1800" b="1" kern="50" dirty="0">
                        <a:solidFill>
                          <a:schemeClr val="bg1"/>
                        </a:solidFill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1912-1945</a:t>
                      </a:r>
                      <a:endParaRPr lang="ru-RU" sz="1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Умер 14 марта 1945 года после тяжелого ранения при штурме города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Крейцбург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Восточной Пруссии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было 33 года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Стихи публикуются в газетах и журналах. 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Книга лирических стихов  "Заказник" (1941).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Юрий Крымов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1908 – 1941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Погиб  20 сентября 1941 года в бою у села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Богодуховка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 Полтавской области 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Писателю был 31 год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1938 г. повесть «Танкер «Дербент»</a:t>
                      </a:r>
                    </a:p>
                    <a:p>
                      <a:r>
                        <a:rPr lang="ru-RU" sz="18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1941 г. – повесть «Инженер»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39"/>
            <a:ext cx="7772400" cy="864097"/>
          </a:xfrm>
        </p:spPr>
        <p:txBody>
          <a:bodyPr/>
          <a:lstStyle/>
          <a:p>
            <a:r>
              <a:rPr lang="ru-RU" sz="2800" b="1" dirty="0" smtClean="0"/>
              <a:t>Приложение 1.  «Памятная доска»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92697"/>
          <a:ext cx="9144000" cy="7177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519"/>
                <a:gridCol w="1456568"/>
                <a:gridCol w="1132885"/>
                <a:gridCol w="2994055"/>
                <a:gridCol w="3074973"/>
              </a:tblGrid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 поэта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Годы жизни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погиб 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творчестве до Великой Отечественной войны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Михаил </a:t>
                      </a:r>
                      <a:r>
                        <a:rPr lang="ru-RU" sz="1600" b="1" dirty="0" err="1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Кульчицкий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1919 – 1943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 19 января  1943 году погибает  в бою  под  Сталинградом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Поэту было 24 года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Стихи публиковались с 1935 г., 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поэма «Самое такое» (1941 г. журнал «Октябрь» (№3)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Николай Майоров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1919-1942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 8 февраля 1942 года в бою на Смоленщине у деревни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Баранцево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ahoma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Поэту было 22 года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жизни не публиковался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Стихи опубликованы посмертно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Сергей Семенов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1893-1942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Скончался  12 января 1942 года в госпитале  Волховского фронта</a:t>
                      </a:r>
                      <a:r>
                        <a:rPr lang="ru-RU" sz="1600">
                          <a:solidFill>
                            <a:schemeClr val="bg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ahoma"/>
                          <a:cs typeface="Times New Roman"/>
                        </a:rPr>
                        <a:t> </a:t>
                      </a: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Писателю было 48 лет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1921 г. – рассказ «Тиф»</a:t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1922 г. – роман «Голод»,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1928 – роман «Наталья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Тарпова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«…Сергей Семенов – очень оригинальный талант» (М.Горький)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chemeClr val="bg1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Борис Смоленский </a:t>
                      </a:r>
                      <a:endParaRPr lang="ru-RU" sz="1600" b="1" kern="50" dirty="0">
                        <a:solidFill>
                          <a:schemeClr val="bg1"/>
                        </a:solidFill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1921-1941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 16 ноября 1941 в бою на Карельском перешейке под Медвежьегорском.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было 20 лет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жизни не публиковался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Стихи опубликованы посмертно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Вадим Стрельченко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1912- 1942 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Пропал без вести в январе 1942 года.</a:t>
                      </a:r>
                      <a:r>
                        <a:rPr lang="ru-RU" sz="1600">
                          <a:solidFill>
                            <a:schemeClr val="bg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Поэту было 30 лет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сборники «Стихи товарища» и «Моя фотография» (1936 г)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59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 Иосиф  Уткин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ahoma"/>
                          <a:cs typeface="Times New Roman"/>
                        </a:rPr>
                        <a:t>1913-1944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 13 ноября 1944 года в авиакатастрофе под Москвой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Поэту был 31 год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1927 г. «Первая книга стихов»,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1933 г. поэма «Милое детство»,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1931 г. – сборник «Публицистическая лирика»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1942 г. – сборник «Фронтовые стихи»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1409</Words>
  <Application>Microsoft Office PowerPoint</Application>
  <PresentationFormat>Экран (4:3)</PresentationFormat>
  <Paragraphs>228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Салют</vt:lpstr>
      <vt:lpstr>Слайд 1</vt:lpstr>
      <vt:lpstr>Слайд 2</vt:lpstr>
      <vt:lpstr>Слайд 3</vt:lpstr>
      <vt:lpstr>Слайд 4</vt:lpstr>
      <vt:lpstr>Цели и задачи, поставленные в начале исследования, можно считать выполненными:  1)  Получила навыки проектно- исследовательской работы.  Эта работа оказалась непростой, но  интересной. Результатом проекта стал сборник  стихов «Войной расстрелянные строки»   (стихи 10 поэтов).</vt:lpstr>
      <vt:lpstr>Слайд 6</vt:lpstr>
      <vt:lpstr>Приложение 1.  «Памятная доска» </vt:lpstr>
      <vt:lpstr>Приложение 1.  «Памятная доска» </vt:lpstr>
      <vt:lpstr>Приложение 1.  «Памятная доска» </vt:lpstr>
      <vt:lpstr>4) Познакомилась с  лирикой  6 поэтов и  попробовала  выделить ее основные художественные и  идейные особенности   </vt:lpstr>
      <vt:lpstr>Художественные и  идейные особенности лирики  «Лирика военного предгрозья» (А.С.Карпов)</vt:lpstr>
      <vt:lpstr>«Лирика военного предгрозья» (А.С.Карпов)  Военный год стучится в двери  Моей страны.  Он входит в дверь. (М.Кульчицкий, 1939 год)</vt:lpstr>
      <vt:lpstr>«Мы»  Николай Майоров  (1940 г.) </vt:lpstr>
      <vt:lpstr>Фронтовая лирика</vt:lpstr>
      <vt:lpstr>Фронтовая лирика</vt:lpstr>
      <vt:lpstr>Б.Слуцкий стихотворение «М.В.Кульчицкий»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Учебная фирма</cp:lastModifiedBy>
  <cp:revision>38</cp:revision>
  <dcterms:created xsi:type="dcterms:W3CDTF">2009-04-25T17:23:47Z</dcterms:created>
  <dcterms:modified xsi:type="dcterms:W3CDTF">2015-03-19T04:59:42Z</dcterms:modified>
</cp:coreProperties>
</file>