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512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0350" cy="4003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3076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6600" cy="530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6600" cy="530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6600" cy="530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1BF4C2CE-E5E6-496A-BB0D-0B43707815A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68F814-9ABC-460B-9446-C059AB6E9296}" type="slidenum">
              <a:rPr lang="ru-RU"/>
              <a:pPr/>
              <a:t>1</a:t>
            </a:fld>
            <a:endParaRPr lang="ru-RU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9FE6C971-1B26-45D6-8A9E-08DED78503EF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843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E22A933-91AE-4CA7-BD8A-49E3380F5CBF}" type="slidenum">
              <a:rPr lang="ru-RU"/>
              <a:pPr/>
              <a:t>10</a:t>
            </a:fld>
            <a:endParaRPr lang="ru-RU"/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D60AC01E-0FF8-4D84-BB1B-4C79B3482612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10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765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7C22E8B-3322-4197-8B8B-9152122AA4D4}" type="slidenum">
              <a:rPr lang="ru-RU"/>
              <a:pPr/>
              <a:t>11</a:t>
            </a:fld>
            <a:endParaRPr lang="ru-RU"/>
          </a:p>
        </p:txBody>
      </p:sp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B32255A-E763-4065-AA3F-83A93CCCF5E6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11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867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E150F9A-049E-442A-AC99-097B89DB3A29}" type="slidenum">
              <a:rPr lang="ru-RU"/>
              <a:pPr/>
              <a:t>12</a:t>
            </a:fld>
            <a:endParaRPr lang="ru-RU"/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42A0A899-2348-46FF-AD19-EF949A75951F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12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969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54BC8C5-0D4C-44F7-94D5-39655970F47F}" type="slidenum">
              <a:rPr lang="ru-RU"/>
              <a:pPr/>
              <a:t>13</a:t>
            </a:fld>
            <a:endParaRPr lang="ru-RU"/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13819EB-BD09-49C2-9BB6-6F353270B965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13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3072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F4ACBCB-2A99-4B54-87CE-9452528DA7EA}" type="slidenum">
              <a:rPr lang="ru-RU"/>
              <a:pPr/>
              <a:t>14</a:t>
            </a:fld>
            <a:endParaRPr lang="ru-RU"/>
          </a:p>
        </p:txBody>
      </p:sp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F73D5AA5-3EC7-4131-A32F-D6C1921D56D7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14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3174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E1403F5-7F47-4353-94D2-C705B531F643}" type="slidenum">
              <a:rPr lang="ru-RU"/>
              <a:pPr/>
              <a:t>2</a:t>
            </a:fld>
            <a:endParaRPr lang="ru-RU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90EDDC41-1A25-4530-BFBC-E745FC6975B7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945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B202793-A360-460E-92D9-7C6C4A845A46}" type="slidenum">
              <a:rPr lang="ru-RU"/>
              <a:pPr/>
              <a:t>3</a:t>
            </a:fld>
            <a:endParaRPr lang="ru-RU"/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B298FA74-8D88-4AA5-9710-7DE1F4DEEA6A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048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A97AD8-7DFB-4248-9A31-872C7C82666F}" type="slidenum">
              <a:rPr lang="ru-RU"/>
              <a:pPr/>
              <a:t>4</a:t>
            </a:fld>
            <a:endParaRPr lang="ru-RU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425905FF-19FA-4D33-A1EB-3E32C8514DA6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15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13F34B-7E69-48A7-817C-2CFEFB556E58}" type="slidenum">
              <a:rPr lang="ru-RU"/>
              <a:pPr/>
              <a:t>5</a:t>
            </a:fld>
            <a:endParaRPr lang="ru-RU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F7957BD9-45D2-441B-B682-5C8329B69AA1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253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E62CC62-3CC1-4498-B067-4296C507B316}" type="slidenum">
              <a:rPr lang="ru-RU"/>
              <a:pPr/>
              <a:t>6</a:t>
            </a:fld>
            <a:endParaRPr lang="ru-RU"/>
          </a:p>
        </p:txBody>
      </p:sp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E558D99C-EEEE-4F1F-BD36-6C3A57DF40C3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355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05D557D-F561-4974-8DD5-BF4850767A36}" type="slidenum">
              <a:rPr lang="ru-RU"/>
              <a:pPr/>
              <a:t>7</a:t>
            </a:fld>
            <a:endParaRPr lang="ru-RU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39D04D43-C676-4A5B-948C-65CBAC7D72A5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457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AEAAF8-C59D-4AC3-A848-485B48EFF756}" type="slidenum">
              <a:rPr lang="ru-RU"/>
              <a:pPr/>
              <a:t>8</a:t>
            </a:fld>
            <a:endParaRPr lang="ru-RU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4A0B8A56-0948-44DA-8FC5-E3134A0688FF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8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560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623FD06-4864-451A-9812-C6BF079ACAB2}" type="slidenum">
              <a:rPr lang="ru-RU"/>
              <a:pPr/>
              <a:t>9</a:t>
            </a:fld>
            <a:endParaRPr lang="ru-RU"/>
          </a:p>
        </p:txBody>
      </p:sp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B5788E9-3983-4DF7-8CE0-626F55B76E82}" type="slidenum">
              <a:rPr lang="ru-RU" sz="14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2662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194E4B6-61C7-485C-9D9C-E36B6C74F4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187315D-9BCA-440C-962E-EA61BF7843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44588D9-EA6C-419C-A8D0-6A96520380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9CBCBF1-6FEC-4FEF-84FF-81017C2773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B0EF742-02BB-45F4-88AB-13C2B2403E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698667C-4C71-490B-89BD-C7AEF08B6D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6112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1750" y="1768475"/>
            <a:ext cx="4456113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CE0F863-8AB2-4D5D-A6B2-C5B626DDB6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4C5D901-2728-4361-BEC5-E937626F01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ED30C80-721F-453F-A31F-941B8F8628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209AECF-F463-4A4C-B1D2-7A529FF65F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28848D1-ACD0-439C-BFA7-8FD5EA1672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496FA3E-9BE2-485E-A2B5-99FC6F3ABC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3EA10AC-C24F-4B66-928B-8D163D7B86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11EC829-8230-4D69-B96E-3BE7217A54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2500" y="301625"/>
            <a:ext cx="2265363" cy="64500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6862" cy="64500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2DFF788-3EE6-4D72-A238-7B88F7771B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DC9EB3C-2DEA-47D8-AD98-91850CD9F5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1EC9B23-8BC1-4498-BE14-E3EA8229D6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FFBD4C5-7F74-48E4-AFDB-0CD55E000B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CCF1B42-CCA7-4E17-B70B-4B36E0BF1A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FC604CB-4B1F-49A8-B5B3-935322584A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89B1A96-C7E5-4A5F-B942-39993EA0F3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44079C3-ED22-486C-A3DD-A8A6F115D7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4625" cy="1255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1562" cy="514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84616F4F-8CD2-4F0B-BF2D-B2848B24FE2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47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52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2pPr>
      <a:lvl3pPr marL="11430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3pPr>
      <a:lvl4pPr marL="16002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4pPr>
      <a:lvl5pPr marL="20574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5pPr>
      <a:lvl6pPr marL="25146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 hangingPunct="0">
        <a:lnSpc>
          <a:spcPct val="87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4625" cy="1255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4625" cy="49831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1562" cy="514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854C72C9-E4BD-483D-B2B9-D9734AD600C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2pPr>
      <a:lvl3pPr marL="11430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3pPr>
      <a:lvl4pPr marL="16002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4pPr>
      <a:lvl5pPr marL="20574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5pPr>
      <a:lvl6pPr marL="25146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6pPr>
      <a:lvl7pPr marL="29718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7pPr>
      <a:lvl8pPr marL="34290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8pPr>
      <a:lvl9pPr marL="3886200" indent="-228600" algn="l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 hangingPunct="0">
        <a:lnSpc>
          <a:spcPct val="87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600075" y="5113338"/>
            <a:ext cx="9047163" cy="24463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FFFFFF"/>
                </a:solidFill>
                <a:latin typeface="Courner New" charset="0"/>
              </a:rPr>
              <a:t>Кашколда Наталья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FFFFFF"/>
                </a:solidFill>
                <a:latin typeface="Courner New" charset="0"/>
              </a:rPr>
              <a:t>11 А класс</a:t>
            </a:r>
            <a:br>
              <a:rPr lang="ru-RU" sz="2800">
                <a:solidFill>
                  <a:srgbClr val="FFFFFF"/>
                </a:solidFill>
                <a:latin typeface="Courner New" charset="0"/>
              </a:rPr>
            </a:br>
            <a:r>
              <a:rPr lang="ru-RU" sz="2800">
                <a:solidFill>
                  <a:srgbClr val="FFFFFF"/>
                </a:solidFill>
                <a:latin typeface="Courner New" charset="0"/>
              </a:rPr>
              <a:t>Руководитель проекта -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FFFFFF"/>
                </a:solidFill>
                <a:latin typeface="Courner New" charset="0"/>
              </a:rPr>
              <a:t>Фролова Светлана Дмитриевна 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>
              <a:solidFill>
                <a:srgbClr val="FFFFFF"/>
              </a:solidFill>
              <a:latin typeface="Courner New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84188" y="503238"/>
            <a:ext cx="9070975" cy="3663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400">
                <a:solidFill>
                  <a:srgbClr val="FFFFFF"/>
                </a:solidFill>
                <a:latin typeface="Courner New" charset="0"/>
              </a:rPr>
              <a:t>Проектно-исследовательская деятельность </a:t>
            </a:r>
            <a:br>
              <a:rPr lang="en-GB" sz="4400">
                <a:solidFill>
                  <a:srgbClr val="FFFFFF"/>
                </a:solidFill>
                <a:latin typeface="Courner New" charset="0"/>
              </a:rPr>
            </a:br>
            <a:r>
              <a:rPr lang="en-GB" sz="4400">
                <a:solidFill>
                  <a:srgbClr val="FFFFFF"/>
                </a:solidFill>
                <a:latin typeface="Courner New" charset="0"/>
              </a:rPr>
              <a:t/>
            </a:r>
            <a:br>
              <a:rPr lang="en-GB" sz="4400">
                <a:solidFill>
                  <a:srgbClr val="FFFFFF"/>
                </a:solidFill>
                <a:latin typeface="Courner New" charset="0"/>
              </a:rPr>
            </a:br>
            <a:r>
              <a:rPr lang="en-GB" sz="5000">
                <a:solidFill>
                  <a:srgbClr val="FFFFFF"/>
                </a:solidFill>
                <a:latin typeface="Courner New" charset="0"/>
              </a:rPr>
              <a:t>«Цвет в поэзии А. Блока»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720725" y="301625"/>
            <a:ext cx="8712200" cy="7413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38880" rIns="90000" bIns="450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400">
                <a:solidFill>
                  <a:srgbClr val="000000"/>
                </a:solidFill>
              </a:rPr>
              <a:t>Черный и серый цвета (21,3%)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5400675" y="755650"/>
            <a:ext cx="4679950" cy="6272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ourner New " charset="0"/>
              </a:rPr>
              <a:t>...</a:t>
            </a:r>
            <a:r>
              <a:rPr lang="ru-RU" sz="2400" i="1">
                <a:solidFill>
                  <a:srgbClr val="000000"/>
                </a:solidFill>
                <a:latin typeface="Courner New " charset="0"/>
              </a:rPr>
              <a:t>И проникало в тишину 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  <a:latin typeface="Courner New " charset="0"/>
              </a:rPr>
              <a:t>Моей души, уже безумной, 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  <a:latin typeface="Courner New " charset="0"/>
              </a:rPr>
              <a:t>И залила мою весну 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  <a:latin typeface="Courner New " charset="0"/>
              </a:rPr>
              <a:t>Волною </a:t>
            </a:r>
            <a:r>
              <a:rPr lang="ru-RU" sz="2400" i="1" u="sng">
                <a:solidFill>
                  <a:srgbClr val="000000"/>
                </a:solidFill>
                <a:latin typeface="Courner New " charset="0"/>
              </a:rPr>
              <a:t>черной</a:t>
            </a:r>
            <a:r>
              <a:rPr lang="ru-RU" sz="2400" i="1">
                <a:solidFill>
                  <a:srgbClr val="000000"/>
                </a:solidFill>
                <a:latin typeface="Courner New " charset="0"/>
              </a:rPr>
              <a:t> и бесшумной.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i="1">
                <a:solidFill>
                  <a:srgbClr val="000000"/>
                </a:solidFill>
                <a:latin typeface="Courner New " charset="0"/>
              </a:rPr>
              <a:t>(«Я медленно сходил с ума...», март 1902 года)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300" i="1">
              <a:solidFill>
                <a:srgbClr val="000000"/>
              </a:solidFill>
              <a:latin typeface="Courner New " charset="0"/>
            </a:endParaRP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  <a:latin typeface="Courner New " charset="0"/>
              </a:rPr>
              <a:t>Когда над рябью свинцовой 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  <a:latin typeface="Courner New " charset="0"/>
              </a:rPr>
              <a:t>В </a:t>
            </a:r>
            <a:r>
              <a:rPr lang="ru-RU" sz="2400" i="1" u="sng">
                <a:solidFill>
                  <a:srgbClr val="000000"/>
                </a:solidFill>
                <a:latin typeface="Courner New " charset="0"/>
              </a:rPr>
              <a:t>сырой и серой высоте</a:t>
            </a:r>
            <a:r>
              <a:rPr lang="ru-RU" sz="2400" i="1">
                <a:solidFill>
                  <a:srgbClr val="000000"/>
                </a:solidFill>
                <a:latin typeface="Courner New " charset="0"/>
              </a:rPr>
              <a:t>...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i="1">
                <a:solidFill>
                  <a:srgbClr val="000000"/>
                </a:solidFill>
                <a:latin typeface="Courner New " charset="0"/>
              </a:rPr>
              <a:t>(«Осенняя любовь», 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i="1">
                <a:solidFill>
                  <a:srgbClr val="000000"/>
                </a:solidFill>
                <a:latin typeface="Courner New " charset="0"/>
              </a:rPr>
              <a:t>3 октября 1907 года)</a:t>
            </a:r>
          </a:p>
        </p:txBody>
      </p:sp>
      <p:graphicFrame>
        <p:nvGraphicFramePr>
          <p:cNvPr id="13315" name="Group 3"/>
          <p:cNvGraphicFramePr>
            <a:graphicFrameLocks noGrp="1"/>
          </p:cNvGraphicFramePr>
          <p:nvPr/>
        </p:nvGraphicFramePr>
        <p:xfrm>
          <a:off x="317500" y="1116013"/>
          <a:ext cx="5159375" cy="6113463"/>
        </p:xfrm>
        <a:graphic>
          <a:graphicData uri="http://schemas.openxmlformats.org/drawingml/2006/table">
            <a:tbl>
              <a:tblPr/>
              <a:tblGrid>
                <a:gridCol w="2266950"/>
                <a:gridCol w="2892425"/>
              </a:tblGrid>
              <a:tr h="7842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Традиционное значение </a:t>
                      </a:r>
                    </a:p>
                  </a:txBody>
                  <a:tcPr marL="90000" marR="90000" marT="20376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Функция цвета у 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А. Блока</a:t>
                      </a:r>
                    </a:p>
                  </a:txBody>
                  <a:tcPr marL="90000" marR="90000" marT="20376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2168525">
                <a:tc rowSpan="3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ночь,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 смерть,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пустота,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горе,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 скорбь,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 тоска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 1 томе - темнота, смерть и тяжесть, тайна, страх, страдание, безысходность, душевная опустошенность</a:t>
                      </a:r>
                    </a:p>
                  </a:txBody>
                  <a:tcPr marL="90000" marR="90000" marT="20376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1584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Во 2 томе - мрачное восприятие жизни, скорбь. Или - о чем- то выразительном, таинственном</a:t>
                      </a:r>
                    </a:p>
                  </a:txBody>
                  <a:tcPr marL="90000" marR="90000" marT="20376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1576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 3 томе – нечто вызывающее ужас, непостижимое</a:t>
                      </a:r>
                    </a:p>
                  </a:txBody>
                  <a:tcPr marL="90000" marR="90000" marT="20556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6551613" y="215900"/>
            <a:ext cx="3240087" cy="1547813"/>
          </a:xfrm>
          <a:ln/>
        </p:spPr>
        <p:txBody>
          <a:bodyPr tIns="38880"/>
          <a:lstStyle/>
          <a:p>
            <a:pPr algn="ctr">
              <a:lnSpc>
                <a:spcPct val="93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Красный цвет (20%)</a:t>
            </a:r>
          </a:p>
        </p:txBody>
      </p:sp>
      <p:graphicFrame>
        <p:nvGraphicFramePr>
          <p:cNvPr id="14338" name="Group 2"/>
          <p:cNvGraphicFramePr>
            <a:graphicFrameLocks noGrp="1"/>
          </p:cNvGraphicFramePr>
          <p:nvPr/>
        </p:nvGraphicFramePr>
        <p:xfrm>
          <a:off x="142875" y="179388"/>
          <a:ext cx="6194425" cy="7290925"/>
        </p:xfrm>
        <a:graphic>
          <a:graphicData uri="http://schemas.openxmlformats.org/drawingml/2006/table">
            <a:tbl>
              <a:tblPr/>
              <a:tblGrid>
                <a:gridCol w="2559050"/>
                <a:gridCol w="3635375"/>
              </a:tblGrid>
              <a:tr h="8112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Традиционное значение</a:t>
                      </a:r>
                    </a:p>
                  </a:txBody>
                  <a:tcPr marL="36000" marR="36000" marT="36000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Функция цвета у А. Блока</a:t>
                      </a:r>
                    </a:p>
                  </a:txBody>
                  <a:tcPr marL="36000" marR="36000" marT="36000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33"/>
                    </a:solidFill>
                  </a:tcPr>
                </a:tc>
              </a:tr>
              <a:tr h="3635375">
                <a:tc rowSpan="3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Опасность,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15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 кровь, 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15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огонь</a:t>
                      </a:r>
                    </a:p>
                  </a:txBody>
                  <a:tcPr marL="36000" marR="36000" marT="36000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В 1 томе - знак любви, праздник ожидания, ласковый цвет зари.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5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 Но и чувство, которое может быть двуликим: с одной стороны - нежным, светлым, возвышенным с другой -  пламенным и страстным</a:t>
                      </a:r>
                    </a:p>
                  </a:txBody>
                  <a:tcPr marL="36000" marR="36000" marT="36000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33"/>
                    </a:solidFill>
                  </a:tcPr>
                </a:tc>
              </a:tr>
              <a:tr h="23685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Во 2 томе - беспокойство, тревога, душевное смятение, боль, символ мещанства, пошлости, продажности или революционных настроений, предчувствий</a:t>
                      </a:r>
                    </a:p>
                  </a:txBody>
                  <a:tcPr marL="36000" marR="36000" marT="36000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33"/>
                    </a:solidFill>
                  </a:tcPr>
                </a:tc>
              </a:tr>
              <a:tr h="4222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В 3 томе - тревога, трагедия</a:t>
                      </a:r>
                    </a:p>
                  </a:txBody>
                  <a:tcPr marL="36000" marR="36000" marT="36000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33"/>
                    </a:solidFill>
                  </a:tcPr>
                </a:tc>
              </a:tr>
            </a:tbl>
          </a:graphicData>
        </a:graphic>
      </p:graphicFrame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5976938" y="2584450"/>
            <a:ext cx="4103687" cy="4089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</a:rPr>
              <a:t>Ночью вьюга снежная</a:t>
            </a:r>
          </a:p>
          <a:p>
            <a:pPr indent="450850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</a:rPr>
              <a:t>Заметала след.</a:t>
            </a:r>
          </a:p>
          <a:p>
            <a:pPr indent="450850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u="sng">
                <a:solidFill>
                  <a:srgbClr val="000000"/>
                </a:solidFill>
              </a:rPr>
              <a:t>Розовое</a:t>
            </a:r>
            <a:r>
              <a:rPr lang="ru-RU" sz="2400" b="1" i="1">
                <a:solidFill>
                  <a:srgbClr val="000000"/>
                </a:solidFill>
              </a:rPr>
              <a:t>, нежное</a:t>
            </a:r>
          </a:p>
          <a:p>
            <a:pPr indent="450850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</a:rPr>
              <a:t>Утро будит свет.</a:t>
            </a:r>
          </a:p>
          <a:p>
            <a:pPr indent="450850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</a:endParaRPr>
          </a:p>
          <a:p>
            <a:pPr indent="450850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</a:rPr>
              <a:t>Встали </a:t>
            </a:r>
            <a:r>
              <a:rPr lang="ru-RU" sz="2400" b="1" i="1" u="sng">
                <a:solidFill>
                  <a:srgbClr val="000000"/>
                </a:solidFill>
              </a:rPr>
              <a:t>зори красные</a:t>
            </a:r>
            <a:r>
              <a:rPr lang="ru-RU" sz="2400" b="1" i="1">
                <a:solidFill>
                  <a:srgbClr val="000000"/>
                </a:solidFill>
              </a:rPr>
              <a:t>,</a:t>
            </a:r>
          </a:p>
          <a:p>
            <a:pPr indent="450850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</a:rPr>
              <a:t>Озаряя снег.</a:t>
            </a:r>
          </a:p>
          <a:p>
            <a:pPr indent="450850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</a:rPr>
              <a:t>Яркое и страстное</a:t>
            </a:r>
          </a:p>
          <a:p>
            <a:pPr indent="450850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</a:rPr>
              <a:t>Всколыхнуло брег.</a:t>
            </a:r>
          </a:p>
          <a:p>
            <a:pPr indent="450850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</a:endParaRPr>
          </a:p>
          <a:p>
            <a:pPr indent="450850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>
                <a:solidFill>
                  <a:srgbClr val="000000"/>
                </a:solidFill>
              </a:rPr>
              <a:t>(5 декабря 1901 года)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173163"/>
          </a:xfrm>
          <a:ln/>
        </p:spPr>
        <p:txBody>
          <a:bodyPr tIns="38880"/>
          <a:lstStyle/>
          <a:p>
            <a:pPr algn="ctr">
              <a:lnSpc>
                <a:spcPct val="93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Зеленый и желтый цвета </a:t>
            </a:r>
          </a:p>
        </p:txBody>
      </p:sp>
      <p:graphicFrame>
        <p:nvGraphicFramePr>
          <p:cNvPr id="15362" name="Group 2"/>
          <p:cNvGraphicFramePr>
            <a:graphicFrameLocks noGrp="1"/>
          </p:cNvGraphicFramePr>
          <p:nvPr/>
        </p:nvGraphicFramePr>
        <p:xfrm>
          <a:off x="379413" y="3530600"/>
          <a:ext cx="9290050" cy="3613088"/>
        </p:xfrm>
        <a:graphic>
          <a:graphicData uri="http://schemas.openxmlformats.org/drawingml/2006/table">
            <a:tbl>
              <a:tblPr/>
              <a:tblGrid>
                <a:gridCol w="3998912"/>
                <a:gridCol w="529113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Традиционное значение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Функция цветов у А. Блока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622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Весна, надежда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1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Конкретное значение (листья, свет)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15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urner New" charset="0"/>
                          <a:cs typeface="Arial Unicode MS" charset="0"/>
                        </a:rPr>
                        <a:t>Или желтый - мертвящий, бездушный. символ сытости, грубости, насилия и зла, отсутствия духовности,Зеленый - волшебство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144463" y="1295400"/>
            <a:ext cx="9918700" cy="18716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71640" rIns="90000" bIns="45000"/>
          <a:lstStyle/>
          <a:p>
            <a:pPr algn="ctr" hangingPunct="1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3000" b="1" i="1">
                <a:solidFill>
                  <a:srgbClr val="000000"/>
                </a:solidFill>
              </a:rPr>
              <a:t>И ангел поднял в высоту</a:t>
            </a:r>
          </a:p>
          <a:p>
            <a:pPr algn="ctr" hangingPunct="1">
              <a:lnSpc>
                <a:spcPct val="100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3000" b="1" i="1">
                <a:solidFill>
                  <a:srgbClr val="000000"/>
                </a:solidFill>
              </a:rPr>
              <a:t>Звезду </a:t>
            </a:r>
            <a:r>
              <a:rPr lang="ru-RU" sz="3000" b="1" i="1" u="sng">
                <a:solidFill>
                  <a:srgbClr val="000000"/>
                </a:solidFill>
              </a:rPr>
              <a:t>зеленую</a:t>
            </a:r>
            <a:r>
              <a:rPr lang="ru-RU" sz="3000" b="1" i="1">
                <a:solidFill>
                  <a:srgbClr val="000000"/>
                </a:solidFill>
              </a:rPr>
              <a:t> одну …</a:t>
            </a:r>
          </a:p>
          <a:p>
            <a:pPr algn="ctr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3000" i="1">
                <a:solidFill>
                  <a:srgbClr val="000000"/>
                </a:solidFill>
              </a:rPr>
              <a:t>(«Свирель запела на мосту...»)</a:t>
            </a:r>
          </a:p>
          <a:p>
            <a:pPr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3000" i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215900" y="179388"/>
            <a:ext cx="9648825" cy="6932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27038" indent="-320675">
              <a:lnSpc>
                <a:spcPct val="112000"/>
              </a:lnSpc>
              <a:spcAft>
                <a:spcPts val="1413"/>
              </a:spcAft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</a:pPr>
            <a:r>
              <a:rPr lang="en-GB" sz="3100" i="1">
                <a:solidFill>
                  <a:srgbClr val="FFFFFF"/>
                </a:solidFill>
                <a:latin typeface="Courner New" charset="0"/>
              </a:rPr>
              <a:t>«Краски у нас – орудие, они должны выражать наши мысли. Колорит наш – не изящные пятна, он должен выражать нам настроение картины, ее душу, он должен захватить всего зрителя, как аккорд в музыке.» ( </a:t>
            </a:r>
            <a:r>
              <a:rPr lang="en-GB" sz="3100">
                <a:solidFill>
                  <a:srgbClr val="FFFFFF"/>
                </a:solidFill>
                <a:latin typeface="Courner New" charset="0"/>
              </a:rPr>
              <a:t>И.Е.Репин)</a:t>
            </a:r>
          </a:p>
          <a:p>
            <a:pPr marL="427038" indent="-320675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</a:pPr>
            <a:endParaRPr lang="en-GB" sz="3100">
              <a:solidFill>
                <a:srgbClr val="FFFFFF"/>
              </a:solidFill>
              <a:latin typeface="Courner New" charset="0"/>
            </a:endParaRPr>
          </a:p>
          <a:p>
            <a:pPr marL="427038" indent="-320675">
              <a:lnSpc>
                <a:spcPct val="112000"/>
              </a:lnSpc>
              <a:spcAft>
                <a:spcPts val="1413"/>
              </a:spcAft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427038" algn="l"/>
                <a:tab pos="874713" algn="l"/>
                <a:tab pos="1323975" algn="l"/>
                <a:tab pos="1773238" algn="l"/>
                <a:tab pos="2222500" algn="l"/>
                <a:tab pos="2671763" algn="l"/>
                <a:tab pos="3121025" algn="l"/>
                <a:tab pos="3570288" algn="l"/>
                <a:tab pos="4019550" algn="l"/>
                <a:tab pos="4468813" algn="l"/>
                <a:tab pos="4918075" algn="l"/>
                <a:tab pos="5367338" algn="l"/>
                <a:tab pos="5816600" algn="l"/>
                <a:tab pos="6265863" algn="l"/>
                <a:tab pos="6715125" algn="l"/>
                <a:tab pos="7164388" algn="l"/>
                <a:tab pos="7613650" algn="l"/>
                <a:tab pos="8062913" algn="l"/>
                <a:tab pos="8512175" algn="l"/>
                <a:tab pos="8961438" algn="l"/>
                <a:tab pos="9410700" algn="l"/>
              </a:tabLst>
            </a:pPr>
            <a:r>
              <a:rPr lang="en-GB" sz="3100">
                <a:solidFill>
                  <a:srgbClr val="FFFFFF"/>
                </a:solidFill>
                <a:latin typeface="Courner New" charset="0"/>
              </a:rPr>
              <a:t>«</a:t>
            </a:r>
            <a:r>
              <a:rPr lang="en-GB" sz="3100" i="1">
                <a:solidFill>
                  <a:srgbClr val="FFFFFF"/>
                </a:solidFill>
                <a:latin typeface="Courner New" charset="0"/>
              </a:rPr>
              <a:t>Говорят, искусство не наука, не математика, что это творчество настроения и, что в искусстве ничего нельзя объяснить - глядите и любуйтесь. По-моему, это не так. Искусство объяснимо и очень логично, о нем нужно и можно знать, оно математично. В таком случае его можно и объяснить</a:t>
            </a:r>
            <a:r>
              <a:rPr lang="en-GB" sz="3100">
                <a:solidFill>
                  <a:srgbClr val="FFFFFF"/>
                </a:solidFill>
                <a:latin typeface="Courner New" charset="0"/>
              </a:rPr>
              <a:t>». (Н.П.Крымов)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751388" y="539477"/>
            <a:ext cx="5184775" cy="590465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38138" algn="ctr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GB" sz="2800" b="1" dirty="0">
                <a:solidFill>
                  <a:srgbClr val="FFFFFF"/>
                </a:solidFill>
                <a:latin typeface="Courner New" charset="0"/>
              </a:rPr>
              <a:t>«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Россия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–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молодая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страна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, и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культура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ее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–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синтетическая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культура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.</a:t>
            </a:r>
          </a:p>
          <a:p>
            <a:pPr marL="342900" indent="-338138" algn="ctr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Русскому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художнику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нельзя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и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не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надо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быть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«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специалистом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».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Писатель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должен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помнить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 о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живописце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,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архитекторе</a:t>
            </a:r>
            <a:r>
              <a:rPr lang="en-GB" sz="2800" b="1" i="1" dirty="0">
                <a:solidFill>
                  <a:srgbClr val="FFFFFF"/>
                </a:solidFill>
                <a:latin typeface="Courner New" charset="0"/>
              </a:rPr>
              <a:t>, </a:t>
            </a:r>
            <a:r>
              <a:rPr lang="en-GB" sz="2800" b="1" i="1" dirty="0" err="1">
                <a:solidFill>
                  <a:srgbClr val="FFFFFF"/>
                </a:solidFill>
                <a:latin typeface="Courner New" charset="0"/>
              </a:rPr>
              <a:t>музыканте</a:t>
            </a:r>
            <a:r>
              <a:rPr lang="en-GB" sz="2800" b="1" dirty="0">
                <a:solidFill>
                  <a:srgbClr val="FFFFFF"/>
                </a:solidFill>
                <a:latin typeface="Courner New" charset="0"/>
              </a:rPr>
              <a:t>.»</a:t>
            </a:r>
          </a:p>
          <a:p>
            <a:pPr marL="342900" indent="-338138" algn="ctr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GB" sz="2800" b="1" dirty="0" err="1">
                <a:solidFill>
                  <a:srgbClr val="FFFFFF"/>
                </a:solidFill>
                <a:latin typeface="Courner New" charset="0"/>
              </a:rPr>
              <a:t>АлександрБлок</a:t>
            </a:r>
            <a:endParaRPr lang="en-GB" sz="2800" b="1" dirty="0">
              <a:solidFill>
                <a:srgbClr val="FFFFFF"/>
              </a:solidFill>
              <a:latin typeface="Courner New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024188" y="3643313"/>
            <a:ext cx="2105025" cy="2708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363" y="482600"/>
            <a:ext cx="4319587" cy="65738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144463" y="92075"/>
            <a:ext cx="9575800" cy="3579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3600" i="1">
                <a:solidFill>
                  <a:srgbClr val="FFFFFF"/>
                </a:solidFill>
                <a:latin typeface="Courner New" charset="0"/>
              </a:rPr>
              <a:t>«Душа российского интеллигента предреволюционных десятилетий словно вырвалась из тисков традиций и свободно парила на просторах культуры в поисках ее единства и гармонии»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800">
                <a:solidFill>
                  <a:srgbClr val="FFFFFF"/>
                </a:solidFill>
                <a:latin typeface="Courner New" charset="0"/>
              </a:rPr>
              <a:t>Л.А.Рапацкая «Искусство «серебряного века»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6625" y="3686175"/>
            <a:ext cx="5184775" cy="3441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1613" y="3660775"/>
            <a:ext cx="2592387" cy="3476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392613" y="2624138"/>
            <a:ext cx="5230812" cy="4432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400" u="sng" dirty="0">
                <a:solidFill>
                  <a:srgbClr val="FFFFFF"/>
                </a:solidFill>
                <a:latin typeface="Courner New" charset="0"/>
              </a:rPr>
              <a:t>Объект исследования:</a:t>
            </a:r>
            <a:r>
              <a:rPr lang="ru-RU" sz="3400" dirty="0">
                <a:solidFill>
                  <a:srgbClr val="FFFFFF"/>
                </a:solidFill>
                <a:latin typeface="Courner New" charset="0"/>
              </a:rPr>
              <a:t> лирика А.Блока 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400" dirty="0">
                <a:solidFill>
                  <a:srgbClr val="FFFFFF"/>
                </a:solidFill>
                <a:latin typeface="Courner New" charset="0"/>
              </a:rPr>
              <a:t>разных периодов.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400" u="sng" dirty="0">
                <a:solidFill>
                  <a:srgbClr val="FFFFFF"/>
                </a:solidFill>
                <a:latin typeface="Courner New" charset="0"/>
              </a:rPr>
              <a:t>Цель </a:t>
            </a:r>
            <a:r>
              <a:rPr lang="ru-RU" sz="3400" u="sng" dirty="0" err="1">
                <a:solidFill>
                  <a:srgbClr val="FFFFFF"/>
                </a:solidFill>
                <a:latin typeface="Courner New" charset="0"/>
              </a:rPr>
              <a:t>даннои</a:t>
            </a:r>
            <a:r>
              <a:rPr lang="ru-RU" sz="3400" u="sng" dirty="0">
                <a:solidFill>
                  <a:srgbClr val="FFFFFF"/>
                </a:solidFill>
                <a:latin typeface="Courner New" charset="0"/>
              </a:rPr>
              <a:t>̆ работы:</a:t>
            </a:r>
            <a:r>
              <a:rPr lang="ru-RU" sz="3400" dirty="0">
                <a:solidFill>
                  <a:srgbClr val="FFFFFF"/>
                </a:solidFill>
                <a:latin typeface="Courner New" charset="0"/>
              </a:rPr>
              <a:t> определить роль каждого цвета в художественном мире </a:t>
            </a:r>
            <a:r>
              <a:rPr lang="ru-RU" sz="3400" dirty="0" smtClean="0">
                <a:solidFill>
                  <a:srgbClr val="FFFFFF"/>
                </a:solidFill>
                <a:latin typeface="Courner New" charset="0"/>
              </a:rPr>
              <a:t>поэта</a:t>
            </a:r>
            <a:endParaRPr lang="ru-RU" sz="3400" dirty="0">
              <a:solidFill>
                <a:srgbClr val="FFFFFF"/>
              </a:solidFill>
              <a:latin typeface="Courner New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725" y="2417763"/>
            <a:ext cx="3455988" cy="4854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03238" y="76200"/>
            <a:ext cx="9070975" cy="20399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>
                <a:solidFill>
                  <a:srgbClr val="FFFFFF"/>
                </a:solidFill>
                <a:latin typeface="Courner New" charset="0"/>
              </a:rPr>
              <a:t>Проектно-исследовательская деятельность </a:t>
            </a:r>
            <a:br>
              <a:rPr lang="en-GB" sz="4000">
                <a:solidFill>
                  <a:srgbClr val="FFFFFF"/>
                </a:solidFill>
                <a:latin typeface="Courner New" charset="0"/>
              </a:rPr>
            </a:br>
            <a:r>
              <a:rPr lang="en-GB" sz="4000">
                <a:solidFill>
                  <a:srgbClr val="FFFFFF"/>
                </a:solidFill>
                <a:latin typeface="Courner New" charset="0"/>
              </a:rPr>
              <a:t>«Цвет в поэзии А. Блока»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9" name="Group 1"/>
          <p:cNvGraphicFramePr>
            <a:graphicFrameLocks noGrp="1"/>
          </p:cNvGraphicFramePr>
          <p:nvPr/>
        </p:nvGraphicFramePr>
        <p:xfrm>
          <a:off x="431800" y="395288"/>
          <a:ext cx="9361488" cy="5921903"/>
        </p:xfrm>
        <a:graphic>
          <a:graphicData uri="http://schemas.openxmlformats.org/drawingml/2006/table">
            <a:tbl>
              <a:tblPr/>
              <a:tblGrid>
                <a:gridCol w="1558925"/>
                <a:gridCol w="1558925"/>
                <a:gridCol w="1558925"/>
                <a:gridCol w="1562100"/>
                <a:gridCol w="1558925"/>
                <a:gridCol w="1563688"/>
              </a:tblGrid>
              <a:tr h="12509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Цвет 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1 книга (42 стих.)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2 книга (26 стихотв.)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3 книга (12 стихотв.)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Всего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 (80 стихотв.)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%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Синий и голубой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12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13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4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29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26,8%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Белый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14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5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2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21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19,5%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Черный и серый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13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5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5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23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21,3% 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Красный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9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8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5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22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20%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12509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Желтый и зеленый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4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5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2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11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11%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Всего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52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36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18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106</a:t>
                      </a:r>
                    </a:p>
                  </a:txBody>
                  <a:tcPr marL="90000" marR="90000" marT="23205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marL="90000" marR="90000" marT="151092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7309" name="Rectangle 141"/>
          <p:cNvSpPr>
            <a:spLocks noChangeArrowheads="1"/>
          </p:cNvSpPr>
          <p:nvPr/>
        </p:nvSpPr>
        <p:spPr bwMode="auto">
          <a:xfrm>
            <a:off x="503238" y="6273800"/>
            <a:ext cx="9217025" cy="11811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u="sng" dirty="0">
                <a:solidFill>
                  <a:srgbClr val="000000"/>
                </a:solidFill>
                <a:latin typeface="Courner New" charset="0"/>
              </a:rPr>
              <a:t>Цель исследования:</a:t>
            </a:r>
            <a:r>
              <a:rPr lang="ru-RU" sz="3200" dirty="0">
                <a:solidFill>
                  <a:srgbClr val="000000"/>
                </a:solidFill>
                <a:latin typeface="Courner New" charset="0"/>
              </a:rPr>
              <a:t> определить роль </a:t>
            </a:r>
          </a:p>
          <a:p>
            <a:pPr algn="ctr"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dirty="0">
                <a:solidFill>
                  <a:srgbClr val="000000"/>
                </a:solidFill>
                <a:latin typeface="Courner New" charset="0"/>
              </a:rPr>
              <a:t>каждого цвета в художественном мире </a:t>
            </a:r>
            <a:r>
              <a:rPr lang="ru-RU" sz="3200" dirty="0" smtClean="0">
                <a:solidFill>
                  <a:srgbClr val="000000"/>
                </a:solidFill>
                <a:latin typeface="Courner New" charset="0"/>
              </a:rPr>
              <a:t>поэта.</a:t>
            </a:r>
            <a:endParaRPr lang="ru-RU" sz="3200" dirty="0">
              <a:solidFill>
                <a:srgbClr val="000000"/>
              </a:solidFill>
              <a:latin typeface="Courner New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227013" y="755650"/>
            <a:ext cx="9575800" cy="6805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107950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10700" algn="l"/>
              </a:tabLst>
            </a:pPr>
            <a:r>
              <a:rPr lang="en-GB" sz="2400" u="sng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u="sng" dirty="0" err="1">
                <a:solidFill>
                  <a:srgbClr val="FFFFFF"/>
                </a:solidFill>
                <a:latin typeface="Courner New" charset="0"/>
              </a:rPr>
              <a:t>Задачи</a:t>
            </a:r>
            <a:r>
              <a:rPr lang="en-GB" sz="2400" u="sng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u="sng" dirty="0" err="1">
                <a:solidFill>
                  <a:srgbClr val="FFFFFF"/>
                </a:solidFill>
                <a:latin typeface="Courner New" charset="0"/>
              </a:rPr>
              <a:t>исследования</a:t>
            </a:r>
            <a:r>
              <a:rPr lang="en-GB" sz="2400" u="sng" dirty="0">
                <a:solidFill>
                  <a:srgbClr val="FFFFFF"/>
                </a:solidFill>
                <a:latin typeface="Courner New" charset="0"/>
              </a:rPr>
              <a:t>: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</a:p>
          <a:p>
            <a:pPr marL="427038" indent="-320675">
              <a:lnSpc>
                <a:spcPct val="100000"/>
              </a:lnSpc>
              <a:spcAft>
                <a:spcPts val="1413"/>
              </a:spcAft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10700" algn="l"/>
              </a:tabLst>
            </a:pP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глубже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познакомиться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с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лирикои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̆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А.Блока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;</a:t>
            </a:r>
          </a:p>
          <a:p>
            <a:pPr marL="427038" indent="-320675">
              <a:lnSpc>
                <a:spcPct val="100000"/>
              </a:lnSpc>
              <a:spcAft>
                <a:spcPts val="1413"/>
              </a:spcAft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10700" algn="l"/>
              </a:tabLst>
            </a:pP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изучить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исторические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литературные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научные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материалы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содержащие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информацию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по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даннои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̆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теме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;</a:t>
            </a:r>
          </a:p>
          <a:p>
            <a:pPr marL="427038" indent="-320675">
              <a:lnSpc>
                <a:spcPct val="100000"/>
              </a:lnSpc>
              <a:spcAft>
                <a:spcPts val="1413"/>
              </a:spcAft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10700" algn="l"/>
              </a:tabLst>
            </a:pP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получить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навыки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исследовательскои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̆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работы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как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однои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̆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из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форм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получения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новых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знании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̆;</a:t>
            </a:r>
          </a:p>
          <a:p>
            <a:pPr marL="427038" indent="-320675">
              <a:lnSpc>
                <a:spcPct val="100000"/>
              </a:lnSpc>
              <a:spcAft>
                <a:spcPts val="1413"/>
              </a:spcAft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10700" algn="l"/>
              </a:tabLst>
            </a:pP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выделить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основные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особенности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использования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поэтом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цветовых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эпитетов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,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выявить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закономерности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в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их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использовании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;</a:t>
            </a:r>
          </a:p>
          <a:p>
            <a:pPr marL="427038" indent="-320675">
              <a:lnSpc>
                <a:spcPct val="100000"/>
              </a:lnSpc>
              <a:spcAft>
                <a:spcPts val="1413"/>
              </a:spcAft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10700" algn="l"/>
              </a:tabLst>
            </a:pP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определить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этапы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эволюции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в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цветовом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мире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А.Блока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овладеть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умениями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анализа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лирических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произведении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̆</a:t>
            </a:r>
          </a:p>
          <a:p>
            <a:pPr marL="427038" indent="-320675">
              <a:lnSpc>
                <a:spcPct val="100000"/>
              </a:lnSpc>
              <a:spcAft>
                <a:spcPts val="1413"/>
              </a:spcAft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10700" algn="l"/>
              </a:tabLst>
            </a:pP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сопоставить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цветовое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своеобразие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А.Блока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с </a:t>
            </a:r>
            <a:r>
              <a:rPr lang="en-GB" sz="2400" dirty="0" err="1">
                <a:solidFill>
                  <a:srgbClr val="FFFFFF"/>
                </a:solidFill>
                <a:latin typeface="Courner New" charset="0"/>
              </a:rPr>
              <a:t>живописью</a:t>
            </a:r>
            <a:r>
              <a:rPr lang="en-GB" sz="2400" dirty="0">
                <a:solidFill>
                  <a:srgbClr val="FFFFFF"/>
                </a:solidFill>
                <a:latin typeface="Courner New" charset="0"/>
              </a:rPr>
              <a:t> </a:t>
            </a:r>
            <a:r>
              <a:rPr lang="en-GB" sz="2400" dirty="0" err="1" smtClean="0">
                <a:solidFill>
                  <a:srgbClr val="FFFFFF"/>
                </a:solidFill>
                <a:latin typeface="Courner New" charset="0"/>
              </a:rPr>
              <a:t>М.Врубеля</a:t>
            </a:r>
            <a:endParaRPr lang="en-GB" sz="2400" dirty="0">
              <a:solidFill>
                <a:srgbClr val="FFFFFF"/>
              </a:solidFill>
              <a:latin typeface="Courner New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215900"/>
            <a:ext cx="5967413" cy="36242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551613" y="0"/>
            <a:ext cx="3671887" cy="7829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Иди, иди за мной - покорной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И верною моей рабой.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Я на сверкнувший гребень горный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Взлечу уверенно с тобой.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Я пронесу тебя над бездной,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Ее бездонностью дразня.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Твой будет ужас бесполезный -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Лишь вдохновеньем для меня.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Я от дождя эфирной пыли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И от круженья охраню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Всей силой мышц и сенью крылий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И, вознося, не уроню.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И на горах, в сверканьи белом,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На незапятнанном лугу,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Божественно-прекрасным телом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Тебя я странно обожгу.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- Да, я возьму тебя с собою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И вознесу тебя туда,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Где кажется земля звездою,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Землею кажется звезда.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И, онемев от удивленья,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Ты узришь новые миры -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Невероятные виденья,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Создания моей игры...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Дрожа от страха и бессилья,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Тогда шепнешь ты: отпусти...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И, распустив тихонько крылья,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Я улыбнусь тебе: лети.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И под божественной улыбкой,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 Уничтожаясь на лету, 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Ты полетишь, как камень зыбкий,</a:t>
            </a:r>
          </a:p>
          <a:p>
            <a:pPr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 В сияющую пустоту... </a:t>
            </a:r>
          </a:p>
          <a:p>
            <a:pPr hangingPunct="1">
              <a:lnSpc>
                <a:spcPct val="112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300">
                <a:solidFill>
                  <a:srgbClr val="FFFFFF"/>
                </a:solidFill>
                <a:latin typeface="Courner New" charset="0"/>
              </a:rPr>
              <a:t>9 июня 1910 </a:t>
            </a:r>
          </a:p>
          <a:p>
            <a:pPr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300">
              <a:solidFill>
                <a:srgbClr val="000000"/>
              </a:solidFill>
              <a:latin typeface="Courner New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90500" y="3959225"/>
            <a:ext cx="6505575" cy="3446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76680" rIns="90000" bIns="45000"/>
          <a:lstStyle/>
          <a:p>
            <a:pPr algn="ctr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FFFFFF"/>
                </a:solidFill>
              </a:rPr>
              <a:t>В Блоке жил воистину новый человек, </a:t>
            </a:r>
            <a:r>
              <a:rPr lang="ru-RU" sz="3600" i="1">
                <a:solidFill>
                  <a:srgbClr val="FFFFFF"/>
                </a:solidFill>
              </a:rPr>
              <a:t>«который поэтом, владеющим магией сочетания звуков, не высказан, не вмещен»</a:t>
            </a:r>
            <a:r>
              <a:rPr lang="ru-RU" sz="3600">
                <a:solidFill>
                  <a:srgbClr val="FFFFFF"/>
                </a:solidFill>
              </a:rPr>
              <a:t> (А.Белый) </a:t>
            </a:r>
          </a:p>
          <a:p>
            <a:pPr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5688013" y="184150"/>
            <a:ext cx="3886200" cy="1651000"/>
          </a:xfrm>
          <a:ln/>
        </p:spPr>
        <p:txBody>
          <a:bodyPr/>
          <a:lstStyle/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>
                <a:latin typeface="Courner New" charset="0"/>
              </a:rPr>
              <a:t>Синий и голубой цвета (26,8%)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472113" y="2051050"/>
            <a:ext cx="4751387" cy="5292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0" rIns="90000" bIns="45000"/>
          <a:lstStyle/>
          <a:p>
            <a:pPr algn="ctr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>
              <a:solidFill>
                <a:srgbClr val="000000"/>
              </a:solidFill>
              <a:latin typeface="Courner New" charset="0"/>
            </a:endParaRP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000">
              <a:solidFill>
                <a:srgbClr val="000000"/>
              </a:solidFill>
              <a:latin typeface="Courner New" charset="0"/>
            </a:endParaRP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Courner New" charset="0"/>
              </a:rPr>
              <a:t>«Она молода и прекрасна была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Courner New" charset="0"/>
              </a:rPr>
              <a:t>И чистой мадонной осталась,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Courner New" charset="0"/>
              </a:rPr>
              <a:t>Как зеркало речки спокойна, светла,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Courner New" charset="0"/>
              </a:rPr>
              <a:t>Как сердце мое разрывалось!..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000">
              <a:solidFill>
                <a:srgbClr val="000000"/>
              </a:solidFill>
              <a:latin typeface="Courner New" charset="0"/>
            </a:endParaRP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Courner New" charset="0"/>
              </a:rPr>
              <a:t>Она беззаботна </a:t>
            </a:r>
            <a:r>
              <a:rPr lang="en-GB" sz="2000" b="1">
                <a:solidFill>
                  <a:srgbClr val="000000"/>
                </a:solidFill>
                <a:latin typeface="Courner New" charset="0"/>
              </a:rPr>
              <a:t>как синяя даль</a:t>
            </a:r>
            <a:r>
              <a:rPr lang="en-GB" sz="2000">
                <a:solidFill>
                  <a:srgbClr val="000000"/>
                </a:solidFill>
                <a:latin typeface="Courner New" charset="0"/>
              </a:rPr>
              <a:t>,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Courner New" charset="0"/>
              </a:rPr>
              <a:t>Как лебедь уснувший казалась;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Courner New" charset="0"/>
              </a:rPr>
              <a:t>Кто знает, быть может, была и печаль...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Courner New" charset="0"/>
              </a:rPr>
              <a:t>Как сердце мое разрывалось!..»</a:t>
            </a:r>
          </a:p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solidFill>
                  <a:srgbClr val="000000"/>
                </a:solidFill>
                <a:latin typeface="Courner New" charset="0"/>
              </a:rPr>
              <a:t>(1898 год)</a:t>
            </a:r>
          </a:p>
        </p:txBody>
      </p:sp>
      <p:graphicFrame>
        <p:nvGraphicFramePr>
          <p:cNvPr id="10243" name="Group 3"/>
          <p:cNvGraphicFramePr>
            <a:graphicFrameLocks noGrp="1"/>
          </p:cNvGraphicFramePr>
          <p:nvPr/>
        </p:nvGraphicFramePr>
        <p:xfrm>
          <a:off x="215900" y="179388"/>
          <a:ext cx="5260975" cy="7143751"/>
        </p:xfrm>
        <a:graphic>
          <a:graphicData uri="http://schemas.openxmlformats.org/drawingml/2006/table">
            <a:tbl>
              <a:tblPr/>
              <a:tblGrid>
                <a:gridCol w="2032000"/>
                <a:gridCol w="3228975"/>
              </a:tblGrid>
              <a:tr h="7254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Традиционное значение</a:t>
                      </a:r>
                    </a:p>
                  </a:txBody>
                  <a:tcPr marL="90000" marR="90000" marT="20376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Функция цвета у А. Блока</a:t>
                      </a:r>
                    </a:p>
                  </a:txBody>
                  <a:tcPr marL="90000" marR="90000" marT="20376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2282825">
                <a:tc rowSpan="3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Гармония, покой, возвышенность чувств,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 печаль</a:t>
                      </a:r>
                    </a:p>
                  </a:txBody>
                  <a:tcPr marL="90000" marR="90000" marT="20376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 1 томе - устремленность к добру, мечте и свету, беззаботность, легкость, возвышенность.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Но и тревога, сомнения, скрытое волнение, печаль</a:t>
                      </a:r>
                    </a:p>
                  </a:txBody>
                  <a:tcPr marL="90000" marR="90000" marT="20376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2809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Во 2 томе -ощущение зыбкости, нереальности, таинственного, атмосфера сна печали, тревоги, томительных, болезненных ощущений, горьких предчувствий, стихийность и бездонность</a:t>
                      </a:r>
                    </a:p>
                  </a:txBody>
                  <a:tcPr marL="90000" marR="90000" marT="20376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1325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 3 томе - покой чистоты, радости, гармонии и надежды на будущее, первозданность</a:t>
                      </a:r>
                    </a:p>
                  </a:txBody>
                  <a:tcPr marL="90000" marR="90000" marT="203760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65138" y="266700"/>
            <a:ext cx="9070975" cy="64071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38138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000" dirty="0" smtClean="0">
                <a:solidFill>
                  <a:srgbClr val="000000"/>
                </a:solidFill>
                <a:latin typeface="Courner New" charset="0"/>
              </a:rPr>
              <a:t>     </a:t>
            </a:r>
            <a:r>
              <a:rPr lang="en-GB" sz="3000" dirty="0" smtClean="0">
                <a:solidFill>
                  <a:srgbClr val="000000"/>
                </a:solidFill>
                <a:latin typeface="Courner New" charset="0"/>
              </a:rPr>
              <a:t>В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третьем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томе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 «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трилогии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вочеловечивания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»,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после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долгих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душевных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терзании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̆ и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сомнении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̆,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автор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связывает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синии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̆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цвет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 с </a:t>
            </a:r>
            <a:r>
              <a:rPr lang="en-GB" sz="3000" u="sng" dirty="0" err="1">
                <a:solidFill>
                  <a:srgbClr val="000000"/>
                </a:solidFill>
                <a:latin typeface="Courner New" charset="0"/>
              </a:rPr>
              <a:t>вечным</a:t>
            </a:r>
            <a:r>
              <a:rPr lang="en-GB" sz="3000" u="sng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u="sng" dirty="0" err="1">
                <a:solidFill>
                  <a:srgbClr val="000000"/>
                </a:solidFill>
                <a:latin typeface="Courner New" charset="0"/>
              </a:rPr>
              <a:t>покоем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 и с </a:t>
            </a:r>
            <a:r>
              <a:rPr lang="en-GB" sz="3000" dirty="0" err="1">
                <a:solidFill>
                  <a:srgbClr val="000000"/>
                </a:solidFill>
                <a:latin typeface="Courner New" charset="0"/>
              </a:rPr>
              <a:t>поэтическим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u="sng" dirty="0" err="1">
                <a:solidFill>
                  <a:srgbClr val="000000"/>
                </a:solidFill>
                <a:latin typeface="Courner New" charset="0"/>
              </a:rPr>
              <a:t>образом</a:t>
            </a:r>
            <a:r>
              <a:rPr lang="en-GB" sz="3000" u="sng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u="sng" dirty="0" err="1">
                <a:solidFill>
                  <a:srgbClr val="000000"/>
                </a:solidFill>
                <a:latin typeface="Courner New" charset="0"/>
              </a:rPr>
              <a:t>синеи</a:t>
            </a:r>
            <a:r>
              <a:rPr lang="en-GB" sz="3000" u="sng" dirty="0">
                <a:solidFill>
                  <a:srgbClr val="000000"/>
                </a:solidFill>
                <a:latin typeface="Courner New" charset="0"/>
              </a:rPr>
              <a:t>̆ </a:t>
            </a:r>
            <a:r>
              <a:rPr lang="en-GB" sz="3000" u="sng" dirty="0" err="1">
                <a:solidFill>
                  <a:srgbClr val="000000"/>
                </a:solidFill>
                <a:latin typeface="Courner New" charset="0"/>
              </a:rPr>
              <a:t>дали</a:t>
            </a:r>
            <a:r>
              <a:rPr lang="en-GB" sz="3000" u="sng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u="sng" dirty="0" err="1">
                <a:solidFill>
                  <a:srgbClr val="000000"/>
                </a:solidFill>
                <a:latin typeface="Courner New" charset="0"/>
              </a:rPr>
              <a:t>времен</a:t>
            </a:r>
            <a:r>
              <a:rPr lang="en-GB" sz="3000" u="sng" dirty="0">
                <a:solidFill>
                  <a:srgbClr val="000000"/>
                </a:solidFill>
                <a:latin typeface="Courner New" charset="0"/>
              </a:rPr>
              <a:t> и </a:t>
            </a:r>
            <a:r>
              <a:rPr lang="en-GB" sz="3000" u="sng" dirty="0" err="1">
                <a:solidFill>
                  <a:srgbClr val="000000"/>
                </a:solidFill>
                <a:latin typeface="Courner New" charset="0"/>
              </a:rPr>
              <a:t>просторов</a:t>
            </a:r>
            <a:r>
              <a:rPr lang="en-GB" sz="3000" u="sng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3000" u="sng" dirty="0" err="1">
                <a:solidFill>
                  <a:srgbClr val="000000"/>
                </a:solidFill>
                <a:latin typeface="Courner New" charset="0"/>
              </a:rPr>
              <a:t>России</a:t>
            </a:r>
            <a:r>
              <a:rPr lang="en-GB" sz="3000" dirty="0">
                <a:solidFill>
                  <a:srgbClr val="000000"/>
                </a:solidFill>
                <a:latin typeface="Courner New" charset="0"/>
              </a:rPr>
              <a:t>:</a:t>
            </a:r>
          </a:p>
          <a:p>
            <a:pPr marL="342900" indent="-338138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en-GB" sz="2800" dirty="0">
              <a:solidFill>
                <a:srgbClr val="000000"/>
              </a:solidFill>
              <a:latin typeface="Courner New" charset="0"/>
            </a:endParaRPr>
          </a:p>
          <a:p>
            <a:pPr marL="342900" indent="-338138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GB" sz="2800" dirty="0">
                <a:solidFill>
                  <a:srgbClr val="000000"/>
                </a:solidFill>
                <a:latin typeface="Courner New" charset="0"/>
              </a:rPr>
              <a:t>«...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Видишь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день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беззакатный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 и 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жгучий</a:t>
            </a:r>
            <a:endParaRPr lang="en-GB" sz="2800" b="1" i="1" dirty="0">
              <a:solidFill>
                <a:srgbClr val="000000"/>
              </a:solidFill>
              <a:latin typeface="Courner New" charset="0"/>
            </a:endParaRPr>
          </a:p>
          <a:p>
            <a:pPr marL="342900" indent="-338138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И 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любимый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, 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родимый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свой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край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, </a:t>
            </a:r>
          </a:p>
          <a:p>
            <a:pPr marL="342900" indent="-338138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GB" sz="2800" b="1" i="1" u="sng" dirty="0" err="1">
                <a:solidFill>
                  <a:srgbClr val="000000"/>
                </a:solidFill>
                <a:latin typeface="Courner New" charset="0"/>
              </a:rPr>
              <a:t>Синий</a:t>
            </a:r>
            <a:r>
              <a:rPr lang="en-GB" sz="2800" b="1" i="1" u="sng" dirty="0">
                <a:solidFill>
                  <a:srgbClr val="000000"/>
                </a:solidFill>
                <a:latin typeface="Courner New" charset="0"/>
              </a:rPr>
              <a:t>, </a:t>
            </a:r>
            <a:r>
              <a:rPr lang="en-GB" sz="2800" b="1" i="1" u="sng" dirty="0" err="1">
                <a:solidFill>
                  <a:srgbClr val="000000"/>
                </a:solidFill>
                <a:latin typeface="Courner New" charset="0"/>
              </a:rPr>
              <a:t>синий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, 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певучий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, 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певучий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, </a:t>
            </a:r>
          </a:p>
          <a:p>
            <a:pPr marL="342900" indent="-338138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Неподвижно-блаженный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, 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как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2800" b="1" i="1" dirty="0" err="1">
                <a:solidFill>
                  <a:srgbClr val="000000"/>
                </a:solidFill>
                <a:latin typeface="Courner New" charset="0"/>
              </a:rPr>
              <a:t>рай</a:t>
            </a:r>
            <a:r>
              <a:rPr lang="en-GB" sz="2800" b="1" i="1" dirty="0">
                <a:solidFill>
                  <a:srgbClr val="000000"/>
                </a:solidFill>
                <a:latin typeface="Courner New" charset="0"/>
              </a:rPr>
              <a:t>» </a:t>
            </a:r>
          </a:p>
          <a:p>
            <a:pPr marL="342900" indent="-338138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en-GB" sz="2800" b="1" i="1" dirty="0">
              <a:solidFill>
                <a:srgbClr val="000000"/>
              </a:solidFill>
              <a:latin typeface="Courner New" charset="0"/>
            </a:endParaRPr>
          </a:p>
          <a:p>
            <a:pPr marL="342900" indent="-338138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GB" sz="2500" b="1" i="1" dirty="0">
                <a:solidFill>
                  <a:srgbClr val="000000"/>
                </a:solidFill>
                <a:latin typeface="Courner New" charset="0"/>
              </a:rPr>
              <a:t>(«</a:t>
            </a:r>
            <a:r>
              <a:rPr lang="en-GB" sz="2500" b="1" i="1" dirty="0" err="1">
                <a:solidFill>
                  <a:srgbClr val="000000"/>
                </a:solidFill>
                <a:latin typeface="Courner New" charset="0"/>
              </a:rPr>
              <a:t>Ты</a:t>
            </a:r>
            <a:r>
              <a:rPr lang="en-GB" sz="2500" b="1" i="1" dirty="0">
                <a:solidFill>
                  <a:srgbClr val="000000"/>
                </a:solidFill>
                <a:latin typeface="Courner New" charset="0"/>
              </a:rPr>
              <a:t> – </a:t>
            </a:r>
            <a:r>
              <a:rPr lang="en-GB" sz="2500" b="1" i="1" dirty="0" err="1">
                <a:solidFill>
                  <a:srgbClr val="000000"/>
                </a:solidFill>
                <a:latin typeface="Courner New" charset="0"/>
              </a:rPr>
              <a:t>как</a:t>
            </a:r>
            <a:r>
              <a:rPr lang="en-GB" sz="2500" b="1" i="1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2500" b="1" i="1" dirty="0" err="1">
                <a:solidFill>
                  <a:srgbClr val="000000"/>
                </a:solidFill>
                <a:latin typeface="Courner New" charset="0"/>
              </a:rPr>
              <a:t>отзвук</a:t>
            </a:r>
            <a:r>
              <a:rPr lang="en-GB" sz="2500" b="1" i="1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2500" b="1" i="1" dirty="0" err="1">
                <a:solidFill>
                  <a:srgbClr val="000000"/>
                </a:solidFill>
                <a:latin typeface="Courner New" charset="0"/>
              </a:rPr>
              <a:t>забытого</a:t>
            </a:r>
            <a:r>
              <a:rPr lang="en-GB" sz="2500" b="1" i="1" dirty="0">
                <a:solidFill>
                  <a:srgbClr val="000000"/>
                </a:solidFill>
                <a:latin typeface="Courner New" charset="0"/>
              </a:rPr>
              <a:t> </a:t>
            </a:r>
            <a:r>
              <a:rPr lang="en-GB" sz="2500" b="1" i="1" dirty="0" err="1">
                <a:solidFill>
                  <a:srgbClr val="000000"/>
                </a:solidFill>
                <a:latin typeface="Courner New" charset="0"/>
              </a:rPr>
              <a:t>гимна</a:t>
            </a:r>
            <a:r>
              <a:rPr lang="en-GB" sz="2500" b="1" i="1" dirty="0">
                <a:solidFill>
                  <a:srgbClr val="000000"/>
                </a:solidFill>
                <a:latin typeface="Courner New" charset="0"/>
              </a:rPr>
              <a:t>...», 1914 </a:t>
            </a:r>
            <a:r>
              <a:rPr lang="en-GB" sz="2500" b="1" i="1" dirty="0" err="1">
                <a:solidFill>
                  <a:srgbClr val="000000"/>
                </a:solidFill>
                <a:latin typeface="Courner New" charset="0"/>
              </a:rPr>
              <a:t>год</a:t>
            </a:r>
            <a:r>
              <a:rPr lang="en-GB" sz="2500" b="1" i="1" dirty="0">
                <a:solidFill>
                  <a:srgbClr val="000000"/>
                </a:solidFill>
                <a:latin typeface="Courner New" charset="0"/>
              </a:rPr>
              <a:t>)</a:t>
            </a:r>
          </a:p>
          <a:p>
            <a:pPr marL="342900" indent="-338138">
              <a:lnSpc>
                <a:spcPct val="112000"/>
              </a:lnSpc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en-GB" sz="2400" dirty="0">
              <a:solidFill>
                <a:srgbClr val="000000"/>
              </a:solidFill>
              <a:latin typeface="Courner New" charset="0"/>
            </a:endParaRPr>
          </a:p>
          <a:p>
            <a:pPr marL="342900" indent="-338138">
              <a:spcAft>
                <a:spcPts val="1413"/>
              </a:spcAft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en-GB" sz="2400" dirty="0">
              <a:solidFill>
                <a:srgbClr val="000000"/>
              </a:solidFill>
              <a:latin typeface="Courner New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1152525" y="215900"/>
            <a:ext cx="6696075" cy="755650"/>
          </a:xfrm>
          <a:ln/>
        </p:spPr>
        <p:txBody>
          <a:bodyPr/>
          <a:lstStyle/>
          <a:p>
            <a:pPr algn="ctr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>
                <a:latin typeface="Courner New " charset="0"/>
              </a:rPr>
              <a:t>Белый цвет (19,5%)</a:t>
            </a:r>
          </a:p>
        </p:txBody>
      </p:sp>
      <p:graphicFrame>
        <p:nvGraphicFramePr>
          <p:cNvPr id="12290" name="Group 2"/>
          <p:cNvGraphicFramePr>
            <a:graphicFrameLocks noGrp="1"/>
          </p:cNvGraphicFramePr>
          <p:nvPr/>
        </p:nvGraphicFramePr>
        <p:xfrm>
          <a:off x="142875" y="971550"/>
          <a:ext cx="5402263" cy="6151563"/>
        </p:xfrm>
        <a:graphic>
          <a:graphicData uri="http://schemas.openxmlformats.org/drawingml/2006/table">
            <a:tbl>
              <a:tblPr/>
              <a:tblGrid>
                <a:gridCol w="2157413"/>
                <a:gridCol w="3244850"/>
              </a:tblGrid>
              <a:tr h="7556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Традиционное значение</a:t>
                      </a:r>
                    </a:p>
                  </a:txBody>
                  <a:tcPr marL="36000" marR="36000" marT="177120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Функция цвета у А. Блока</a:t>
                      </a:r>
                    </a:p>
                  </a:txBody>
                  <a:tcPr marL="36000" marR="36000" marT="177120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808163">
                <a:tc rowSpan="3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Чистота, ясность, 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вера, истинность и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светлость , невинность;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свобода и открытость</a:t>
                      </a:r>
                    </a:p>
                  </a:txBody>
                  <a:tcPr marL="36000" marR="36000" marT="177120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 1 томе - сочетание реального и нереального — цвет реальной жизни и фантома, мечты</a:t>
                      </a:r>
                    </a:p>
                  </a:txBody>
                  <a:tcPr marL="36000" marR="36000" marT="205416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24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Во 2 томе - чистота и ясность, потом цвет меняется значениями с 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черным становясь цветом смерти.</a:t>
                      </a:r>
                    </a:p>
                  </a:txBody>
                  <a:tcPr marL="36000" marR="36000" marT="205416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4636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В 3 томе белый цвет возвращается к традиционному значению.</a:t>
                      </a:r>
                    </a:p>
                  </a:txBody>
                  <a:tcPr marL="36000" marR="36000" marT="205416" marB="360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5545138" y="971550"/>
            <a:ext cx="4318000" cy="2879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b="1" i="1">
                <a:solidFill>
                  <a:srgbClr val="000000"/>
                </a:solidFill>
                <a:latin typeface="Courner New" charset="0"/>
              </a:rPr>
              <a:t>На </a:t>
            </a:r>
            <a:r>
              <a:rPr lang="ru-RU" sz="2300" b="1" i="1" u="sng">
                <a:solidFill>
                  <a:srgbClr val="000000"/>
                </a:solidFill>
                <a:latin typeface="Courner New" charset="0"/>
              </a:rPr>
              <a:t>белом</a:t>
            </a:r>
            <a:r>
              <a:rPr lang="ru-RU" sz="2300" b="1" i="1">
                <a:solidFill>
                  <a:srgbClr val="000000"/>
                </a:solidFill>
                <a:latin typeface="Courner New" charset="0"/>
              </a:rPr>
              <a:t> холодном снегу </a:t>
            </a:r>
          </a:p>
          <a:p>
            <a:pPr algn="ctr"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b="1" i="1">
                <a:solidFill>
                  <a:srgbClr val="000000"/>
                </a:solidFill>
                <a:latin typeface="Courner New" charset="0"/>
              </a:rPr>
              <a:t>Он сердце свое убил. </a:t>
            </a:r>
          </a:p>
          <a:p>
            <a:pPr algn="ctr"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b="1" i="1">
                <a:solidFill>
                  <a:srgbClr val="000000"/>
                </a:solidFill>
                <a:latin typeface="Courner New" charset="0"/>
              </a:rPr>
              <a:t>А думал, что с ней в лугу </a:t>
            </a:r>
          </a:p>
          <a:p>
            <a:pPr algn="ctr" hangingPunct="1">
              <a:lnSpc>
                <a:spcPct val="112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b="1" i="1">
                <a:solidFill>
                  <a:srgbClr val="000000"/>
                </a:solidFill>
                <a:latin typeface="Courner New" charset="0"/>
              </a:rPr>
              <a:t>Средь </a:t>
            </a:r>
            <a:r>
              <a:rPr lang="ru-RU" sz="2300" b="1" i="1" u="sng">
                <a:solidFill>
                  <a:srgbClr val="000000"/>
                </a:solidFill>
                <a:latin typeface="Courner New" charset="0"/>
              </a:rPr>
              <a:t>белых</a:t>
            </a:r>
            <a:r>
              <a:rPr lang="ru-RU" sz="2300" b="1" i="1">
                <a:solidFill>
                  <a:srgbClr val="000000"/>
                </a:solidFill>
                <a:latin typeface="Courner New" charset="0"/>
              </a:rPr>
              <a:t> лилий ходил. </a:t>
            </a:r>
          </a:p>
          <a:p>
            <a:pPr algn="ctr" hangingPunct="1">
              <a:lnSpc>
                <a:spcPct val="112000"/>
              </a:lnSpc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b="1" i="1">
                <a:solidFill>
                  <a:srgbClr val="000000"/>
                </a:solidFill>
                <a:latin typeface="Courner New" charset="0"/>
              </a:rPr>
              <a:t>(«Ушел он, скрылся в ночи...», 12 октября 1902 года) </a:t>
            </a:r>
          </a:p>
          <a:p>
            <a:pPr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300" b="1" i="1">
              <a:solidFill>
                <a:srgbClr val="000000"/>
              </a:solidFill>
              <a:latin typeface="Courner New" charset="0"/>
            </a:endParaRPr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5688013" y="4679950"/>
            <a:ext cx="4392612" cy="22748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65160" rIns="90000" bIns="45000"/>
          <a:lstStyle/>
          <a:p>
            <a:pPr algn="ctr" hangingPunct="1">
              <a:spcBef>
                <a:spcPts val="288"/>
              </a:spcBef>
              <a:spcAft>
                <a:spcPts val="288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b="1" i="1">
                <a:solidFill>
                  <a:srgbClr val="000000"/>
                </a:solidFill>
              </a:rPr>
              <a:t>Но разве мог не узнать я </a:t>
            </a:r>
          </a:p>
          <a:p>
            <a:pPr algn="ctr" hangingPunct="1">
              <a:spcBef>
                <a:spcPts val="288"/>
              </a:spcBef>
              <a:spcAft>
                <a:spcPts val="288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b="1" i="1">
                <a:solidFill>
                  <a:srgbClr val="000000"/>
                </a:solidFill>
              </a:rPr>
              <a:t>Белый речной цветок, </a:t>
            </a:r>
          </a:p>
          <a:p>
            <a:pPr algn="ctr" hangingPunct="1">
              <a:spcBef>
                <a:spcPts val="288"/>
              </a:spcBef>
              <a:spcAft>
                <a:spcPts val="288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b="1" i="1">
                <a:solidFill>
                  <a:srgbClr val="000000"/>
                </a:solidFill>
              </a:rPr>
              <a:t>И эти бледные платья, </a:t>
            </a:r>
          </a:p>
          <a:p>
            <a:pPr algn="ctr" hangingPunct="1">
              <a:spcBef>
                <a:spcPts val="288"/>
              </a:spcBef>
              <a:spcAft>
                <a:spcPts val="288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b="1" i="1">
                <a:solidFill>
                  <a:srgbClr val="000000"/>
                </a:solidFill>
              </a:rPr>
              <a:t>И странный, белый намек? </a:t>
            </a:r>
          </a:p>
          <a:p>
            <a:pPr algn="ctr"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300" b="1" i="1">
                <a:solidFill>
                  <a:srgbClr val="000000"/>
                </a:solidFill>
              </a:rPr>
              <a:t>(Май 1902 года) </a:t>
            </a:r>
          </a:p>
          <a:p>
            <a:pPr hangingPunct="1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300" b="1" i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34454</TotalTime>
  <Words>1305</Words>
  <Application>Microsoft Office PowerPoint</Application>
  <PresentationFormat>Произвольный</PresentationFormat>
  <Paragraphs>232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Синий и голубой цвета (26,8%)</vt:lpstr>
      <vt:lpstr>Слайд 8</vt:lpstr>
      <vt:lpstr>Белый цвет (19,5%)</vt:lpstr>
      <vt:lpstr>Слайд 10</vt:lpstr>
      <vt:lpstr>Красный цвет (20%)</vt:lpstr>
      <vt:lpstr>Зеленый и желтый цвета 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ASUS</cp:lastModifiedBy>
  <cp:revision>2</cp:revision>
  <cp:lastPrinted>1601-01-01T00:00:00Z</cp:lastPrinted>
  <dcterms:created xsi:type="dcterms:W3CDTF">1601-01-01T00:00:00Z</dcterms:created>
  <dcterms:modified xsi:type="dcterms:W3CDTF">2014-03-19T17:21:07Z</dcterms:modified>
</cp:coreProperties>
</file>