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8"/>
  </p:notesMasterIdLst>
  <p:sldIdLst>
    <p:sldId id="256" r:id="rId2"/>
    <p:sldId id="257" r:id="rId3"/>
    <p:sldId id="258" r:id="rId4"/>
    <p:sldId id="259" r:id="rId5"/>
    <p:sldId id="263" r:id="rId6"/>
    <p:sldId id="260" r:id="rId7"/>
    <p:sldId id="261" r:id="rId8"/>
    <p:sldId id="262" r:id="rId9"/>
    <p:sldId id="264" r:id="rId10"/>
    <p:sldId id="275" r:id="rId11"/>
    <p:sldId id="276" r:id="rId12"/>
    <p:sldId id="267" r:id="rId13"/>
    <p:sldId id="265" r:id="rId14"/>
    <p:sldId id="270" r:id="rId15"/>
    <p:sldId id="273" r:id="rId16"/>
    <p:sldId id="268" r:id="rId17"/>
    <p:sldId id="269" r:id="rId18"/>
    <p:sldId id="271" r:id="rId19"/>
    <p:sldId id="272" r:id="rId20"/>
    <p:sldId id="274" r:id="rId21"/>
    <p:sldId id="277" r:id="rId22"/>
    <p:sldId id="278" r:id="rId23"/>
    <p:sldId id="279" r:id="rId24"/>
    <p:sldId id="280" r:id="rId25"/>
    <p:sldId id="289" r:id="rId26"/>
    <p:sldId id="300" r:id="rId27"/>
    <p:sldId id="281" r:id="rId28"/>
    <p:sldId id="296" r:id="rId29"/>
    <p:sldId id="297" r:id="rId30"/>
    <p:sldId id="298" r:id="rId31"/>
    <p:sldId id="286" r:id="rId32"/>
    <p:sldId id="287" r:id="rId33"/>
    <p:sldId id="288" r:id="rId34"/>
    <p:sldId id="292" r:id="rId35"/>
    <p:sldId id="295" r:id="rId36"/>
    <p:sldId id="294" r:id="rId37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Palatino Linotype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Palatino Linotype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Palatino Linotype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Palatino Linotype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Palatino Linotype" pitchFamily="18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Palatino Linotype" pitchFamily="18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Palatino Linotype" pitchFamily="18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Palatino Linotype" pitchFamily="18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Palatino Linotype" pitchFamily="18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C9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29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8E2671B1-38F0-44AA-9B2F-398B0D2E1B5C}" type="datetimeFigureOut">
              <a:rPr lang="ru-RU"/>
              <a:pPr>
                <a:defRPr/>
              </a:pPr>
              <a:t>28.02.2014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0D2EDCD7-B142-4C57-920F-DE73543C631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63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41988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EE50D73-E077-4E8F-BFB5-72709AE49606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</a:t>
            </a:fld>
            <a:endParaRPr lang="ru-RU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987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43012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95146EC-91D3-4B9D-97BB-0AD38D24AC4D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5</a:t>
            </a:fld>
            <a:endParaRPr lang="ru-RU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3011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44036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AA9F0A7-835D-4E09-BC69-2CCBA52A60B9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23</a:t>
            </a:fld>
            <a:endParaRPr lang="ru-RU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17F9968-1ADB-48A2-A62D-C5588A846A2F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28</a:t>
            </a:fld>
            <a:endParaRPr lang="ru-RU" smtClean="0"/>
          </a:p>
        </p:txBody>
      </p:sp>
      <p:sp>
        <p:nvSpPr>
          <p:cNvPr id="440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4036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z="700" b="1" smtClean="0">
              <a:solidFill>
                <a:srgbClr val="990000"/>
              </a:solidFill>
            </a:endParaRPr>
          </a:p>
          <a:p>
            <a:pPr eaLnBrk="1" hangingPunct="1">
              <a:spcBef>
                <a:spcPct val="0"/>
              </a:spcBef>
            </a:pPr>
            <a:endParaRPr lang="ru-RU" altLang="ru-RU" smtClean="0"/>
          </a:p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59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46084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9E8D440-9500-4927-A607-595B97E0CBEF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34</a:t>
            </a:fld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609601"/>
            <a:ext cx="7772400" cy="4267200"/>
          </a:xfrm>
        </p:spPr>
        <p:txBody>
          <a:bodyPr/>
          <a:lstStyle>
            <a:lvl1pPr>
              <a:lnSpc>
                <a:spcPct val="100000"/>
              </a:lnSpc>
              <a:defRPr sz="8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953000"/>
            <a:ext cx="6400800" cy="1219200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ACE1CD-1297-4809-8A7C-12650FEC0991}" type="datetimeFigureOut">
              <a:rPr lang="ru-RU"/>
              <a:pPr>
                <a:defRPr/>
              </a:pPr>
              <a:t>28.02.2014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96F8BA-675D-4FAE-8F7C-EFC1B647DFA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087C98-DC53-4E77-B7CC-2ADF3AFB0A45}" type="datetimeFigureOut">
              <a:rPr lang="ru-RU"/>
              <a:pPr>
                <a:defRPr/>
              </a:pPr>
              <a:t>28.02.2014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FF5215-9C58-45DF-A7AE-568E1906761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58E57B-BF06-4A5E-99F0-10C42D428923}" type="datetimeFigureOut">
              <a:rPr lang="ru-RU"/>
              <a:pPr>
                <a:defRPr/>
              </a:pPr>
              <a:t>28.02.2014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9D1AA4-F5D8-42FC-AC5D-F398BDABD6C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buFont typeface="Arial" pitchFamily="34" charset="0"/>
              <a:buChar char="•"/>
              <a:defRPr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7AEEE3-F4DA-4F95-8A01-7821474C30FB}" type="datetimeFigureOut">
              <a:rPr lang="ru-RU"/>
              <a:pPr>
                <a:defRPr/>
              </a:pPr>
              <a:t>28.02.2014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978C10-FD0F-4842-9826-5A85C0E59D8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6"/>
          <p:cNvSpPr/>
          <p:nvPr/>
        </p:nvSpPr>
        <p:spPr>
          <a:xfrm>
            <a:off x="4495800" y="3924300"/>
            <a:ext cx="84138" cy="84138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Oval 7"/>
          <p:cNvSpPr/>
          <p:nvPr/>
        </p:nvSpPr>
        <p:spPr>
          <a:xfrm>
            <a:off x="4695825" y="3924300"/>
            <a:ext cx="84138" cy="84138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Oval 8"/>
          <p:cNvSpPr/>
          <p:nvPr/>
        </p:nvSpPr>
        <p:spPr>
          <a:xfrm>
            <a:off x="4297363" y="3924300"/>
            <a:ext cx="84137" cy="84138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371600"/>
            <a:ext cx="7772400" cy="2505075"/>
          </a:xfrm>
        </p:spPr>
        <p:txBody>
          <a:bodyPr/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4800" kern="1200" dirty="0" smtClean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068763"/>
            <a:ext cx="7772400" cy="1131887"/>
          </a:xfrm>
        </p:spPr>
        <p:txBody>
          <a:bodyPr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650F6F-6785-40DD-98F1-45EB1E42E893}" type="datetimeFigureOut">
              <a:rPr lang="ru-RU"/>
              <a:pPr>
                <a:defRPr/>
              </a:pPr>
              <a:t>28.02.2014</a:t>
            </a:fld>
            <a:endParaRPr lang="ru-R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6C2D95-7313-446D-9B98-DD31B67A80C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65760" y="1600200"/>
            <a:ext cx="4041648" cy="452628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EC9753-E0A1-4C5A-8BFD-58B5BE244793}" type="datetimeFigureOut">
              <a:rPr lang="ru-RU"/>
              <a:pPr>
                <a:defRPr/>
              </a:pPr>
              <a:t>28.02.2014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80E68A-D8A9-4293-96B1-8BFC9184F60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4040188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1600200"/>
            <a:ext cx="4041775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457200" y="2212848"/>
            <a:ext cx="4041648" cy="391363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72584" y="2212848"/>
            <a:ext cx="4041648" cy="39131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44F61A-BB6C-4F59-89B2-E973C75EF2AA}" type="datetimeFigureOut">
              <a:rPr lang="ru-RU"/>
              <a:pPr>
                <a:defRPr/>
              </a:pPr>
              <a:t>28.02.2014</a:t>
            </a:fld>
            <a:endParaRPr lang="ru-R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DDC021-89D5-4708-95C4-325F9CA785E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1B1D50-8F63-4C58-84A8-C399F5EB8A1F}" type="datetimeFigureOut">
              <a:rPr lang="ru-RU"/>
              <a:pPr>
                <a:defRPr/>
              </a:pPr>
              <a:t>28.02.2014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FA852F-170C-48E3-AE17-981A7E64965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074310-478D-40CF-88C5-C110E5EEB8CE}" type="datetimeFigureOut">
              <a:rPr lang="ru-RU"/>
              <a:pPr>
                <a:defRPr/>
              </a:pPr>
              <a:t>28.02.2014</a:t>
            </a:fld>
            <a:endParaRPr lang="ru-RU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B21A69-976A-47D0-9C5B-498969A3D77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07087" y="266700"/>
            <a:ext cx="3008313" cy="2095500"/>
          </a:xfrm>
        </p:spPr>
        <p:txBody>
          <a:bodyPr/>
          <a:lstStyle>
            <a:lvl1pPr algn="ctr">
              <a:lnSpc>
                <a:spcPct val="100000"/>
              </a:lnSpc>
              <a:defRPr sz="2800" b="0">
                <a:effectLst>
                  <a:outerShdw blurRad="50800" dist="25400" dir="5400000" algn="t" rotWithShape="0">
                    <a:prstClr val="black">
                      <a:alpha val="25000"/>
                    </a:prst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9137" y="273050"/>
            <a:ext cx="4995863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907087" y="2438400"/>
            <a:ext cx="3008313" cy="3687763"/>
          </a:xfrm>
        </p:spPr>
        <p:txBody>
          <a:bodyPr>
            <a:normAutofit/>
          </a:bodyPr>
          <a:lstStyle>
            <a:lvl1pPr marL="0" indent="0" algn="ctr">
              <a:lnSpc>
                <a:spcPct val="125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C0FE4C-56F4-4E90-9248-998D9DA0D698}" type="datetimeFigureOut">
              <a:rPr lang="ru-RU"/>
              <a:pPr>
                <a:defRPr/>
              </a:pPr>
              <a:t>28.02.2014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9AC80F-9375-42B8-B32D-8904E1A6772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576" y="228600"/>
            <a:ext cx="5711824" cy="895350"/>
          </a:xfrm>
        </p:spPr>
        <p:txBody>
          <a:bodyPr/>
          <a:lstStyle>
            <a:lvl1pPr algn="ctr">
              <a:lnSpc>
                <a:spcPct val="100000"/>
              </a:lnSpc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08126" y="1143000"/>
            <a:ext cx="6054724" cy="4541044"/>
          </a:xfrm>
          <a:ln w="76200">
            <a:solidFill>
              <a:schemeClr val="bg1"/>
            </a:solidFill>
          </a:ln>
          <a:effectLst>
            <a:outerShdw blurRad="88900" dist="50800" dir="5400000" algn="ctr" rotWithShape="0">
              <a:srgbClr val="000000">
                <a:alpha val="25000"/>
              </a:srgbClr>
            </a:outerShdw>
          </a:effectLst>
        </p:spPr>
        <p:txBody>
          <a:bodyPr rtlCol="0">
            <a:normAutofit/>
          </a:bodyPr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576" y="5810250"/>
            <a:ext cx="5711824" cy="533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81C6BA-E18B-45C1-BA8E-74B152982058}" type="datetimeFigureOut">
              <a:rPr lang="ru-RU"/>
              <a:pPr>
                <a:defRPr/>
              </a:pPr>
              <a:t>28.02.2014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1395BE-C787-408E-9755-97BEE57139C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6002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  <a:endParaRPr lang="en-US" altLang="ru-RU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62700" y="6356350"/>
            <a:ext cx="2085975" cy="365125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  <a:cs typeface="+mn-cs"/>
              </a:defRPr>
            </a:lvl1pPr>
          </a:lstStyle>
          <a:p>
            <a:pPr>
              <a:defRPr/>
            </a:pPr>
            <a:fld id="{803F4D66-8AC0-4042-AC17-26DB2066A6EB}" type="datetimeFigureOut">
              <a:rPr lang="ru-RU"/>
              <a:pPr>
                <a:defRPr/>
              </a:pPr>
              <a:t>28.02.2014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8813" y="6356350"/>
            <a:ext cx="2847975" cy="365125"/>
          </a:xfrm>
          <a:prstGeom prst="rect">
            <a:avLst/>
          </a:prstGeom>
        </p:spPr>
        <p:txBody>
          <a:bodyPr vert="horz" lIns="4572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43925" y="6356350"/>
            <a:ext cx="561975" cy="365125"/>
          </a:xfrm>
          <a:prstGeom prst="rect">
            <a:avLst/>
          </a:prstGeom>
        </p:spPr>
        <p:txBody>
          <a:bodyPr vert="horz" lIns="27432" tIns="45720" rIns="4572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  <a:cs typeface="+mn-cs"/>
              </a:defRPr>
            </a:lvl1pPr>
          </a:lstStyle>
          <a:p>
            <a:pPr>
              <a:defRPr/>
            </a:pPr>
            <a:fld id="{49753A95-013E-48EF-B393-7834602437C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Oval 6"/>
          <p:cNvSpPr/>
          <p:nvPr/>
        </p:nvSpPr>
        <p:spPr>
          <a:xfrm>
            <a:off x="8458200" y="6499225"/>
            <a:ext cx="84138" cy="84138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569913" y="6499225"/>
            <a:ext cx="84137" cy="84138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31" r:id="rId3"/>
    <p:sldLayoutId id="2147483723" r:id="rId4"/>
    <p:sldLayoutId id="2147483724" r:id="rId5"/>
    <p:sldLayoutId id="2147483725" r:id="rId6"/>
    <p:sldLayoutId id="2147483726" r:id="rId7"/>
    <p:sldLayoutId id="2147483727" r:id="rId8"/>
    <p:sldLayoutId id="2147483728" r:id="rId9"/>
    <p:sldLayoutId id="2147483729" r:id="rId10"/>
    <p:sldLayoutId id="2147483730" r:id="rId11"/>
  </p:sldLayoutIdLst>
  <p:txStyles>
    <p:titleStyle>
      <a:lvl1pPr algn="ctr" rtl="0" eaLnBrk="0" fontAlgn="base" hangingPunct="0">
        <a:lnSpc>
          <a:spcPts val="5800"/>
        </a:lnSpc>
        <a:spcBef>
          <a:spcPct val="0"/>
        </a:spcBef>
        <a:spcAft>
          <a:spcPct val="0"/>
        </a:spcAft>
        <a:defRPr sz="5400" kern="1200">
          <a:solidFill>
            <a:schemeClr val="tx2"/>
          </a:solidFill>
          <a:effectLst>
            <a:outerShdw blurRad="63500" dist="38100" dir="5400000" algn="t" rotWithShape="0">
              <a:prstClr val="black">
                <a:alpha val="25000"/>
              </a:prstClr>
            </a:outerShdw>
          </a:effectLst>
          <a:latin typeface="+mn-lt"/>
          <a:ea typeface="+mj-ea"/>
          <a:cs typeface="+mj-cs"/>
        </a:defRPr>
      </a:lvl1pPr>
      <a:lvl2pPr algn="ctr" rtl="0" eaLnBrk="0" fontAlgn="base" hangingPunct="0">
        <a:lnSpc>
          <a:spcPts val="5800"/>
        </a:lnSpc>
        <a:spcBef>
          <a:spcPct val="0"/>
        </a:spcBef>
        <a:spcAft>
          <a:spcPct val="0"/>
        </a:spcAft>
        <a:defRPr sz="5400">
          <a:solidFill>
            <a:schemeClr val="tx2"/>
          </a:solidFill>
          <a:latin typeface="Palatino Linotype" pitchFamily="18" charset="0"/>
        </a:defRPr>
      </a:lvl2pPr>
      <a:lvl3pPr algn="ctr" rtl="0" eaLnBrk="0" fontAlgn="base" hangingPunct="0">
        <a:lnSpc>
          <a:spcPts val="5800"/>
        </a:lnSpc>
        <a:spcBef>
          <a:spcPct val="0"/>
        </a:spcBef>
        <a:spcAft>
          <a:spcPct val="0"/>
        </a:spcAft>
        <a:defRPr sz="5400">
          <a:solidFill>
            <a:schemeClr val="tx2"/>
          </a:solidFill>
          <a:latin typeface="Palatino Linotype" pitchFamily="18" charset="0"/>
        </a:defRPr>
      </a:lvl3pPr>
      <a:lvl4pPr algn="ctr" rtl="0" eaLnBrk="0" fontAlgn="base" hangingPunct="0">
        <a:lnSpc>
          <a:spcPts val="5800"/>
        </a:lnSpc>
        <a:spcBef>
          <a:spcPct val="0"/>
        </a:spcBef>
        <a:spcAft>
          <a:spcPct val="0"/>
        </a:spcAft>
        <a:defRPr sz="5400">
          <a:solidFill>
            <a:schemeClr val="tx2"/>
          </a:solidFill>
          <a:latin typeface="Palatino Linotype" pitchFamily="18" charset="0"/>
        </a:defRPr>
      </a:lvl4pPr>
      <a:lvl5pPr algn="ctr" rtl="0" eaLnBrk="0" fontAlgn="base" hangingPunct="0">
        <a:lnSpc>
          <a:spcPts val="5800"/>
        </a:lnSpc>
        <a:spcBef>
          <a:spcPct val="0"/>
        </a:spcBef>
        <a:spcAft>
          <a:spcPct val="0"/>
        </a:spcAft>
        <a:defRPr sz="5400">
          <a:solidFill>
            <a:schemeClr val="tx2"/>
          </a:solidFill>
          <a:latin typeface="Palatino Linotype" pitchFamily="18" charset="0"/>
        </a:defRPr>
      </a:lvl5pPr>
      <a:lvl6pPr marL="457200" algn="ctr" rtl="0" fontAlgn="base">
        <a:lnSpc>
          <a:spcPts val="5800"/>
        </a:lnSpc>
        <a:spcBef>
          <a:spcPct val="0"/>
        </a:spcBef>
        <a:spcAft>
          <a:spcPct val="0"/>
        </a:spcAft>
        <a:defRPr sz="5400">
          <a:solidFill>
            <a:schemeClr val="tx2"/>
          </a:solidFill>
          <a:latin typeface="Palatino Linotype" pitchFamily="18" charset="0"/>
        </a:defRPr>
      </a:lvl6pPr>
      <a:lvl7pPr marL="914400" algn="ctr" rtl="0" fontAlgn="base">
        <a:lnSpc>
          <a:spcPts val="5800"/>
        </a:lnSpc>
        <a:spcBef>
          <a:spcPct val="0"/>
        </a:spcBef>
        <a:spcAft>
          <a:spcPct val="0"/>
        </a:spcAft>
        <a:defRPr sz="5400">
          <a:solidFill>
            <a:schemeClr val="tx2"/>
          </a:solidFill>
          <a:latin typeface="Palatino Linotype" pitchFamily="18" charset="0"/>
        </a:defRPr>
      </a:lvl7pPr>
      <a:lvl8pPr marL="1371600" algn="ctr" rtl="0" fontAlgn="base">
        <a:lnSpc>
          <a:spcPts val="5800"/>
        </a:lnSpc>
        <a:spcBef>
          <a:spcPct val="0"/>
        </a:spcBef>
        <a:spcAft>
          <a:spcPct val="0"/>
        </a:spcAft>
        <a:defRPr sz="5400">
          <a:solidFill>
            <a:schemeClr val="tx2"/>
          </a:solidFill>
          <a:latin typeface="Palatino Linotype" pitchFamily="18" charset="0"/>
        </a:defRPr>
      </a:lvl8pPr>
      <a:lvl9pPr marL="1828800" algn="ctr" rtl="0" fontAlgn="base">
        <a:lnSpc>
          <a:spcPts val="5800"/>
        </a:lnSpc>
        <a:spcBef>
          <a:spcPct val="0"/>
        </a:spcBef>
        <a:spcAft>
          <a:spcPct val="0"/>
        </a:spcAft>
        <a:defRPr sz="5400">
          <a:solidFill>
            <a:schemeClr val="tx2"/>
          </a:solidFill>
          <a:latin typeface="Palatino Linotype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rgbClr val="7F7F7F"/>
          </a:solidFill>
          <a:latin typeface="+mj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Courier New" pitchFamily="49" charset="0"/>
        <a:buChar char="o"/>
        <a:defRPr sz="1600" kern="1200">
          <a:solidFill>
            <a:srgbClr val="7F7F7F"/>
          </a:solidFill>
          <a:latin typeface="+mj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1600" kern="1200">
          <a:solidFill>
            <a:srgbClr val="7F7F7F"/>
          </a:solidFill>
          <a:latin typeface="+mj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Courier New" pitchFamily="49" charset="0"/>
        <a:buChar char="o"/>
        <a:defRPr sz="1600" kern="1200">
          <a:solidFill>
            <a:srgbClr val="7F7F7F"/>
          </a:solidFill>
          <a:latin typeface="+mj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1600" kern="1200">
          <a:solidFill>
            <a:srgbClr val="7F7F7F"/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13" Type="http://schemas.openxmlformats.org/officeDocument/2006/relationships/image" Target="../media/image27.jpeg"/><Relationship Id="rId3" Type="http://schemas.openxmlformats.org/officeDocument/2006/relationships/image" Target="../media/image17.png"/><Relationship Id="rId7" Type="http://schemas.openxmlformats.org/officeDocument/2006/relationships/image" Target="../media/image21.png"/><Relationship Id="rId12" Type="http://schemas.openxmlformats.org/officeDocument/2006/relationships/image" Target="../media/image26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11" Type="http://schemas.openxmlformats.org/officeDocument/2006/relationships/image" Target="../media/image25.jpeg"/><Relationship Id="rId5" Type="http://schemas.openxmlformats.org/officeDocument/2006/relationships/image" Target="../media/image19.png"/><Relationship Id="rId10" Type="http://schemas.openxmlformats.org/officeDocument/2006/relationships/image" Target="../media/image24.png"/><Relationship Id="rId4" Type="http://schemas.openxmlformats.org/officeDocument/2006/relationships/image" Target="../media/image18.png"/><Relationship Id="rId9" Type="http://schemas.openxmlformats.org/officeDocument/2006/relationships/image" Target="../media/image23.jpeg"/><Relationship Id="rId14" Type="http://schemas.openxmlformats.org/officeDocument/2006/relationships/image" Target="../media/image28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em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7" Type="http://schemas.openxmlformats.org/officeDocument/2006/relationships/image" Target="../media/image40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.jpeg"/><Relationship Id="rId5" Type="http://schemas.openxmlformats.org/officeDocument/2006/relationships/image" Target="../media/image38.jpeg"/><Relationship Id="rId4" Type="http://schemas.openxmlformats.org/officeDocument/2006/relationships/image" Target="../media/image37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5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1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9.jpeg"/><Relationship Id="rId5" Type="http://schemas.openxmlformats.org/officeDocument/2006/relationships/image" Target="../media/image58.png"/><Relationship Id="rId4" Type="http://schemas.openxmlformats.org/officeDocument/2006/relationships/image" Target="../media/image57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2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6.jpeg"/><Relationship Id="rId4" Type="http://schemas.openxmlformats.org/officeDocument/2006/relationships/image" Target="../media/image65.jpe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3" Type="http://schemas.openxmlformats.org/officeDocument/2006/relationships/image" Target="../media/image6.jpeg"/><Relationship Id="rId7" Type="http://schemas.openxmlformats.org/officeDocument/2006/relationships/image" Target="../media/image10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5650" y="1125538"/>
            <a:ext cx="7772400" cy="2538412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4800" dirty="0" smtClean="0"/>
              <a:t>Сигнальный </a:t>
            </a:r>
            <a:r>
              <a:rPr lang="ru-RU" sz="4800" dirty="0"/>
              <a:t>колокольчик в жизни русского человека XIX века 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659563" y="4005263"/>
            <a:ext cx="2336800" cy="2519362"/>
          </a:xfrm>
        </p:spPr>
        <p:txBody>
          <a:bodyPr rtlCol="0">
            <a:normAutofit fontScale="62500" lnSpcReduction="20000"/>
          </a:bodyPr>
          <a:lstStyle/>
          <a:p>
            <a:pPr algn="l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dirty="0" smtClean="0"/>
              <a:t>Выполнила</a:t>
            </a:r>
            <a:r>
              <a:rPr lang="ru-RU" b="1" dirty="0"/>
              <a:t>:                                                                   Калугина Ксения,                                                                      ученица </a:t>
            </a:r>
            <a:r>
              <a:rPr lang="ru-RU" b="1" dirty="0" smtClean="0"/>
              <a:t>10 «А» </a:t>
            </a:r>
            <a:r>
              <a:rPr lang="ru-RU" b="1" dirty="0"/>
              <a:t>класса                                                                      школы №  348                                                                                                                                                                                Невского района                                                                                                                  г. Санкт-Петербурга                                                                                                                                                       Руководители:                                                                                                                                                             Смирнова С.Е.,                                                                       учитель истории                                                                       </a:t>
            </a:r>
            <a:r>
              <a:rPr lang="ru-RU" b="1" dirty="0" err="1"/>
              <a:t>Лифоренко</a:t>
            </a:r>
            <a:r>
              <a:rPr lang="ru-RU" b="1" dirty="0"/>
              <a:t> Е.К.,                                                                         учитель литературы                                                                        и русского языка </a:t>
            </a:r>
          </a:p>
        </p:txBody>
      </p:sp>
      <p:sp>
        <p:nvSpPr>
          <p:cNvPr id="3076" name="TextBox 3"/>
          <p:cNvSpPr txBox="1">
            <a:spLocks noChangeArrowheads="1"/>
          </p:cNvSpPr>
          <p:nvPr/>
        </p:nvSpPr>
        <p:spPr bwMode="auto">
          <a:xfrm>
            <a:off x="3492500" y="179388"/>
            <a:ext cx="209867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altLang="ru-RU"/>
              <a:t>ГБОУ СОШ №348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412875"/>
            <a:ext cx="5051425" cy="446405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>
                <a:solidFill>
                  <a:schemeClr val="tx2"/>
                </a:solidFill>
              </a:rPr>
              <a:t>Внедрение сигнального почтового рожка Петром </a:t>
            </a:r>
            <a:r>
              <a:rPr lang="en-US" dirty="0" smtClean="0">
                <a:solidFill>
                  <a:schemeClr val="tx2"/>
                </a:solidFill>
              </a:rPr>
              <a:t>I</a:t>
            </a:r>
            <a:r>
              <a:rPr lang="ru-RU" dirty="0" smtClean="0">
                <a:solidFill>
                  <a:schemeClr val="tx2"/>
                </a:solidFill>
              </a:rPr>
              <a:t> было безуспешно.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>
                <a:solidFill>
                  <a:schemeClr val="tx2"/>
                </a:solidFill>
              </a:rPr>
              <a:t>Специфические ямщицкие колокольчики появились в России во второй половине </a:t>
            </a:r>
            <a:r>
              <a:rPr lang="en-US" dirty="0">
                <a:solidFill>
                  <a:schemeClr val="tx2"/>
                </a:solidFill>
              </a:rPr>
              <a:t>XVIII</a:t>
            </a:r>
            <a:r>
              <a:rPr lang="ru-RU" dirty="0">
                <a:solidFill>
                  <a:schemeClr val="tx2"/>
                </a:solidFill>
              </a:rPr>
              <a:t> века.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>
                <a:solidFill>
                  <a:schemeClr val="tx2"/>
                </a:solidFill>
              </a:rPr>
              <a:t>Почтовый </a:t>
            </a:r>
            <a:r>
              <a:rPr lang="ru-RU" dirty="0">
                <a:solidFill>
                  <a:schemeClr val="tx2"/>
                </a:solidFill>
              </a:rPr>
              <a:t>колокольчик стали называть поддужным.</a:t>
            </a:r>
          </a:p>
          <a:p>
            <a:pPr marL="0" indent="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68313" y="188913"/>
            <a:ext cx="8229600" cy="979487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/>
              <a:t>Колокольчик в России</a:t>
            </a:r>
            <a:endParaRPr lang="ru-RU" dirty="0"/>
          </a:p>
        </p:txBody>
      </p:sp>
      <p:pic>
        <p:nvPicPr>
          <p:cNvPr id="12292" name="Picture 2" descr="http://www.bibliotekar.ru/rusRomanov/5.files/image00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29275" y="1268413"/>
            <a:ext cx="3138488" cy="4105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288" y="188913"/>
            <a:ext cx="8229600" cy="690562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600" dirty="0" smtClean="0"/>
              <a:t>Производство. Изготовление</a:t>
            </a:r>
            <a:endParaRPr lang="ru-RU" sz="3600" dirty="0"/>
          </a:p>
        </p:txBody>
      </p:sp>
      <p:pic>
        <p:nvPicPr>
          <p:cNvPr id="13315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8200" y="1220788"/>
            <a:ext cx="1143000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6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97600" y="4362450"/>
            <a:ext cx="1531938" cy="1149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7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79463" y="4406900"/>
            <a:ext cx="1457325" cy="109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8" name="Picture 7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13013" y="4406900"/>
            <a:ext cx="1460500" cy="1095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9" name="Picture 8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368800" y="4406900"/>
            <a:ext cx="1501775" cy="1125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20" name="Picture 9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572000" y="3165475"/>
            <a:ext cx="1028700" cy="1028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21" name="Picture 11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847725" y="5654675"/>
            <a:ext cx="1409700" cy="1057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22" name="Picture 13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705100" y="1647825"/>
            <a:ext cx="1076325" cy="879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23" name="Text Box 14"/>
          <p:cNvSpPr txBox="1">
            <a:spLocks noChangeArrowheads="1"/>
          </p:cNvSpPr>
          <p:nvPr/>
        </p:nvSpPr>
        <p:spPr bwMode="auto">
          <a:xfrm>
            <a:off x="2759075" y="1609725"/>
            <a:ext cx="781050" cy="371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ru-RU" altLang="ru-RU" sz="1200" b="1">
                <a:solidFill>
                  <a:srgbClr val="990000"/>
                </a:solidFill>
                <a:latin typeface="Garamond" pitchFamily="18" charset="0"/>
                <a:cs typeface="Times New Roman" pitchFamily="18" charset="0"/>
              </a:rPr>
              <a:t>Фарфор</a:t>
            </a:r>
            <a:endParaRPr lang="ru-RU" altLang="ru-RU" sz="120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324" name="Picture 15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6191250" y="1403350"/>
            <a:ext cx="1538288" cy="1154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25" name="Picture 17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804863" y="3087688"/>
            <a:ext cx="1074737" cy="1076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26" name="Text Box 18"/>
          <p:cNvSpPr txBox="1">
            <a:spLocks noChangeArrowheads="1"/>
          </p:cNvSpPr>
          <p:nvPr/>
        </p:nvSpPr>
        <p:spPr bwMode="auto">
          <a:xfrm>
            <a:off x="1187450" y="3424238"/>
            <a:ext cx="793750" cy="32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ru-RU" altLang="ru-RU" sz="1200" b="1">
                <a:solidFill>
                  <a:srgbClr val="990000"/>
                </a:solidFill>
                <a:latin typeface="Garamond" pitchFamily="18" charset="0"/>
                <a:cs typeface="Times New Roman" pitchFamily="18" charset="0"/>
              </a:rPr>
              <a:t>Камень</a:t>
            </a:r>
            <a:endParaRPr lang="ru-RU" altLang="ru-RU" sz="120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327" name="Picture 19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2671763" y="3114675"/>
            <a:ext cx="876300" cy="1079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28" name="Text Box 20"/>
          <p:cNvSpPr txBox="1">
            <a:spLocks noChangeArrowheads="1"/>
          </p:cNvSpPr>
          <p:nvPr/>
        </p:nvSpPr>
        <p:spPr bwMode="auto">
          <a:xfrm>
            <a:off x="4516438" y="1425575"/>
            <a:ext cx="915987" cy="263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altLang="ru-RU" sz="1200" b="1">
                <a:solidFill>
                  <a:srgbClr val="FFFFFF"/>
                </a:solidFill>
                <a:latin typeface="Garamond" pitchFamily="18" charset="0"/>
                <a:cs typeface="Times New Roman" pitchFamily="18" charset="0"/>
              </a:rPr>
              <a:t>Терракота</a:t>
            </a:r>
            <a:endParaRPr lang="ru-RU" altLang="ru-RU" sz="120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329" name="Picture 21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4370388" y="1403350"/>
            <a:ext cx="1543050" cy="115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30" name="Text Box 22"/>
          <p:cNvSpPr txBox="1">
            <a:spLocks noChangeArrowheads="1"/>
          </p:cNvSpPr>
          <p:nvPr/>
        </p:nvSpPr>
        <p:spPr bwMode="auto">
          <a:xfrm>
            <a:off x="4572000" y="1425575"/>
            <a:ext cx="714375" cy="35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ru-RU" altLang="ru-RU" sz="1200" b="1">
                <a:solidFill>
                  <a:srgbClr val="F2F2F2"/>
                </a:solidFill>
                <a:latin typeface="Garamond" pitchFamily="18" charset="0"/>
                <a:cs typeface="Times New Roman" pitchFamily="18" charset="0"/>
              </a:rPr>
              <a:t>Глина</a:t>
            </a:r>
            <a:endParaRPr lang="ru-RU" altLang="ru-RU" sz="1200">
              <a:solidFill>
                <a:srgbClr val="F2F2F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331" name="Picture 23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6196013" y="2881313"/>
            <a:ext cx="1533525" cy="1282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" name="Поле 1"/>
          <p:cNvSpPr txBox="1"/>
          <p:nvPr/>
        </p:nvSpPr>
        <p:spPr>
          <a:xfrm>
            <a:off x="6759575" y="2260600"/>
            <a:ext cx="522288" cy="266700"/>
          </a:xfrm>
          <a:prstGeom prst="rect">
            <a:avLst/>
          </a:prstGeom>
          <a:noFill/>
          <a:ln w="6350">
            <a:noFill/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/>
          <a:lstStyle/>
          <a:p>
            <a:pPr fontAlgn="auto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defRPr/>
            </a:pPr>
            <a:r>
              <a:rPr lang="ru-RU" sz="1100" dirty="0">
                <a:ea typeface="Calibri"/>
                <a:cs typeface="Times New Roman"/>
              </a:rPr>
              <a:t>Чугун</a:t>
            </a:r>
          </a:p>
        </p:txBody>
      </p:sp>
      <p:sp>
        <p:nvSpPr>
          <p:cNvPr id="13333" name="Text Box 24"/>
          <p:cNvSpPr txBox="1">
            <a:spLocks noChangeArrowheads="1"/>
          </p:cNvSpPr>
          <p:nvPr/>
        </p:nvSpPr>
        <p:spPr bwMode="auto">
          <a:xfrm>
            <a:off x="6072188" y="5602288"/>
            <a:ext cx="687387" cy="263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altLang="ru-RU" sz="1200" b="1">
                <a:solidFill>
                  <a:srgbClr val="FFFFFF"/>
                </a:solidFill>
                <a:latin typeface="Garamond" pitchFamily="18" charset="0"/>
                <a:cs typeface="Times New Roman" pitchFamily="18" charset="0"/>
              </a:rPr>
              <a:t>Дерево</a:t>
            </a:r>
            <a:endParaRPr lang="ru-RU" altLang="ru-RU" sz="12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334" name="TextBox 22"/>
          <p:cNvSpPr txBox="1">
            <a:spLocks noChangeArrowheads="1"/>
          </p:cNvSpPr>
          <p:nvPr/>
        </p:nvSpPr>
        <p:spPr bwMode="auto">
          <a:xfrm>
            <a:off x="2609850" y="3233738"/>
            <a:ext cx="930275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altLang="ru-RU" sz="1200">
                <a:solidFill>
                  <a:schemeClr val="bg1"/>
                </a:solidFill>
              </a:rPr>
              <a:t>Терракота</a:t>
            </a:r>
          </a:p>
        </p:txBody>
      </p:sp>
      <p:sp>
        <p:nvSpPr>
          <p:cNvPr id="13335" name="TextBox 23"/>
          <p:cNvSpPr txBox="1">
            <a:spLocks noChangeArrowheads="1"/>
          </p:cNvSpPr>
          <p:nvPr/>
        </p:nvSpPr>
        <p:spPr bwMode="auto">
          <a:xfrm>
            <a:off x="4603750" y="3494088"/>
            <a:ext cx="98425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/>
              <a:t>Бронза</a:t>
            </a:r>
          </a:p>
        </p:txBody>
      </p:sp>
      <p:sp>
        <p:nvSpPr>
          <p:cNvPr id="13336" name="TextBox 24"/>
          <p:cNvSpPr txBox="1">
            <a:spLocks noChangeArrowheads="1"/>
          </p:cNvSpPr>
          <p:nvPr/>
        </p:nvSpPr>
        <p:spPr bwMode="auto">
          <a:xfrm>
            <a:off x="6326188" y="3216275"/>
            <a:ext cx="95567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altLang="ru-RU">
                <a:solidFill>
                  <a:schemeClr val="bg1"/>
                </a:solidFill>
              </a:rPr>
              <a:t>Дерево</a:t>
            </a:r>
          </a:p>
        </p:txBody>
      </p:sp>
      <p:sp>
        <p:nvSpPr>
          <p:cNvPr id="13337" name="TextBox 25"/>
          <p:cNvSpPr txBox="1">
            <a:spLocks noChangeArrowheads="1"/>
          </p:cNvSpPr>
          <p:nvPr/>
        </p:nvSpPr>
        <p:spPr bwMode="auto">
          <a:xfrm>
            <a:off x="925513" y="5700713"/>
            <a:ext cx="9509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altLang="ru-RU"/>
              <a:t>Стекло</a:t>
            </a:r>
          </a:p>
          <a:p>
            <a:endParaRPr lang="ru-RU" alt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3"/>
          <p:cNvSpPr txBox="1">
            <a:spLocks noRot="1" noChangeArrowheads="1"/>
          </p:cNvSpPr>
          <p:nvPr/>
        </p:nvSpPr>
        <p:spPr bwMode="auto">
          <a:xfrm>
            <a:off x="468313" y="260350"/>
            <a:ext cx="8377237" cy="5835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Font typeface="Wingdings" pitchFamily="2" charset="2"/>
              <a:buNone/>
            </a:pPr>
            <a:r>
              <a:rPr lang="ru-RU" altLang="ru-RU" sz="2400">
                <a:solidFill>
                  <a:srgbClr val="7F7F7F"/>
                </a:solidFill>
                <a:latin typeface="Century Gothic" pitchFamily="34" charset="0"/>
              </a:rPr>
              <a:t>		</a:t>
            </a:r>
            <a:r>
              <a:rPr lang="ru-RU" altLang="ru-RU" sz="2400">
                <a:solidFill>
                  <a:schemeClr val="tx2"/>
                </a:solidFill>
                <a:latin typeface="Century Gothic" pitchFamily="34" charset="0"/>
              </a:rPr>
              <a:t>Обычные колокольчики отливались из так называемой колокольной меди…</a:t>
            </a:r>
          </a:p>
        </p:txBody>
      </p:sp>
      <p:pic>
        <p:nvPicPr>
          <p:cNvPr id="14339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188" y="1412875"/>
            <a:ext cx="8135937" cy="4497388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</p:pic>
      <p:sp>
        <p:nvSpPr>
          <p:cNvPr id="14340" name="WordArt 6"/>
          <p:cNvSpPr>
            <a:spLocks noChangeArrowheads="1" noChangeShapeType="1" noTextEdit="1"/>
          </p:cNvSpPr>
          <p:nvPr/>
        </p:nvSpPr>
        <p:spPr bwMode="auto">
          <a:xfrm>
            <a:off x="2916238" y="3573463"/>
            <a:ext cx="720725" cy="6492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noFill/>
                  <a:round/>
                  <a:headEnd/>
                  <a:tailEnd/>
                </a:ln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78%</a:t>
            </a:r>
          </a:p>
        </p:txBody>
      </p:sp>
      <p:sp>
        <p:nvSpPr>
          <p:cNvPr id="14341" name="WordArt 7"/>
          <p:cNvSpPr>
            <a:spLocks noChangeArrowheads="1" noChangeShapeType="1" noTextEdit="1"/>
          </p:cNvSpPr>
          <p:nvPr/>
        </p:nvSpPr>
        <p:spPr bwMode="auto">
          <a:xfrm>
            <a:off x="4643438" y="3573463"/>
            <a:ext cx="863600" cy="5778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noFill/>
                  <a:round/>
                  <a:headEnd/>
                  <a:tailEnd/>
                </a:ln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22%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04_kb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27763" y="4735513"/>
            <a:ext cx="1581150" cy="173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5" descr="Image542_n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03575" y="4735513"/>
            <a:ext cx="2232025" cy="167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6" descr="Колокольчик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71550" y="4592638"/>
            <a:ext cx="1436688" cy="191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539750" y="549275"/>
            <a:ext cx="8229600" cy="619125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600" dirty="0" smtClean="0"/>
              <a:t>	</a:t>
            </a:r>
            <a:r>
              <a:rPr lang="ru-RU" sz="3200" dirty="0" smtClean="0"/>
              <a:t>Классификации колокольчика</a:t>
            </a:r>
            <a:endParaRPr lang="ru-RU" sz="3200" dirty="0"/>
          </a:p>
        </p:txBody>
      </p:sp>
      <p:sp>
        <p:nvSpPr>
          <p:cNvPr id="15366" name="TextBox 8"/>
          <p:cNvSpPr txBox="1">
            <a:spLocks noChangeArrowheads="1"/>
          </p:cNvSpPr>
          <p:nvPr/>
        </p:nvSpPr>
        <p:spPr bwMode="auto">
          <a:xfrm>
            <a:off x="163513" y="1916113"/>
            <a:ext cx="8175625" cy="193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285750" indent="-285750">
              <a:buFont typeface="Arial" charset="0"/>
              <a:buChar char="•"/>
            </a:pPr>
            <a:r>
              <a:rPr lang="ru-RU" altLang="ru-RU" sz="2400">
                <a:solidFill>
                  <a:schemeClr val="tx2"/>
                </a:solidFill>
              </a:rPr>
              <a:t>По месту применения (напр. поддужные)  </a:t>
            </a:r>
          </a:p>
          <a:p>
            <a:pPr marL="285750" indent="-285750">
              <a:buFont typeface="Arial" charset="0"/>
              <a:buChar char="•"/>
            </a:pPr>
            <a:r>
              <a:rPr lang="ru-RU" altLang="ru-RU" sz="2400">
                <a:solidFill>
                  <a:schemeClr val="tx2"/>
                </a:solidFill>
              </a:rPr>
              <a:t>По форме (напр. по форме юбочки</a:t>
            </a:r>
            <a:r>
              <a:rPr lang="en-US" altLang="ru-RU" sz="2400">
                <a:solidFill>
                  <a:schemeClr val="tx2"/>
                </a:solidFill>
              </a:rPr>
              <a:t>:</a:t>
            </a:r>
            <a:r>
              <a:rPr lang="ru-RU" altLang="ru-RU" sz="2400">
                <a:solidFill>
                  <a:schemeClr val="tx2"/>
                </a:solidFill>
              </a:rPr>
              <a:t>традиционные, щадринские, сибирские)</a:t>
            </a:r>
          </a:p>
          <a:p>
            <a:pPr marL="285750" indent="-285750">
              <a:buFont typeface="Arial" charset="0"/>
              <a:buChar char="•"/>
            </a:pPr>
            <a:r>
              <a:rPr lang="ru-RU" altLang="ru-RU" sz="2400">
                <a:solidFill>
                  <a:schemeClr val="tx2"/>
                </a:solidFill>
              </a:rPr>
              <a:t>По украшениям юбочки (напр. гладкие, с решеткой, с надписью или орнаментом)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8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147050" cy="1125538"/>
          </a:xfrm>
        </p:spPr>
        <p:txBody>
          <a:bodyPr/>
          <a:lstStyle/>
          <a:p>
            <a:pPr eaLnBrk="1" fontAlgn="auto" hangingPunct="1">
              <a:lnSpc>
                <a:spcPct val="100000"/>
              </a:lnSpc>
              <a:spcAft>
                <a:spcPts val="0"/>
              </a:spcAft>
              <a:defRPr/>
            </a:pPr>
            <a:r>
              <a:rPr lang="ru-RU" sz="3600" dirty="0" smtClean="0"/>
              <a:t>Классификация колокольчиков по форме</a:t>
            </a:r>
            <a:endParaRPr lang="ru-RU" sz="3600" dirty="0"/>
          </a:p>
        </p:txBody>
      </p:sp>
      <p:pic>
        <p:nvPicPr>
          <p:cNvPr id="16387" name="Рисунок 3"/>
          <p:cNvPicPr>
            <a:picLocks noChangeAspect="1" noChangeArrowheads="1"/>
          </p:cNvPicPr>
          <p:nvPr/>
        </p:nvPicPr>
        <p:blipFill>
          <a:blip r:embed="rId2" cstate="print"/>
          <a:srcRect b="1683"/>
          <a:stretch>
            <a:fillRect/>
          </a:stretch>
        </p:blipFill>
        <p:spPr bwMode="auto">
          <a:xfrm>
            <a:off x="1247775" y="1077913"/>
            <a:ext cx="6072188" cy="3527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8" name="Рисунок 4"/>
          <p:cNvPicPr>
            <a:picLocks noChangeAspect="1" noChangeArrowheads="1"/>
          </p:cNvPicPr>
          <p:nvPr/>
        </p:nvPicPr>
        <p:blipFill>
          <a:blip r:embed="rId3" cstate="print"/>
          <a:srcRect t="23145" b="23103"/>
          <a:stretch>
            <a:fillRect/>
          </a:stretch>
        </p:blipFill>
        <p:spPr bwMode="auto">
          <a:xfrm>
            <a:off x="1325563" y="4652963"/>
            <a:ext cx="5910262" cy="188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6088" y="450850"/>
            <a:ext cx="8229600" cy="762000"/>
          </a:xfrm>
        </p:spPr>
        <p:txBody>
          <a:bodyPr/>
          <a:lstStyle/>
          <a:p>
            <a:pPr eaLnBrk="1" fontAlgn="auto" hangingPunct="1">
              <a:lnSpc>
                <a:spcPct val="100000"/>
              </a:lnSpc>
              <a:spcAft>
                <a:spcPts val="0"/>
              </a:spcAft>
              <a:defRPr/>
            </a:pPr>
            <a:r>
              <a:rPr lang="ru-RU" sz="3600" dirty="0" smtClean="0"/>
              <a:t>Применение </a:t>
            </a:r>
            <a:r>
              <a:rPr lang="ru-RU" sz="3600" dirty="0"/>
              <a:t>колокольчиков</a:t>
            </a:r>
          </a:p>
        </p:txBody>
      </p:sp>
      <p:sp>
        <p:nvSpPr>
          <p:cNvPr id="17411" name="Rectangle 12"/>
          <p:cNvSpPr>
            <a:spLocks noChangeArrowheads="1"/>
          </p:cNvSpPr>
          <p:nvPr/>
        </p:nvSpPr>
        <p:spPr bwMode="auto">
          <a:xfrm>
            <a:off x="152400" y="1524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 altLang="ru-RU"/>
          </a:p>
        </p:txBody>
      </p:sp>
      <p:sp>
        <p:nvSpPr>
          <p:cNvPr id="17412" name="Rectangle 13"/>
          <p:cNvSpPr>
            <a:spLocks noChangeArrowheads="1"/>
          </p:cNvSpPr>
          <p:nvPr/>
        </p:nvSpPr>
        <p:spPr bwMode="auto">
          <a:xfrm>
            <a:off x="152400" y="14859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 altLang="ru-RU">
              <a:latin typeface="Arial" charset="0"/>
            </a:endParaRPr>
          </a:p>
        </p:txBody>
      </p:sp>
      <p:sp>
        <p:nvSpPr>
          <p:cNvPr id="17413" name="Rectangle 24"/>
          <p:cNvSpPr>
            <a:spLocks noChangeArrowheads="1"/>
          </p:cNvSpPr>
          <p:nvPr/>
        </p:nvSpPr>
        <p:spPr bwMode="auto">
          <a:xfrm>
            <a:off x="152400" y="14859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indent="228600"/>
            <a:endParaRPr lang="ru-RU" altLang="ru-RU">
              <a:latin typeface="Arial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55575" y="1700213"/>
            <a:ext cx="8809038" cy="45069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285750" indent="-285750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2400" dirty="0">
                <a:solidFill>
                  <a:schemeClr val="tx2"/>
                </a:solidFill>
                <a:latin typeface="+mn-lt"/>
                <a:cs typeface="+mn-cs"/>
              </a:rPr>
              <a:t>Сигнальный инструмент, определявший безопасность движения;</a:t>
            </a:r>
          </a:p>
          <a:p>
            <a:pPr marL="285750" indent="-285750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2400" dirty="0">
                <a:solidFill>
                  <a:schemeClr val="tx2"/>
                </a:solidFill>
                <a:latin typeface="+mn-lt"/>
                <a:cs typeface="+mn-cs"/>
              </a:rPr>
              <a:t>Музыкальный инструмент, сопровождавший пение ямщика;</a:t>
            </a:r>
          </a:p>
          <a:p>
            <a:pPr marL="285750" indent="-285750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2400" dirty="0">
                <a:solidFill>
                  <a:schemeClr val="tx2"/>
                </a:solidFill>
                <a:latin typeface="+mn-lt"/>
                <a:cs typeface="+mn-cs"/>
              </a:rPr>
              <a:t>Предопределял ритм движения лошадей (то подгоняя, то давая возможность в мерном шаге отдохнуть);</a:t>
            </a:r>
          </a:p>
          <a:p>
            <a:pPr marL="285750" indent="-285750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2400" dirty="0">
                <a:solidFill>
                  <a:schemeClr val="tx2"/>
                </a:solidFill>
                <a:latin typeface="+mn-lt"/>
                <a:cs typeface="+mn-cs"/>
              </a:rPr>
              <a:t>Оповещал о приближении экипажа к станции;</a:t>
            </a:r>
          </a:p>
          <a:p>
            <a:pPr marL="285750" indent="-285750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2400" dirty="0">
                <a:solidFill>
                  <a:schemeClr val="tx2"/>
                </a:solidFill>
                <a:latin typeface="+mn-lt"/>
                <a:cs typeface="+mn-cs"/>
              </a:rPr>
              <a:t>Магические функции. Отгонял «злых духов» и диких животных (волков)</a:t>
            </a:r>
          </a:p>
          <a:p>
            <a:pPr marL="285750" indent="-285750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2400" dirty="0">
                <a:solidFill>
                  <a:schemeClr val="tx2"/>
                </a:solidFill>
                <a:latin typeface="+mn-lt"/>
                <a:cs typeface="+mn-cs"/>
              </a:rPr>
              <a:t>Свадебное украшение</a:t>
            </a:r>
          </a:p>
          <a:p>
            <a:pPr marL="285750" indent="-285750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2400" dirty="0">
                <a:solidFill>
                  <a:schemeClr val="tx2"/>
                </a:solidFill>
                <a:latin typeface="+mn-lt"/>
                <a:cs typeface="+mn-cs"/>
              </a:rPr>
              <a:t>Ботало</a:t>
            </a:r>
            <a:endParaRPr lang="en-US" sz="2400" dirty="0">
              <a:solidFill>
                <a:schemeClr val="tx2"/>
              </a:solidFill>
              <a:latin typeface="+mn-lt"/>
              <a:cs typeface="+mn-cs"/>
            </a:endParaRPr>
          </a:p>
          <a:p>
            <a:pPr marL="285750" indent="-285750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2400" dirty="0">
                <a:solidFill>
                  <a:schemeClr val="tx2"/>
                </a:solidFill>
                <a:latin typeface="+mn-lt"/>
                <a:cs typeface="+mn-cs"/>
              </a:rPr>
              <a:t>Школьный колокольчик</a:t>
            </a:r>
          </a:p>
          <a:p>
            <a:pPr marL="285750" indent="-285750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2400" dirty="0">
                <a:solidFill>
                  <a:schemeClr val="tx2"/>
                </a:solidFill>
                <a:latin typeface="+mn-lt"/>
                <a:cs typeface="+mn-cs"/>
              </a:rPr>
              <a:t>Дверной колокольчик</a:t>
            </a:r>
          </a:p>
          <a:p>
            <a:pPr marL="285750" indent="-285750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2400" dirty="0">
                <a:solidFill>
                  <a:schemeClr val="tx2"/>
                </a:solidFill>
                <a:latin typeface="+mn-lt"/>
                <a:cs typeface="+mn-cs"/>
              </a:rPr>
              <a:t>Сувенир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atin typeface="+mn-lt"/>
              <a:cs typeface="+mn-cs"/>
            </a:endParaRPr>
          </a:p>
        </p:txBody>
      </p:sp>
      <p:pic>
        <p:nvPicPr>
          <p:cNvPr id="19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45063" y="5549900"/>
            <a:ext cx="1071562" cy="1314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27763" y="5454650"/>
            <a:ext cx="1339850" cy="1314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Picture 8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21125" y="5513388"/>
            <a:ext cx="876300" cy="1314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Picture 9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246813" y="4295775"/>
            <a:ext cx="1370012" cy="1028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" name="Picture 11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691438" y="5486400"/>
            <a:ext cx="1296987" cy="1282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20" name="Picture 19" descr="0_80078_87a26bfd_XL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018463" y="4081463"/>
            <a:ext cx="946150" cy="1260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13" y="476250"/>
            <a:ext cx="8229600" cy="763588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600" dirty="0" smtClean="0"/>
              <a:t>Оформление </a:t>
            </a:r>
            <a:r>
              <a:rPr lang="ru-RU" sz="3600" dirty="0"/>
              <a:t>колокольчиков</a:t>
            </a:r>
          </a:p>
        </p:txBody>
      </p:sp>
      <p:sp>
        <p:nvSpPr>
          <p:cNvPr id="18435" name="Объект 2"/>
          <p:cNvSpPr>
            <a:spLocks noGrp="1"/>
          </p:cNvSpPr>
          <p:nvPr>
            <p:ph idx="1"/>
          </p:nvPr>
        </p:nvSpPr>
        <p:spPr>
          <a:xfrm>
            <a:off x="468313" y="2205038"/>
            <a:ext cx="8229600" cy="3268662"/>
          </a:xfrm>
        </p:spPr>
        <p:txBody>
          <a:bodyPr/>
          <a:lstStyle/>
          <a:p>
            <a:pPr eaLnBrk="1" hangingPunct="1"/>
            <a:r>
              <a:rPr lang="ru-RU" altLang="ru-RU" smtClean="0">
                <a:solidFill>
                  <a:schemeClr val="tx2"/>
                </a:solidFill>
              </a:rPr>
              <a:t>Во все времена колокольчики имели огромный спрос, вид их должен был удовлетворять требования людей. Оформление зависело от значения, применения колокольчика, от его стоимости.</a:t>
            </a:r>
          </a:p>
          <a:p>
            <a:pPr eaLnBrk="1" hangingPunct="1"/>
            <a:r>
              <a:rPr lang="ru-RU" altLang="ru-RU" smtClean="0">
                <a:solidFill>
                  <a:schemeClr val="tx2"/>
                </a:solidFill>
              </a:rPr>
              <a:t>Например, в 323 г. до н.э. колокольчики сопровождали погребальную колесницу Александра Великого.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43188" y="1098550"/>
            <a:ext cx="1546225" cy="1944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59" name="Line 5"/>
          <p:cNvSpPr>
            <a:spLocks noChangeShapeType="1"/>
          </p:cNvSpPr>
          <p:nvPr/>
        </p:nvSpPr>
        <p:spPr bwMode="auto">
          <a:xfrm flipH="1">
            <a:off x="3579813" y="1243013"/>
            <a:ext cx="1584325" cy="0"/>
          </a:xfrm>
          <a:prstGeom prst="line">
            <a:avLst/>
          </a:prstGeom>
          <a:noFill/>
          <a:ln w="76200">
            <a:solidFill>
              <a:srgbClr val="99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9460" name="Line 6"/>
          <p:cNvSpPr>
            <a:spLocks noChangeShapeType="1"/>
          </p:cNvSpPr>
          <p:nvPr/>
        </p:nvSpPr>
        <p:spPr bwMode="auto">
          <a:xfrm flipH="1">
            <a:off x="3724275" y="2251075"/>
            <a:ext cx="1439863" cy="0"/>
          </a:xfrm>
          <a:prstGeom prst="line">
            <a:avLst/>
          </a:prstGeom>
          <a:noFill/>
          <a:ln w="76200">
            <a:solidFill>
              <a:srgbClr val="99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9461" name="Line 7"/>
          <p:cNvSpPr>
            <a:spLocks noChangeShapeType="1"/>
          </p:cNvSpPr>
          <p:nvPr/>
        </p:nvSpPr>
        <p:spPr bwMode="auto">
          <a:xfrm flipH="1">
            <a:off x="3508375" y="2971800"/>
            <a:ext cx="1655763" cy="0"/>
          </a:xfrm>
          <a:prstGeom prst="line">
            <a:avLst/>
          </a:prstGeom>
          <a:noFill/>
          <a:ln w="76200">
            <a:solidFill>
              <a:srgbClr val="99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9462" name="Text Box 8"/>
          <p:cNvSpPr txBox="1">
            <a:spLocks noChangeArrowheads="1"/>
          </p:cNvSpPr>
          <p:nvPr/>
        </p:nvSpPr>
        <p:spPr bwMode="auto">
          <a:xfrm>
            <a:off x="5308600" y="1027113"/>
            <a:ext cx="741363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altLang="ru-RU" sz="2000" b="1">
                <a:solidFill>
                  <a:schemeClr val="tx2"/>
                </a:solidFill>
              </a:rPr>
              <a:t>УХО</a:t>
            </a:r>
          </a:p>
        </p:txBody>
      </p:sp>
      <p:sp>
        <p:nvSpPr>
          <p:cNvPr id="19463" name="Text Box 9"/>
          <p:cNvSpPr txBox="1">
            <a:spLocks noChangeArrowheads="1"/>
          </p:cNvSpPr>
          <p:nvPr/>
        </p:nvSpPr>
        <p:spPr bwMode="auto">
          <a:xfrm>
            <a:off x="5287963" y="2028825"/>
            <a:ext cx="1049337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altLang="ru-RU" sz="2000" b="1">
                <a:solidFill>
                  <a:schemeClr val="tx2"/>
                </a:solidFill>
              </a:rPr>
              <a:t>ЮБКА</a:t>
            </a:r>
          </a:p>
        </p:txBody>
      </p:sp>
      <p:sp>
        <p:nvSpPr>
          <p:cNvPr id="19464" name="Text Box 10"/>
          <p:cNvSpPr txBox="1">
            <a:spLocks noChangeArrowheads="1"/>
          </p:cNvSpPr>
          <p:nvPr/>
        </p:nvSpPr>
        <p:spPr bwMode="auto">
          <a:xfrm>
            <a:off x="5380038" y="2801938"/>
            <a:ext cx="95567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altLang="ru-RU" sz="2000" b="1">
                <a:solidFill>
                  <a:schemeClr val="tx2"/>
                </a:solidFill>
              </a:rPr>
              <a:t>ЯЗЫК</a:t>
            </a:r>
          </a:p>
        </p:txBody>
      </p:sp>
      <p:sp>
        <p:nvSpPr>
          <p:cNvPr id="19465" name="Rectangle 11"/>
          <p:cNvSpPr>
            <a:spLocks noChangeArrowheads="1"/>
          </p:cNvSpPr>
          <p:nvPr/>
        </p:nvSpPr>
        <p:spPr bwMode="auto">
          <a:xfrm>
            <a:off x="1081088" y="4300538"/>
            <a:ext cx="7359650" cy="156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  <a:buClr>
                <a:schemeClr val="hlink"/>
              </a:buClr>
              <a:buFont typeface="Wingdings" pitchFamily="2" charset="2"/>
              <a:buNone/>
            </a:pPr>
            <a:r>
              <a:rPr lang="ru-RU" altLang="ru-RU" sz="2400">
                <a:solidFill>
                  <a:schemeClr val="tx2"/>
                </a:solidFill>
              </a:rPr>
              <a:t>	Форма и украшения колокольчиков менялись со временем  и зависели от моды периода, места применения и кармана покупателя.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188913"/>
            <a:ext cx="6875463" cy="6192837"/>
          </a:xfrm>
        </p:spPr>
        <p:txBody>
          <a:bodyPr rtlCol="0">
            <a:normAutofit fontScale="92500" lnSpcReduction="10000"/>
          </a:bodyPr>
          <a:lstStyle/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ru-RU" dirty="0" smtClean="0">
                <a:solidFill>
                  <a:srgbClr val="990000"/>
                </a:solidFill>
              </a:rPr>
              <a:t>		</a:t>
            </a:r>
            <a:r>
              <a:rPr lang="ru-RU" dirty="0" smtClean="0">
                <a:solidFill>
                  <a:schemeClr val="tx2"/>
                </a:solidFill>
              </a:rPr>
              <a:t> </a:t>
            </a:r>
            <a:r>
              <a:rPr lang="ru-RU" dirty="0">
                <a:solidFill>
                  <a:schemeClr val="tx2"/>
                </a:solidFill>
              </a:rPr>
              <a:t>С </a:t>
            </a:r>
            <a:r>
              <a:rPr lang="ru-RU" b="1" dirty="0">
                <a:solidFill>
                  <a:schemeClr val="tx2"/>
                </a:solidFill>
              </a:rPr>
              <a:t>1802 </a:t>
            </a:r>
            <a:r>
              <a:rPr lang="ru-RU" dirty="0">
                <a:solidFill>
                  <a:schemeClr val="tx2"/>
                </a:solidFill>
              </a:rPr>
              <a:t>года вводятся накладываемые  объемные </a:t>
            </a:r>
            <a:r>
              <a:rPr lang="ru-RU" b="1" dirty="0">
                <a:solidFill>
                  <a:schemeClr val="tx2"/>
                </a:solidFill>
              </a:rPr>
              <a:t>литые надписи</a:t>
            </a:r>
            <a:r>
              <a:rPr lang="ru-RU" dirty="0">
                <a:solidFill>
                  <a:schemeClr val="tx2"/>
                </a:solidFill>
              </a:rPr>
              <a:t>, которые, как правило, ставятся по нижнему краю (юбке) колокольчика. </a:t>
            </a:r>
          </a:p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ru-RU" dirty="0">
                <a:solidFill>
                  <a:schemeClr val="tx2"/>
                </a:solidFill>
              </a:rPr>
              <a:t>		</a:t>
            </a:r>
            <a:r>
              <a:rPr lang="ru-RU" b="1" dirty="0">
                <a:solidFill>
                  <a:schemeClr val="tx2"/>
                </a:solidFill>
              </a:rPr>
              <a:t>Надписи были самыми разнообразными – на все вкусы</a:t>
            </a:r>
            <a:r>
              <a:rPr lang="en-US" b="1" dirty="0">
                <a:solidFill>
                  <a:schemeClr val="tx2"/>
                </a:solidFill>
              </a:rPr>
              <a:t>:</a:t>
            </a:r>
            <a:endParaRPr lang="ru-RU" b="1" dirty="0">
              <a:solidFill>
                <a:schemeClr val="tx2"/>
              </a:solidFill>
            </a:endParaRPr>
          </a:p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>
                <a:solidFill>
                  <a:schemeClr val="tx2"/>
                </a:solidFill>
              </a:rPr>
              <a:t> «Звени, утешай – ехать поспешай»</a:t>
            </a:r>
          </a:p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>
                <a:solidFill>
                  <a:schemeClr val="tx2"/>
                </a:solidFill>
              </a:rPr>
              <a:t> «Звону много – веселей дорога»</a:t>
            </a:r>
          </a:p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>
                <a:solidFill>
                  <a:schemeClr val="tx2"/>
                </a:solidFill>
              </a:rPr>
              <a:t> «Звени, звонок, подай голосок тому предмету, которого милее нету»</a:t>
            </a:r>
          </a:p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>
                <a:solidFill>
                  <a:schemeClr val="tx2"/>
                </a:solidFill>
              </a:rPr>
              <a:t> «Купи, не скупись, со мной езди – веселись»</a:t>
            </a:r>
          </a:p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>
                <a:solidFill>
                  <a:schemeClr val="tx2"/>
                </a:solidFill>
              </a:rPr>
              <a:t> «Кого люблю того и дарю»</a:t>
            </a:r>
          </a:p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>
                <a:solidFill>
                  <a:schemeClr val="tx2"/>
                </a:solidFill>
              </a:rPr>
              <a:t> «Кто колокол купит, тот счастлив будет»</a:t>
            </a:r>
          </a:p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>
                <a:solidFill>
                  <a:schemeClr val="tx2"/>
                </a:solidFill>
              </a:rPr>
              <a:t> «Спешу на Родину – дар Валдая»</a:t>
            </a:r>
          </a:p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>
                <a:solidFill>
                  <a:schemeClr val="tx2"/>
                </a:solidFill>
              </a:rPr>
              <a:t> «</a:t>
            </a:r>
            <a:r>
              <a:rPr lang="ru-RU" dirty="0" err="1">
                <a:solidFill>
                  <a:schemeClr val="tx2"/>
                </a:solidFill>
              </a:rPr>
              <a:t>Сдалеча</a:t>
            </a:r>
            <a:r>
              <a:rPr lang="ru-RU" dirty="0">
                <a:solidFill>
                  <a:schemeClr val="tx2"/>
                </a:solidFill>
              </a:rPr>
              <a:t> весточку собою подавай»</a:t>
            </a:r>
          </a:p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>
                <a:solidFill>
                  <a:schemeClr val="tx2"/>
                </a:solidFill>
              </a:rPr>
              <a:t>«Дар Валдая»</a:t>
            </a:r>
          </a:p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>
                <a:solidFill>
                  <a:schemeClr val="tx2"/>
                </a:solidFill>
              </a:rPr>
              <a:t>  Наиболее популярной была надпись: "Кого люблю, того дарю.  Лит в Валдае". </a:t>
            </a:r>
          </a:p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ru-RU" dirty="0">
                <a:solidFill>
                  <a:schemeClr val="tx2"/>
                </a:solidFill>
              </a:rPr>
              <a:t>		В это же время  на колокольчиках стали обозначать год производства.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pic>
        <p:nvPicPr>
          <p:cNvPr id="4" name="Picture 7" descr="kolokola_valdaya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56325" y="2270125"/>
            <a:ext cx="2878138" cy="201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Объект 2"/>
          <p:cNvSpPr>
            <a:spLocks noGrp="1"/>
          </p:cNvSpPr>
          <p:nvPr>
            <p:ph idx="1"/>
          </p:nvPr>
        </p:nvSpPr>
        <p:spPr>
          <a:xfrm>
            <a:off x="611188" y="692150"/>
            <a:ext cx="8229600" cy="3052763"/>
          </a:xfrm>
        </p:spPr>
        <p:txBody>
          <a:bodyPr/>
          <a:lstStyle/>
          <a:p>
            <a:pPr eaLnBrk="1" hangingPunct="1"/>
            <a:r>
              <a:rPr lang="ru-RU" altLang="ru-RU" smtClean="0">
                <a:solidFill>
                  <a:schemeClr val="tx2"/>
                </a:solidFill>
              </a:rPr>
              <a:t>Ямщицкие колокольчики помимо надписи, которая часто имеет знаковое, иногда орнаментальное значение, в оформлении имели и орнаменты как таковые.</a:t>
            </a:r>
          </a:p>
          <a:p>
            <a:pPr eaLnBrk="1" hangingPunct="1"/>
            <a:endParaRPr lang="ru-RU" altLang="ru-RU" smtClean="0"/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92875" y="3327400"/>
            <a:ext cx="2033588" cy="2297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4838" y="3294063"/>
            <a:ext cx="1512887" cy="2330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40063" y="2997200"/>
            <a:ext cx="2586037" cy="2925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10" name="TextBox 6"/>
          <p:cNvSpPr txBox="1">
            <a:spLocks noChangeArrowheads="1"/>
          </p:cNvSpPr>
          <p:nvPr/>
        </p:nvSpPr>
        <p:spPr bwMode="auto">
          <a:xfrm>
            <a:off x="2971800" y="6007100"/>
            <a:ext cx="3095625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chemeClr val="tx2"/>
                </a:solidFill>
              </a:rPr>
              <a:t>Георгий Победоносец</a:t>
            </a:r>
            <a:endParaRPr lang="ru-RU" alt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6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13" y="692150"/>
            <a:ext cx="8229600" cy="295275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/>
              <a:t>Сигнальный колокольчик в жизни </a:t>
            </a:r>
            <a:br>
              <a:rPr lang="ru-RU" dirty="0"/>
            </a:br>
            <a:r>
              <a:rPr lang="ru-RU" dirty="0"/>
              <a:t>русского человека </a:t>
            </a:r>
            <a:r>
              <a:rPr lang="en-US" dirty="0"/>
              <a:t/>
            </a:r>
            <a:br>
              <a:rPr lang="en-US" dirty="0"/>
            </a:br>
            <a:r>
              <a:rPr lang="en-US" dirty="0"/>
              <a:t>XIX </a:t>
            </a:r>
            <a:r>
              <a:rPr lang="ru-RU" dirty="0"/>
              <a:t>века</a:t>
            </a:r>
          </a:p>
        </p:txBody>
      </p:sp>
      <p:pic>
        <p:nvPicPr>
          <p:cNvPr id="4099" name="Picture 4" descr="Колокольчик АЛЕКСАНДРОВ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076700"/>
            <a:ext cx="1779588" cy="2366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0" name="Picture 5" descr="Колокольчик на Руси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339975" y="4076700"/>
            <a:ext cx="1725613" cy="2424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1" name="Picture 6" descr="Колокольчик МОСКВА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43438" y="4076700"/>
            <a:ext cx="1828800" cy="2447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2" name="Picture 7" descr="imgB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061200" y="4076700"/>
            <a:ext cx="2082800" cy="2536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lnSpc>
                <a:spcPct val="100000"/>
              </a:lnSpc>
              <a:spcAft>
                <a:spcPts val="0"/>
              </a:spcAft>
              <a:defRPr/>
            </a:pPr>
            <a:r>
              <a:rPr lang="ru-RU" sz="3600" dirty="0" smtClean="0"/>
              <a:t>О </a:t>
            </a:r>
            <a:r>
              <a:rPr lang="ru-RU" sz="3600" dirty="0"/>
              <a:t>магических функциях колокольчика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4906963" cy="4525963"/>
          </a:xfrm>
        </p:spPr>
        <p:txBody>
          <a:bodyPr rtlCol="0">
            <a:normAutofit fontScale="77500" lnSpcReduction="20000"/>
          </a:bodyPr>
          <a:lstStyle/>
          <a:p>
            <a:pPr eaLnBrk="1" fontAlgn="auto" hangingPunct="1">
              <a:lnSpc>
                <a:spcPct val="120000"/>
              </a:lnSpc>
              <a:spcAft>
                <a:spcPts val="0"/>
              </a:spcAft>
              <a:defRPr/>
            </a:pPr>
            <a:r>
              <a:rPr lang="ru-RU" dirty="0" smtClean="0">
                <a:solidFill>
                  <a:schemeClr val="tx2"/>
                </a:solidFill>
              </a:rPr>
              <a:t>Музыкальные </a:t>
            </a:r>
            <a:r>
              <a:rPr lang="ru-RU" dirty="0">
                <a:solidFill>
                  <a:schemeClr val="tx2"/>
                </a:solidFill>
              </a:rPr>
              <a:t>инструменты, </a:t>
            </a:r>
            <a:r>
              <a:rPr lang="ru-RU" dirty="0" smtClean="0">
                <a:solidFill>
                  <a:schemeClr val="tx2"/>
                </a:solidFill>
              </a:rPr>
              <a:t>имеющие </a:t>
            </a:r>
            <a:r>
              <a:rPr lang="ru-RU" dirty="0">
                <a:solidFill>
                  <a:schemeClr val="tx2"/>
                </a:solidFill>
              </a:rPr>
              <a:t>религиозную функцию, такие, как, например, </a:t>
            </a:r>
            <a:r>
              <a:rPr lang="ru-RU" dirty="0" smtClean="0">
                <a:solidFill>
                  <a:schemeClr val="tx2"/>
                </a:solidFill>
              </a:rPr>
              <a:t>систр.</a:t>
            </a:r>
            <a:endParaRPr lang="ru-RU" dirty="0">
              <a:solidFill>
                <a:schemeClr val="tx2"/>
              </a:solidFill>
            </a:endParaRPr>
          </a:p>
          <a:p>
            <a:pPr eaLnBrk="1" fontAlgn="auto" hangingPunct="1">
              <a:lnSpc>
                <a:spcPct val="120000"/>
              </a:lnSpc>
              <a:spcAft>
                <a:spcPts val="0"/>
              </a:spcAft>
              <a:defRPr/>
            </a:pPr>
            <a:r>
              <a:rPr lang="ru-RU" dirty="0" smtClean="0">
                <a:solidFill>
                  <a:schemeClr val="tx2"/>
                </a:solidFill>
              </a:rPr>
              <a:t>Знак </a:t>
            </a:r>
            <a:r>
              <a:rPr lang="ru-RU" dirty="0">
                <a:solidFill>
                  <a:schemeClr val="tx2"/>
                </a:solidFill>
              </a:rPr>
              <a:t>“предвещания</a:t>
            </a:r>
            <a:r>
              <a:rPr lang="ru-RU" dirty="0" smtClean="0">
                <a:solidFill>
                  <a:schemeClr val="tx2"/>
                </a:solidFill>
              </a:rPr>
              <a:t>”.</a:t>
            </a:r>
          </a:p>
          <a:p>
            <a:pPr eaLnBrk="1" fontAlgn="auto" hangingPunct="1">
              <a:lnSpc>
                <a:spcPct val="120000"/>
              </a:lnSpc>
              <a:spcAft>
                <a:spcPts val="0"/>
              </a:spcAft>
              <a:defRPr/>
            </a:pPr>
            <a:r>
              <a:rPr lang="ru-RU" dirty="0" smtClean="0">
                <a:solidFill>
                  <a:schemeClr val="tx2"/>
                </a:solidFill>
              </a:rPr>
              <a:t>Символ </a:t>
            </a:r>
            <a:r>
              <a:rPr lang="ru-RU" dirty="0">
                <a:solidFill>
                  <a:schemeClr val="tx2"/>
                </a:solidFill>
              </a:rPr>
              <a:t>счастливой и неожиданной </a:t>
            </a:r>
            <a:r>
              <a:rPr lang="ru-RU" dirty="0" smtClean="0">
                <a:solidFill>
                  <a:schemeClr val="tx2"/>
                </a:solidFill>
              </a:rPr>
              <a:t>встречи.</a:t>
            </a:r>
          </a:p>
          <a:p>
            <a:pPr eaLnBrk="1" fontAlgn="auto" hangingPunct="1">
              <a:lnSpc>
                <a:spcPct val="120000"/>
              </a:lnSpc>
              <a:spcAft>
                <a:spcPts val="0"/>
              </a:spcAft>
              <a:defRPr/>
            </a:pPr>
            <a:r>
              <a:rPr lang="ru-RU" dirty="0" smtClean="0">
                <a:solidFill>
                  <a:schemeClr val="tx2"/>
                </a:solidFill>
              </a:rPr>
              <a:t>Символ </a:t>
            </a:r>
            <a:r>
              <a:rPr lang="ru-RU" dirty="0">
                <a:solidFill>
                  <a:schemeClr val="tx2"/>
                </a:solidFill>
              </a:rPr>
              <a:t>“приключения”, наконец, “для барышни звон колокольчика есть уже приключение…”.  «Колокольчик — это дорога, заезжий друг; колокольчик — это страх». </a:t>
            </a:r>
            <a:endParaRPr lang="ru-RU" dirty="0" smtClean="0">
              <a:solidFill>
                <a:schemeClr val="tx2"/>
              </a:solidFill>
            </a:endParaRPr>
          </a:p>
          <a:p>
            <a:pPr eaLnBrk="1" fontAlgn="auto" hangingPunct="1">
              <a:lnSpc>
                <a:spcPct val="120000"/>
              </a:lnSpc>
              <a:spcAft>
                <a:spcPts val="0"/>
              </a:spcAft>
              <a:defRPr/>
            </a:pPr>
            <a:r>
              <a:rPr lang="ru-RU" dirty="0" smtClean="0">
                <a:solidFill>
                  <a:schemeClr val="tx2"/>
                </a:solidFill>
              </a:rPr>
              <a:t>Нежно </a:t>
            </a:r>
            <a:r>
              <a:rPr lang="ru-RU" dirty="0">
                <a:solidFill>
                  <a:schemeClr val="tx2"/>
                </a:solidFill>
              </a:rPr>
              <a:t>звенящие колокольчики символизировали счастье.</a:t>
            </a:r>
          </a:p>
        </p:txBody>
      </p:sp>
      <p:pic>
        <p:nvPicPr>
          <p:cNvPr id="22532" name="Рисунок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35600" y="1773238"/>
            <a:ext cx="3232150" cy="3311525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600" dirty="0" smtClean="0"/>
              <a:t>Музыкальный инструмент - колокольчик</a:t>
            </a:r>
            <a:endParaRPr lang="ru-RU" sz="3600" dirty="0"/>
          </a:p>
        </p:txBody>
      </p:sp>
      <p:sp>
        <p:nvSpPr>
          <p:cNvPr id="23555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3467100" cy="4525963"/>
          </a:xfrm>
        </p:spPr>
        <p:txBody>
          <a:bodyPr/>
          <a:lstStyle/>
          <a:p>
            <a:pPr eaLnBrk="1" hangingPunct="1"/>
            <a:r>
              <a:rPr lang="ru-RU" altLang="ru-RU" smtClean="0">
                <a:solidFill>
                  <a:schemeClr val="tx2"/>
                </a:solidFill>
              </a:rPr>
              <a:t>Один из основных ударных инструментов симфонического оркестра, часто используется в эстрадной музыке, джазе.</a:t>
            </a:r>
          </a:p>
        </p:txBody>
      </p:sp>
      <p:pic>
        <p:nvPicPr>
          <p:cNvPr id="23556" name="Picture 2" descr="http://www.thedrumworks.com/media/catalog/category/bells_7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59338" y="1773238"/>
            <a:ext cx="3335337" cy="1439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7" name="Picture 4" descr="http://bigpicture.ru/wp-content/uploads/2010/02/82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32363" y="3282950"/>
            <a:ext cx="3189287" cy="2144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5888"/>
            <a:ext cx="8229600" cy="674687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600" dirty="0" smtClean="0"/>
              <a:t>Ботало. </a:t>
            </a:r>
            <a:r>
              <a:rPr lang="ru-RU" sz="3600" dirty="0" err="1" smtClean="0"/>
              <a:t>Подгарок</a:t>
            </a:r>
            <a:r>
              <a:rPr lang="ru-RU" sz="3600" dirty="0" smtClean="0"/>
              <a:t>. Бубенцы</a:t>
            </a:r>
            <a:endParaRPr lang="ru-RU" sz="3600" dirty="0"/>
          </a:p>
        </p:txBody>
      </p:sp>
      <p:pic>
        <p:nvPicPr>
          <p:cNvPr id="24579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40200" y="3911600"/>
            <a:ext cx="3840163" cy="269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0" name="Picture 2" descr=" 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00113" y="3916363"/>
            <a:ext cx="2487612" cy="2687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1" name="Picture 4" descr=" 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987550" y="1187450"/>
            <a:ext cx="4762500" cy="2352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188" y="908050"/>
            <a:ext cx="8229600" cy="692150"/>
          </a:xfrm>
        </p:spPr>
        <p:txBody>
          <a:bodyPr/>
          <a:lstStyle/>
          <a:p>
            <a:pPr eaLnBrk="1" fontAlgn="auto" hangingPunct="1">
              <a:lnSpc>
                <a:spcPct val="100000"/>
              </a:lnSpc>
              <a:spcAft>
                <a:spcPts val="0"/>
              </a:spcAft>
              <a:defRPr/>
            </a:pPr>
            <a:r>
              <a:rPr lang="ru-RU" sz="3200" dirty="0" smtClean="0"/>
              <a:t>Колокольчик в русском языке и литературе</a:t>
            </a:r>
            <a:br>
              <a:rPr lang="ru-RU" sz="3200" dirty="0" smtClean="0"/>
            </a:b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268413"/>
            <a:ext cx="8229600" cy="4857750"/>
          </a:xfrm>
        </p:spPr>
        <p:txBody>
          <a:bodyPr rtlCol="0">
            <a:normAutofit fontScale="70000" lnSpcReduction="20000"/>
          </a:bodyPr>
          <a:lstStyle/>
          <a:p>
            <a:pPr marL="0" indent="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>
                <a:solidFill>
                  <a:schemeClr val="tx2"/>
                </a:solidFill>
              </a:rPr>
              <a:t>Колокольчик — </a:t>
            </a:r>
            <a:r>
              <a:rPr lang="ru-RU" i="1" dirty="0">
                <a:solidFill>
                  <a:schemeClr val="tx2"/>
                </a:solidFill>
              </a:rPr>
              <a:t>это имя существительное мужского рода, </a:t>
            </a:r>
            <a:endParaRPr lang="ru-RU" i="1" dirty="0" smtClean="0">
              <a:solidFill>
                <a:schemeClr val="tx2"/>
              </a:solidFill>
            </a:endParaRPr>
          </a:p>
          <a:p>
            <a:pPr marL="0" indent="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i="1" dirty="0" smtClean="0">
                <a:solidFill>
                  <a:schemeClr val="tx2"/>
                </a:solidFill>
              </a:rPr>
              <a:t>2 </a:t>
            </a:r>
            <a:r>
              <a:rPr lang="ru-RU" i="1" dirty="0">
                <a:solidFill>
                  <a:schemeClr val="tx2"/>
                </a:solidFill>
              </a:rPr>
              <a:t>склонения, имя нарицательное.</a:t>
            </a:r>
            <a:endParaRPr lang="ru-RU" dirty="0">
              <a:solidFill>
                <a:schemeClr val="tx2"/>
              </a:solidFill>
            </a:endParaRPr>
          </a:p>
          <a:p>
            <a:pPr marL="0" indent="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 smtClean="0">
              <a:solidFill>
                <a:schemeClr val="tx2"/>
              </a:solidFill>
            </a:endParaRPr>
          </a:p>
          <a:p>
            <a:pPr marL="0" indent="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>
                <a:solidFill>
                  <a:schemeClr val="tx2"/>
                </a:solidFill>
              </a:rPr>
              <a:t>В </a:t>
            </a:r>
            <a:r>
              <a:rPr lang="ru-RU" dirty="0">
                <a:solidFill>
                  <a:schemeClr val="tx2"/>
                </a:solidFill>
              </a:rPr>
              <a:t>слове «колокольчик» корень </a:t>
            </a:r>
            <a:r>
              <a:rPr lang="ru-RU" i="1" dirty="0">
                <a:solidFill>
                  <a:schemeClr val="tx2"/>
                </a:solidFill>
              </a:rPr>
              <a:t>колокол(ь)</a:t>
            </a:r>
            <a:r>
              <a:rPr lang="ru-RU" dirty="0">
                <a:solidFill>
                  <a:schemeClr val="tx2"/>
                </a:solidFill>
              </a:rPr>
              <a:t> (</a:t>
            </a:r>
            <a:r>
              <a:rPr lang="ru-RU" i="1" dirty="0">
                <a:solidFill>
                  <a:schemeClr val="tx2"/>
                </a:solidFill>
              </a:rPr>
              <a:t>по происхождению от слова «колокол»</a:t>
            </a:r>
            <a:r>
              <a:rPr lang="ru-RU" dirty="0">
                <a:solidFill>
                  <a:schemeClr val="tx2"/>
                </a:solidFill>
              </a:rPr>
              <a:t>), суффикс </a:t>
            </a:r>
            <a:r>
              <a:rPr lang="ru-RU" i="1" dirty="0">
                <a:solidFill>
                  <a:schemeClr val="tx2"/>
                </a:solidFill>
              </a:rPr>
              <a:t>чик</a:t>
            </a:r>
            <a:r>
              <a:rPr lang="ru-RU" dirty="0">
                <a:solidFill>
                  <a:schemeClr val="tx2"/>
                </a:solidFill>
              </a:rPr>
              <a:t> (</a:t>
            </a:r>
            <a:r>
              <a:rPr lang="ru-RU" i="1" dirty="0">
                <a:solidFill>
                  <a:schemeClr val="tx2"/>
                </a:solidFill>
              </a:rPr>
              <a:t>уменьшительно-ласкательный, по происхождению маленький колокол</a:t>
            </a:r>
            <a:r>
              <a:rPr lang="ru-RU" dirty="0">
                <a:solidFill>
                  <a:schemeClr val="tx2"/>
                </a:solidFill>
              </a:rPr>
              <a:t>), основа слова </a:t>
            </a:r>
            <a:r>
              <a:rPr lang="ru-RU" i="1" dirty="0">
                <a:solidFill>
                  <a:schemeClr val="tx2"/>
                </a:solidFill>
              </a:rPr>
              <a:t>колокольчик</a:t>
            </a:r>
            <a:r>
              <a:rPr lang="ru-RU" dirty="0">
                <a:solidFill>
                  <a:schemeClr val="tx2"/>
                </a:solidFill>
              </a:rPr>
              <a:t>, окончание </a:t>
            </a:r>
            <a:r>
              <a:rPr lang="ru-RU" i="1" dirty="0">
                <a:solidFill>
                  <a:schemeClr val="tx2"/>
                </a:solidFill>
              </a:rPr>
              <a:t>нулевое</a:t>
            </a:r>
            <a:r>
              <a:rPr lang="ru-RU" dirty="0">
                <a:solidFill>
                  <a:schemeClr val="tx2"/>
                </a:solidFill>
              </a:rPr>
              <a:t>.</a:t>
            </a:r>
          </a:p>
          <a:p>
            <a:pPr marL="0" indent="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 smtClean="0">
              <a:solidFill>
                <a:schemeClr val="tx2"/>
              </a:solidFill>
            </a:endParaRPr>
          </a:p>
          <a:p>
            <a:pPr marL="0" indent="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>
                <a:solidFill>
                  <a:schemeClr val="tx2"/>
                </a:solidFill>
              </a:rPr>
              <a:t>В </a:t>
            </a:r>
            <a:r>
              <a:rPr lang="ru-RU" dirty="0">
                <a:solidFill>
                  <a:schemeClr val="tx2"/>
                </a:solidFill>
              </a:rPr>
              <a:t>предложении чаще всего является подлежащим, дополнением, сказуемым.</a:t>
            </a:r>
          </a:p>
          <a:p>
            <a:pPr marL="0" indent="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 smtClean="0">
              <a:solidFill>
                <a:schemeClr val="tx2"/>
              </a:solidFill>
            </a:endParaRPr>
          </a:p>
          <a:p>
            <a:pPr marL="0" indent="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>
                <a:solidFill>
                  <a:schemeClr val="tx2"/>
                </a:solidFill>
              </a:rPr>
              <a:t>Например</a:t>
            </a:r>
            <a:r>
              <a:rPr lang="ru-RU" dirty="0">
                <a:solidFill>
                  <a:schemeClr val="tx2"/>
                </a:solidFill>
              </a:rPr>
              <a:t>. Мы заливались колокольчиком всю дорогу. (дополнение)</a:t>
            </a:r>
          </a:p>
          <a:p>
            <a:pPr marL="0" indent="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>
                <a:solidFill>
                  <a:schemeClr val="tx2"/>
                </a:solidFill>
              </a:rPr>
              <a:t>                   Звонкий атрибут русской тройки — колокольчик. (сказуемое)</a:t>
            </a:r>
          </a:p>
          <a:p>
            <a:pPr marL="0" indent="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>
                <a:solidFill>
                  <a:schemeClr val="tx2"/>
                </a:solidFill>
              </a:rPr>
              <a:t>                   Колокольчик весело звенел. (подлежащее).</a:t>
            </a:r>
          </a:p>
          <a:p>
            <a:pPr marL="0" indent="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>
                <a:solidFill>
                  <a:schemeClr val="tx2"/>
                </a:solidFill>
              </a:rPr>
              <a:t> </a:t>
            </a:r>
          </a:p>
          <a:p>
            <a:pPr marL="0" indent="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>
                <a:solidFill>
                  <a:schemeClr val="tx2"/>
                </a:solidFill>
              </a:rPr>
              <a:t> </a:t>
            </a:r>
          </a:p>
          <a:p>
            <a:pPr marL="0" indent="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i="1" u="sng" dirty="0">
                <a:solidFill>
                  <a:schemeClr val="tx2"/>
                </a:solidFill>
              </a:rPr>
              <a:t>КОЛОКОЛЬЧИК</a:t>
            </a:r>
            <a:r>
              <a:rPr lang="ru-RU" i="1" dirty="0">
                <a:solidFill>
                  <a:schemeClr val="tx2"/>
                </a:solidFill>
              </a:rPr>
              <a:t> </a:t>
            </a:r>
            <a:r>
              <a:rPr lang="ru-RU" i="1" dirty="0" smtClean="0">
                <a:solidFill>
                  <a:schemeClr val="tx2"/>
                </a:solidFill>
              </a:rPr>
              <a:t> </a:t>
            </a:r>
            <a:endParaRPr lang="ru-RU" dirty="0">
              <a:solidFill>
                <a:schemeClr val="tx2"/>
              </a:solidFill>
            </a:endParaRPr>
          </a:p>
        </p:txBody>
      </p:sp>
      <p:sp>
        <p:nvSpPr>
          <p:cNvPr id="25604" name="Freeform 2"/>
          <p:cNvSpPr>
            <a:spLocks noChangeArrowheads="1"/>
          </p:cNvSpPr>
          <p:nvPr/>
        </p:nvSpPr>
        <p:spPr bwMode="auto">
          <a:xfrm>
            <a:off x="554038" y="5588000"/>
            <a:ext cx="1281112" cy="209550"/>
          </a:xfrm>
          <a:custGeom>
            <a:avLst/>
            <a:gdLst>
              <a:gd name="T0" fmla="*/ 0 w 1555"/>
              <a:gd name="T1" fmla="*/ 2147483647 h 349"/>
              <a:gd name="T2" fmla="*/ 2147483647 w 1555"/>
              <a:gd name="T3" fmla="*/ 2147483647 h 349"/>
              <a:gd name="T4" fmla="*/ 2147483647 w 1555"/>
              <a:gd name="T5" fmla="*/ 2147483647 h 349"/>
              <a:gd name="T6" fmla="*/ 2147483647 w 1555"/>
              <a:gd name="T7" fmla="*/ 2147483647 h 349"/>
              <a:gd name="T8" fmla="*/ 2147483647 w 1555"/>
              <a:gd name="T9" fmla="*/ 2147483647 h 349"/>
              <a:gd name="T10" fmla="*/ 2147483647 w 1555"/>
              <a:gd name="T11" fmla="*/ 2147483647 h 349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555"/>
              <a:gd name="T19" fmla="*/ 0 h 349"/>
              <a:gd name="T20" fmla="*/ 1555 w 1555"/>
              <a:gd name="T21" fmla="*/ 349 h 349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555" h="349">
                <a:moveTo>
                  <a:pt x="0" y="308"/>
                </a:moveTo>
                <a:cubicBezTo>
                  <a:pt x="68" y="140"/>
                  <a:pt x="247" y="109"/>
                  <a:pt x="395" y="76"/>
                </a:cubicBezTo>
                <a:cubicBezTo>
                  <a:pt x="528" y="46"/>
                  <a:pt x="667" y="41"/>
                  <a:pt x="804" y="35"/>
                </a:cubicBezTo>
                <a:cubicBezTo>
                  <a:pt x="939" y="29"/>
                  <a:pt x="1082" y="0"/>
                  <a:pt x="1214" y="35"/>
                </a:cubicBezTo>
                <a:cubicBezTo>
                  <a:pt x="1356" y="73"/>
                  <a:pt x="1527" y="160"/>
                  <a:pt x="1554" y="335"/>
                </a:cubicBezTo>
                <a:lnTo>
                  <a:pt x="1554" y="348"/>
                </a:lnTo>
              </a:path>
            </a:pathLst>
          </a:custGeom>
          <a:noFill/>
          <a:ln w="9360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5605" name="Line 3"/>
          <p:cNvSpPr>
            <a:spLocks noChangeShapeType="1"/>
          </p:cNvSpPr>
          <p:nvPr/>
        </p:nvSpPr>
        <p:spPr bwMode="auto">
          <a:xfrm flipV="1">
            <a:off x="1971675" y="5654675"/>
            <a:ext cx="223838" cy="163513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5606" name="Line 4"/>
          <p:cNvSpPr>
            <a:spLocks noChangeShapeType="1"/>
          </p:cNvSpPr>
          <p:nvPr/>
        </p:nvSpPr>
        <p:spPr bwMode="auto">
          <a:xfrm flipH="1" flipV="1">
            <a:off x="2179638" y="5681663"/>
            <a:ext cx="157162" cy="158750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5607" name="Rectangle 5"/>
          <p:cNvSpPr>
            <a:spLocks noChangeArrowheads="1"/>
          </p:cNvSpPr>
          <p:nvPr/>
        </p:nvSpPr>
        <p:spPr bwMode="auto">
          <a:xfrm>
            <a:off x="2416175" y="5692775"/>
            <a:ext cx="427038" cy="295275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 alt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13" y="260350"/>
            <a:ext cx="8229600" cy="69215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600" dirty="0" smtClean="0"/>
              <a:t>Литературные заметки</a:t>
            </a:r>
            <a:r>
              <a:rPr lang="en-US" sz="3600" dirty="0" smtClean="0"/>
              <a:t>:</a:t>
            </a:r>
            <a:endParaRPr lang="ru-RU" sz="3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288" y="1341438"/>
            <a:ext cx="8229600" cy="4995862"/>
          </a:xfrm>
        </p:spPr>
        <p:txBody>
          <a:bodyPr rtlCol="0">
            <a:normAutofit fontScale="85000" lnSpcReduction="20000"/>
          </a:bodyPr>
          <a:lstStyle/>
          <a:p>
            <a:pPr marL="0" indent="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>
                <a:solidFill>
                  <a:schemeClr val="tx2"/>
                </a:solidFill>
              </a:rPr>
              <a:t>- В стихотворениях, в которых употребляется слово колокольчик, есть сопутствующие слова, такие как «тройка», «дорога», «лошади», «метель».</a:t>
            </a:r>
          </a:p>
          <a:p>
            <a:pPr marL="0" indent="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>
                <a:solidFill>
                  <a:schemeClr val="tx2"/>
                </a:solidFill>
              </a:rPr>
              <a:t>- Поэты, упоминая о лошадях, о ямщике, о метели, не говорят ни слова о путнике- пассажире или говорят, но редко.</a:t>
            </a:r>
          </a:p>
          <a:p>
            <a:pPr marL="0" indent="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>
                <a:solidFill>
                  <a:schemeClr val="tx2"/>
                </a:solidFill>
              </a:rPr>
              <a:t>- Во многих стихотворениях русской литературы колокольчики имеют значение дорожного, почтового колокольчика. «Колокольчик – это дорога, заезжий друг; колокольчик – это страх». </a:t>
            </a:r>
          </a:p>
          <a:p>
            <a:pPr marL="0" indent="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>
                <a:solidFill>
                  <a:schemeClr val="tx2"/>
                </a:solidFill>
              </a:rPr>
              <a:t>- Также во многих стихотворениях колокольчик «произносит» какие-либо звуки. «Колокольчики издавали особенно мелодичные «серебряные» звуки, но при желании могли добиться «непохожести» и неповторимости каждого звона»</a:t>
            </a:r>
          </a:p>
          <a:p>
            <a:pPr marL="0" indent="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>
                <a:solidFill>
                  <a:schemeClr val="tx2"/>
                </a:solidFill>
              </a:rPr>
              <a:t>Во всех стихотворениях колокольчик играет разную роль: радость, счастье, неожиданность, страх, грусть, сообщает плохую весть, в «Бесах» </a:t>
            </a:r>
            <a:r>
              <a:rPr lang="ru-RU" dirty="0" err="1">
                <a:solidFill>
                  <a:schemeClr val="tx2"/>
                </a:solidFill>
              </a:rPr>
              <a:t>А.С.Пушкина</a:t>
            </a:r>
            <a:r>
              <a:rPr lang="ru-RU" dirty="0">
                <a:solidFill>
                  <a:schemeClr val="tx2"/>
                </a:solidFill>
              </a:rPr>
              <a:t> колокольчики являются и плачем, и хохотом.</a:t>
            </a:r>
          </a:p>
          <a:p>
            <a:pPr marL="0" indent="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>
                <a:solidFill>
                  <a:schemeClr val="tx2"/>
                </a:solidFill>
              </a:rPr>
              <a:t>Все события </a:t>
            </a:r>
            <a:r>
              <a:rPr lang="ru-RU" dirty="0">
                <a:solidFill>
                  <a:schemeClr val="tx2"/>
                </a:solidFill>
              </a:rPr>
              <a:t>поэт передает нам через лирического героя.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/>
              <a:t>Народное творчество</a:t>
            </a:r>
          </a:p>
        </p:txBody>
      </p:sp>
      <p:sp>
        <p:nvSpPr>
          <p:cNvPr id="27651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179388" y="2349500"/>
            <a:ext cx="4560887" cy="3024188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ru-RU" altLang="ru-RU" sz="2000" smtClean="0">
                <a:solidFill>
                  <a:srgbClr val="990000"/>
                </a:solidFill>
              </a:rPr>
              <a:t>		</a:t>
            </a:r>
            <a:r>
              <a:rPr lang="ru-RU" altLang="ru-RU" sz="2000" u="sng" smtClean="0">
                <a:solidFill>
                  <a:schemeClr val="tx2"/>
                </a:solidFill>
              </a:rPr>
              <a:t>Сказки о колокольчиках имеются у разных народов. 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ru-RU" altLang="ru-RU" sz="2000" smtClean="0">
                <a:solidFill>
                  <a:schemeClr val="tx2"/>
                </a:solidFill>
              </a:rPr>
              <a:t>		В молдавской сказке под названием «Волшебный колокольчик» также присутствует этот маленький символ прошедшей эпохи. Колокольчик в этой сказке играет значительную роль. 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ru-RU" altLang="ru-RU" sz="2000" smtClean="0">
                <a:solidFill>
                  <a:schemeClr val="tx2"/>
                </a:solidFill>
              </a:rPr>
              <a:t>	Этот колокольчик – пастуший. Все события в сказке происходят из-за него, все моменты вертятся вокруг него.</a:t>
            </a:r>
          </a:p>
        </p:txBody>
      </p:sp>
      <p:pic>
        <p:nvPicPr>
          <p:cNvPr id="27652" name="Picture 4"/>
          <p:cNvPicPr>
            <a:picLocks noChangeAspect="1" noChangeArrowheads="1"/>
          </p:cNvPicPr>
          <p:nvPr/>
        </p:nvPicPr>
        <p:blipFill>
          <a:blip r:embed="rId2" cstate="print"/>
          <a:srcRect b="8409"/>
          <a:stretch>
            <a:fillRect/>
          </a:stretch>
        </p:blipFill>
        <p:spPr bwMode="auto">
          <a:xfrm>
            <a:off x="5148263" y="1989138"/>
            <a:ext cx="3851275" cy="3527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468313" y="260350"/>
            <a:ext cx="4129087" cy="2520950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ru-RU" altLang="ru-RU" smtClean="0"/>
              <a:t>	</a:t>
            </a:r>
            <a:r>
              <a:rPr lang="ru-RU" altLang="ru-RU" smtClean="0">
                <a:solidFill>
                  <a:srgbClr val="990000"/>
                </a:solidFill>
              </a:rPr>
              <a:t>	Сказка А.Н.Толстого «Муравей» содержит сразу два образа колокольчика как цветка, так и предмета быта. </a:t>
            </a:r>
          </a:p>
        </p:txBody>
      </p:sp>
      <p:pic>
        <p:nvPicPr>
          <p:cNvPr id="28675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76825" y="0"/>
            <a:ext cx="2519363" cy="316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AutoShape 8"/>
          <p:cNvSpPr txBox="1">
            <a:spLocks noChangeAspect="1" noChangeArrowheads="1"/>
          </p:cNvSpPr>
          <p:nvPr/>
        </p:nvSpPr>
        <p:spPr bwMode="auto">
          <a:xfrm>
            <a:off x="323850" y="4076700"/>
            <a:ext cx="4319588" cy="1584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normAutofit lnSpcReduction="10000"/>
          </a:bodyPr>
          <a:lstStyle/>
          <a:p>
            <a:pPr marL="342900" indent="-342900" fontAlgn="auto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ru-RU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cs typeface="+mn-cs"/>
              </a:rPr>
              <a:t>		</a:t>
            </a:r>
            <a:r>
              <a:rPr lang="ru-RU" sz="2400" dirty="0">
                <a:solidFill>
                  <a:srgbClr val="990000"/>
                </a:solidFill>
                <a:latin typeface="+mj-lt"/>
                <a:cs typeface="+mn-cs"/>
              </a:rPr>
              <a:t>Сказка «Два мороза» содержит два колокольчика</a:t>
            </a:r>
            <a:r>
              <a:rPr lang="en-US" sz="2400" dirty="0">
                <a:solidFill>
                  <a:srgbClr val="990000"/>
                </a:solidFill>
                <a:latin typeface="+mj-lt"/>
                <a:cs typeface="+mn-cs"/>
              </a:rPr>
              <a:t>:</a:t>
            </a:r>
            <a:r>
              <a:rPr lang="ru-RU" sz="2400" dirty="0">
                <a:solidFill>
                  <a:srgbClr val="990000"/>
                </a:solidFill>
                <a:latin typeface="+mj-lt"/>
                <a:cs typeface="+mn-cs"/>
              </a:rPr>
              <a:t> бубенчик и сигнальный колокольчик. </a:t>
            </a:r>
          </a:p>
        </p:txBody>
      </p:sp>
      <p:pic>
        <p:nvPicPr>
          <p:cNvPr id="28677" name="Picture 9"/>
          <p:cNvPicPr>
            <a:picLocks noChangeAspect="1" noChangeArrowheads="1"/>
          </p:cNvPicPr>
          <p:nvPr/>
        </p:nvPicPr>
        <p:blipFill>
          <a:blip r:embed="rId3" cstate="print"/>
          <a:srcRect t="9369" r="-1491" b="4684"/>
          <a:stretch>
            <a:fillRect/>
          </a:stretch>
        </p:blipFill>
        <p:spPr bwMode="auto">
          <a:xfrm>
            <a:off x="5219700" y="3573463"/>
            <a:ext cx="2365375" cy="3095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13" y="188913"/>
            <a:ext cx="8229600" cy="690562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600" dirty="0" smtClean="0"/>
              <a:t>Колокольчик в искусстве</a:t>
            </a:r>
            <a:endParaRPr lang="ru-RU" sz="3600" dirty="0"/>
          </a:p>
        </p:txBody>
      </p:sp>
      <p:sp>
        <p:nvSpPr>
          <p:cNvPr id="29699" name="Объект 2"/>
          <p:cNvSpPr>
            <a:spLocks noGrp="1"/>
          </p:cNvSpPr>
          <p:nvPr>
            <p:ph idx="1"/>
          </p:nvPr>
        </p:nvSpPr>
        <p:spPr>
          <a:xfrm>
            <a:off x="457200" y="1125538"/>
            <a:ext cx="8229600" cy="1798637"/>
          </a:xfrm>
        </p:spPr>
        <p:txBody>
          <a:bodyPr/>
          <a:lstStyle/>
          <a:p>
            <a:pPr eaLnBrk="1" hangingPunct="1"/>
            <a:r>
              <a:rPr lang="ru-RU" altLang="ru-RU" smtClean="0">
                <a:solidFill>
                  <a:schemeClr val="tx2"/>
                </a:solidFill>
              </a:rPr>
              <a:t>Художники не могут обойтись без колокольчика при изображении русской тройки. На любой картине мы можем увидеть под дугой этот маленький символ эпохи.</a:t>
            </a:r>
          </a:p>
          <a:p>
            <a:pPr eaLnBrk="1" hangingPunct="1"/>
            <a:endParaRPr lang="ru-RU" altLang="ru-RU" smtClean="0"/>
          </a:p>
        </p:txBody>
      </p:sp>
      <p:pic>
        <p:nvPicPr>
          <p:cNvPr id="29700" name="Picture 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71775" y="2708275"/>
            <a:ext cx="5040313" cy="3779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701" name="Text Box 8"/>
          <p:cNvSpPr txBox="1">
            <a:spLocks noChangeArrowheads="1"/>
          </p:cNvSpPr>
          <p:nvPr/>
        </p:nvSpPr>
        <p:spPr bwMode="auto">
          <a:xfrm>
            <a:off x="250825" y="5789613"/>
            <a:ext cx="3011488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b="1">
                <a:solidFill>
                  <a:srgbClr val="080808"/>
                </a:solidFill>
              </a:rPr>
              <a:t>Самокиш Николай «Тройка»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8"/>
          <p:cNvPicPr>
            <a:picLocks noChangeAspect="1" noChangeArrowheads="1"/>
          </p:cNvPicPr>
          <p:nvPr/>
        </p:nvPicPr>
        <p:blipFill>
          <a:blip r:embed="rId3" cstate="print"/>
          <a:srcRect l="4425"/>
          <a:stretch>
            <a:fillRect/>
          </a:stretch>
        </p:blipFill>
        <p:spPr bwMode="auto">
          <a:xfrm>
            <a:off x="0" y="0"/>
            <a:ext cx="5451475" cy="3544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3" name="Picture 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43438" y="3289300"/>
            <a:ext cx="4500562" cy="3568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4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43438" y="0"/>
            <a:ext cx="4500562" cy="3436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25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684213" y="-171450"/>
            <a:ext cx="5975350" cy="2879725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</a:pPr>
            <a:r>
              <a:rPr lang="ru-RU" altLang="ru-RU" smtClean="0">
                <a:solidFill>
                  <a:srgbClr val="990000"/>
                </a:solidFill>
              </a:rPr>
              <a:t>	</a:t>
            </a:r>
            <a:r>
              <a:rPr lang="ru-RU" altLang="ru-RU" sz="1800" smtClean="0">
                <a:solidFill>
                  <a:srgbClr val="990000"/>
                </a:solidFill>
              </a:rPr>
              <a:t>	</a:t>
            </a:r>
            <a:endParaRPr lang="ru-RU" altLang="ru-RU" sz="1800" b="1" smtClean="0">
              <a:solidFill>
                <a:srgbClr val="990000"/>
              </a:solidFill>
            </a:endParaRPr>
          </a:p>
          <a:p>
            <a:pPr eaLnBrk="1" hangingPunct="1">
              <a:buFont typeface="Wingdings" pitchFamily="2" charset="2"/>
              <a:buNone/>
            </a:pPr>
            <a:endParaRPr lang="ru-RU" altLang="ru-RU" sz="1800" b="1" smtClean="0">
              <a:solidFill>
                <a:srgbClr val="990000"/>
              </a:solidFill>
            </a:endParaRPr>
          </a:p>
        </p:txBody>
      </p:sp>
      <p:pic>
        <p:nvPicPr>
          <p:cNvPr id="30726" name="Picture 6"/>
          <p:cNvPicPr>
            <a:picLocks noChangeAspect="1" noChangeArrowheads="1"/>
          </p:cNvPicPr>
          <p:nvPr/>
        </p:nvPicPr>
        <p:blipFill>
          <a:blip r:embed="rId6" cstate="print"/>
          <a:srcRect b="4552"/>
          <a:stretch>
            <a:fillRect/>
          </a:stretch>
        </p:blipFill>
        <p:spPr bwMode="auto">
          <a:xfrm>
            <a:off x="0" y="3429000"/>
            <a:ext cx="4643438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27" name="Text Box 9"/>
          <p:cNvSpPr txBox="1">
            <a:spLocks noChangeArrowheads="1"/>
          </p:cNvSpPr>
          <p:nvPr/>
        </p:nvSpPr>
        <p:spPr bwMode="auto">
          <a:xfrm>
            <a:off x="0" y="3068638"/>
            <a:ext cx="4211638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altLang="ru-RU" b="1">
                <a:solidFill>
                  <a:srgbClr val="080808"/>
                </a:solidFill>
              </a:rPr>
              <a:t>Сверчков Николай «Тройка зимой»</a:t>
            </a:r>
          </a:p>
        </p:txBody>
      </p:sp>
      <p:sp>
        <p:nvSpPr>
          <p:cNvPr id="30728" name="Text Box 10"/>
          <p:cNvSpPr txBox="1">
            <a:spLocks noChangeArrowheads="1"/>
          </p:cNvSpPr>
          <p:nvPr/>
        </p:nvSpPr>
        <p:spPr bwMode="auto">
          <a:xfrm>
            <a:off x="4786313" y="3068638"/>
            <a:ext cx="4294187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20000"/>
              </a:spcBef>
              <a:buClr>
                <a:schemeClr val="hlink"/>
              </a:buClr>
              <a:buFont typeface="Wingdings" pitchFamily="2" charset="2"/>
              <a:buNone/>
            </a:pPr>
            <a:r>
              <a:rPr lang="ru-RU" altLang="ru-RU" b="1">
                <a:solidFill>
                  <a:srgbClr val="080808"/>
                </a:solidFill>
              </a:rPr>
              <a:t>Самарская Елена</a:t>
            </a:r>
            <a:r>
              <a:rPr lang="ru-RU" altLang="ru-RU">
                <a:solidFill>
                  <a:srgbClr val="990000"/>
                </a:solidFill>
              </a:rPr>
              <a:t> </a:t>
            </a:r>
            <a:r>
              <a:rPr lang="ru-RU" altLang="ru-RU" b="1">
                <a:solidFill>
                  <a:srgbClr val="080808"/>
                </a:solidFill>
              </a:rPr>
              <a:t>«Русская тройка» </a:t>
            </a:r>
            <a:endParaRPr lang="ru-RU" altLang="ru-RU">
              <a:solidFill>
                <a:srgbClr val="990000"/>
              </a:solidFill>
            </a:endParaRPr>
          </a:p>
          <a:p>
            <a:endParaRPr lang="ru-RU" altLang="ru-RU"/>
          </a:p>
        </p:txBody>
      </p:sp>
      <p:sp>
        <p:nvSpPr>
          <p:cNvPr id="30729" name="Text Box 11"/>
          <p:cNvSpPr txBox="1">
            <a:spLocks noChangeArrowheads="1"/>
          </p:cNvSpPr>
          <p:nvPr/>
        </p:nvSpPr>
        <p:spPr bwMode="auto">
          <a:xfrm>
            <a:off x="0" y="6491288"/>
            <a:ext cx="3281363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20000"/>
              </a:spcBef>
              <a:buClr>
                <a:schemeClr val="hlink"/>
              </a:buClr>
              <a:buFont typeface="Wingdings" pitchFamily="2" charset="2"/>
              <a:buNone/>
            </a:pPr>
            <a:r>
              <a:rPr lang="ru-RU" altLang="ru-RU" b="1">
                <a:solidFill>
                  <a:srgbClr val="080808"/>
                </a:solidFill>
              </a:rPr>
              <a:t>Малявин Филипп «Тройка»</a:t>
            </a:r>
          </a:p>
        </p:txBody>
      </p:sp>
      <p:sp>
        <p:nvSpPr>
          <p:cNvPr id="30730" name="Text Box 12"/>
          <p:cNvSpPr txBox="1">
            <a:spLocks noChangeArrowheads="1"/>
          </p:cNvSpPr>
          <p:nvPr/>
        </p:nvSpPr>
        <p:spPr bwMode="auto">
          <a:xfrm>
            <a:off x="4643438" y="6216650"/>
            <a:ext cx="43561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b="1"/>
              <a:t>Автор неизвестен «Барин на тройке лошадей»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1747" name="Rectangle 3"/>
          <p:cNvSpPr>
            <a:spLocks noGrp="1" noRot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ru-RU" altLang="ru-RU" smtClean="0"/>
          </a:p>
        </p:txBody>
      </p:sp>
      <p:pic>
        <p:nvPicPr>
          <p:cNvPr id="31748" name="Picture 5"/>
          <p:cNvPicPr>
            <a:picLocks noChangeAspect="1" noChangeArrowheads="1"/>
          </p:cNvPicPr>
          <p:nvPr/>
        </p:nvPicPr>
        <p:blipFill>
          <a:blip r:embed="rId2" cstate="print"/>
          <a:srcRect l="6380" b="2464"/>
          <a:stretch>
            <a:fillRect/>
          </a:stretch>
        </p:blipFill>
        <p:spPr bwMode="auto">
          <a:xfrm>
            <a:off x="0" y="0"/>
            <a:ext cx="4752975" cy="3141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49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3438" y="0"/>
            <a:ext cx="5091112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50" name="Picture 6"/>
          <p:cNvPicPr>
            <a:picLocks noChangeAspect="1" noChangeArrowheads="1"/>
          </p:cNvPicPr>
          <p:nvPr/>
        </p:nvPicPr>
        <p:blipFill>
          <a:blip r:embed="rId4" cstate="print"/>
          <a:srcRect l="11346" t="-252" r="2675"/>
          <a:stretch>
            <a:fillRect/>
          </a:stretch>
        </p:blipFill>
        <p:spPr bwMode="auto">
          <a:xfrm>
            <a:off x="0" y="3068638"/>
            <a:ext cx="4643438" cy="3789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751" name="Text Box 7"/>
          <p:cNvSpPr txBox="1">
            <a:spLocks noChangeArrowheads="1"/>
          </p:cNvSpPr>
          <p:nvPr/>
        </p:nvSpPr>
        <p:spPr bwMode="auto">
          <a:xfrm>
            <a:off x="395288" y="6308725"/>
            <a:ext cx="3151187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20000"/>
              </a:spcBef>
              <a:buClr>
                <a:schemeClr val="hlink"/>
              </a:buClr>
              <a:buFont typeface="Wingdings" pitchFamily="2" charset="2"/>
              <a:buNone/>
            </a:pPr>
            <a:r>
              <a:rPr lang="ru-RU" altLang="ru-RU" b="1">
                <a:solidFill>
                  <a:srgbClr val="080808"/>
                </a:solidFill>
              </a:rPr>
              <a:t>Колесник Борис «Тройка»</a:t>
            </a:r>
          </a:p>
        </p:txBody>
      </p:sp>
      <p:sp>
        <p:nvSpPr>
          <p:cNvPr id="31752" name="Text Box 8"/>
          <p:cNvSpPr txBox="1">
            <a:spLocks noChangeArrowheads="1"/>
          </p:cNvSpPr>
          <p:nvPr/>
        </p:nvSpPr>
        <p:spPr bwMode="auto">
          <a:xfrm>
            <a:off x="4859338" y="6237288"/>
            <a:ext cx="45910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altLang="ru-RU" b="1">
                <a:solidFill>
                  <a:srgbClr val="080808"/>
                </a:solidFill>
              </a:rPr>
              <a:t>Сверчков Николай «Ямщик на тройке»</a:t>
            </a:r>
          </a:p>
        </p:txBody>
      </p:sp>
      <p:sp>
        <p:nvSpPr>
          <p:cNvPr id="31753" name="Text Box 9"/>
          <p:cNvSpPr txBox="1">
            <a:spLocks noChangeArrowheads="1"/>
          </p:cNvSpPr>
          <p:nvPr/>
        </p:nvSpPr>
        <p:spPr bwMode="auto">
          <a:xfrm>
            <a:off x="0" y="2420938"/>
            <a:ext cx="29845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altLang="ru-RU" sz="1600" b="1">
                <a:solidFill>
                  <a:srgbClr val="FFFF00"/>
                </a:solidFill>
              </a:rPr>
              <a:t>   </a:t>
            </a:r>
            <a:r>
              <a:rPr lang="ru-RU" altLang="ru-RU" b="1">
                <a:solidFill>
                  <a:srgbClr val="FFFF00"/>
                </a:solidFill>
              </a:rPr>
              <a:t>Автор неизвестен </a:t>
            </a:r>
          </a:p>
          <a:p>
            <a:r>
              <a:rPr lang="ru-RU" altLang="ru-RU" b="1">
                <a:solidFill>
                  <a:srgbClr val="FFFF00"/>
                </a:solidFill>
              </a:rPr>
              <a:t>«Русская птица- тройка»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476250"/>
            <a:ext cx="8147050" cy="5832475"/>
          </a:xfrm>
        </p:spPr>
        <p:txBody>
          <a:bodyPr rtlCol="0">
            <a:normAutofit/>
          </a:bodyPr>
          <a:lstStyle/>
          <a:p>
            <a:pPr marL="0" indent="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dirty="0">
                <a:solidFill>
                  <a:schemeClr val="tx2"/>
                </a:solidFill>
              </a:rPr>
              <a:t>Цель исследования:</a:t>
            </a:r>
            <a:endParaRPr lang="ru-RU" dirty="0">
              <a:solidFill>
                <a:schemeClr val="tx2"/>
              </a:solidFill>
            </a:endParaRPr>
          </a:p>
          <a:p>
            <a:pPr marL="0" indent="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>
                <a:solidFill>
                  <a:schemeClr val="tx2"/>
                </a:solidFill>
              </a:rPr>
              <a:t>Рассмотреть место  и роль сигнального колокольчика в быту русского народа в </a:t>
            </a:r>
            <a:r>
              <a:rPr lang="en-US" dirty="0">
                <a:solidFill>
                  <a:schemeClr val="tx2"/>
                </a:solidFill>
              </a:rPr>
              <a:t>XIX</a:t>
            </a:r>
            <a:r>
              <a:rPr lang="ru-RU" dirty="0">
                <a:solidFill>
                  <a:schemeClr val="tx2"/>
                </a:solidFill>
              </a:rPr>
              <a:t> веке. </a:t>
            </a:r>
          </a:p>
          <a:p>
            <a:pPr marL="0" indent="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dirty="0">
                <a:solidFill>
                  <a:schemeClr val="tx2"/>
                </a:solidFill>
              </a:rPr>
              <a:t>Задачи:</a:t>
            </a:r>
            <a:endParaRPr lang="ru-RU" dirty="0">
              <a:solidFill>
                <a:schemeClr val="tx2"/>
              </a:solidFill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>
                <a:solidFill>
                  <a:schemeClr val="tx2"/>
                </a:solidFill>
              </a:rPr>
              <a:t>Составить список источников, проанализировать их.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>
                <a:solidFill>
                  <a:schemeClr val="tx2"/>
                </a:solidFill>
              </a:rPr>
              <a:t>Отобрать необходимую информацию:</a:t>
            </a:r>
          </a:p>
          <a:p>
            <a:pPr lvl="1" eaLnBrk="1" fontAlgn="auto" hangingPunct="1">
              <a:spcAft>
                <a:spcPts val="0"/>
              </a:spcAft>
              <a:defRPr/>
            </a:pPr>
            <a:r>
              <a:rPr lang="ru-RU" dirty="0">
                <a:solidFill>
                  <a:schemeClr val="tx2"/>
                </a:solidFill>
              </a:rPr>
              <a:t>об истории появления колокольчиков;</a:t>
            </a:r>
          </a:p>
          <a:p>
            <a:pPr lvl="1" eaLnBrk="1" fontAlgn="auto" hangingPunct="1">
              <a:spcAft>
                <a:spcPts val="0"/>
              </a:spcAft>
              <a:defRPr/>
            </a:pPr>
            <a:r>
              <a:rPr lang="ru-RU" dirty="0">
                <a:solidFill>
                  <a:schemeClr val="tx2"/>
                </a:solidFill>
              </a:rPr>
              <a:t>о классификации колокольчиков;</a:t>
            </a:r>
          </a:p>
          <a:p>
            <a:pPr lvl="1" eaLnBrk="1" fontAlgn="auto" hangingPunct="1">
              <a:spcAft>
                <a:spcPts val="0"/>
              </a:spcAft>
              <a:defRPr/>
            </a:pPr>
            <a:r>
              <a:rPr lang="ru-RU" dirty="0">
                <a:solidFill>
                  <a:schemeClr val="tx2"/>
                </a:solidFill>
              </a:rPr>
              <a:t>о колокольчике в жизни русских людей </a:t>
            </a:r>
            <a:r>
              <a:rPr lang="en-US" dirty="0">
                <a:solidFill>
                  <a:schemeClr val="tx2"/>
                </a:solidFill>
              </a:rPr>
              <a:t>XIX</a:t>
            </a:r>
            <a:r>
              <a:rPr lang="ru-RU" dirty="0">
                <a:solidFill>
                  <a:schemeClr val="tx2"/>
                </a:solidFill>
              </a:rPr>
              <a:t> века;</a:t>
            </a:r>
          </a:p>
          <a:p>
            <a:pPr lvl="1" eaLnBrk="1" fontAlgn="auto" hangingPunct="1">
              <a:spcAft>
                <a:spcPts val="0"/>
              </a:spcAft>
              <a:defRPr/>
            </a:pPr>
            <a:r>
              <a:rPr lang="ru-RU" dirty="0">
                <a:solidFill>
                  <a:schemeClr val="tx2"/>
                </a:solidFill>
              </a:rPr>
              <a:t>изучить место колокольчика в искусстве </a:t>
            </a:r>
            <a:r>
              <a:rPr lang="en-US" dirty="0">
                <a:solidFill>
                  <a:schemeClr val="tx2"/>
                </a:solidFill>
              </a:rPr>
              <a:t>XIX</a:t>
            </a:r>
            <a:r>
              <a:rPr lang="ru-RU" dirty="0">
                <a:solidFill>
                  <a:schemeClr val="tx2"/>
                </a:solidFill>
              </a:rPr>
              <a:t> века;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>
                <a:solidFill>
                  <a:schemeClr val="tx2"/>
                </a:solidFill>
              </a:rPr>
              <a:t>Составить план работы, основываясь на полученных результатах.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>
                <a:solidFill>
                  <a:schemeClr val="tx2"/>
                </a:solidFill>
              </a:rPr>
              <a:t>Написать работу, подготовить презентацию, представить работу на различных конкурсах.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2771" name="Rectangle 3"/>
          <p:cNvSpPr>
            <a:spLocks noGrp="1" noRot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ru-RU" altLang="ru-RU" smtClean="0"/>
          </a:p>
        </p:txBody>
      </p:sp>
      <p:pic>
        <p:nvPicPr>
          <p:cNvPr id="32772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5040313" cy="3548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3" name="Picture 5"/>
          <p:cNvPicPr>
            <a:picLocks noChangeAspect="1" noChangeArrowheads="1"/>
          </p:cNvPicPr>
          <p:nvPr/>
        </p:nvPicPr>
        <p:blipFill>
          <a:blip r:embed="rId3" cstate="print"/>
          <a:srcRect r="1428" b="8322"/>
          <a:stretch>
            <a:fillRect/>
          </a:stretch>
        </p:blipFill>
        <p:spPr bwMode="auto">
          <a:xfrm>
            <a:off x="0" y="3500438"/>
            <a:ext cx="4932363" cy="3357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4" name="Picture 6"/>
          <p:cNvPicPr>
            <a:picLocks noChangeAspect="1" noChangeArrowheads="1"/>
          </p:cNvPicPr>
          <p:nvPr/>
        </p:nvPicPr>
        <p:blipFill>
          <a:blip r:embed="rId4" cstate="print"/>
          <a:srcRect l="1697" t="4678"/>
          <a:stretch>
            <a:fillRect/>
          </a:stretch>
        </p:blipFill>
        <p:spPr bwMode="auto">
          <a:xfrm>
            <a:off x="4932363" y="0"/>
            <a:ext cx="4211637" cy="2782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5" name="Picture 7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932363" y="2781300"/>
            <a:ext cx="4211637" cy="4076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776" name="Text Box 8"/>
          <p:cNvSpPr txBox="1">
            <a:spLocks noChangeArrowheads="1"/>
          </p:cNvSpPr>
          <p:nvPr/>
        </p:nvSpPr>
        <p:spPr bwMode="auto">
          <a:xfrm>
            <a:off x="5076825" y="2420938"/>
            <a:ext cx="34417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altLang="ru-RU" b="1">
                <a:solidFill>
                  <a:srgbClr val="080808"/>
                </a:solidFill>
              </a:rPr>
              <a:t>Сверчков Николай «Тройка»</a:t>
            </a:r>
          </a:p>
        </p:txBody>
      </p:sp>
      <p:sp>
        <p:nvSpPr>
          <p:cNvPr id="32777" name="Text Box 9"/>
          <p:cNvSpPr txBox="1">
            <a:spLocks noChangeArrowheads="1"/>
          </p:cNvSpPr>
          <p:nvPr/>
        </p:nvSpPr>
        <p:spPr bwMode="auto">
          <a:xfrm>
            <a:off x="0" y="2781300"/>
            <a:ext cx="4884738" cy="696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20000"/>
              </a:spcBef>
              <a:buClr>
                <a:schemeClr val="hlink"/>
              </a:buClr>
              <a:buFont typeface="Wingdings" pitchFamily="2" charset="2"/>
              <a:buNone/>
            </a:pPr>
            <a:r>
              <a:rPr lang="ru-RU" altLang="ru-RU" b="1"/>
              <a:t>Орловский Александр «Путешественник </a:t>
            </a:r>
          </a:p>
          <a:p>
            <a:pPr>
              <a:spcBef>
                <a:spcPct val="20000"/>
              </a:spcBef>
              <a:buClr>
                <a:schemeClr val="hlink"/>
              </a:buClr>
              <a:buFont typeface="Wingdings" pitchFamily="2" charset="2"/>
              <a:buNone/>
            </a:pPr>
            <a:r>
              <a:rPr lang="ru-RU" altLang="ru-RU" b="1"/>
              <a:t>в кибитке, запряжённой тройкой» </a:t>
            </a:r>
          </a:p>
        </p:txBody>
      </p:sp>
      <p:sp>
        <p:nvSpPr>
          <p:cNvPr id="32778" name="Text Box 10"/>
          <p:cNvSpPr txBox="1">
            <a:spLocks noChangeArrowheads="1"/>
          </p:cNvSpPr>
          <p:nvPr/>
        </p:nvSpPr>
        <p:spPr bwMode="auto">
          <a:xfrm>
            <a:off x="323850" y="6453188"/>
            <a:ext cx="31686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  <a:buClr>
                <a:schemeClr val="hlink"/>
              </a:buClr>
              <a:buFont typeface="Wingdings" pitchFamily="2" charset="2"/>
              <a:buNone/>
            </a:pPr>
            <a:r>
              <a:rPr lang="ru-RU" altLang="ru-RU" b="1">
                <a:solidFill>
                  <a:srgbClr val="080808"/>
                </a:solidFill>
              </a:rPr>
              <a:t>Рубо Франц «Тройка». </a:t>
            </a:r>
          </a:p>
          <a:p>
            <a:endParaRPr lang="ru-RU" altLang="ru-RU" b="1">
              <a:solidFill>
                <a:srgbClr val="080808"/>
              </a:solidFill>
            </a:endParaRPr>
          </a:p>
        </p:txBody>
      </p:sp>
      <p:sp>
        <p:nvSpPr>
          <p:cNvPr id="32779" name="Text Box 11"/>
          <p:cNvSpPr txBox="1">
            <a:spLocks noChangeArrowheads="1"/>
          </p:cNvSpPr>
          <p:nvPr/>
        </p:nvSpPr>
        <p:spPr bwMode="auto">
          <a:xfrm>
            <a:off x="5076825" y="6216650"/>
            <a:ext cx="406717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  <a:buClr>
                <a:schemeClr val="hlink"/>
              </a:buClr>
              <a:buFont typeface="Wingdings" pitchFamily="2" charset="2"/>
              <a:buNone/>
            </a:pPr>
            <a:r>
              <a:rPr lang="ru-RU" altLang="ru-RU" b="1">
                <a:solidFill>
                  <a:srgbClr val="990000"/>
                </a:solidFill>
              </a:rPr>
              <a:t>Орловский Кирилл «Почтовая Тройка на зимней дороге»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742950"/>
            <a:ext cx="11430000" cy="7600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795" name="Text Box 5"/>
          <p:cNvSpPr txBox="1">
            <a:spLocks noChangeArrowheads="1"/>
          </p:cNvSpPr>
          <p:nvPr/>
        </p:nvSpPr>
        <p:spPr bwMode="auto">
          <a:xfrm>
            <a:off x="0" y="6491288"/>
            <a:ext cx="45561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altLang="ru-RU" b="1"/>
              <a:t>Сверчков Николай «Тройка на закате»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1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838200" y="188913"/>
            <a:ext cx="8007350" cy="6408737"/>
          </a:xfrm>
        </p:spPr>
        <p:txBody>
          <a:bodyPr rtlCol="0">
            <a:normAutofit/>
          </a:bodyPr>
          <a:lstStyle/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ru-RU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		</a:t>
            </a:r>
            <a:endParaRPr lang="ru-RU" sz="1800" dirty="0" smtClean="0">
              <a:solidFill>
                <a:schemeClr val="tx2"/>
              </a:solidFill>
            </a:endParaRPr>
          </a:p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 typeface="Wingdings" pitchFamily="2" charset="2"/>
              <a:buNone/>
              <a:defRPr/>
            </a:pPr>
            <a:endParaRPr lang="ru-RU" sz="1800" b="1" dirty="0">
              <a:solidFill>
                <a:schemeClr val="tx2"/>
              </a:solidFill>
            </a:endParaRPr>
          </a:p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ru-RU" sz="1800" b="1" dirty="0" smtClean="0">
                <a:solidFill>
                  <a:schemeClr val="tx2"/>
                </a:solidFill>
              </a:rPr>
              <a:t>		</a:t>
            </a:r>
            <a:r>
              <a:rPr lang="ru-RU" sz="1800" dirty="0" smtClean="0">
                <a:solidFill>
                  <a:schemeClr val="tx2"/>
                </a:solidFill>
              </a:rPr>
              <a:t>Композиторы </a:t>
            </a:r>
            <a:r>
              <a:rPr lang="ru-RU" sz="1800" dirty="0">
                <a:solidFill>
                  <a:schemeClr val="tx2"/>
                </a:solidFill>
              </a:rPr>
              <a:t>также часто используют звук и тему колокольчика в своих произведениях. Они сопровождают звучание симфонического оркестра при исполнении народной и классической музыки.  Часто образ колокольчика можно встретить в романсах. </a:t>
            </a:r>
          </a:p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 typeface="Wingdings" pitchFamily="2" charset="2"/>
              <a:buNone/>
              <a:defRPr/>
            </a:pPr>
            <a:endParaRPr lang="ru-RU" sz="1800" b="1" dirty="0" smtClean="0">
              <a:solidFill>
                <a:schemeClr val="tx2"/>
              </a:solidFill>
            </a:endParaRPr>
          </a:p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 typeface="Wingdings" pitchFamily="2" charset="2"/>
              <a:buNone/>
              <a:defRPr/>
            </a:pPr>
            <a:endParaRPr lang="ru-RU" sz="1800" b="1" dirty="0">
              <a:solidFill>
                <a:schemeClr val="tx2"/>
              </a:solidFill>
            </a:endParaRPr>
          </a:p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 typeface="Wingdings" pitchFamily="2" charset="2"/>
              <a:buNone/>
              <a:defRPr/>
            </a:pPr>
            <a:endParaRPr lang="ru-RU" sz="1800" b="1" dirty="0">
              <a:solidFill>
                <a:schemeClr val="tx2"/>
              </a:solidFill>
            </a:endParaRPr>
          </a:p>
          <a:p>
            <a:pPr algn="ctr" eaLnBrk="1" fontAlgn="auto" hangingPunct="1">
              <a:lnSpc>
                <a:spcPct val="80000"/>
              </a:lnSpc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ru-RU" sz="1800" b="1" dirty="0">
                <a:solidFill>
                  <a:schemeClr val="tx2"/>
                </a:solidFill>
              </a:rPr>
              <a:t>В лунном сиянии</a:t>
            </a:r>
            <a:endParaRPr lang="en-US" sz="1800" b="1" dirty="0">
              <a:solidFill>
                <a:schemeClr val="tx2"/>
              </a:solidFill>
            </a:endParaRPr>
          </a:p>
          <a:p>
            <a:pPr algn="ctr" eaLnBrk="1" fontAlgn="auto" hangingPunct="1">
              <a:lnSpc>
                <a:spcPct val="80000"/>
              </a:lnSpc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en-US" sz="1800" b="1" dirty="0">
                <a:solidFill>
                  <a:schemeClr val="tx2"/>
                </a:solidFill>
              </a:rPr>
              <a:t>(</a:t>
            </a:r>
            <a:r>
              <a:rPr lang="ru-RU" sz="1800" b="1" dirty="0">
                <a:solidFill>
                  <a:schemeClr val="tx2"/>
                </a:solidFill>
              </a:rPr>
              <a:t>Слова и музыка Евгения Юрьева</a:t>
            </a:r>
            <a:r>
              <a:rPr lang="en-US" sz="1800" b="1" dirty="0">
                <a:solidFill>
                  <a:schemeClr val="tx2"/>
                </a:solidFill>
              </a:rPr>
              <a:t>)</a:t>
            </a:r>
            <a:endParaRPr lang="ru-RU" sz="1800" b="1" dirty="0">
              <a:solidFill>
                <a:schemeClr val="tx2"/>
              </a:solidFill>
            </a:endParaRPr>
          </a:p>
          <a:p>
            <a:pPr algn="ctr" eaLnBrk="1" fontAlgn="auto" hangingPunct="1">
              <a:lnSpc>
                <a:spcPct val="80000"/>
              </a:lnSpc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ru-RU" sz="1800" dirty="0">
                <a:solidFill>
                  <a:schemeClr val="tx2"/>
                </a:solidFill>
              </a:rPr>
              <a:t>В лунном </a:t>
            </a:r>
            <a:r>
              <a:rPr lang="ru-RU" sz="1800" dirty="0" err="1">
                <a:solidFill>
                  <a:schemeClr val="tx2"/>
                </a:solidFill>
              </a:rPr>
              <a:t>сияньи</a:t>
            </a:r>
            <a:r>
              <a:rPr lang="ru-RU" sz="1800" dirty="0">
                <a:solidFill>
                  <a:schemeClr val="tx2"/>
                </a:solidFill>
              </a:rPr>
              <a:t> ранней весною</a:t>
            </a:r>
          </a:p>
          <a:p>
            <a:pPr algn="ctr" eaLnBrk="1" fontAlgn="auto" hangingPunct="1">
              <a:lnSpc>
                <a:spcPct val="80000"/>
              </a:lnSpc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ru-RU" sz="1800" dirty="0">
                <a:solidFill>
                  <a:schemeClr val="tx2"/>
                </a:solidFill>
              </a:rPr>
              <a:t>Помнятся встречи друг мой с тобою</a:t>
            </a:r>
          </a:p>
          <a:p>
            <a:pPr algn="ctr" eaLnBrk="1" fontAlgn="auto" hangingPunct="1">
              <a:lnSpc>
                <a:spcPct val="80000"/>
              </a:lnSpc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ru-RU" sz="1800" dirty="0">
                <a:solidFill>
                  <a:schemeClr val="tx2"/>
                </a:solidFill>
              </a:rPr>
              <a:t>Колокольчиком твой голос юный звенел</a:t>
            </a:r>
          </a:p>
          <a:p>
            <a:pPr algn="ctr" eaLnBrk="1" fontAlgn="auto" hangingPunct="1">
              <a:lnSpc>
                <a:spcPct val="80000"/>
              </a:lnSpc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ru-RU" sz="1800" dirty="0">
                <a:solidFill>
                  <a:schemeClr val="tx2"/>
                </a:solidFill>
              </a:rPr>
              <a:t>Динь-динь-динь </a:t>
            </a:r>
            <a:r>
              <a:rPr lang="ru-RU" sz="1800" dirty="0" err="1">
                <a:solidFill>
                  <a:schemeClr val="tx2"/>
                </a:solidFill>
              </a:rPr>
              <a:t>динь-динь-динь</a:t>
            </a:r>
            <a:r>
              <a:rPr lang="ru-RU" sz="1800" dirty="0">
                <a:solidFill>
                  <a:schemeClr val="tx2"/>
                </a:solidFill>
              </a:rPr>
              <a:t> о любви сладко пел.</a:t>
            </a:r>
          </a:p>
          <a:p>
            <a:pPr algn="ctr" eaLnBrk="1" fontAlgn="auto" hangingPunct="1">
              <a:lnSpc>
                <a:spcPct val="80000"/>
              </a:lnSpc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ru-RU" sz="1800" dirty="0">
                <a:solidFill>
                  <a:schemeClr val="tx2"/>
                </a:solidFill>
              </a:rPr>
              <a:t>Вспомнился зал мне с шумной толпою</a:t>
            </a:r>
          </a:p>
          <a:p>
            <a:pPr algn="ctr" eaLnBrk="1" fontAlgn="auto" hangingPunct="1">
              <a:lnSpc>
                <a:spcPct val="80000"/>
              </a:lnSpc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ru-RU" sz="1800" dirty="0">
                <a:solidFill>
                  <a:schemeClr val="tx2"/>
                </a:solidFill>
              </a:rPr>
              <a:t>Личико милой с белой фатою</a:t>
            </a:r>
          </a:p>
          <a:p>
            <a:pPr algn="ctr" eaLnBrk="1" fontAlgn="auto" hangingPunct="1">
              <a:lnSpc>
                <a:spcPct val="80000"/>
              </a:lnSpc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ru-RU" sz="1800" dirty="0">
                <a:solidFill>
                  <a:schemeClr val="tx2"/>
                </a:solidFill>
              </a:rPr>
              <a:t>Динь-динь-динь, динь-динь-динь звон бокалов шумит</a:t>
            </a:r>
          </a:p>
          <a:p>
            <a:pPr algn="ctr" eaLnBrk="1" fontAlgn="auto" hangingPunct="1">
              <a:lnSpc>
                <a:spcPct val="80000"/>
              </a:lnSpc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ru-RU" sz="1800" dirty="0">
                <a:solidFill>
                  <a:schemeClr val="tx2"/>
                </a:solidFill>
              </a:rPr>
              <a:t>С молодою женой мой соперник стоит</a:t>
            </a:r>
          </a:p>
          <a:p>
            <a:pPr algn="ctr" eaLnBrk="1" fontAlgn="auto" hangingPunct="1">
              <a:lnSpc>
                <a:spcPct val="80000"/>
              </a:lnSpc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ru-RU" sz="1800" dirty="0">
                <a:solidFill>
                  <a:schemeClr val="tx2"/>
                </a:solidFill>
              </a:rPr>
              <a:t>В лунном </a:t>
            </a:r>
            <a:r>
              <a:rPr lang="ru-RU" sz="1800" dirty="0" err="1">
                <a:solidFill>
                  <a:schemeClr val="tx2"/>
                </a:solidFill>
              </a:rPr>
              <a:t>сияньи</a:t>
            </a:r>
            <a:r>
              <a:rPr lang="ru-RU" sz="1800" dirty="0">
                <a:solidFill>
                  <a:schemeClr val="tx2"/>
                </a:solidFill>
              </a:rPr>
              <a:t> снег серебрится</a:t>
            </a:r>
          </a:p>
          <a:p>
            <a:pPr algn="ctr" eaLnBrk="1" fontAlgn="auto" hangingPunct="1">
              <a:lnSpc>
                <a:spcPct val="80000"/>
              </a:lnSpc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ru-RU" sz="1800" dirty="0">
                <a:solidFill>
                  <a:schemeClr val="tx2"/>
                </a:solidFill>
              </a:rPr>
              <a:t>Вдоль по дороге троечка мчится</a:t>
            </a:r>
          </a:p>
          <a:p>
            <a:pPr algn="ctr" eaLnBrk="1" fontAlgn="auto" hangingPunct="1">
              <a:lnSpc>
                <a:spcPct val="80000"/>
              </a:lnSpc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ru-RU" sz="1800" dirty="0">
                <a:solidFill>
                  <a:schemeClr val="tx2"/>
                </a:solidFill>
              </a:rPr>
              <a:t>Динь-динь-динь </a:t>
            </a:r>
            <a:r>
              <a:rPr lang="ru-RU" sz="1800" dirty="0" err="1">
                <a:solidFill>
                  <a:schemeClr val="tx2"/>
                </a:solidFill>
              </a:rPr>
              <a:t>динь-динь-динь</a:t>
            </a:r>
            <a:r>
              <a:rPr lang="ru-RU" sz="1800" dirty="0">
                <a:solidFill>
                  <a:schemeClr val="tx2"/>
                </a:solidFill>
              </a:rPr>
              <a:t> колокольчик звенит</a:t>
            </a:r>
          </a:p>
          <a:p>
            <a:pPr algn="ctr" eaLnBrk="1" fontAlgn="auto" hangingPunct="1">
              <a:lnSpc>
                <a:spcPct val="80000"/>
              </a:lnSpc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ru-RU" sz="1800" dirty="0">
                <a:solidFill>
                  <a:schemeClr val="tx2"/>
                </a:solidFill>
              </a:rPr>
              <a:t>Этот звон этот звон о любви говорит.</a:t>
            </a:r>
          </a:p>
        </p:txBody>
      </p:sp>
      <p:pic>
        <p:nvPicPr>
          <p:cNvPr id="34819" name="10 В лунном сиянии.(городской романс).mp3">
            <a:hlinkClick r:id="" action="ppaction://media"/>
          </p:cNvPr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675688" y="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684213" y="188913"/>
            <a:ext cx="8089900" cy="6264275"/>
          </a:xfrm>
        </p:spPr>
        <p:txBody>
          <a:bodyPr/>
          <a:lstStyle/>
          <a:p>
            <a:pPr algn="ctr"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ru-RU" altLang="ru-RU" sz="1800" b="1" smtClean="0">
                <a:solidFill>
                  <a:schemeClr val="tx2"/>
                </a:solidFill>
              </a:rPr>
              <a:t>Колокольчик</a:t>
            </a:r>
          </a:p>
          <a:p>
            <a:pPr algn="ctr"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ru-RU" altLang="ru-RU" sz="1800" b="1" smtClean="0">
                <a:solidFill>
                  <a:schemeClr val="tx2"/>
                </a:solidFill>
              </a:rPr>
              <a:t>(Однозвучно гремит колокольчик)</a:t>
            </a:r>
          </a:p>
          <a:p>
            <a:pPr algn="ctr"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ru-RU" altLang="ru-RU" sz="1800" b="1" smtClean="0">
                <a:solidFill>
                  <a:schemeClr val="tx2"/>
                </a:solidFill>
              </a:rPr>
              <a:t>(слова: Иван Макаров - музыка: Александр Гурилев)</a:t>
            </a:r>
            <a:endParaRPr lang="ru-RU" altLang="ru-RU" sz="1800" smtClean="0">
              <a:solidFill>
                <a:schemeClr val="tx2"/>
              </a:solidFill>
            </a:endParaRPr>
          </a:p>
          <a:p>
            <a:pPr algn="ctr" eaLnBrk="1" hangingPunct="1">
              <a:lnSpc>
                <a:spcPct val="80000"/>
              </a:lnSpc>
              <a:buFont typeface="Wingdings" pitchFamily="2" charset="2"/>
              <a:buNone/>
            </a:pPr>
            <a:endParaRPr lang="ru-RU" altLang="ru-RU" sz="1800" smtClean="0">
              <a:solidFill>
                <a:schemeClr val="tx2"/>
              </a:solidFill>
            </a:endParaRPr>
          </a:p>
          <a:p>
            <a:pPr algn="ctr"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ru-RU" altLang="ru-RU" sz="1800" smtClean="0">
                <a:solidFill>
                  <a:schemeClr val="tx2"/>
                </a:solidFill>
              </a:rPr>
              <a:t>Однозвучно гремит колокольчик,</a:t>
            </a:r>
          </a:p>
          <a:p>
            <a:pPr algn="ctr"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ru-RU" altLang="ru-RU" sz="1800" smtClean="0">
                <a:solidFill>
                  <a:schemeClr val="tx2"/>
                </a:solidFill>
              </a:rPr>
              <a:t>И дорога пылится слегка,</a:t>
            </a:r>
          </a:p>
          <a:p>
            <a:pPr algn="ctr"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ru-RU" altLang="ru-RU" sz="1800" smtClean="0">
                <a:solidFill>
                  <a:schemeClr val="tx2"/>
                </a:solidFill>
              </a:rPr>
              <a:t>И уныло по ровному полю</a:t>
            </a:r>
          </a:p>
          <a:p>
            <a:pPr algn="ctr"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ru-RU" altLang="ru-RU" sz="1800" smtClean="0">
                <a:solidFill>
                  <a:schemeClr val="tx2"/>
                </a:solidFill>
              </a:rPr>
              <a:t>Заливается песнь ямщика,</a:t>
            </a:r>
          </a:p>
          <a:p>
            <a:pPr algn="ctr"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ru-RU" altLang="ru-RU" sz="1800" smtClean="0">
                <a:solidFill>
                  <a:schemeClr val="tx2"/>
                </a:solidFill>
              </a:rPr>
              <a:t>Заливается песнь ямщика.</a:t>
            </a:r>
          </a:p>
          <a:p>
            <a:pPr algn="ctr"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ru-RU" altLang="ru-RU" sz="1800" smtClean="0">
                <a:solidFill>
                  <a:schemeClr val="tx2"/>
                </a:solidFill>
              </a:rPr>
              <a:t>Столько чувства в той песне унылой.</a:t>
            </a:r>
          </a:p>
          <a:p>
            <a:pPr algn="ctr"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ru-RU" altLang="ru-RU" sz="1800" smtClean="0">
                <a:solidFill>
                  <a:schemeClr val="tx2"/>
                </a:solidFill>
              </a:rPr>
              <a:t>Столько грусти в напеве родном,</a:t>
            </a:r>
          </a:p>
          <a:p>
            <a:pPr algn="ctr"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ru-RU" altLang="ru-RU" sz="1800" smtClean="0">
                <a:solidFill>
                  <a:schemeClr val="tx2"/>
                </a:solidFill>
              </a:rPr>
              <a:t>Что в груди моей, хладной, остылой,</a:t>
            </a:r>
          </a:p>
          <a:p>
            <a:pPr algn="ctr"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ru-RU" altLang="ru-RU" sz="1800" smtClean="0">
                <a:solidFill>
                  <a:schemeClr val="tx2"/>
                </a:solidFill>
              </a:rPr>
              <a:t>Разгорелося сердце огнём.</a:t>
            </a:r>
          </a:p>
          <a:p>
            <a:pPr algn="ctr"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ru-RU" altLang="ru-RU" sz="1800" smtClean="0">
                <a:solidFill>
                  <a:schemeClr val="tx2"/>
                </a:solidFill>
              </a:rPr>
              <a:t>Разгорелося сердце огнем!</a:t>
            </a:r>
          </a:p>
          <a:p>
            <a:pPr algn="ctr"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ru-RU" altLang="ru-RU" sz="1800" smtClean="0">
                <a:solidFill>
                  <a:schemeClr val="tx2"/>
                </a:solidFill>
              </a:rPr>
              <a:t>И припомнил я ночи другие,</a:t>
            </a:r>
          </a:p>
          <a:p>
            <a:pPr algn="ctr"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ru-RU" altLang="ru-RU" sz="1800" smtClean="0">
                <a:solidFill>
                  <a:schemeClr val="tx2"/>
                </a:solidFill>
              </a:rPr>
              <a:t>И родные поля и леса,</a:t>
            </a:r>
          </a:p>
          <a:p>
            <a:pPr algn="ctr"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ru-RU" altLang="ru-RU" sz="1800" smtClean="0">
                <a:solidFill>
                  <a:schemeClr val="tx2"/>
                </a:solidFill>
              </a:rPr>
              <a:t>И на очи, давно уж сухие,</a:t>
            </a:r>
          </a:p>
          <a:p>
            <a:pPr algn="ctr"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ru-RU" altLang="ru-RU" sz="1800" smtClean="0">
                <a:solidFill>
                  <a:schemeClr val="tx2"/>
                </a:solidFill>
              </a:rPr>
              <a:t>Набежала, как искра, слеза.</a:t>
            </a:r>
          </a:p>
          <a:p>
            <a:pPr algn="ctr"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ru-RU" altLang="ru-RU" sz="1800" smtClean="0">
                <a:solidFill>
                  <a:schemeClr val="tx2"/>
                </a:solidFill>
              </a:rPr>
              <a:t>Набежала, как искра, слеза.</a:t>
            </a:r>
          </a:p>
          <a:p>
            <a:pPr algn="ctr"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ru-RU" altLang="ru-RU" sz="1800" smtClean="0">
                <a:solidFill>
                  <a:schemeClr val="tx2"/>
                </a:solidFill>
              </a:rPr>
              <a:t>Однозвучно гремит колокольчик,</a:t>
            </a:r>
          </a:p>
          <a:p>
            <a:pPr algn="ctr"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ru-RU" altLang="ru-RU" sz="1800" smtClean="0">
                <a:solidFill>
                  <a:schemeClr val="tx2"/>
                </a:solidFill>
              </a:rPr>
              <a:t>Издали отдаваясь слегка…</a:t>
            </a:r>
          </a:p>
          <a:p>
            <a:pPr algn="ctr"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ru-RU" altLang="ru-RU" sz="1800" smtClean="0">
                <a:solidFill>
                  <a:schemeClr val="tx2"/>
                </a:solidFill>
              </a:rPr>
              <a:t>И замолк мой ямщик, а дорога</a:t>
            </a:r>
          </a:p>
          <a:p>
            <a:pPr algn="ctr"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ru-RU" altLang="ru-RU" sz="1800" smtClean="0">
                <a:solidFill>
                  <a:schemeClr val="tx2"/>
                </a:solidFill>
              </a:rPr>
              <a:t>Предо мной далека, далека.</a:t>
            </a:r>
          </a:p>
          <a:p>
            <a:pPr algn="ctr"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ru-RU" altLang="ru-RU" sz="1800" smtClean="0">
                <a:solidFill>
                  <a:schemeClr val="tx2"/>
                </a:solidFill>
              </a:rPr>
              <a:t>Предо мной далека, далека!</a:t>
            </a:r>
          </a:p>
        </p:txBody>
      </p:sp>
      <p:pic>
        <p:nvPicPr>
          <p:cNvPr id="35843" name="Однозвучно гремит колокольчик (2001).mp3">
            <a:hlinkClick r:id="" action="ppaction://media"/>
          </p:cNvPr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694738" y="0"/>
            <a:ext cx="449262" cy="449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404813"/>
            <a:ext cx="8291513" cy="5721350"/>
          </a:xfrm>
        </p:spPr>
        <p:txBody>
          <a:bodyPr rtlCol="0">
            <a:normAutofit fontScale="85000" lnSpcReduction="20000"/>
          </a:bodyPr>
          <a:lstStyle/>
          <a:p>
            <a:pPr marL="0" indent="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>
                <a:solidFill>
                  <a:schemeClr val="tx1">
                    <a:lumMod val="50000"/>
                    <a:lumOff val="50000"/>
                  </a:schemeClr>
                </a:solidFill>
              </a:rPr>
              <a:t> </a:t>
            </a:r>
            <a:endParaRPr lang="ru-RU" dirty="0">
              <a:solidFill>
                <a:schemeClr val="tx2"/>
              </a:solidFill>
            </a:endParaRPr>
          </a:p>
          <a:p>
            <a:pPr marL="0" indent="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dirty="0">
                <a:solidFill>
                  <a:schemeClr val="tx2"/>
                </a:solidFill>
              </a:rPr>
              <a:t>Заключение.</a:t>
            </a:r>
            <a:endParaRPr lang="ru-RU" dirty="0">
              <a:solidFill>
                <a:schemeClr val="tx2"/>
              </a:solidFill>
            </a:endParaRPr>
          </a:p>
          <a:p>
            <a:pPr marL="0" indent="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>
                <a:solidFill>
                  <a:schemeClr val="tx2"/>
                </a:solidFill>
              </a:rPr>
              <a:t>В ходе работы были сделаны следующие выводы: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>
                <a:solidFill>
                  <a:schemeClr val="tx2"/>
                </a:solidFill>
              </a:rPr>
              <a:t>Колокольчики появились в древней истории, присутствовали в культуре практически всех народов.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>
                <a:solidFill>
                  <a:schemeClr val="tx2"/>
                </a:solidFill>
              </a:rPr>
              <a:t>Первые поддужные / сигнальные колокольчики в России появились в конце </a:t>
            </a:r>
            <a:r>
              <a:rPr lang="en-US" dirty="0">
                <a:solidFill>
                  <a:schemeClr val="tx2"/>
                </a:solidFill>
              </a:rPr>
              <a:t>XVIII</a:t>
            </a:r>
            <a:r>
              <a:rPr lang="ru-RU" dirty="0">
                <a:solidFill>
                  <a:schemeClr val="tx2"/>
                </a:solidFill>
              </a:rPr>
              <a:t> века.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>
                <a:solidFill>
                  <a:schemeClr val="tx2"/>
                </a:solidFill>
              </a:rPr>
              <a:t>Колокольчики выполняли многочисленные функции: от магических до бытовых, использовались в различных произведениях искусства;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>
                <a:solidFill>
                  <a:schemeClr val="tx2"/>
                </a:solidFill>
              </a:rPr>
              <a:t>Колокольчики украшали и скрашивали </a:t>
            </a:r>
            <a:r>
              <a:rPr lang="ru-RU" dirty="0" smtClean="0">
                <a:solidFill>
                  <a:schemeClr val="tx2"/>
                </a:solidFill>
              </a:rPr>
              <a:t>трудности </a:t>
            </a:r>
            <a:r>
              <a:rPr lang="ru-RU" dirty="0">
                <a:solidFill>
                  <a:schemeClr val="tx2"/>
                </a:solidFill>
              </a:rPr>
              <a:t>жизни русского народа, помогали преодолевать тяготы и невзгоды, поэтому стали символом русской истории </a:t>
            </a:r>
            <a:r>
              <a:rPr lang="en-US" dirty="0">
                <a:solidFill>
                  <a:schemeClr val="tx2"/>
                </a:solidFill>
              </a:rPr>
              <a:t>XIX</a:t>
            </a:r>
            <a:r>
              <a:rPr lang="ru-RU" dirty="0">
                <a:solidFill>
                  <a:schemeClr val="tx2"/>
                </a:solidFill>
              </a:rPr>
              <a:t> века</a:t>
            </a:r>
            <a:r>
              <a:rPr lang="ru-RU" dirty="0" smtClean="0">
                <a:solidFill>
                  <a:schemeClr val="tx2"/>
                </a:solidFill>
              </a:rPr>
              <a:t>;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>
                <a:solidFill>
                  <a:schemeClr val="tx2"/>
                </a:solidFill>
              </a:rPr>
              <a:t>В литературе наиболее значимую роль сыграл поддужный колокольчик</a:t>
            </a:r>
            <a:r>
              <a:rPr lang="en-US" dirty="0" smtClean="0">
                <a:solidFill>
                  <a:schemeClr val="tx2"/>
                </a:solidFill>
              </a:rPr>
              <a:t>;</a:t>
            </a:r>
            <a:endParaRPr lang="ru-RU" dirty="0">
              <a:solidFill>
                <a:schemeClr val="tx2"/>
              </a:solidFill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>
                <a:solidFill>
                  <a:schemeClr val="tx2"/>
                </a:solidFill>
              </a:rPr>
              <a:t>В данный момент колокольчики являются лишь памятником того времени, «осколком» истории, однако весьма популярным и востребованным: их используют в качестве сувениров, в России существует музей колокольчиков в Валдае.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333375"/>
            <a:ext cx="8291513" cy="6264275"/>
          </a:xfrm>
        </p:spPr>
        <p:txBody>
          <a:bodyPr rtlCol="0">
            <a:normAutofit fontScale="40000" lnSpcReduction="20000"/>
          </a:bodyPr>
          <a:lstStyle/>
          <a:p>
            <a:pPr marL="0" indent="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>
                <a:solidFill>
                  <a:schemeClr val="tx2"/>
                </a:solidFill>
              </a:rPr>
              <a:t>Список источников:</a:t>
            </a:r>
          </a:p>
          <a:p>
            <a:pPr marL="0" indent="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>
                <a:solidFill>
                  <a:schemeClr val="tx2"/>
                </a:solidFill>
              </a:rPr>
              <a:t> </a:t>
            </a:r>
            <a:endParaRPr lang="ru-RU" dirty="0" smtClean="0">
              <a:solidFill>
                <a:schemeClr val="tx2"/>
              </a:solidFill>
            </a:endParaRPr>
          </a:p>
          <a:p>
            <a:pPr marL="0" indent="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>
              <a:solidFill>
                <a:schemeClr val="tx2"/>
              </a:solidFill>
            </a:endParaRPr>
          </a:p>
          <a:p>
            <a:pPr marL="0" indent="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>
                <a:solidFill>
                  <a:schemeClr val="tx2"/>
                </a:solidFill>
              </a:rPr>
              <a:t>1.  Валенцова М.М. «О магических функциях колокольчика»</a:t>
            </a:r>
          </a:p>
          <a:p>
            <a:pPr marL="0" indent="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>
                <a:solidFill>
                  <a:schemeClr val="tx2"/>
                </a:solidFill>
              </a:rPr>
              <a:t>2.  </a:t>
            </a:r>
            <a:r>
              <a:rPr lang="ru-RU" dirty="0" err="1" smtClean="0">
                <a:solidFill>
                  <a:schemeClr val="tx2"/>
                </a:solidFill>
              </a:rPr>
              <a:t>Ганулич</a:t>
            </a:r>
            <a:r>
              <a:rPr lang="ru-RU" dirty="0" smtClean="0">
                <a:solidFill>
                  <a:schemeClr val="tx2"/>
                </a:solidFill>
              </a:rPr>
              <a:t> </a:t>
            </a:r>
            <a:r>
              <a:rPr lang="ru-RU" dirty="0">
                <a:solidFill>
                  <a:schemeClr val="tx2"/>
                </a:solidFill>
              </a:rPr>
              <a:t>А.К. К истории производства поддужных колокольчиков в России // Колокола: история и современность. — М., </a:t>
            </a:r>
            <a:r>
              <a:rPr lang="ru-RU" dirty="0" smtClean="0">
                <a:solidFill>
                  <a:schemeClr val="tx2"/>
                </a:solidFill>
              </a:rPr>
              <a:t>   </a:t>
            </a:r>
          </a:p>
          <a:p>
            <a:pPr marL="0" indent="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>
                <a:solidFill>
                  <a:schemeClr val="tx2"/>
                </a:solidFill>
              </a:rPr>
              <a:t>     1985</a:t>
            </a:r>
            <a:r>
              <a:rPr lang="ru-RU" dirty="0">
                <a:solidFill>
                  <a:schemeClr val="tx2"/>
                </a:solidFill>
              </a:rPr>
              <a:t>. </a:t>
            </a:r>
          </a:p>
          <a:p>
            <a:pPr marL="0" indent="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>
                <a:solidFill>
                  <a:schemeClr val="tx2"/>
                </a:solidFill>
              </a:rPr>
              <a:t>3.  </a:t>
            </a:r>
            <a:r>
              <a:rPr lang="ru-RU" dirty="0" err="1">
                <a:solidFill>
                  <a:schemeClr val="tx2"/>
                </a:solidFill>
              </a:rPr>
              <a:t>Ганулич</a:t>
            </a:r>
            <a:r>
              <a:rPr lang="ru-RU" dirty="0">
                <a:solidFill>
                  <a:schemeClr val="tx2"/>
                </a:solidFill>
              </a:rPr>
              <a:t> А.К. Поддужный колокольчик // Наука и жизнь. — 1982. — . 7.</a:t>
            </a:r>
          </a:p>
          <a:p>
            <a:pPr marL="0" indent="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>
                <a:solidFill>
                  <a:schemeClr val="tx2"/>
                </a:solidFill>
              </a:rPr>
              <a:t>4.  </a:t>
            </a:r>
            <a:r>
              <a:rPr lang="ru-RU" dirty="0" err="1">
                <a:solidFill>
                  <a:schemeClr val="tx2"/>
                </a:solidFill>
              </a:rPr>
              <a:t>Ганулич</a:t>
            </a:r>
            <a:r>
              <a:rPr lang="ru-RU" dirty="0">
                <a:solidFill>
                  <a:schemeClr val="tx2"/>
                </a:solidFill>
              </a:rPr>
              <a:t> А.К. Русская троечная упряжь — музыкальный ин-</a:t>
            </a:r>
            <a:r>
              <a:rPr lang="ru-RU" dirty="0" err="1">
                <a:solidFill>
                  <a:schemeClr val="tx2"/>
                </a:solidFill>
              </a:rPr>
              <a:t>струмент</a:t>
            </a:r>
            <a:r>
              <a:rPr lang="ru-RU" dirty="0">
                <a:solidFill>
                  <a:schemeClr val="tx2"/>
                </a:solidFill>
              </a:rPr>
              <a:t> // Наука и жизнь. — 1983. — . 12. </a:t>
            </a:r>
          </a:p>
          <a:p>
            <a:pPr marL="0" indent="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>
                <a:solidFill>
                  <a:schemeClr val="tx2"/>
                </a:solidFill>
              </a:rPr>
              <a:t>5.  Годин Л.З. Звонкий металл // Знание — сила. — 1974. — . 10. </a:t>
            </a:r>
          </a:p>
          <a:p>
            <a:pPr marL="0" indent="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>
                <a:solidFill>
                  <a:schemeClr val="tx2"/>
                </a:solidFill>
              </a:rPr>
              <a:t>6.  Потехин В.Ф. О содержании серебра в поддужных колокольчиках // Колокола: история и современность. — М., 1985. </a:t>
            </a:r>
          </a:p>
          <a:p>
            <a:pPr marL="0" indent="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>
                <a:solidFill>
                  <a:schemeClr val="tx2"/>
                </a:solidFill>
              </a:rPr>
              <a:t>7.  Кошелев В. «"Время колокольчиков": литературная история символа»</a:t>
            </a:r>
          </a:p>
          <a:p>
            <a:pPr marL="0" indent="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>
                <a:solidFill>
                  <a:schemeClr val="tx2"/>
                </a:solidFill>
              </a:rPr>
              <a:t>8</a:t>
            </a:r>
            <a:r>
              <a:rPr lang="ru-RU" dirty="0" smtClean="0">
                <a:solidFill>
                  <a:schemeClr val="tx2"/>
                </a:solidFill>
              </a:rPr>
              <a:t>.  </a:t>
            </a:r>
            <a:r>
              <a:rPr lang="ru-RU" dirty="0">
                <a:solidFill>
                  <a:schemeClr val="tx2"/>
                </a:solidFill>
              </a:rPr>
              <a:t>http://www.bards.ru/press/press_show.php?id=1202 </a:t>
            </a:r>
          </a:p>
          <a:p>
            <a:pPr marL="0" indent="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>
                <a:solidFill>
                  <a:schemeClr val="tx2"/>
                </a:solidFill>
              </a:rPr>
              <a:t>9.  </a:t>
            </a:r>
            <a:r>
              <a:rPr lang="ru-RU" dirty="0" err="1">
                <a:solidFill>
                  <a:schemeClr val="tx2"/>
                </a:solidFill>
              </a:rPr>
              <a:t>Пухначёв</a:t>
            </a:r>
            <a:r>
              <a:rPr lang="ru-RU" dirty="0">
                <a:solidFill>
                  <a:schemeClr val="tx2"/>
                </a:solidFill>
              </a:rPr>
              <a:t> Ю.В. Загадки звучащего металла. — М., 1974. </a:t>
            </a:r>
          </a:p>
          <a:p>
            <a:pPr marL="0" indent="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>
                <a:solidFill>
                  <a:schemeClr val="tx2"/>
                </a:solidFill>
              </a:rPr>
              <a:t>10.Соколов Г.А. Из истории почты в России // Наука и жизнь. — 1973. — . 9.</a:t>
            </a:r>
          </a:p>
          <a:p>
            <a:pPr marL="0" indent="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>
                <a:solidFill>
                  <a:schemeClr val="tx2"/>
                </a:solidFill>
              </a:rPr>
              <a:t>11.Шершнев М.Н. Искусство колокололитейных мастеров Вятской губернии // Колокола: история и современность. — М., </a:t>
            </a:r>
            <a:r>
              <a:rPr lang="ru-RU" dirty="0" smtClean="0">
                <a:solidFill>
                  <a:schemeClr val="tx2"/>
                </a:solidFill>
              </a:rPr>
              <a:t>  </a:t>
            </a:r>
          </a:p>
          <a:p>
            <a:pPr marL="0" indent="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>
                <a:solidFill>
                  <a:schemeClr val="tx2"/>
                </a:solidFill>
              </a:rPr>
              <a:t> </a:t>
            </a:r>
            <a:r>
              <a:rPr lang="ru-RU" dirty="0" smtClean="0">
                <a:solidFill>
                  <a:schemeClr val="tx2"/>
                </a:solidFill>
              </a:rPr>
              <a:t>    1985</a:t>
            </a:r>
            <a:r>
              <a:rPr lang="ru-RU" dirty="0">
                <a:solidFill>
                  <a:schemeClr val="tx2"/>
                </a:solidFill>
              </a:rPr>
              <a:t>. </a:t>
            </a:r>
          </a:p>
          <a:p>
            <a:pPr marL="0" indent="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>
                <a:solidFill>
                  <a:schemeClr val="tx2"/>
                </a:solidFill>
              </a:rPr>
              <a:t>12.Яковлева Н.П. Колокольное производство в Валдае // Колокола: история </a:t>
            </a:r>
            <a:r>
              <a:rPr lang="ru-RU" dirty="0" smtClean="0">
                <a:solidFill>
                  <a:schemeClr val="tx2"/>
                </a:solidFill>
              </a:rPr>
              <a:t>и</a:t>
            </a:r>
          </a:p>
          <a:p>
            <a:pPr marL="0" indent="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>
                <a:solidFill>
                  <a:schemeClr val="tx2"/>
                </a:solidFill>
              </a:rPr>
              <a:t>     </a:t>
            </a:r>
            <a:r>
              <a:rPr lang="ru-RU" dirty="0">
                <a:solidFill>
                  <a:schemeClr val="tx2"/>
                </a:solidFill>
              </a:rPr>
              <a:t>современность. — М., 1985. </a:t>
            </a:r>
          </a:p>
          <a:p>
            <a:pPr marL="0" indent="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>
                <a:solidFill>
                  <a:schemeClr val="tx2"/>
                </a:solidFill>
              </a:rPr>
              <a:t>13. http://www.pribaikal.ru/talci-item/article/2200.html</a:t>
            </a:r>
          </a:p>
          <a:p>
            <a:pPr marL="0" indent="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>
                <a:solidFill>
                  <a:schemeClr val="tx2"/>
                </a:solidFill>
              </a:rPr>
              <a:t>14. http://www.antiqueshop.ru/book_6015.html</a:t>
            </a:r>
          </a:p>
          <a:p>
            <a:pPr marL="0" indent="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>
                <a:solidFill>
                  <a:schemeClr val="tx2"/>
                </a:solidFill>
              </a:rPr>
              <a:t>15.http</a:t>
            </a:r>
            <a:r>
              <a:rPr lang="ru-RU" dirty="0">
                <a:solidFill>
                  <a:schemeClr val="tx2"/>
                </a:solidFill>
              </a:rPr>
              <a:t>://fcr.russianpost.ru/editions/ru/home/journal/article?newsid=68</a:t>
            </a:r>
          </a:p>
          <a:p>
            <a:pPr marL="0" indent="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>
                <a:solidFill>
                  <a:schemeClr val="tx2"/>
                </a:solidFill>
              </a:rPr>
              <a:t>16.http://ru.wikipedia.org/</a:t>
            </a:r>
            <a:r>
              <a:rPr lang="ru-RU" dirty="0" err="1">
                <a:solidFill>
                  <a:schemeClr val="tx2"/>
                </a:solidFill>
              </a:rPr>
              <a:t>wiki</a:t>
            </a:r>
            <a:r>
              <a:rPr lang="ru-RU" dirty="0">
                <a:solidFill>
                  <a:schemeClr val="tx2"/>
                </a:solidFill>
              </a:rPr>
              <a:t>/%CA%EE%EB%EE%EA%EE%EB%FC%F7%E8%EA%E8</a:t>
            </a:r>
          </a:p>
          <a:p>
            <a:pPr marL="0" indent="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>
                <a:solidFill>
                  <a:schemeClr val="tx2"/>
                </a:solidFill>
              </a:rPr>
              <a:t>17.http</a:t>
            </a:r>
            <a:r>
              <a:rPr lang="ru-RU" dirty="0">
                <a:solidFill>
                  <a:schemeClr val="tx2"/>
                </a:solidFill>
              </a:rPr>
              <a:t>://www.char.ru/288/60940.htm</a:t>
            </a:r>
          </a:p>
          <a:p>
            <a:pPr marL="0" indent="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>
                <a:solidFill>
                  <a:schemeClr val="tx2"/>
                </a:solidFill>
              </a:rPr>
              <a:t>18.http</a:t>
            </a:r>
            <a:r>
              <a:rPr lang="ru-RU" dirty="0">
                <a:solidFill>
                  <a:schemeClr val="tx2"/>
                </a:solidFill>
              </a:rPr>
              <a:t>://mybells.ru/statyi.php3?st=klass</a:t>
            </a:r>
          </a:p>
          <a:p>
            <a:pPr marL="0" indent="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>
                <a:solidFill>
                  <a:schemeClr val="tx2"/>
                </a:solidFill>
              </a:rPr>
              <a:t>19.http</a:t>
            </a:r>
            <a:r>
              <a:rPr lang="ru-RU" dirty="0">
                <a:solidFill>
                  <a:schemeClr val="tx2"/>
                </a:solidFill>
              </a:rPr>
              <a:t>://www.marcoins.ru/podduzhnye-kolokolchiki.htm </a:t>
            </a:r>
          </a:p>
          <a:p>
            <a:pPr marL="0" indent="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>
                <a:solidFill>
                  <a:schemeClr val="tx2"/>
                </a:solidFill>
              </a:rPr>
              <a:t>20.http</a:t>
            </a:r>
            <a:r>
              <a:rPr lang="ru-RU" dirty="0">
                <a:solidFill>
                  <a:schemeClr val="tx2"/>
                </a:solidFill>
              </a:rPr>
              <a:t>://www.nicolas-tavda.ru/%D0%A6entr_%</a:t>
            </a:r>
            <a:r>
              <a:rPr lang="ru-RU" dirty="0" smtClean="0">
                <a:solidFill>
                  <a:schemeClr val="tx2"/>
                </a:solidFill>
              </a:rPr>
              <a:t>C2%ABDrevo_poznaniya%C2%BB- </a:t>
            </a:r>
          </a:p>
          <a:p>
            <a:pPr marL="0" indent="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>
                <a:solidFill>
                  <a:schemeClr val="tx2"/>
                </a:solidFill>
              </a:rPr>
              <a:t> </a:t>
            </a:r>
            <a:r>
              <a:rPr lang="ru-RU" dirty="0" smtClean="0">
                <a:solidFill>
                  <a:schemeClr val="tx2"/>
                </a:solidFill>
              </a:rPr>
              <a:t>    7/Kruzhok_rukodeliya</a:t>
            </a:r>
            <a:r>
              <a:rPr lang="ru-RU" dirty="0">
                <a:solidFill>
                  <a:schemeClr val="tx2"/>
                </a:solidFill>
              </a:rPr>
              <a:t>_%C2%ABParaskevushka%C2%BB-32/Valdaiyskiiy_kolokolchik._</a:t>
            </a:r>
            <a:r>
              <a:rPr lang="ru-RU" dirty="0" smtClean="0">
                <a:solidFill>
                  <a:schemeClr val="tx2"/>
                </a:solidFill>
              </a:rPr>
              <a:t>Kukla_kolokolchik%28konspekt_zanyatiya%29- </a:t>
            </a:r>
          </a:p>
          <a:p>
            <a:pPr marL="0" indent="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>
                <a:solidFill>
                  <a:schemeClr val="tx2"/>
                </a:solidFill>
              </a:rPr>
              <a:t> </a:t>
            </a:r>
            <a:r>
              <a:rPr lang="ru-RU" dirty="0" smtClean="0">
                <a:solidFill>
                  <a:schemeClr val="tx2"/>
                </a:solidFill>
              </a:rPr>
              <a:t>    112</a:t>
            </a:r>
            <a:r>
              <a:rPr lang="ru-RU" dirty="0">
                <a:solidFill>
                  <a:schemeClr val="tx2"/>
                </a:solidFill>
              </a:rPr>
              <a:t>/</a:t>
            </a:r>
          </a:p>
          <a:p>
            <a:pPr marL="0" indent="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>
                <a:solidFill>
                  <a:schemeClr val="tx2"/>
                </a:solidFill>
              </a:rPr>
              <a:t>21.http</a:t>
            </a:r>
            <a:r>
              <a:rPr lang="ru-RU" dirty="0">
                <a:solidFill>
                  <a:schemeClr val="tx2"/>
                </a:solidFill>
              </a:rPr>
              <a:t>://www.pribaikal.ru/talci-item/article/2200.html</a:t>
            </a:r>
          </a:p>
          <a:p>
            <a:pPr marL="0" indent="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>
                <a:solidFill>
                  <a:schemeClr val="tx2"/>
                </a:solidFill>
              </a:rPr>
              <a:t>22.http</a:t>
            </a:r>
            <a:r>
              <a:rPr lang="ru-RU" dirty="0">
                <a:solidFill>
                  <a:schemeClr val="tx2"/>
                </a:solidFill>
              </a:rPr>
              <a:t>://slovari.yandex.ru/%</a:t>
            </a:r>
            <a:r>
              <a:rPr lang="ru-RU" dirty="0" smtClean="0">
                <a:solidFill>
                  <a:schemeClr val="tx2"/>
                </a:solidFill>
              </a:rPr>
              <a:t>D0%BA%D0%BE%D0%BB%D0%BE%D0%BA%D0%BE%D0%BB%D1%8C%D1%87%D0%B8%D0%BA/</a:t>
            </a:r>
            <a:r>
              <a:rPr lang="ru-RU" dirty="0" err="1" smtClean="0">
                <a:solidFill>
                  <a:schemeClr val="tx2"/>
                </a:solidFill>
              </a:rPr>
              <a:t>ru</a:t>
            </a:r>
            <a:r>
              <a:rPr lang="ru-RU" dirty="0" smtClean="0">
                <a:solidFill>
                  <a:schemeClr val="tx2"/>
                </a:solidFill>
              </a:rPr>
              <a:t>- </a:t>
            </a:r>
          </a:p>
          <a:p>
            <a:pPr marL="0" indent="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>
                <a:solidFill>
                  <a:schemeClr val="tx2"/>
                </a:solidFill>
              </a:rPr>
              <a:t> </a:t>
            </a:r>
            <a:r>
              <a:rPr lang="ru-RU" dirty="0" smtClean="0">
                <a:solidFill>
                  <a:schemeClr val="tx2"/>
                </a:solidFill>
              </a:rPr>
              <a:t>    </a:t>
            </a:r>
            <a:r>
              <a:rPr lang="ru-RU" dirty="0" err="1" smtClean="0">
                <a:solidFill>
                  <a:schemeClr val="tx2"/>
                </a:solidFill>
              </a:rPr>
              <a:t>en</a:t>
            </a:r>
            <a:r>
              <a:rPr lang="ru-RU" dirty="0">
                <a:solidFill>
                  <a:schemeClr val="tx2"/>
                </a:solidFill>
              </a:rPr>
              <a:t>/#lingvo/</a:t>
            </a:r>
          </a:p>
          <a:p>
            <a:pPr marL="0" indent="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>
                <a:solidFill>
                  <a:schemeClr val="tx2"/>
                </a:solidFill>
              </a:rPr>
              <a:t>23.http</a:t>
            </a:r>
            <a:r>
              <a:rPr lang="ru-RU" dirty="0">
                <a:solidFill>
                  <a:schemeClr val="tx2"/>
                </a:solidFill>
              </a:rPr>
              <a:t>://dic.academic.ru/dic.nsf/es/28034/%</a:t>
            </a:r>
            <a:r>
              <a:rPr lang="ru-RU" dirty="0" smtClean="0">
                <a:solidFill>
                  <a:schemeClr val="tx2"/>
                </a:solidFill>
              </a:rPr>
              <a:t>D0%BA%D0%BE%D0%BB%D0%BE%D0%BA%D0%BE%D0%BB%D1%8C%D1%87%D0%B8%D0 </a:t>
            </a:r>
          </a:p>
          <a:p>
            <a:pPr marL="0" indent="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>
                <a:solidFill>
                  <a:schemeClr val="tx2"/>
                </a:solidFill>
              </a:rPr>
              <a:t> </a:t>
            </a:r>
            <a:r>
              <a:rPr lang="ru-RU" dirty="0" smtClean="0">
                <a:solidFill>
                  <a:schemeClr val="tx2"/>
                </a:solidFill>
              </a:rPr>
              <a:t>    %</a:t>
            </a:r>
            <a:r>
              <a:rPr lang="ru-RU" dirty="0">
                <a:solidFill>
                  <a:schemeClr val="tx2"/>
                </a:solidFill>
              </a:rPr>
              <a:t>BA</a:t>
            </a:r>
          </a:p>
          <a:p>
            <a:pPr marL="0" indent="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>
                <a:solidFill>
                  <a:schemeClr val="tx2"/>
                </a:solidFill>
              </a:rPr>
              <a:t>24.http</a:t>
            </a:r>
            <a:r>
              <a:rPr lang="ru-RU" dirty="0">
                <a:solidFill>
                  <a:schemeClr val="tx2"/>
                </a:solidFill>
              </a:rPr>
              <a:t>://dic.academic.ru/dic.nsf/es/28034/%</a:t>
            </a:r>
            <a:r>
              <a:rPr lang="ru-RU" dirty="0" smtClean="0">
                <a:solidFill>
                  <a:schemeClr val="tx2"/>
                </a:solidFill>
              </a:rPr>
              <a:t>D0%BA%D0%BE%D0%BB%D0%BE%D0%BA%D0%BE%D0%BB%D1%8C%D1%87%D0%B8%D0 </a:t>
            </a:r>
          </a:p>
          <a:p>
            <a:pPr marL="0" indent="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>
                <a:solidFill>
                  <a:schemeClr val="tx2"/>
                </a:solidFill>
              </a:rPr>
              <a:t> </a:t>
            </a:r>
            <a:r>
              <a:rPr lang="ru-RU" dirty="0" smtClean="0">
                <a:solidFill>
                  <a:schemeClr val="tx2"/>
                </a:solidFill>
              </a:rPr>
              <a:t>    %</a:t>
            </a:r>
            <a:r>
              <a:rPr lang="ru-RU" dirty="0">
                <a:solidFill>
                  <a:schemeClr val="tx2"/>
                </a:solidFill>
              </a:rPr>
              <a:t>BA</a:t>
            </a:r>
          </a:p>
          <a:p>
            <a:pPr marL="0" indent="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>
                <a:solidFill>
                  <a:schemeClr val="tx2"/>
                </a:solidFill>
              </a:rPr>
              <a:t>25.http</a:t>
            </a:r>
            <a:r>
              <a:rPr lang="ru-RU" dirty="0">
                <a:solidFill>
                  <a:schemeClr val="tx2"/>
                </a:solidFill>
              </a:rPr>
              <a:t>://dic.academic.ru/dic.nsf/ogegova/85894</a:t>
            </a:r>
          </a:p>
          <a:p>
            <a:pPr marL="0" indent="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>
                <a:solidFill>
                  <a:schemeClr val="tx2"/>
                </a:solidFill>
              </a:rPr>
              <a:t>26.http</a:t>
            </a:r>
            <a:r>
              <a:rPr lang="ru-RU" dirty="0">
                <a:solidFill>
                  <a:schemeClr val="tx2"/>
                </a:solidFill>
              </a:rPr>
              <a:t>://www.wco.ru/biblio/books/gorokhov1/H18-T.htm</a:t>
            </a:r>
          </a:p>
          <a:p>
            <a:pPr marL="0" indent="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>
                <a:solidFill>
                  <a:schemeClr val="tx2"/>
                </a:solidFill>
              </a:rPr>
              <a:t>27.http</a:t>
            </a:r>
            <a:r>
              <a:rPr lang="ru-RU" dirty="0">
                <a:solidFill>
                  <a:schemeClr val="tx2"/>
                </a:solidFill>
              </a:rPr>
              <a:t>://www.decorbells.ru/history_40centures.htm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288" y="2349500"/>
            <a:ext cx="8229600" cy="16002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/>
              <a:t>Спасибо за внимание!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/>
              <a:t>Гипотеза</a:t>
            </a:r>
            <a:r>
              <a:rPr lang="en-US" dirty="0" smtClean="0"/>
              <a:t>:</a:t>
            </a:r>
            <a:endParaRPr lang="ru-RU" dirty="0"/>
          </a:p>
        </p:txBody>
      </p:sp>
      <p:sp>
        <p:nvSpPr>
          <p:cNvPr id="6147" name="Объект 2"/>
          <p:cNvSpPr>
            <a:spLocks noGrp="1"/>
          </p:cNvSpPr>
          <p:nvPr>
            <p:ph idx="1"/>
          </p:nvPr>
        </p:nvSpPr>
        <p:spPr>
          <a:xfrm>
            <a:off x="1763713" y="2781300"/>
            <a:ext cx="5400675" cy="1036638"/>
          </a:xfrm>
        </p:spPr>
        <p:txBody>
          <a:bodyPr/>
          <a:lstStyle/>
          <a:p>
            <a:pPr marL="0" indent="0" eaLnBrk="1" hangingPunct="1">
              <a:buFont typeface="Arial" charset="0"/>
              <a:buNone/>
            </a:pPr>
            <a:r>
              <a:rPr lang="ru-RU" altLang="ru-RU" sz="2800" b="1" smtClean="0">
                <a:solidFill>
                  <a:schemeClr val="tx2"/>
                </a:solidFill>
              </a:rPr>
              <a:t>Колокольчик является многогранным </a:t>
            </a:r>
          </a:p>
          <a:p>
            <a:pPr marL="0" indent="0" eaLnBrk="1" hangingPunct="1">
              <a:buFont typeface="Arial" charset="0"/>
              <a:buNone/>
            </a:pPr>
            <a:r>
              <a:rPr lang="ru-RU" altLang="ru-RU" sz="2800" b="1" smtClean="0">
                <a:solidFill>
                  <a:schemeClr val="tx2"/>
                </a:solidFill>
              </a:rPr>
              <a:t>символом русского быта </a:t>
            </a:r>
            <a:r>
              <a:rPr lang="en-US" altLang="ru-RU" sz="2800" b="1" smtClean="0">
                <a:solidFill>
                  <a:schemeClr val="tx2"/>
                </a:solidFill>
              </a:rPr>
              <a:t>XIX</a:t>
            </a:r>
            <a:r>
              <a:rPr lang="ru-RU" altLang="ru-RU" sz="2800" b="1" smtClean="0">
                <a:solidFill>
                  <a:schemeClr val="tx2"/>
                </a:solidFill>
              </a:rPr>
              <a:t> века.</a:t>
            </a:r>
            <a:r>
              <a:rPr lang="ru-RU" altLang="ru-RU" sz="2800" b="1" smtClean="0"/>
              <a:t>	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Объект 2"/>
          <p:cNvSpPr>
            <a:spLocks noGrp="1"/>
          </p:cNvSpPr>
          <p:nvPr>
            <p:ph idx="1"/>
          </p:nvPr>
        </p:nvSpPr>
        <p:spPr>
          <a:xfrm>
            <a:off x="225425" y="188913"/>
            <a:ext cx="6470650" cy="6408737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ru-RU" altLang="ru-RU" sz="1900" smtClean="0">
                <a:solidFill>
                  <a:schemeClr val="tx2"/>
                </a:solidFill>
              </a:rPr>
              <a:t>Часть 1.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ru-RU" altLang="ru-RU" sz="1900" smtClean="0">
                <a:solidFill>
                  <a:schemeClr val="tx2"/>
                </a:solidFill>
              </a:rPr>
              <a:t>История дорожного колокольчика</a:t>
            </a:r>
          </a:p>
          <a:p>
            <a:pPr eaLnBrk="1" hangingPunct="1">
              <a:lnSpc>
                <a:spcPct val="80000"/>
              </a:lnSpc>
            </a:pPr>
            <a:endParaRPr lang="ru-RU" altLang="ru-RU" sz="1900" smtClean="0">
              <a:solidFill>
                <a:schemeClr val="tx2"/>
              </a:solidFill>
            </a:endParaRPr>
          </a:p>
          <a:p>
            <a:pPr eaLnBrk="1" hangingPunct="1">
              <a:lnSpc>
                <a:spcPct val="80000"/>
              </a:lnSpc>
            </a:pPr>
            <a:r>
              <a:rPr lang="ru-RU" altLang="ru-RU" sz="1900" smtClean="0">
                <a:solidFill>
                  <a:schemeClr val="tx2"/>
                </a:solidFill>
              </a:rPr>
              <a:t>Часть 2.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ru-RU" altLang="ru-RU" sz="1900" smtClean="0">
                <a:solidFill>
                  <a:schemeClr val="tx2"/>
                </a:solidFill>
              </a:rPr>
              <a:t>Производство колокольчиков</a:t>
            </a:r>
          </a:p>
          <a:p>
            <a:pPr eaLnBrk="1" hangingPunct="1">
              <a:lnSpc>
                <a:spcPct val="80000"/>
              </a:lnSpc>
            </a:pPr>
            <a:endParaRPr lang="ru-RU" altLang="ru-RU" sz="1900" smtClean="0">
              <a:solidFill>
                <a:schemeClr val="tx2"/>
              </a:solidFill>
            </a:endParaRPr>
          </a:p>
          <a:p>
            <a:pPr eaLnBrk="1" hangingPunct="1">
              <a:lnSpc>
                <a:spcPct val="80000"/>
              </a:lnSpc>
            </a:pPr>
            <a:r>
              <a:rPr lang="ru-RU" altLang="ru-RU" sz="1900" smtClean="0">
                <a:solidFill>
                  <a:schemeClr val="tx2"/>
                </a:solidFill>
              </a:rPr>
              <a:t>Часть 3. 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ru-RU" altLang="ru-RU" sz="1900" smtClean="0">
                <a:solidFill>
                  <a:schemeClr val="tx2"/>
                </a:solidFill>
              </a:rPr>
              <a:t>Оформление колокольчиков </a:t>
            </a:r>
          </a:p>
          <a:p>
            <a:pPr eaLnBrk="1" hangingPunct="1">
              <a:lnSpc>
                <a:spcPct val="80000"/>
              </a:lnSpc>
            </a:pPr>
            <a:endParaRPr lang="ru-RU" altLang="ru-RU" sz="1900" smtClean="0">
              <a:solidFill>
                <a:schemeClr val="tx2"/>
              </a:solidFill>
            </a:endParaRPr>
          </a:p>
          <a:p>
            <a:pPr eaLnBrk="1" hangingPunct="1">
              <a:lnSpc>
                <a:spcPct val="80000"/>
              </a:lnSpc>
            </a:pPr>
            <a:r>
              <a:rPr lang="ru-RU" altLang="ru-RU" sz="1900" smtClean="0">
                <a:solidFill>
                  <a:schemeClr val="tx2"/>
                </a:solidFill>
              </a:rPr>
              <a:t> Часть 4. 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ru-RU" altLang="ru-RU" sz="1900" smtClean="0">
                <a:solidFill>
                  <a:schemeClr val="tx2"/>
                </a:solidFill>
              </a:rPr>
              <a:t>Применение колокольчиков </a:t>
            </a:r>
          </a:p>
          <a:p>
            <a:pPr eaLnBrk="1" hangingPunct="1">
              <a:lnSpc>
                <a:spcPct val="80000"/>
              </a:lnSpc>
            </a:pPr>
            <a:endParaRPr lang="ru-RU" altLang="ru-RU" sz="1900" smtClean="0">
              <a:solidFill>
                <a:schemeClr val="tx2"/>
              </a:solidFill>
            </a:endParaRPr>
          </a:p>
          <a:p>
            <a:pPr eaLnBrk="1" hangingPunct="1">
              <a:lnSpc>
                <a:spcPct val="80000"/>
              </a:lnSpc>
            </a:pPr>
            <a:r>
              <a:rPr lang="ru-RU" altLang="ru-RU" sz="1900" smtClean="0">
                <a:solidFill>
                  <a:schemeClr val="tx2"/>
                </a:solidFill>
              </a:rPr>
              <a:t>Часть 5. 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ru-RU" altLang="ru-RU" sz="1900" smtClean="0">
                <a:solidFill>
                  <a:schemeClr val="tx2"/>
                </a:solidFill>
              </a:rPr>
              <a:t>Магические функции колокольчика </a:t>
            </a:r>
          </a:p>
          <a:p>
            <a:pPr eaLnBrk="1" hangingPunct="1">
              <a:lnSpc>
                <a:spcPct val="80000"/>
              </a:lnSpc>
            </a:pPr>
            <a:endParaRPr lang="ru-RU" altLang="ru-RU" sz="1900" smtClean="0">
              <a:solidFill>
                <a:schemeClr val="tx2"/>
              </a:solidFill>
            </a:endParaRPr>
          </a:p>
          <a:p>
            <a:pPr eaLnBrk="1" hangingPunct="1">
              <a:lnSpc>
                <a:spcPct val="80000"/>
              </a:lnSpc>
            </a:pPr>
            <a:r>
              <a:rPr lang="ru-RU" altLang="ru-RU" sz="1900" smtClean="0">
                <a:solidFill>
                  <a:schemeClr val="tx2"/>
                </a:solidFill>
              </a:rPr>
              <a:t>Часть 6. 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ru-RU" altLang="ru-RU" sz="1900" smtClean="0">
                <a:solidFill>
                  <a:schemeClr val="tx2"/>
                </a:solidFill>
              </a:rPr>
              <a:t>Колокольчики в русском языке и литературе </a:t>
            </a:r>
          </a:p>
          <a:p>
            <a:pPr eaLnBrk="1" hangingPunct="1">
              <a:lnSpc>
                <a:spcPct val="80000"/>
              </a:lnSpc>
            </a:pPr>
            <a:endParaRPr lang="ru-RU" altLang="ru-RU" sz="1900" smtClean="0">
              <a:solidFill>
                <a:schemeClr val="tx2"/>
              </a:solidFill>
            </a:endParaRPr>
          </a:p>
          <a:p>
            <a:pPr eaLnBrk="1" hangingPunct="1">
              <a:lnSpc>
                <a:spcPct val="80000"/>
              </a:lnSpc>
            </a:pPr>
            <a:r>
              <a:rPr lang="ru-RU" altLang="ru-RU" sz="1900" smtClean="0">
                <a:solidFill>
                  <a:schemeClr val="tx2"/>
                </a:solidFill>
              </a:rPr>
              <a:t>Часть 7. 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ru-RU" altLang="ru-RU" sz="1900" smtClean="0">
                <a:solidFill>
                  <a:schemeClr val="tx2"/>
                </a:solidFill>
              </a:rPr>
              <a:t>Колокольчики  в искусстве </a:t>
            </a:r>
          </a:p>
          <a:p>
            <a:pPr eaLnBrk="1" hangingPunct="1"/>
            <a:endParaRPr lang="ru-RU" altLang="ru-RU" smtClean="0"/>
          </a:p>
        </p:txBody>
      </p:sp>
      <p:pic>
        <p:nvPicPr>
          <p:cNvPr id="7171" name="Picture 4" descr="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04025" y="476250"/>
            <a:ext cx="2124075" cy="1390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2" name="Picture 5" descr="Колокольчик СУЗДАЛЬ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24750" y="2276475"/>
            <a:ext cx="1290638" cy="172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3" name="Picture 6" descr="Колокольчик древнерусский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940425" y="4508500"/>
            <a:ext cx="1370013" cy="1655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4" name="Picture 7" descr="11_007_Kolokolchik_Svadebnyjj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524750" y="4508500"/>
            <a:ext cx="1468438" cy="1858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5" name="Picture 8" descr="DSC03191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932363" y="188913"/>
            <a:ext cx="1651000" cy="187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6" name="Picture 9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932363" y="2276475"/>
            <a:ext cx="2232025" cy="172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200" dirty="0" smtClean="0"/>
              <a:t>Наиболее значимые источники информации</a:t>
            </a:r>
            <a:r>
              <a:rPr lang="en-US" sz="3200" dirty="0" smtClean="0"/>
              <a:t>:</a:t>
            </a:r>
            <a:endParaRPr lang="ru-RU" sz="3200" dirty="0"/>
          </a:p>
        </p:txBody>
      </p:sp>
      <p:pic>
        <p:nvPicPr>
          <p:cNvPr id="8195" name="Picture 2" descr="http://kolokol.at.ua/Ganulich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288" y="2060575"/>
            <a:ext cx="2819400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6" name="TextBox 3"/>
          <p:cNvSpPr txBox="1">
            <a:spLocks noChangeArrowheads="1"/>
          </p:cNvSpPr>
          <p:nvPr/>
        </p:nvSpPr>
        <p:spPr bwMode="auto">
          <a:xfrm>
            <a:off x="395288" y="4941888"/>
            <a:ext cx="2509837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altLang="ru-RU">
                <a:solidFill>
                  <a:schemeClr val="tx2"/>
                </a:solidFill>
              </a:rPr>
              <a:t>Работы А.К.Ганулича</a:t>
            </a:r>
          </a:p>
        </p:txBody>
      </p:sp>
      <p:pic>
        <p:nvPicPr>
          <p:cNvPr id="8197" name="Picture 4" descr="http://www.inslav.ru/images/stories/people/valencov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7900" y="2060575"/>
            <a:ext cx="3151188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8" name="TextBox 4"/>
          <p:cNvSpPr txBox="1">
            <a:spLocks noChangeArrowheads="1"/>
          </p:cNvSpPr>
          <p:nvPr/>
        </p:nvSpPr>
        <p:spPr bwMode="auto">
          <a:xfrm>
            <a:off x="4770438" y="4941888"/>
            <a:ext cx="2881312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altLang="ru-RU">
                <a:solidFill>
                  <a:schemeClr val="tx2"/>
                </a:solidFill>
              </a:rPr>
              <a:t>Работы М.М.Валенцовой</a:t>
            </a:r>
          </a:p>
        </p:txBody>
      </p:sp>
      <p:sp>
        <p:nvSpPr>
          <p:cNvPr id="8199" name="TextBox 5"/>
          <p:cNvSpPr txBox="1">
            <a:spLocks noChangeArrowheads="1"/>
          </p:cNvSpPr>
          <p:nvPr/>
        </p:nvSpPr>
        <p:spPr bwMode="auto">
          <a:xfrm>
            <a:off x="395288" y="5732463"/>
            <a:ext cx="8026400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altLang="ru-RU">
                <a:solidFill>
                  <a:schemeClr val="tx2"/>
                </a:solidFill>
              </a:rPr>
              <a:t>а также работы Л.З.Година,  Ю.В.Пухначева, В.Кошелева, В.Ф.Потехина, </a:t>
            </a:r>
          </a:p>
          <a:p>
            <a:r>
              <a:rPr lang="ru-RU" altLang="ru-RU">
                <a:solidFill>
                  <a:schemeClr val="tx2"/>
                </a:solidFill>
              </a:rPr>
              <a:t>Г.А.Соколова, М.Н.Шершнева,  Н.П.Яковлевой 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288" y="19050"/>
            <a:ext cx="8229600" cy="592138"/>
          </a:xfrm>
        </p:spPr>
        <p:txBody>
          <a:bodyPr/>
          <a:lstStyle/>
          <a:p>
            <a:pPr eaLnBrk="1" fontAlgn="auto" hangingPunct="1">
              <a:lnSpc>
                <a:spcPct val="100000"/>
              </a:lnSpc>
              <a:spcAft>
                <a:spcPts val="0"/>
              </a:spcAft>
              <a:defRPr/>
            </a:pPr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Определения и понятия</a:t>
            </a:r>
            <a:endParaRPr lang="ru-RU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219" name="Объект 2"/>
          <p:cNvSpPr>
            <a:spLocks noGrp="1"/>
          </p:cNvSpPr>
          <p:nvPr>
            <p:ph idx="1"/>
          </p:nvPr>
        </p:nvSpPr>
        <p:spPr>
          <a:xfrm>
            <a:off x="250825" y="836613"/>
            <a:ext cx="8435975" cy="5832475"/>
          </a:xfrm>
        </p:spPr>
        <p:txBody>
          <a:bodyPr/>
          <a:lstStyle/>
          <a:p>
            <a:pPr marL="0" indent="0" eaLnBrk="1" hangingPunct="1">
              <a:buFont typeface="Arial" charset="0"/>
              <a:buNone/>
            </a:pPr>
            <a:r>
              <a:rPr lang="ru-RU" altLang="ru-RU" sz="1800" smtClean="0">
                <a:solidFill>
                  <a:schemeClr val="tx2"/>
                </a:solidFill>
              </a:rPr>
              <a:t>А) </a:t>
            </a:r>
            <a:r>
              <a:rPr lang="ru-RU" altLang="ru-RU" sz="1800" b="1" smtClean="0">
                <a:solidFill>
                  <a:schemeClr val="tx2"/>
                </a:solidFill>
              </a:rPr>
              <a:t>Колокольчик</a:t>
            </a:r>
            <a:r>
              <a:rPr lang="ru-RU" altLang="ru-RU" sz="1800" smtClean="0">
                <a:solidFill>
                  <a:schemeClr val="tx2"/>
                </a:solidFill>
              </a:rPr>
              <a:t> - сигнальный инструмент, использующийся для безопасности передвижения, являясь одновременно и музыкальным инструментом. </a:t>
            </a:r>
          </a:p>
          <a:p>
            <a:pPr marL="0" indent="0" eaLnBrk="1" hangingPunct="1">
              <a:buFont typeface="Arial" charset="0"/>
              <a:buNone/>
            </a:pPr>
            <a:r>
              <a:rPr lang="ru-RU" altLang="ru-RU" sz="1800" smtClean="0">
                <a:solidFill>
                  <a:schemeClr val="tx2"/>
                </a:solidFill>
              </a:rPr>
              <a:t> Б) </a:t>
            </a:r>
            <a:r>
              <a:rPr lang="ru-RU" altLang="ru-RU" sz="1800" b="1" smtClean="0">
                <a:solidFill>
                  <a:schemeClr val="tx2"/>
                </a:solidFill>
              </a:rPr>
              <a:t>Колокольчик</a:t>
            </a:r>
            <a:r>
              <a:rPr lang="ru-RU" altLang="ru-RU" sz="1800" smtClean="0">
                <a:solidFill>
                  <a:schemeClr val="tx2"/>
                </a:solidFill>
              </a:rPr>
              <a:t> — это, по смыслу, идущему от словообразования, “маленький колокол”. Интересно происхождение самого слова «колокол». Лингвисты толкуют его как удвоение звукоподражательного корня. А.Н. Давыдов считает, что следует вспомнить традиционное использование колокола при пастьбе: слушая звук ботала, привязанного к шее животного, легко заметить, что при движении лошади, коровы или овцы наиболее часты именно двойные удары, звук которых близок к звукоподражанию «кол».</a:t>
            </a:r>
          </a:p>
          <a:p>
            <a:pPr marL="0" indent="0" eaLnBrk="1" hangingPunct="1">
              <a:buFont typeface="Arial" charset="0"/>
              <a:buNone/>
            </a:pPr>
            <a:r>
              <a:rPr lang="ru-RU" altLang="ru-RU" sz="1800" smtClean="0">
                <a:solidFill>
                  <a:schemeClr val="tx2"/>
                </a:solidFill>
              </a:rPr>
              <a:t>В) </a:t>
            </a:r>
            <a:r>
              <a:rPr lang="ru-RU" altLang="ru-RU" sz="1800" b="1" smtClean="0">
                <a:solidFill>
                  <a:schemeClr val="tx2"/>
                </a:solidFill>
              </a:rPr>
              <a:t>Колокольчик</a:t>
            </a:r>
            <a:r>
              <a:rPr lang="ru-RU" altLang="ru-RU" sz="1800" smtClean="0">
                <a:solidFill>
                  <a:schemeClr val="tx2"/>
                </a:solidFill>
              </a:rPr>
              <a:t> – маленький колокол. </a:t>
            </a:r>
          </a:p>
          <a:p>
            <a:pPr marL="0" indent="0" eaLnBrk="1" hangingPunct="1">
              <a:buFont typeface="Arial" charset="0"/>
              <a:buNone/>
            </a:pPr>
            <a:r>
              <a:rPr lang="ru-RU" altLang="ru-RU" sz="1800" smtClean="0">
                <a:solidFill>
                  <a:schemeClr val="tx2"/>
                </a:solidFill>
              </a:rPr>
              <a:t>Г) </a:t>
            </a:r>
            <a:r>
              <a:rPr lang="ru-RU" altLang="ru-RU" sz="1800" b="1" smtClean="0">
                <a:solidFill>
                  <a:schemeClr val="tx2"/>
                </a:solidFill>
              </a:rPr>
              <a:t>Колокольчик </a:t>
            </a:r>
            <a:r>
              <a:rPr lang="ru-RU" altLang="ru-RU" sz="1800" smtClean="0">
                <a:solidFill>
                  <a:schemeClr val="tx2"/>
                </a:solidFill>
              </a:rPr>
              <a:t>– звонок в форме маленького колокола, употребляется для подачи различных сигналов. </a:t>
            </a:r>
          </a:p>
          <a:p>
            <a:pPr marL="0" indent="0" eaLnBrk="1" hangingPunct="1">
              <a:buFont typeface="Arial" charset="0"/>
              <a:buNone/>
            </a:pPr>
            <a:r>
              <a:rPr lang="ru-RU" altLang="ru-RU" sz="1800" smtClean="0">
                <a:solidFill>
                  <a:schemeClr val="tx2"/>
                </a:solidFill>
              </a:rPr>
              <a:t>Д) </a:t>
            </a:r>
            <a:r>
              <a:rPr lang="ru-RU" altLang="ru-RU" sz="1800" b="1" smtClean="0">
                <a:solidFill>
                  <a:schemeClr val="tx2"/>
                </a:solidFill>
              </a:rPr>
              <a:t>Колокольчик</a:t>
            </a:r>
            <a:r>
              <a:rPr lang="ru-RU" altLang="ru-RU" sz="1800" smtClean="0">
                <a:solidFill>
                  <a:schemeClr val="tx2"/>
                </a:solidFill>
              </a:rPr>
              <a:t> – древний самозвучащий музыкальный инструмент. </a:t>
            </a:r>
          </a:p>
          <a:p>
            <a:pPr marL="0" indent="0" eaLnBrk="1" hangingPunct="1">
              <a:buFont typeface="Arial" charset="0"/>
              <a:buNone/>
            </a:pPr>
            <a:r>
              <a:rPr lang="ru-RU" altLang="ru-RU" sz="1800" smtClean="0">
                <a:solidFill>
                  <a:schemeClr val="tx2"/>
                </a:solidFill>
              </a:rPr>
              <a:t>Е)  </a:t>
            </a:r>
            <a:r>
              <a:rPr lang="ru-RU" altLang="ru-RU" sz="1800" b="1" smtClean="0">
                <a:solidFill>
                  <a:schemeClr val="tx2"/>
                </a:solidFill>
              </a:rPr>
              <a:t>Колокольчик</a:t>
            </a:r>
            <a:r>
              <a:rPr lang="ru-RU" altLang="ru-RU" sz="1800" smtClean="0">
                <a:solidFill>
                  <a:schemeClr val="tx2"/>
                </a:solidFill>
              </a:rPr>
              <a:t> – звонок в форме маленького ударного колокола.</a:t>
            </a:r>
          </a:p>
          <a:p>
            <a:pPr marL="0" indent="0" eaLnBrk="1" hangingPunct="1">
              <a:buFont typeface="Arial" charset="0"/>
              <a:buNone/>
            </a:pPr>
            <a:r>
              <a:rPr lang="ru-RU" altLang="ru-RU" sz="1800" smtClean="0">
                <a:solidFill>
                  <a:schemeClr val="tx2"/>
                </a:solidFill>
              </a:rPr>
              <a:t>Ж) </a:t>
            </a:r>
            <a:r>
              <a:rPr lang="ru-RU" altLang="ru-RU" sz="1800" b="1" smtClean="0">
                <a:solidFill>
                  <a:schemeClr val="tx2"/>
                </a:solidFill>
              </a:rPr>
              <a:t>Колокольчик</a:t>
            </a:r>
            <a:r>
              <a:rPr lang="ru-RU" altLang="ru-RU" sz="1800" smtClean="0">
                <a:solidFill>
                  <a:schemeClr val="tx2"/>
                </a:solidFill>
              </a:rPr>
              <a:t> - ударный музыкальный инструмент, набор металлических пластинок, звук из которых извлекается ударами деревянных молоточков или при помощи механического устройства.  </a:t>
            </a:r>
          </a:p>
          <a:p>
            <a:pPr marL="0" indent="0" eaLnBrk="1" hangingPunct="1">
              <a:buFont typeface="Arial" charset="0"/>
              <a:buNone/>
            </a:pPr>
            <a:r>
              <a:rPr lang="ru-RU" altLang="ru-RU" sz="1800" smtClean="0"/>
              <a:t>	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/>
              <a:t>Колокольчик</a:t>
            </a:r>
            <a:endParaRPr lang="ru-RU" dirty="0"/>
          </a:p>
        </p:txBody>
      </p:sp>
      <p:sp>
        <p:nvSpPr>
          <p:cNvPr id="10243" name="Объект 2"/>
          <p:cNvSpPr>
            <a:spLocks noGrp="1"/>
          </p:cNvSpPr>
          <p:nvPr>
            <p:ph idx="1"/>
          </p:nvPr>
        </p:nvSpPr>
        <p:spPr>
          <a:xfrm>
            <a:off x="468313" y="2276475"/>
            <a:ext cx="8229600" cy="2117725"/>
          </a:xfrm>
        </p:spPr>
        <p:txBody>
          <a:bodyPr/>
          <a:lstStyle/>
          <a:p>
            <a:pPr marL="0" indent="0" eaLnBrk="1" hangingPunct="1">
              <a:buFont typeface="Arial" charset="0"/>
              <a:buNone/>
            </a:pPr>
            <a:r>
              <a:rPr lang="ru-RU" altLang="ru-RU" smtClean="0">
                <a:solidFill>
                  <a:schemeClr val="tx2"/>
                </a:solidFill>
              </a:rPr>
              <a:t>- сигнальный инструмент, звонок в форме маленького ударного колокола, употребляющийся для подачи различных сигналов, в том числе для безопасности передвижения, являясь одновременно и музыкальным инструментом.</a:t>
            </a:r>
          </a:p>
          <a:p>
            <a:pPr marL="0" indent="0" eaLnBrk="1" hangingPunct="1">
              <a:buFont typeface="Arial" charset="0"/>
              <a:buNone/>
            </a:pPr>
            <a:endParaRPr lang="ru-RU" altLang="ru-RU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25463" y="333375"/>
            <a:ext cx="8229600" cy="619125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600" dirty="0" smtClean="0"/>
              <a:t>История</a:t>
            </a:r>
            <a:endParaRPr lang="ru-RU" sz="3600" dirty="0"/>
          </a:p>
        </p:txBody>
      </p:sp>
      <p:sp>
        <p:nvSpPr>
          <p:cNvPr id="11267" name="TextBox 3"/>
          <p:cNvSpPr txBox="1">
            <a:spLocks noChangeArrowheads="1"/>
          </p:cNvSpPr>
          <p:nvPr/>
        </p:nvSpPr>
        <p:spPr bwMode="auto">
          <a:xfrm>
            <a:off x="5441950" y="5254625"/>
            <a:ext cx="370205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altLang="ru-RU" b="1">
                <a:solidFill>
                  <a:srgbClr val="990000"/>
                </a:solidFill>
                <a:latin typeface="Garamond" pitchFamily="18" charset="0"/>
              </a:rPr>
              <a:t>Ассирийский колокольчик. </a:t>
            </a:r>
          </a:p>
          <a:p>
            <a:r>
              <a:rPr lang="ru-RU" altLang="ru-RU" b="1">
                <a:solidFill>
                  <a:srgbClr val="990000"/>
                </a:solidFill>
                <a:latin typeface="Garamond" pitchFamily="18" charset="0"/>
              </a:rPr>
              <a:t>VI в. до н.э. Сорок веков истории.</a:t>
            </a:r>
          </a:p>
          <a:p>
            <a:endParaRPr lang="ru-RU" altLang="ru-RU"/>
          </a:p>
        </p:txBody>
      </p:sp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59450" y="2014538"/>
            <a:ext cx="2963863" cy="3230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69" name="TextBox 5"/>
          <p:cNvSpPr txBox="1">
            <a:spLocks noChangeArrowheads="1"/>
          </p:cNvSpPr>
          <p:nvPr/>
        </p:nvSpPr>
        <p:spPr bwMode="auto">
          <a:xfrm>
            <a:off x="323850" y="2205038"/>
            <a:ext cx="5118100" cy="341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chemeClr val="tx2"/>
                </a:solidFill>
              </a:rPr>
              <a:t>	Самый древний литой колокольчик  родом из Китая. Обнаружен в провинции Хэнань в 1950 году. </a:t>
            </a:r>
          </a:p>
          <a:p>
            <a:r>
              <a:rPr lang="ru-RU" altLang="ru-RU">
                <a:solidFill>
                  <a:schemeClr val="tx2"/>
                </a:solidFill>
              </a:rPr>
              <a:t>	Считается, что первые колокольчики зародились именно в Китае и потом уже попали в другие страны. </a:t>
            </a:r>
          </a:p>
          <a:p>
            <a:r>
              <a:rPr lang="ru-RU" altLang="ru-RU">
                <a:solidFill>
                  <a:schemeClr val="tx2"/>
                </a:solidFill>
              </a:rPr>
              <a:t>	В России  колокольчики были замечены лишь во второй половине </a:t>
            </a:r>
          </a:p>
          <a:p>
            <a:r>
              <a:rPr lang="en-US" altLang="ru-RU">
                <a:solidFill>
                  <a:schemeClr val="tx2"/>
                </a:solidFill>
              </a:rPr>
              <a:t>XVIII</a:t>
            </a:r>
            <a:r>
              <a:rPr lang="ru-RU" altLang="ru-RU">
                <a:solidFill>
                  <a:schemeClr val="tx2"/>
                </a:solidFill>
              </a:rPr>
              <a:t> века. Легенда гласит, что первые сигнальные колокольчики появились в России в 1475-1478 годах. </a:t>
            </a:r>
          </a:p>
          <a:p>
            <a:endParaRPr lang="ru-RU" alt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сполнительная">
  <a:themeElements>
    <a:clrScheme name="Твердый переплет">
      <a:dk1>
        <a:sysClr val="windowText" lastClr="000000"/>
      </a:dk1>
      <a:lt1>
        <a:sysClr val="window" lastClr="FFFFFF"/>
      </a:lt1>
      <a:dk2>
        <a:srgbClr val="895D1D"/>
      </a:dk2>
      <a:lt2>
        <a:srgbClr val="ECE9C6"/>
      </a:lt2>
      <a:accent1>
        <a:srgbClr val="873624"/>
      </a:accent1>
      <a:accent2>
        <a:srgbClr val="D6862D"/>
      </a:accent2>
      <a:accent3>
        <a:srgbClr val="D0BE40"/>
      </a:accent3>
      <a:accent4>
        <a:srgbClr val="877F6C"/>
      </a:accent4>
      <a:accent5>
        <a:srgbClr val="972109"/>
      </a:accent5>
      <a:accent6>
        <a:srgbClr val="AEB795"/>
      </a:accent6>
      <a:hlink>
        <a:srgbClr val="CC9900"/>
      </a:hlink>
      <a:folHlink>
        <a:srgbClr val="B2B2B2"/>
      </a:folHlink>
    </a:clrScheme>
    <a:fontScheme name="Исполнительн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Исполнитель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50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50000">
              <a:schemeClr val="phClr">
                <a:tint val="80000"/>
                <a:satMod val="250000"/>
              </a:schemeClr>
            </a:gs>
            <a:gs pos="76000">
              <a:schemeClr val="phClr">
                <a:tint val="90000"/>
                <a:shade val="90000"/>
                <a:satMod val="200000"/>
              </a:schemeClr>
            </a:gs>
            <a:gs pos="92000">
              <a:schemeClr val="phClr">
                <a:tint val="90000"/>
                <a:shade val="70000"/>
                <a:satMod val="250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Executive</Template>
  <TotalTime>420</TotalTime>
  <Words>1250</Words>
  <Application>Microsoft Office PowerPoint</Application>
  <PresentationFormat>Экран (4:3)</PresentationFormat>
  <Paragraphs>269</Paragraphs>
  <Slides>36</Slides>
  <Notes>5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36</vt:i4>
      </vt:variant>
    </vt:vector>
  </HeadingPairs>
  <TitlesOfParts>
    <vt:vector size="45" baseType="lpstr">
      <vt:lpstr>Palatino Linotype</vt:lpstr>
      <vt:lpstr>Arial</vt:lpstr>
      <vt:lpstr>Century Gothic</vt:lpstr>
      <vt:lpstr>Courier New</vt:lpstr>
      <vt:lpstr>Calibri</vt:lpstr>
      <vt:lpstr>Wingdings</vt:lpstr>
      <vt:lpstr>Garamond</vt:lpstr>
      <vt:lpstr>Times New Roman</vt:lpstr>
      <vt:lpstr>Исполнительная</vt:lpstr>
      <vt:lpstr>Сигнальный колокольчик в жизни русского человека XIX века </vt:lpstr>
      <vt:lpstr>Сигнальный колокольчик в жизни  русского человека  XIX века</vt:lpstr>
      <vt:lpstr>Слайд 3</vt:lpstr>
      <vt:lpstr>Гипотеза:</vt:lpstr>
      <vt:lpstr>Слайд 5</vt:lpstr>
      <vt:lpstr>Наиболее значимые источники информации:</vt:lpstr>
      <vt:lpstr>Определения и понятия</vt:lpstr>
      <vt:lpstr>Колокольчик</vt:lpstr>
      <vt:lpstr>История</vt:lpstr>
      <vt:lpstr>Колокольчик в России</vt:lpstr>
      <vt:lpstr>Производство. Изготовление</vt:lpstr>
      <vt:lpstr>Слайд 12</vt:lpstr>
      <vt:lpstr> Классификации колокольчика</vt:lpstr>
      <vt:lpstr>Классификация колокольчиков по форме</vt:lpstr>
      <vt:lpstr>Применение колокольчиков</vt:lpstr>
      <vt:lpstr>Оформление колокольчиков</vt:lpstr>
      <vt:lpstr>Слайд 17</vt:lpstr>
      <vt:lpstr>Слайд 18</vt:lpstr>
      <vt:lpstr>Слайд 19</vt:lpstr>
      <vt:lpstr>О магических функциях колокольчика</vt:lpstr>
      <vt:lpstr>Музыкальный инструмент - колокольчик</vt:lpstr>
      <vt:lpstr>Ботало. Подгарок. Бубенцы</vt:lpstr>
      <vt:lpstr>Колокольчик в русском языке и литературе </vt:lpstr>
      <vt:lpstr>Литературные заметки:</vt:lpstr>
      <vt:lpstr>Народное творчество</vt:lpstr>
      <vt:lpstr>Слайд 26</vt:lpstr>
      <vt:lpstr>Колокольчик в искусстве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Спасибо за внимание!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CheckMan</cp:lastModifiedBy>
  <cp:revision>34</cp:revision>
  <dcterms:created xsi:type="dcterms:W3CDTF">2013-01-28T21:36:25Z</dcterms:created>
  <dcterms:modified xsi:type="dcterms:W3CDTF">2014-02-28T06:26:11Z</dcterms:modified>
</cp:coreProperties>
</file>