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20"/>
  </p:notesMasterIdLst>
  <p:sldIdLst>
    <p:sldId id="262" r:id="rId2"/>
    <p:sldId id="270" r:id="rId3"/>
    <p:sldId id="279" r:id="rId4"/>
    <p:sldId id="264" r:id="rId5"/>
    <p:sldId id="265" r:id="rId6"/>
    <p:sldId id="266" r:id="rId7"/>
    <p:sldId id="267" r:id="rId8"/>
    <p:sldId id="268" r:id="rId9"/>
    <p:sldId id="269" r:id="rId10"/>
    <p:sldId id="280" r:id="rId11"/>
    <p:sldId id="277" r:id="rId12"/>
    <p:sldId id="271" r:id="rId13"/>
    <p:sldId id="272" r:id="rId14"/>
    <p:sldId id="273" r:id="rId15"/>
    <p:sldId id="274" r:id="rId16"/>
    <p:sldId id="275" r:id="rId17"/>
    <p:sldId id="276" r:id="rId18"/>
    <p:sldId id="278" r:id="rId19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480000"/>
    <a:srgbClr val="996633"/>
    <a:srgbClr val="FF3300"/>
    <a:srgbClr val="009900"/>
    <a:srgbClr val="FF9933"/>
    <a:srgbClr val="FFCC00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8" autoAdjust="0"/>
    <p:restoredTop sz="94717" autoAdjust="0"/>
  </p:normalViewPr>
  <p:slideViewPr>
    <p:cSldViewPr>
      <p:cViewPr>
        <p:scale>
          <a:sx n="75" d="100"/>
          <a:sy n="75" d="100"/>
        </p:scale>
        <p:origin x="-117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2100B-7F5E-48F0-945D-5F2FBE919CAE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560FE9-0401-4FC2-823B-3CF5D5E8F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DC41C-D149-4452-8781-7E31CA6D4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1015355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C5325-FC39-47AA-88B3-F5D611BE9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2018911"/>
      </p:ext>
    </p:extLst>
  </p:cSld>
  <p:clrMapOvr>
    <a:masterClrMapping/>
  </p:clrMapOvr>
  <p:transition>
    <p:cover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C3259-613D-4E55-83CF-6D90E452C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9005754"/>
      </p:ext>
    </p:extLst>
  </p:cSld>
  <p:clrMapOvr>
    <a:masterClrMapping/>
  </p:clrMapOvr>
  <p:transition>
    <p:cover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B4F8B-6D23-42BB-A17E-A2667DB894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9109442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D3D1-3BD6-412E-91C1-12C62B669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8292527"/>
      </p:ext>
    </p:extLst>
  </p:cSld>
  <p:clrMapOvr>
    <a:masterClrMapping/>
  </p:clrMapOvr>
  <p:transition>
    <p:cover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6D077-1AE3-4AB5-8CA4-3244FE917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2444158"/>
      </p:ext>
    </p:extLst>
  </p:cSld>
  <p:clrMapOvr>
    <a:masterClrMapping/>
  </p:clrMapOvr>
  <p:transition>
    <p:cover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7E616-BA32-46E1-AC45-0D33FC710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505371"/>
      </p:ext>
    </p:extLst>
  </p:cSld>
  <p:clrMapOvr>
    <a:masterClrMapping/>
  </p:clrMapOvr>
  <p:transition>
    <p:cover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4E1DD-91C4-4E7C-8D51-D6603FCDB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9297041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9F11-997D-4A6B-A3A0-C2221A008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3994903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00613-3C8A-46A3-AD01-5A099F4DD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8855754"/>
      </p:ext>
    </p:extLst>
  </p:cSld>
  <p:clrMapOvr>
    <a:masterClrMapping/>
  </p:clrMapOvr>
  <p:transition>
    <p:cover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1A715-0BFC-4E33-9F13-994080206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0176961"/>
      </p:ext>
    </p:extLst>
  </p:cSld>
  <p:clrMapOvr>
    <a:masterClrMapping/>
  </p:clrMapOvr>
  <p:transition>
    <p:cover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85A772-D583-4B01-A894-3F29572D7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ransition>
    <p:cover dir="l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chool329@spb.edu.ru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image" Target="../media/image4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Александра\Desktop\178757.jpg"/>
          <p:cNvPicPr>
            <a:picLocks noChangeAspect="1" noChangeArrowheads="1"/>
          </p:cNvPicPr>
          <p:nvPr/>
        </p:nvPicPr>
        <p:blipFill>
          <a:blip r:embed="rId2" cstate="print"/>
          <a:srcRect l="3749" t="2948" b="7724"/>
          <a:stretch>
            <a:fillRect/>
          </a:stretch>
        </p:blipFill>
        <p:spPr bwMode="auto">
          <a:xfrm>
            <a:off x="0" y="1656701"/>
            <a:ext cx="3149600" cy="3573849"/>
          </a:xfrm>
          <a:prstGeom prst="rect">
            <a:avLst/>
          </a:prstGeom>
          <a:noFill/>
        </p:spPr>
      </p:pic>
      <p:sp>
        <p:nvSpPr>
          <p:cNvPr id="14" name="WordArt 11"/>
          <p:cNvSpPr>
            <a:spLocks noChangeArrowheads="1" noChangeShapeType="1" noTextEdit="1"/>
          </p:cNvSpPr>
          <p:nvPr/>
        </p:nvSpPr>
        <p:spPr bwMode="auto">
          <a:xfrm>
            <a:off x="3779912" y="2996952"/>
            <a:ext cx="4248471" cy="10081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История </a:t>
            </a:r>
          </a:p>
          <a:p>
            <a:pPr algn="ctr"/>
            <a:r>
              <a:rPr lang="ru-RU" sz="14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русского народного костюма</a:t>
            </a:r>
            <a:endParaRPr lang="ru-RU" sz="1400" kern="10" dirty="0"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955550" y="1553592"/>
            <a:ext cx="5750164" cy="14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ПРАВИТЕЛЬСТВО САНКТ – ПЕТЕРБУРГА КОМИТЕТ ПО ОБРАЗОВАНИЮ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Государственное бюджетное общеобразовательное учреждение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лицей 329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Невского административного района г.  Санкт – Петербурга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Адрес: пр. Елизарова,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д. 7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hangingPunct="0"/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Телефон/факс </a:t>
            </a:r>
            <a:r>
              <a:rPr lang="ru-RU" sz="1200" dirty="0" smtClean="0"/>
              <a:t>417-27-18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mail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lang="en-US" sz="1200" dirty="0" smtClean="0">
                <a:hlinkClick r:id="rId3"/>
              </a:rPr>
              <a:t>school329@spb.edu.ru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ПРОЕКТНО – ИССЛЕДОВАТЕЛЬСКАЯ ДЕЯТЕЛЬНОСТЬ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ТЕМА ПРОЕКТА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4221088"/>
            <a:ext cx="457200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lang="ru-RU" sz="11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Руководитель проекта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/>
            <a:r>
              <a:rPr lang="ru-RU" sz="11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Новочуб</a:t>
            </a:r>
            <a:r>
              <a:rPr lang="ru-RU" sz="11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А. А.  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/>
            <a:r>
              <a:rPr lang="ru-RU" sz="11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учитель начальных классов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/>
            <a:r>
              <a:rPr lang="ru-RU" sz="11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 «А» класс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/>
            <a:r>
              <a:rPr lang="ru-RU" sz="11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г. Санкт – Петербург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/>
            <a:r>
              <a:rPr lang="ru-RU" sz="11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2014 год </a:t>
            </a:r>
            <a:endParaRPr lang="ru-RU" sz="11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1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708920"/>
            <a:ext cx="8559972" cy="923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ВОТ ЧТО МЫ УЗНАЛИ…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4032448" cy="403244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sz="2400" dirty="0" smtClean="0"/>
              <a:t>русской национальной одежды – многовековая история. Общий её характер, сложившийся в быту многих поколений, соответствовал внешнему облику, образу жизни, географическому положению и характеру труда народа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7" name="Содержимое 16" descr="Russian_peasants_(Korneev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92080" y="1484784"/>
            <a:ext cx="3024336" cy="3937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395536" y="1412776"/>
            <a:ext cx="755576" cy="92333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7" descr="сканирование00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68144" y="1700808"/>
            <a:ext cx="2493173" cy="350003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WordArt 11"/>
          <p:cNvSpPr>
            <a:spLocks noChangeArrowheads="1" noChangeShapeType="1" noTextEdit="1"/>
          </p:cNvSpPr>
          <p:nvPr/>
        </p:nvSpPr>
        <p:spPr bwMode="auto">
          <a:xfrm>
            <a:off x="1115616" y="1772816"/>
            <a:ext cx="3168352" cy="72008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160"/>
              </a:avLst>
            </a:prstTxWarp>
          </a:bodyPr>
          <a:lstStyle/>
          <a:p>
            <a:pPr algn="ctr"/>
            <a:r>
              <a:rPr lang="ru-RU" sz="14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Сарафан</a:t>
            </a:r>
            <a:endParaRPr lang="ru-RU" sz="1400" kern="10" dirty="0"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6229" y="2743200"/>
            <a:ext cx="53285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Народная русская женская одежда в виде платья, чаще всего без </a:t>
            </a:r>
            <a:r>
              <a:rPr lang="ru-RU" dirty="0" err="1" smtClean="0"/>
              <a:t>рукавов</a:t>
            </a:r>
            <a:r>
              <a:rPr lang="ru-RU" baseline="30000" dirty="0" err="1" smtClean="0"/>
              <a:t>.</a:t>
            </a:r>
            <a:r>
              <a:rPr lang="ru-RU" dirty="0" err="1" smtClean="0"/>
              <a:t>Сарафаны</a:t>
            </a:r>
            <a:r>
              <a:rPr lang="ru-RU" dirty="0" smtClean="0"/>
              <a:t> различались по тканям и покрою. В России сарафаны носили с XIX века крестьянки. Первое упоминание о сарафане, как виде одежды можно встретить в </a:t>
            </a:r>
            <a:r>
              <a:rPr lang="ru-RU" dirty="0" err="1" smtClean="0"/>
              <a:t>Никоновской</a:t>
            </a:r>
            <a:r>
              <a:rPr lang="ru-RU" dirty="0" smtClean="0"/>
              <a:t> летописи от 1376 года.</a:t>
            </a:r>
            <a:endParaRPr lang="ru-RU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36912"/>
            <a:ext cx="54726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Старинный русский головной убор в виде гребня вокруг головы, символ русского традиционного костюма. Известен со времен Древней Руси (по крайней мере, с XVII века, когда впервые </a:t>
            </a:r>
            <a:r>
              <a:rPr lang="ru-RU" sz="1600" dirty="0" err="1" smtClean="0"/>
              <a:t>задокументировано</a:t>
            </a:r>
            <a:r>
              <a:rPr lang="ru-RU" sz="1600" dirty="0" smtClean="0"/>
              <a:t> употребление слова). Хотя точное время его возникновения неизвестно. Изготавливался на заказ профессиональными мастерицами — «</a:t>
            </a:r>
            <a:r>
              <a:rPr lang="ru-RU" sz="1600" dirty="0" err="1" smtClean="0"/>
              <a:t>кокошницами</a:t>
            </a:r>
            <a:r>
              <a:rPr lang="ru-RU" sz="1600" dirty="0" smtClean="0"/>
              <a:t>», владевшими навыками шитья жемчугом, бисером, золотой нитью и умением обращаться с фабричными </a:t>
            </a:r>
            <a:r>
              <a:rPr lang="ru-RU" sz="1600" smtClean="0"/>
              <a:t>тканями.</a:t>
            </a:r>
            <a:endParaRPr lang="ru-RU" sz="1600" dirty="0">
              <a:solidFill>
                <a:srgbClr val="FFC000"/>
              </a:solidFill>
            </a:endParaRPr>
          </a:p>
        </p:txBody>
      </p:sp>
      <p:pic>
        <p:nvPicPr>
          <p:cNvPr id="25602" name="Picture 2" descr="C:\Users\Александра\Desktop\C1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628800"/>
            <a:ext cx="3302372" cy="364209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WordArt 11"/>
          <p:cNvSpPr>
            <a:spLocks noChangeArrowheads="1" noChangeShapeType="1" noTextEdit="1"/>
          </p:cNvSpPr>
          <p:nvPr/>
        </p:nvSpPr>
        <p:spPr bwMode="auto">
          <a:xfrm>
            <a:off x="1115616" y="1772816"/>
            <a:ext cx="3168352" cy="72008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160"/>
              </a:avLst>
            </a:prstTxWarp>
          </a:bodyPr>
          <a:lstStyle/>
          <a:p>
            <a:pPr algn="ctr"/>
            <a:r>
              <a:rPr lang="ru-RU" sz="14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Кокошник</a:t>
            </a:r>
            <a:endParaRPr lang="ru-RU" sz="1400" kern="10" dirty="0"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лександра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916832"/>
            <a:ext cx="3638907" cy="25202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263691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Низкая обувь, распространённая на Руси в старину, сплетенная из древесного лыка.</a:t>
            </a:r>
          </a:p>
          <a:p>
            <a:r>
              <a:rPr lang="ru-RU" dirty="0" smtClean="0"/>
              <a:t>Для прочности подошву подплетали лозой, лыком, верёвкой или подшивали кожей. Лапоть привязывался к ноге шнурками, скрученными из того же лыка, из которого изготавливались и сами лапти.</a:t>
            </a:r>
            <a:endParaRPr lang="ru-RU" dirty="0"/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1115616" y="1844824"/>
            <a:ext cx="2088232" cy="61960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160"/>
              </a:avLst>
            </a:prstTxWarp>
          </a:bodyPr>
          <a:lstStyle/>
          <a:p>
            <a:pPr algn="ctr"/>
            <a:r>
              <a:rPr lang="ru-RU" sz="14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Лапти</a:t>
            </a:r>
            <a:endParaRPr lang="ru-RU" sz="1400" kern="10" dirty="0"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Александра\Desktop\images (2).jpg"/>
          <p:cNvPicPr>
            <a:picLocks noChangeAspect="1" noChangeArrowheads="1"/>
          </p:cNvPicPr>
          <p:nvPr/>
        </p:nvPicPr>
        <p:blipFill>
          <a:blip r:embed="rId2" cstate="print"/>
          <a:srcRect r="-659" b="9293"/>
          <a:stretch>
            <a:fillRect/>
          </a:stretch>
        </p:blipFill>
        <p:spPr bwMode="auto">
          <a:xfrm>
            <a:off x="6012160" y="1916832"/>
            <a:ext cx="2580109" cy="3116005"/>
          </a:xfrm>
          <a:prstGeom prst="rect">
            <a:avLst/>
          </a:prstGeom>
          <a:noFill/>
        </p:spPr>
      </p:pic>
      <p:sp>
        <p:nvSpPr>
          <p:cNvPr id="5" name="WordArt 11"/>
          <p:cNvSpPr>
            <a:spLocks noChangeArrowheads="1" noChangeShapeType="1" noTextEdit="1"/>
          </p:cNvSpPr>
          <p:nvPr/>
        </p:nvSpPr>
        <p:spPr bwMode="auto">
          <a:xfrm>
            <a:off x="1187624" y="1844824"/>
            <a:ext cx="3528392" cy="93610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571"/>
              </a:avLst>
            </a:prstTxWarp>
          </a:bodyPr>
          <a:lstStyle/>
          <a:p>
            <a:pPr algn="ctr"/>
            <a:r>
              <a:rPr lang="ru-RU" sz="14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Косоворотка</a:t>
            </a:r>
            <a:endParaRPr lang="ru-RU" sz="1400" kern="10" dirty="0"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924944"/>
            <a:ext cx="51125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Косоворо́тка</a:t>
            </a:r>
            <a:r>
              <a:rPr lang="ru-RU" dirty="0" smtClean="0"/>
              <a:t> — рубаха с косым воротом, то есть с разрезом сбоку, а не посередине, как у обычных рубашек.  Разрез сбоку на косоворотке создавался специально для того, чтобы нательный крестик не выпадал во время работы. Первые изображения рубахи с такой застёжкой относят к XII в</a:t>
            </a:r>
            <a:endParaRPr lang="ru-RU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11"/>
          <p:cNvSpPr>
            <a:spLocks noChangeArrowheads="1" noChangeShapeType="1" noTextEdit="1"/>
          </p:cNvSpPr>
          <p:nvPr/>
        </p:nvSpPr>
        <p:spPr bwMode="auto">
          <a:xfrm>
            <a:off x="1187624" y="1772816"/>
            <a:ext cx="3096344" cy="72008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571"/>
              </a:avLst>
            </a:prstTxWarp>
          </a:bodyPr>
          <a:lstStyle/>
          <a:p>
            <a:pPr algn="ctr"/>
            <a:r>
              <a:rPr lang="ru-RU" sz="14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Валенки</a:t>
            </a:r>
            <a:endParaRPr lang="ru-RU" sz="1400" kern="10" dirty="0"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24579" name="Picture 3" descr="C:\Users\Александра\Desktop\seryj-valenok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700808"/>
            <a:ext cx="2627784" cy="34537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2780928"/>
            <a:ext cx="59046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Тёплые войлочные сапоги из свалянной овечьей шерсти; чаще делаются твёрдыми, но бывают и мягкими, под другую обувь.</a:t>
            </a:r>
          </a:p>
          <a:p>
            <a:r>
              <a:rPr lang="ru-RU" dirty="0" smtClean="0"/>
              <a:t>В России валенки приобрели широкое распространение лишь в первой половине XIX века, когда их начали изготовлять промышленным способом. До этого они были достаточно дороги и их могли себе позволить довольно зажиточные люди. </a:t>
            </a:r>
            <a:endParaRPr lang="ru-RU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916832"/>
            <a:ext cx="5184576" cy="2880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Современная мода периодически возвращается к источникам древнерусского декора. Элементы национального костюма вдохновляют Кутюрье на создание настоящих шедевров современной моды.</a:t>
            </a:r>
          </a:p>
          <a:p>
            <a:endParaRPr lang="ru-RU" dirty="0" smtClean="0"/>
          </a:p>
          <a:p>
            <a:r>
              <a:rPr lang="ru-RU" dirty="0" smtClean="0"/>
              <a:t>Для самых известных модельеров русский народный костюм – это неиссякаемый источник вдохновения для создания современных нарядов.</a:t>
            </a:r>
            <a:endParaRPr lang="ru-RU" dirty="0"/>
          </a:p>
        </p:txBody>
      </p:sp>
      <p:pic>
        <p:nvPicPr>
          <p:cNvPr id="26626" name="Picture 2" descr="C:\Users\Александра\Desktop\valenki-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92561">
            <a:off x="5311898" y="1980507"/>
            <a:ext cx="2352208" cy="1568138"/>
          </a:xfrm>
          <a:prstGeom prst="rect">
            <a:avLst/>
          </a:prstGeom>
          <a:noFill/>
        </p:spPr>
      </p:pic>
      <p:pic>
        <p:nvPicPr>
          <p:cNvPr id="26627" name="Picture 3" descr="C:\Users\Александра\Desktop\sarafan_dlinny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75611">
            <a:off x="7338061" y="1760963"/>
            <a:ext cx="1588582" cy="2382873"/>
          </a:xfrm>
          <a:prstGeom prst="rect">
            <a:avLst/>
          </a:prstGeom>
          <a:noFill/>
        </p:spPr>
      </p:pic>
      <p:pic>
        <p:nvPicPr>
          <p:cNvPr id="26628" name="Picture 4" descr="C:\Users\Александра\Desktop\63247746eba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47830">
            <a:off x="5052674" y="3661136"/>
            <a:ext cx="2498772" cy="1440311"/>
          </a:xfrm>
          <a:prstGeom prst="rect">
            <a:avLst/>
          </a:prstGeom>
          <a:noFill/>
        </p:spPr>
      </p:pic>
      <p:pic>
        <p:nvPicPr>
          <p:cNvPr id="26629" name="Picture 5" descr="C:\Users\Александра\Desktop\PgYvFmnneeQ.jpg"/>
          <p:cNvPicPr>
            <a:picLocks noChangeAspect="1" noChangeArrowheads="1"/>
          </p:cNvPicPr>
          <p:nvPr/>
        </p:nvPicPr>
        <p:blipFill>
          <a:blip r:embed="rId5" cstate="print"/>
          <a:srcRect r="50455" b="-370"/>
          <a:stretch>
            <a:fillRect/>
          </a:stretch>
        </p:blipFill>
        <p:spPr bwMode="auto">
          <a:xfrm rot="21187327">
            <a:off x="7348336" y="3888424"/>
            <a:ext cx="1730977" cy="118435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132856"/>
            <a:ext cx="864096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НАШЕ ПУТЕШЕСТВИЕ ПОДОШЛО К КОНЦУ…</a:t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!!!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51520" y="1628800"/>
            <a:ext cx="849694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u="sng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ЦЕЛЬ ПРОЕКТА</a:t>
            </a:r>
            <a:r>
              <a:rPr lang="en-US" sz="2800" i="1" u="sng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: </a:t>
            </a:r>
            <a:r>
              <a:rPr lang="ru-RU" sz="2800" dirty="0" smtClean="0"/>
              <a:t> </a:t>
            </a:r>
            <a:r>
              <a:rPr lang="ru-RU" sz="1600" dirty="0" smtClean="0"/>
              <a:t>изготовить наглядное пособие,</a:t>
            </a:r>
            <a:r>
              <a:rPr lang="ru-RU" sz="2800" dirty="0" smtClean="0"/>
              <a:t> </a:t>
            </a:r>
            <a:r>
              <a:rPr lang="ru-RU" sz="1600" dirty="0" smtClean="0"/>
              <a:t>изучив историю народного русского костюма</a:t>
            </a:r>
          </a:p>
          <a:p>
            <a:r>
              <a:rPr lang="ru-RU" sz="1600" dirty="0" smtClean="0"/>
              <a:t> </a:t>
            </a:r>
            <a:r>
              <a:rPr lang="ru-RU" sz="2800" i="1" u="sng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ЗАДАЧИ ПРОЕКТА </a:t>
            </a:r>
            <a:r>
              <a:rPr lang="en-US" sz="2800" i="1" u="sng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: </a:t>
            </a:r>
            <a:endParaRPr lang="ru-RU" sz="2800" i="1" u="sng" kern="10" dirty="0" smtClean="0"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привлечь внимание как можно большего числа детей к изучению истории возникновения русского народного костюма и вызвать неподдельный интерес к народному искусству;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собрать материал об особенностях русского народного костюма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вовлечь родителей в воспитательный процесс через совместную деятельность с ребенком по созданию коллективного проекта;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через участие в создании проекта способствовать воспитанию патриотических качеств, чувство гордости за талант своего народа, который дарит нам познание красоты и добра;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воспитывать уважение к традициям и обычаям своего народа, чувство ответственности за порученное дело.</a:t>
            </a:r>
            <a:endParaRPr lang="ru-RU" sz="1600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олилиния 3"/>
          <p:cNvSpPr/>
          <p:nvPr/>
        </p:nvSpPr>
        <p:spPr>
          <a:xfrm>
            <a:off x="0" y="2996952"/>
            <a:ext cx="9828584" cy="1728192"/>
          </a:xfrm>
          <a:custGeom>
            <a:avLst/>
            <a:gdLst>
              <a:gd name="connsiteX0" fmla="*/ 0 w 10647402"/>
              <a:gd name="connsiteY0" fmla="*/ 0 h 923330"/>
              <a:gd name="connsiteX1" fmla="*/ 10647402 w 10647402"/>
              <a:gd name="connsiteY1" fmla="*/ 0 h 923330"/>
              <a:gd name="connsiteX2" fmla="*/ 10647402 w 10647402"/>
              <a:gd name="connsiteY2" fmla="*/ 923330 h 923330"/>
              <a:gd name="connsiteX3" fmla="*/ 0 w 10647402"/>
              <a:gd name="connsiteY3" fmla="*/ 923330 h 923330"/>
              <a:gd name="connsiteX4" fmla="*/ 0 w 10647402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47402" h="923330">
                <a:moveTo>
                  <a:pt x="0" y="0"/>
                </a:moveTo>
                <a:lnTo>
                  <a:pt x="10647402" y="0"/>
                </a:lnTo>
                <a:lnTo>
                  <a:pt x="10647402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none" lIns="91440" tIns="45720" rIns="91440" bIns="45720">
            <a:prstTxWarp prst="textArchUp">
              <a:avLst>
                <a:gd name="adj" fmla="val 10970932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ВОТ ТАК ВСЕ НАЧИНАЛОСЬ…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:\19 декабря 2013 Праздник МЫ ВМЕСТЕ\19 12_02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99" y="1447619"/>
            <a:ext cx="6158607" cy="4106016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5615608" y="1772816"/>
            <a:ext cx="3528392" cy="4104456"/>
          </a:xfrm>
        </p:spPr>
        <p:txBody>
          <a:bodyPr/>
          <a:lstStyle/>
          <a:p>
            <a:pPr algn="ctr"/>
            <a:r>
              <a:rPr lang="ru-RU" sz="3200" i="1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ЭТО МЫ  В РУССКИХ </a:t>
            </a:r>
            <a:r>
              <a:rPr lang="ru-RU" sz="3200" i="1" kern="1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НАРОДНЫХ КОСТЮМАХ </a:t>
            </a:r>
            <a:r>
              <a:rPr lang="ru-RU" sz="3200" i="1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…</a:t>
            </a:r>
          </a:p>
          <a:p>
            <a:pPr algn="ctr"/>
            <a:r>
              <a:rPr lang="ru-RU" sz="3200" i="1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КРАСИВЫЕ , ДА НАРЯДНЫЕ КАКИЕ!</a:t>
            </a:r>
            <a:endParaRPr lang="ru-RU" sz="32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Александра\Desktop\Рисунок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44824"/>
            <a:ext cx="984504" cy="1224136"/>
          </a:xfrm>
          <a:prstGeom prst="rect">
            <a:avLst/>
          </a:prstGeom>
          <a:noFill/>
        </p:spPr>
      </p:pic>
      <p:pic>
        <p:nvPicPr>
          <p:cNvPr id="19460" name="Picture 4" descr="C:\Users\Александра\Desktop\photo_82-846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852936"/>
            <a:ext cx="2205877" cy="1452203"/>
          </a:xfrm>
          <a:prstGeom prst="rect">
            <a:avLst/>
          </a:prstGeom>
          <a:noFill/>
        </p:spPr>
      </p:pic>
      <p:pic>
        <p:nvPicPr>
          <p:cNvPr id="19461" name="Picture 5" descr="C:\Users\Александра\Desktop\left-and-right-shoe-footprints_318-10072.jpg"/>
          <p:cNvPicPr>
            <a:picLocks noChangeAspect="1" noChangeArrowheads="1"/>
          </p:cNvPicPr>
          <p:nvPr/>
        </p:nvPicPr>
        <p:blipFill>
          <a:blip r:embed="rId4" cstate="print"/>
          <a:srcRect l="18868" t="17212" r="48415" b="15514"/>
          <a:stretch>
            <a:fillRect/>
          </a:stretch>
        </p:blipFill>
        <p:spPr bwMode="auto">
          <a:xfrm rot="6826964">
            <a:off x="5983602" y="1943326"/>
            <a:ext cx="291793" cy="600005"/>
          </a:xfrm>
          <a:prstGeom prst="rect">
            <a:avLst/>
          </a:prstGeom>
          <a:noFill/>
        </p:spPr>
      </p:pic>
      <p:pic>
        <p:nvPicPr>
          <p:cNvPr id="10" name="Picture 5" descr="C:\Users\Александра\Desktop\left-and-right-shoe-footprints_318-10072.jpg"/>
          <p:cNvPicPr>
            <a:picLocks noChangeAspect="1" noChangeArrowheads="1"/>
          </p:cNvPicPr>
          <p:nvPr/>
        </p:nvPicPr>
        <p:blipFill>
          <a:blip r:embed="rId5" cstate="print"/>
          <a:srcRect l="47709" t="17212" r="19048" b="15514"/>
          <a:stretch>
            <a:fillRect/>
          </a:stretch>
        </p:blipFill>
        <p:spPr bwMode="auto">
          <a:xfrm rot="6545187">
            <a:off x="6101272" y="2366687"/>
            <a:ext cx="259983" cy="526134"/>
          </a:xfrm>
          <a:prstGeom prst="rect">
            <a:avLst/>
          </a:prstGeom>
          <a:noFill/>
        </p:spPr>
      </p:pic>
      <p:pic>
        <p:nvPicPr>
          <p:cNvPr id="19462" name="Picture 6" descr="C:\Users\Александра\Desktop\DSC_0667.jpg"/>
          <p:cNvPicPr>
            <a:picLocks noChangeAspect="1" noChangeArrowheads="1"/>
          </p:cNvPicPr>
          <p:nvPr/>
        </p:nvPicPr>
        <p:blipFill>
          <a:blip r:embed="rId6" cstate="print"/>
          <a:srcRect r="-399" b="8858"/>
          <a:stretch>
            <a:fillRect/>
          </a:stretch>
        </p:blipFill>
        <p:spPr bwMode="auto">
          <a:xfrm>
            <a:off x="3727489" y="2007479"/>
            <a:ext cx="2063980" cy="1224136"/>
          </a:xfrm>
          <a:prstGeom prst="rect">
            <a:avLst/>
          </a:prstGeom>
          <a:noFill/>
        </p:spPr>
      </p:pic>
      <p:pic>
        <p:nvPicPr>
          <p:cNvPr id="12" name="Picture 5" descr="C:\Users\Александра\Desktop\left-and-right-shoe-footprints_318-10072.jpg"/>
          <p:cNvPicPr>
            <a:picLocks noChangeAspect="1" noChangeArrowheads="1"/>
          </p:cNvPicPr>
          <p:nvPr/>
        </p:nvPicPr>
        <p:blipFill>
          <a:blip r:embed="rId4" cstate="print"/>
          <a:srcRect l="18868" t="17212" r="48415" b="15514"/>
          <a:stretch>
            <a:fillRect/>
          </a:stretch>
        </p:blipFill>
        <p:spPr bwMode="auto">
          <a:xfrm rot="7660010">
            <a:off x="6697060" y="2059655"/>
            <a:ext cx="291974" cy="600378"/>
          </a:xfrm>
          <a:prstGeom prst="rect">
            <a:avLst/>
          </a:prstGeom>
          <a:noFill/>
        </p:spPr>
      </p:pic>
      <p:pic>
        <p:nvPicPr>
          <p:cNvPr id="13" name="Picture 5" descr="C:\Users\Александра\Desktop\left-and-right-shoe-footprints_318-10072.jpg"/>
          <p:cNvPicPr>
            <a:picLocks noChangeAspect="1" noChangeArrowheads="1"/>
          </p:cNvPicPr>
          <p:nvPr/>
        </p:nvPicPr>
        <p:blipFill>
          <a:blip r:embed="rId7" cstate="print"/>
          <a:srcRect l="47709" t="17212" r="19048" b="15514"/>
          <a:stretch>
            <a:fillRect/>
          </a:stretch>
        </p:blipFill>
        <p:spPr bwMode="auto">
          <a:xfrm rot="8259442">
            <a:off x="6826431" y="2514855"/>
            <a:ext cx="301570" cy="610294"/>
          </a:xfrm>
          <a:prstGeom prst="rect">
            <a:avLst/>
          </a:prstGeom>
          <a:noFill/>
        </p:spPr>
      </p:pic>
      <p:pic>
        <p:nvPicPr>
          <p:cNvPr id="19463" name="Picture 7" descr="C:\Users\Александра\Desktop\cdb_krylov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91807" y="3212413"/>
            <a:ext cx="1921351" cy="1440160"/>
          </a:xfrm>
          <a:prstGeom prst="rect">
            <a:avLst/>
          </a:prstGeom>
          <a:noFill/>
        </p:spPr>
      </p:pic>
      <p:pic>
        <p:nvPicPr>
          <p:cNvPr id="19464" name="Picture 8" descr="C:\Users\Александра\Desktop\9353062-cartoon-smiling-desktop-computer--vector-illustratio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4077072"/>
            <a:ext cx="1368152" cy="1251859"/>
          </a:xfrm>
          <a:prstGeom prst="rect">
            <a:avLst/>
          </a:prstGeom>
          <a:noFill/>
        </p:spPr>
      </p:pic>
      <p:pic>
        <p:nvPicPr>
          <p:cNvPr id="16" name="Picture 5" descr="C:\Users\Александра\Desktop\left-and-right-shoe-footprints_318-10072.jpg"/>
          <p:cNvPicPr>
            <a:picLocks noChangeAspect="1" noChangeArrowheads="1"/>
          </p:cNvPicPr>
          <p:nvPr/>
        </p:nvPicPr>
        <p:blipFill>
          <a:blip r:embed="rId10" cstate="print"/>
          <a:srcRect l="18868" t="17212" r="48415" b="15514"/>
          <a:stretch>
            <a:fillRect/>
          </a:stretch>
        </p:blipFill>
        <p:spPr bwMode="auto">
          <a:xfrm rot="4815096" flipV="1">
            <a:off x="5719791" y="4556878"/>
            <a:ext cx="322520" cy="663189"/>
          </a:xfrm>
          <a:prstGeom prst="rect">
            <a:avLst/>
          </a:prstGeom>
          <a:noFill/>
        </p:spPr>
      </p:pic>
      <p:pic>
        <p:nvPicPr>
          <p:cNvPr id="17" name="Picture 5" descr="C:\Users\Александра\Desktop\left-and-right-shoe-footprints_318-10072.jpg"/>
          <p:cNvPicPr>
            <a:picLocks noChangeAspect="1" noChangeArrowheads="1"/>
          </p:cNvPicPr>
          <p:nvPr/>
        </p:nvPicPr>
        <p:blipFill>
          <a:blip r:embed="rId11" cstate="print"/>
          <a:srcRect l="47709" t="17212" r="19048" b="15514"/>
          <a:stretch>
            <a:fillRect/>
          </a:stretch>
        </p:blipFill>
        <p:spPr bwMode="auto">
          <a:xfrm rot="4918729" flipV="1">
            <a:off x="6255905" y="4830553"/>
            <a:ext cx="318480" cy="623613"/>
          </a:xfrm>
          <a:prstGeom prst="rect">
            <a:avLst/>
          </a:prstGeom>
          <a:noFill/>
        </p:spPr>
      </p:pic>
      <p:pic>
        <p:nvPicPr>
          <p:cNvPr id="18" name="Picture 5" descr="C:\Users\Александра\Desktop\left-and-right-shoe-footprints_318-10072.jpg"/>
          <p:cNvPicPr>
            <a:picLocks noChangeAspect="1" noChangeArrowheads="1"/>
          </p:cNvPicPr>
          <p:nvPr/>
        </p:nvPicPr>
        <p:blipFill>
          <a:blip r:embed="rId12" cstate="print"/>
          <a:srcRect l="18868" t="17212" r="48415" b="15514"/>
          <a:stretch>
            <a:fillRect/>
          </a:stretch>
        </p:blipFill>
        <p:spPr bwMode="auto">
          <a:xfrm rot="4636867" flipV="1">
            <a:off x="6911164" y="4598959"/>
            <a:ext cx="325212" cy="668726"/>
          </a:xfrm>
          <a:prstGeom prst="rect">
            <a:avLst/>
          </a:prstGeom>
          <a:noFill/>
        </p:spPr>
      </p:pic>
      <p:pic>
        <p:nvPicPr>
          <p:cNvPr id="19" name="Picture 5" descr="C:\Users\Александра\Desktop\left-and-right-shoe-footprints_318-10072.jpg"/>
          <p:cNvPicPr>
            <a:picLocks noChangeAspect="1" noChangeArrowheads="1"/>
          </p:cNvPicPr>
          <p:nvPr/>
        </p:nvPicPr>
        <p:blipFill>
          <a:blip r:embed="rId13" cstate="print"/>
          <a:srcRect l="47709" t="17212" r="19048" b="15514"/>
          <a:stretch>
            <a:fillRect/>
          </a:stretch>
        </p:blipFill>
        <p:spPr bwMode="auto">
          <a:xfrm rot="5236299" flipV="1">
            <a:off x="7487854" y="4785216"/>
            <a:ext cx="335913" cy="679795"/>
          </a:xfrm>
          <a:prstGeom prst="rect">
            <a:avLst/>
          </a:prstGeom>
          <a:noFill/>
        </p:spPr>
      </p:pic>
      <p:pic>
        <p:nvPicPr>
          <p:cNvPr id="20" name="Picture 5" descr="C:\Users\Александра\Desktop\left-and-right-shoe-footprints_318-10072.jpg"/>
          <p:cNvPicPr>
            <a:picLocks noChangeAspect="1" noChangeArrowheads="1"/>
          </p:cNvPicPr>
          <p:nvPr/>
        </p:nvPicPr>
        <p:blipFill>
          <a:blip r:embed="rId14" cstate="print"/>
          <a:srcRect l="18868" t="17212" r="48415" b="15514"/>
          <a:stretch>
            <a:fillRect/>
          </a:stretch>
        </p:blipFill>
        <p:spPr bwMode="auto">
          <a:xfrm rot="6132734" flipV="1">
            <a:off x="1116378" y="4179958"/>
            <a:ext cx="351395" cy="722563"/>
          </a:xfrm>
          <a:prstGeom prst="rect">
            <a:avLst/>
          </a:prstGeom>
          <a:noFill/>
        </p:spPr>
      </p:pic>
      <p:pic>
        <p:nvPicPr>
          <p:cNvPr id="21" name="Picture 5" descr="C:\Users\Александра\Desktop\left-and-right-shoe-footprints_318-10072.jpg"/>
          <p:cNvPicPr>
            <a:picLocks noChangeAspect="1" noChangeArrowheads="1"/>
          </p:cNvPicPr>
          <p:nvPr/>
        </p:nvPicPr>
        <p:blipFill>
          <a:blip r:embed="rId15" cstate="print"/>
          <a:srcRect l="47709" t="17212" r="19048" b="15514"/>
          <a:stretch>
            <a:fillRect/>
          </a:stretch>
        </p:blipFill>
        <p:spPr bwMode="auto">
          <a:xfrm rot="6236367" flipV="1">
            <a:off x="1558354" y="4567347"/>
            <a:ext cx="332619" cy="651298"/>
          </a:xfrm>
          <a:prstGeom prst="rect">
            <a:avLst/>
          </a:prstGeom>
          <a:noFill/>
        </p:spPr>
      </p:pic>
      <p:pic>
        <p:nvPicPr>
          <p:cNvPr id="22" name="Picture 5" descr="C:\Users\Александра\Desktop\left-and-right-shoe-footprints_318-10072.jpg"/>
          <p:cNvPicPr>
            <a:picLocks noChangeAspect="1" noChangeArrowheads="1"/>
          </p:cNvPicPr>
          <p:nvPr/>
        </p:nvPicPr>
        <p:blipFill>
          <a:blip r:embed="rId16" cstate="print"/>
          <a:srcRect l="18868" t="17212" r="48415" b="15514"/>
          <a:stretch>
            <a:fillRect/>
          </a:stretch>
        </p:blipFill>
        <p:spPr bwMode="auto">
          <a:xfrm rot="5954505" flipV="1">
            <a:off x="2223381" y="4276330"/>
            <a:ext cx="328362" cy="675204"/>
          </a:xfrm>
          <a:prstGeom prst="rect">
            <a:avLst/>
          </a:prstGeom>
          <a:solidFill>
            <a:schemeClr val="accent3">
              <a:lumMod val="50000"/>
              <a:alpha val="0"/>
            </a:schemeClr>
          </a:solidFill>
        </p:spPr>
      </p:pic>
      <p:pic>
        <p:nvPicPr>
          <p:cNvPr id="23" name="Picture 5" descr="C:\Users\Александра\Desktop\left-and-right-shoe-footprints_318-10072.jpg"/>
          <p:cNvPicPr>
            <a:picLocks noChangeAspect="1" noChangeArrowheads="1"/>
          </p:cNvPicPr>
          <p:nvPr/>
        </p:nvPicPr>
        <p:blipFill>
          <a:blip r:embed="rId17" cstate="print"/>
          <a:srcRect l="47709" t="17212" r="19048" b="15514"/>
          <a:stretch>
            <a:fillRect/>
          </a:stretch>
        </p:blipFill>
        <p:spPr bwMode="auto">
          <a:xfrm rot="6553937" flipV="1">
            <a:off x="2782011" y="4652779"/>
            <a:ext cx="350505" cy="709325"/>
          </a:xfrm>
          <a:prstGeom prst="rect">
            <a:avLst/>
          </a:prstGeom>
          <a:noFill/>
        </p:spPr>
      </p:pic>
      <p:sp>
        <p:nvSpPr>
          <p:cNvPr id="25" name="WordArt 11"/>
          <p:cNvSpPr>
            <a:spLocks noChangeArrowheads="1" noChangeShapeType="1" noTextEdit="1"/>
          </p:cNvSpPr>
          <p:nvPr/>
        </p:nvSpPr>
        <p:spPr bwMode="auto">
          <a:xfrm>
            <a:off x="827584" y="2420888"/>
            <a:ext cx="1008112" cy="36004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лицей</a:t>
            </a:r>
            <a:endParaRPr lang="ru-RU" sz="1400" kern="10" dirty="0"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7" name="WordArt 11"/>
          <p:cNvSpPr>
            <a:spLocks noChangeArrowheads="1" noChangeShapeType="1" noTextEdit="1"/>
          </p:cNvSpPr>
          <p:nvPr/>
        </p:nvSpPr>
        <p:spPr bwMode="auto">
          <a:xfrm>
            <a:off x="4283968" y="1600335"/>
            <a:ext cx="1008112" cy="36004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музей</a:t>
            </a:r>
            <a:endParaRPr lang="ru-RU" sz="1400" kern="10" dirty="0"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8" name="WordArt 11"/>
          <p:cNvSpPr>
            <a:spLocks noChangeArrowheads="1" noChangeShapeType="1" noTextEdit="1"/>
          </p:cNvSpPr>
          <p:nvPr/>
        </p:nvSpPr>
        <p:spPr bwMode="auto">
          <a:xfrm>
            <a:off x="7236296" y="2780928"/>
            <a:ext cx="1512168" cy="36004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библиотека</a:t>
            </a:r>
            <a:endParaRPr lang="ru-RU" sz="1400" kern="10" dirty="0"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9" name="WordArt 11"/>
          <p:cNvSpPr>
            <a:spLocks noChangeArrowheads="1" noChangeShapeType="1" noTextEdit="1"/>
          </p:cNvSpPr>
          <p:nvPr/>
        </p:nvSpPr>
        <p:spPr bwMode="auto">
          <a:xfrm>
            <a:off x="3419872" y="3645024"/>
            <a:ext cx="2304256" cy="36004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интернет-ресурсы</a:t>
            </a:r>
            <a:endParaRPr lang="ru-RU" sz="1400" kern="10" dirty="0"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Александра\Desktop\DSCN1863.JPG"/>
          <p:cNvPicPr>
            <a:picLocks noChangeAspect="1" noChangeArrowheads="1"/>
          </p:cNvPicPr>
          <p:nvPr/>
        </p:nvPicPr>
        <p:blipFill>
          <a:blip r:embed="rId2" cstate="print"/>
          <a:srcRect t="25745" r="486"/>
          <a:stretch>
            <a:fillRect/>
          </a:stretch>
        </p:blipFill>
        <p:spPr bwMode="auto">
          <a:xfrm>
            <a:off x="2627784" y="1613722"/>
            <a:ext cx="6264696" cy="3674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0" y="1988840"/>
            <a:ext cx="3707904" cy="4509120"/>
          </a:xfrm>
        </p:spPr>
        <p:txBody>
          <a:bodyPr/>
          <a:lstStyle/>
          <a:p>
            <a:pPr algn="ctr"/>
            <a:r>
              <a:rPr lang="ru-RU" sz="32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НА ПОРОГЕ </a:t>
            </a:r>
          </a:p>
          <a:p>
            <a:pPr algn="ctr"/>
            <a:r>
              <a:rPr lang="ru-RU" sz="32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РУССКОГО ЭТНОГРАФИЧЕСКОГО</a:t>
            </a:r>
          </a:p>
          <a:p>
            <a:pPr algn="ctr"/>
            <a:r>
              <a:rPr lang="ru-RU" sz="32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МУЗЕЯ </a:t>
            </a:r>
            <a:endParaRPr lang="ru-RU" sz="3200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Александра\Downloads\DSCN18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3478" y="1755237"/>
            <a:ext cx="4479305" cy="3359479"/>
          </a:xfrm>
          <a:prstGeom prst="rect">
            <a:avLst/>
          </a:prstGeom>
          <a:noFill/>
        </p:spPr>
      </p:pic>
      <p:pic>
        <p:nvPicPr>
          <p:cNvPr id="5" name="Picture 3" descr="C:\Users\Александра\Downloads\DSCN18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395118" y="2150353"/>
            <a:ext cx="3479667" cy="26097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764704"/>
            <a:ext cx="7200800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МОДЕЛИ  РУССКОГО НАРОДНОГО КОСТЮМА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5589240"/>
            <a:ext cx="2448272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МУЖЧИНЫ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5589240"/>
            <a:ext cx="2483372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ЖЕНЩИНЫ</a:t>
            </a:r>
            <a:endParaRPr lang="ru-RU" sz="4000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ександра\Downloads\DSCN18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540" y="1692438"/>
            <a:ext cx="4613584" cy="3460188"/>
          </a:xfrm>
          <a:prstGeom prst="rect">
            <a:avLst/>
          </a:prstGeom>
          <a:noFill/>
        </p:spPr>
      </p:pic>
      <p:pic>
        <p:nvPicPr>
          <p:cNvPr id="5" name="Picture 6" descr="C:\Users\Александра\Downloads\DSCN18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490632" y="2162586"/>
            <a:ext cx="3462004" cy="259650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075240" cy="85010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kern="10" dirty="0" smtClean="0">
                <a:gradFill rotWithShape="1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НАШИ ТВОРЧЕСКИЕ РАБОТЫ</a:t>
            </a:r>
            <a:endParaRPr lang="ru-RU" dirty="0"/>
          </a:p>
        </p:txBody>
      </p:sp>
      <p:pic>
        <p:nvPicPr>
          <p:cNvPr id="7" name="Содержимое 6" descr="опарпрарл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64290"/>
            <a:ext cx="9144000" cy="3808926"/>
          </a:xfrm>
        </p:spPr>
      </p:pic>
      <p:pic>
        <p:nvPicPr>
          <p:cNvPr id="8" name="Содержимое 7" descr="IMG_6965 памар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51520" y="1628800"/>
            <a:ext cx="8712968" cy="3672408"/>
          </a:xfrm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6843f84aa49c347f9593eb31beb3867b9e1b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954</TotalTime>
  <Words>277</Words>
  <Application>Microsoft Office PowerPoint</Application>
  <PresentationFormat>Экран (4:3)</PresentationFormat>
  <Paragraphs>56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НАШИ ТВОРЧЕСКИЕ РАБОТЫ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118</cp:revision>
  <dcterms:created xsi:type="dcterms:W3CDTF">2009-06-24T05:25:52Z</dcterms:created>
  <dcterms:modified xsi:type="dcterms:W3CDTF">2014-03-20T17:11:42Z</dcterms:modified>
</cp:coreProperties>
</file>