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56" r:id="rId2"/>
    <p:sldId id="262" r:id="rId3"/>
    <p:sldId id="271" r:id="rId4"/>
    <p:sldId id="263" r:id="rId5"/>
    <p:sldId id="260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663300"/>
    <a:srgbClr val="FFCC00"/>
    <a:srgbClr val="CC3300"/>
    <a:srgbClr val="993300"/>
    <a:srgbClr val="920000"/>
    <a:srgbClr val="FF3300"/>
    <a:srgbClr val="FF5050"/>
    <a:srgbClr val="FF99FF"/>
    <a:srgbClr val="CC00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3/2/2017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3/2/2017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680765" y="3017525"/>
            <a:ext cx="4983979" cy="14026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+mn-lt"/>
              </a:rPr>
              <a:t>Устаревшие слова в романе А.С.Пушкина «Дубровский»</a:t>
            </a:r>
            <a:endParaRPr lang="en-US" sz="48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26480" y="5534561"/>
            <a:ext cx="3017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Работу выполнила</a:t>
            </a:r>
          </a:p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Ученица 8 «В» класса</a:t>
            </a:r>
          </a:p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ГБОУ школы №497</a:t>
            </a:r>
          </a:p>
          <a:p>
            <a:pPr algn="ctr"/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Абзалилова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Диана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Устройство государства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5459" y="1570233"/>
            <a:ext cx="7869891" cy="4711234"/>
          </a:xfrm>
        </p:spPr>
        <p:txBody>
          <a:bodyPr>
            <a:normAutofit/>
          </a:bodyPr>
          <a:lstStyle/>
          <a:p>
            <a:r>
              <a:rPr lang="ru-RU" dirty="0" smtClean="0"/>
              <a:t>Российское государство делилось на </a:t>
            </a:r>
            <a:r>
              <a:rPr lang="ru-RU" i="1" dirty="0" smtClean="0"/>
              <a:t>губернии</a:t>
            </a:r>
            <a:r>
              <a:rPr lang="ru-RU" dirty="0" smtClean="0"/>
              <a:t> и </a:t>
            </a:r>
            <a:r>
              <a:rPr lang="ru-RU" i="1" dirty="0" smtClean="0"/>
              <a:t>уезды</a:t>
            </a:r>
            <a:r>
              <a:rPr lang="ru-RU" dirty="0" smtClean="0"/>
              <a:t>.</a:t>
            </a:r>
          </a:p>
          <a:p>
            <a:r>
              <a:rPr lang="ru-RU" i="1" dirty="0" smtClean="0"/>
              <a:t>Губернатор</a:t>
            </a:r>
            <a:r>
              <a:rPr lang="ru-RU" dirty="0" smtClean="0"/>
              <a:t> — начальник губернии.</a:t>
            </a:r>
          </a:p>
          <a:p>
            <a:r>
              <a:rPr lang="ru-RU" dirty="0" smtClean="0"/>
              <a:t>Земский судья — глава в уездном суде.</a:t>
            </a:r>
          </a:p>
          <a:p>
            <a:r>
              <a:rPr lang="ru-RU" dirty="0" smtClean="0"/>
              <a:t>Купчая — документ на приобретенное, купленное имущество.</a:t>
            </a:r>
          </a:p>
          <a:p>
            <a:r>
              <a:rPr lang="ru-RU" dirty="0" smtClean="0"/>
              <a:t>Присутствие — помещение, где находился суд.</a:t>
            </a:r>
          </a:p>
          <a:p>
            <a:r>
              <a:rPr lang="ru-RU" i="1" dirty="0" smtClean="0"/>
              <a:t>Заседатель, стряпчий, </a:t>
            </a:r>
            <a:r>
              <a:rPr lang="ru-RU" i="1" dirty="0" err="1" smtClean="0"/>
              <a:t>подъячий</a:t>
            </a:r>
            <a:r>
              <a:rPr lang="ru-RU" i="1" dirty="0" smtClean="0"/>
              <a:t>, поверенный, приказный </a:t>
            </a:r>
            <a:r>
              <a:rPr lang="ru-RU" dirty="0" smtClean="0"/>
              <a:t>— помощники судьи.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87383" y="1254031"/>
            <a:ext cx="855617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Устаревшие формы слов, местоимений и частиц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Различные формы указательного местоимения </a:t>
            </a:r>
            <a:r>
              <a:rPr lang="ru-RU" i="1" dirty="0" smtClean="0"/>
              <a:t>сей</a:t>
            </a:r>
            <a:r>
              <a:rPr lang="ru-RU" dirty="0" smtClean="0"/>
              <a:t>: этой, в этом, в эту и т.д.</a:t>
            </a:r>
          </a:p>
          <a:p>
            <a:r>
              <a:rPr lang="ru-RU" dirty="0" smtClean="0"/>
              <a:t>Частица </a:t>
            </a:r>
            <a:r>
              <a:rPr lang="ru-RU" i="1" dirty="0" smtClean="0"/>
              <a:t>быть</a:t>
            </a:r>
            <a:r>
              <a:rPr lang="ru-RU" dirty="0" smtClean="0"/>
              <a:t> в наше время имеет аналог. ИМ является частица же.</a:t>
            </a:r>
          </a:p>
          <a:p>
            <a:r>
              <a:rPr lang="ru-RU" i="1" dirty="0" err="1" smtClean="0"/>
              <a:t>Изоб</a:t>
            </a:r>
            <a:r>
              <a:rPr lang="ru-RU" dirty="0" smtClean="0"/>
              <a:t> — значит изб (т.е. слово изба в родительном падеже множественного числа).</a:t>
            </a:r>
          </a:p>
          <a:p>
            <a:r>
              <a:rPr lang="ru-RU" i="1" dirty="0" err="1" smtClean="0"/>
              <a:t>Пришед</a:t>
            </a:r>
            <a:r>
              <a:rPr lang="ru-RU" i="1" dirty="0" smtClean="0"/>
              <a:t> </a:t>
            </a:r>
            <a:r>
              <a:rPr lang="ru-RU" dirty="0" smtClean="0"/>
              <a:t>— устаревшая форма деепричастия, образованная от глагола прийти (придя</a:t>
            </a:r>
            <a:r>
              <a:rPr lang="ru-RU" dirty="0" smtClean="0"/>
              <a:t>).</a:t>
            </a:r>
            <a:endParaRPr lang="ru-RU" dirty="0" smtClean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87383" y="1254031"/>
            <a:ext cx="855617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Виноградов В.В. Стиль повествовательной прозы Пушкина. Стиль Пушкина. М.: Наука, 1991.</a:t>
            </a:r>
          </a:p>
          <a:p>
            <a:r>
              <a:rPr lang="ru-RU" dirty="0" smtClean="0"/>
              <a:t>Даль В.И. Словарь живого великорусского языка. 2008.</a:t>
            </a:r>
          </a:p>
          <a:p>
            <a:r>
              <a:rPr lang="ru-RU" dirty="0" smtClean="0"/>
              <a:t>Ожегов С.И. Словарь русского языка. Под ред. </a:t>
            </a:r>
            <a:r>
              <a:rPr lang="ru-RU" dirty="0" err="1" smtClean="0"/>
              <a:t>Докт</a:t>
            </a:r>
            <a:r>
              <a:rPr lang="ru-RU" dirty="0" smtClean="0"/>
              <a:t>. </a:t>
            </a:r>
            <a:r>
              <a:rPr lang="ru-RU" dirty="0" err="1" smtClean="0"/>
              <a:t>филол</a:t>
            </a:r>
            <a:r>
              <a:rPr lang="ru-RU" dirty="0" smtClean="0"/>
              <a:t>. наук., проф. Н.Ю. Шведовой. М.: Русский язык, 1984.</a:t>
            </a:r>
          </a:p>
          <a:p>
            <a:r>
              <a:rPr lang="ru-RU" dirty="0" smtClean="0"/>
              <a:t>Пушкин А.С. Сочинения. В 3-х т. Т. 3. Проза. — М.: </a:t>
            </a:r>
            <a:r>
              <a:rPr lang="ru-RU" dirty="0" err="1" smtClean="0"/>
              <a:t>Худож</a:t>
            </a:r>
            <a:r>
              <a:rPr lang="ru-RU" dirty="0" smtClean="0"/>
              <a:t>. лит., 1987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img-fotki.yandex.ru/get/9558/47407354.da0/0_15b291_5d5ba6ed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5540" y="147917"/>
            <a:ext cx="8168154" cy="61329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405766">
            <a:off x="-1328476" y="1210235"/>
            <a:ext cx="9060533" cy="3415553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Denistina" pitchFamily="66" charset="0"/>
              </a:rPr>
              <a:t>Спасибо</a:t>
            </a:r>
            <a:br>
              <a:rPr lang="ru-RU" sz="5400" dirty="0" smtClean="0">
                <a:latin typeface="Denistina" pitchFamily="66" charset="0"/>
              </a:rPr>
            </a:br>
            <a:r>
              <a:rPr lang="ru-RU" sz="5400" dirty="0" smtClean="0">
                <a:latin typeface="Denistina" pitchFamily="66" charset="0"/>
              </a:rPr>
              <a:t>за</a:t>
            </a:r>
            <a:br>
              <a:rPr lang="ru-RU" sz="5400" dirty="0" smtClean="0">
                <a:latin typeface="Denistina" pitchFamily="66" charset="0"/>
              </a:rPr>
            </a:br>
            <a:r>
              <a:rPr lang="ru-RU" sz="5400" dirty="0" smtClean="0">
                <a:latin typeface="Denistina" pitchFamily="66" charset="0"/>
              </a:rPr>
              <a:t>внимание</a:t>
            </a:r>
            <a:r>
              <a:rPr lang="ru-RU" sz="5400" dirty="0" smtClean="0">
                <a:latin typeface="Denistina" pitchFamily="66" charset="0"/>
              </a:rPr>
              <a:t>!</a:t>
            </a:r>
            <a:endParaRPr lang="ru-RU" sz="5400" dirty="0">
              <a:latin typeface="Denistina" pitchFamily="66" charset="0"/>
            </a:endParaRPr>
          </a:p>
        </p:txBody>
      </p:sp>
      <p:sp>
        <p:nvSpPr>
          <p:cNvPr id="2054" name="AutoShape 6" descr="https://upload.wikimedia.org/wikipedia/commons/a/a6/Pushkin_Dubrovsky_19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s://upload.wikimedia.org/wikipedia/commons/a/a6/Pushkin_Dubrovsky_19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https://upload.wikimedia.org/wikipedia/commons/a/a6/Pushkin_Dubrovsky_19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0" name="AutoShape 12" descr="https://upload.wikimedia.org/wikipedia/commons/a/a6/Pushkin_Dubrovsky_19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 descr="Pushkin_Dubrovsky_19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08664">
            <a:off x="5113780" y="1454627"/>
            <a:ext cx="2668520" cy="39999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58522" y="879655"/>
            <a:ext cx="7869891" cy="47112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i="1" dirty="0" smtClean="0"/>
              <a:t>  В Пушкине, как будто в лексиконе, заключалось все богатство, сила и гибкость нашего языка. Он более всех, он далее раздвинул ему границы и более показал все его пространство.</a:t>
            </a:r>
          </a:p>
          <a:p>
            <a:pPr algn="r">
              <a:buNone/>
            </a:pPr>
            <a:r>
              <a:rPr lang="ru-RU" sz="4000" b="1" dirty="0" smtClean="0"/>
              <a:t>Н.В. Гоголь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5459" y="995461"/>
            <a:ext cx="7869891" cy="4711234"/>
          </a:xfrm>
        </p:spPr>
        <p:txBody>
          <a:bodyPr/>
          <a:lstStyle/>
          <a:p>
            <a:r>
              <a:rPr lang="ru-RU" dirty="0" smtClean="0"/>
              <a:t>исследовать роман А.С.Пушкина «Дубровский» с точки зрения употребления устаревшей лексики,</a:t>
            </a:r>
          </a:p>
          <a:p>
            <a:r>
              <a:rPr lang="ru-RU" dirty="0" smtClean="0"/>
              <a:t>выяснить роль устаревших слов в раскрытии идейного содержания произведения.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24295" y="2704041"/>
            <a:ext cx="7886700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Задачи работы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41103" y="3747398"/>
            <a:ext cx="7869891" cy="471123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выявить устаревшие слова в произведении А.С. Пушкина,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раскрыть значения устаревших слов, используя толковые словари В.И.Даля и С.И.Ожегова,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соотнести устаревшую лексику в соответствии с существующей в лингвистике классификацией,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составить тематические группы устаревших слов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Архаизмы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5459" y="1400414"/>
            <a:ext cx="7869891" cy="471123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—  это устаревшие символы современных слов, своеобразные их синонимы, например: ланиты (щеки), чело (лоб), брадобрей (парикмахер), одр (постель) и другие.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41862" y="3091543"/>
            <a:ext cx="7886700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Историзмы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797859" y="4410942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— </a:t>
            </a:r>
            <a:r>
              <a:rPr lang="ru-RU" sz="2800" dirty="0" smtClean="0"/>
              <a:t>слова, которые вышли из употребления в связи с исчезновением тех реалий действительности, которые они обозначали, например: вече, боярин, стрельцы, стольник.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896" y="0"/>
            <a:ext cx="8306344" cy="13377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Архаизмы и историзмы, встречающиеся в романе «Дубровский»</a:t>
            </a:r>
            <a:endParaRPr lang="ru-RU" dirty="0"/>
          </a:p>
        </p:txBody>
      </p:sp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53840" y="1511470"/>
            <a:ext cx="4586287" cy="584200"/>
            <a:chOff x="1269" y="1284"/>
            <a:chExt cx="2889" cy="368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2635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gray">
            <a:xfrm>
              <a:off x="1525" y="1284"/>
              <a:ext cx="2633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1600" dirty="0" smtClean="0">
                  <a:solidFill>
                    <a:srgbClr val="000000"/>
                  </a:solidFill>
                </a:rPr>
                <a:t>Характеризующие хозяйственное и имущественное положение дворян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grpSp>
          <p:nvGrpSpPr>
            <p:cNvPr id="7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10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12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63529"/>
                        <a:invGamma/>
                      </a:srgbClr>
                    </a:gs>
                    <a:gs pos="100000">
                      <a:srgbClr val="FF990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pic>
              <p:nvPicPr>
                <p:cNvPr id="13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9" name="Text Box 61"/>
              <p:cNvSpPr txBox="1">
                <a:spLocks noChangeArrowheads="1"/>
              </p:cNvSpPr>
              <p:nvPr/>
            </p:nvSpPr>
            <p:spPr bwMode="gray">
              <a:xfrm>
                <a:off x="1441" y="12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14" name="Group 93"/>
          <p:cNvGrpSpPr>
            <a:grpSpLocks/>
          </p:cNvGrpSpPr>
          <p:nvPr/>
        </p:nvGrpSpPr>
        <p:grpSpPr bwMode="auto">
          <a:xfrm>
            <a:off x="4379131" y="1856078"/>
            <a:ext cx="4587875" cy="608048"/>
            <a:chOff x="1268" y="1776"/>
            <a:chExt cx="2890" cy="346"/>
          </a:xfrm>
        </p:grpSpPr>
        <p:sp>
          <p:nvSpPr>
            <p:cNvPr id="15" name="AutoShape 13"/>
            <p:cNvSpPr>
              <a:spLocks noChangeArrowheads="1"/>
            </p:cNvSpPr>
            <p:nvPr/>
          </p:nvSpPr>
          <p:spPr bwMode="gray">
            <a:xfrm>
              <a:off x="1422" y="1776"/>
              <a:ext cx="2644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6" name="Text Box 21"/>
            <p:cNvSpPr txBox="1">
              <a:spLocks noChangeArrowheads="1"/>
            </p:cNvSpPr>
            <p:nvPr/>
          </p:nvSpPr>
          <p:spPr bwMode="gray">
            <a:xfrm>
              <a:off x="1525" y="1824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000" dirty="0" smtClean="0">
                  <a:solidFill>
                    <a:srgbClr val="000000"/>
                  </a:solidFill>
                </a:rPr>
                <a:t>Связанные со службой дворян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17" name="Group 62"/>
            <p:cNvGrpSpPr>
              <a:grpSpLocks/>
            </p:cNvGrpSpPr>
            <p:nvPr/>
          </p:nvGrpSpPr>
          <p:grpSpPr bwMode="auto">
            <a:xfrm>
              <a:off x="1268" y="1824"/>
              <a:ext cx="266" cy="298"/>
              <a:chOff x="1414" y="1776"/>
              <a:chExt cx="266" cy="298"/>
            </a:xfrm>
          </p:grpSpPr>
          <p:grpSp>
            <p:nvGrpSpPr>
              <p:cNvPr id="18" name="Group 63"/>
              <p:cNvGrpSpPr>
                <a:grpSpLocks/>
              </p:cNvGrpSpPr>
              <p:nvPr/>
            </p:nvGrpSpPr>
            <p:grpSpPr bwMode="auto">
              <a:xfrm>
                <a:off x="1414" y="1776"/>
                <a:ext cx="266" cy="298"/>
                <a:chOff x="1415" y="1276"/>
                <a:chExt cx="266" cy="298"/>
              </a:xfrm>
            </p:grpSpPr>
            <p:pic>
              <p:nvPicPr>
                <p:cNvPr id="20" name="Picture 64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1" name="Oval 65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/>
                    </a:gs>
                    <a:gs pos="100000">
                      <a:srgbClr val="FCF71A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22" name="Oval 66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>
                        <a:gamma/>
                        <a:shade val="63529"/>
                        <a:invGamma/>
                      </a:srgbClr>
                    </a:gs>
                    <a:gs pos="100000">
                      <a:srgbClr val="FCF71A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pic>
              <p:nvPicPr>
                <p:cNvPr id="23" name="Picture 67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9" name="Text Box 68"/>
              <p:cNvSpPr txBox="1">
                <a:spLocks noChangeArrowheads="1"/>
              </p:cNvSpPr>
              <p:nvPr/>
            </p:nvSpPr>
            <p:spPr bwMode="gray">
              <a:xfrm>
                <a:off x="1440" y="179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24" name="Group 94"/>
          <p:cNvGrpSpPr>
            <a:grpSpLocks/>
          </p:cNvGrpSpPr>
          <p:nvPr/>
        </p:nvGrpSpPr>
        <p:grpSpPr bwMode="auto">
          <a:xfrm>
            <a:off x="55427" y="2411182"/>
            <a:ext cx="4584700" cy="584200"/>
            <a:chOff x="1270" y="2237"/>
            <a:chExt cx="2888" cy="368"/>
          </a:xfrm>
        </p:grpSpPr>
        <p:sp>
          <p:nvSpPr>
            <p:cNvPr id="25" name="AutoShape 23"/>
            <p:cNvSpPr>
              <a:spLocks noChangeArrowheads="1"/>
            </p:cNvSpPr>
            <p:nvPr/>
          </p:nvSpPr>
          <p:spPr bwMode="gray">
            <a:xfrm>
              <a:off x="1422" y="2247"/>
              <a:ext cx="2627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6" name="Text Box 31"/>
            <p:cNvSpPr txBox="1">
              <a:spLocks noChangeArrowheads="1"/>
            </p:cNvSpPr>
            <p:nvPr/>
          </p:nvSpPr>
          <p:spPr bwMode="gray">
            <a:xfrm>
              <a:off x="1525" y="2237"/>
              <a:ext cx="2633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1600" dirty="0" smtClean="0">
                  <a:solidFill>
                    <a:srgbClr val="000000"/>
                  </a:solidFill>
                </a:rPr>
                <a:t>При описании занятий и развлечений представителей дворянского общества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grpSp>
          <p:nvGrpSpPr>
            <p:cNvPr id="27" name="Group 69"/>
            <p:cNvGrpSpPr>
              <a:grpSpLocks/>
            </p:cNvGrpSpPr>
            <p:nvPr/>
          </p:nvGrpSpPr>
          <p:grpSpPr bwMode="auto">
            <a:xfrm>
              <a:off x="1270" y="2294"/>
              <a:ext cx="266" cy="298"/>
              <a:chOff x="1416" y="2246"/>
              <a:chExt cx="266" cy="298"/>
            </a:xfrm>
          </p:grpSpPr>
          <p:sp>
            <p:nvSpPr>
              <p:cNvPr id="28" name="Text Box 70"/>
              <p:cNvSpPr txBox="1">
                <a:spLocks noChangeArrowheads="1"/>
              </p:cNvSpPr>
              <p:nvPr/>
            </p:nvSpPr>
            <p:spPr bwMode="gray">
              <a:xfrm>
                <a:off x="1435" y="2267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</a:rPr>
                  <a:t>3</a:t>
                </a:r>
              </a:p>
            </p:txBody>
          </p:sp>
          <p:grpSp>
            <p:nvGrpSpPr>
              <p:cNvPr id="29" name="Group 71"/>
              <p:cNvGrpSpPr>
                <a:grpSpLocks/>
              </p:cNvGrpSpPr>
              <p:nvPr/>
            </p:nvGrpSpPr>
            <p:grpSpPr bwMode="auto">
              <a:xfrm>
                <a:off x="1416" y="2246"/>
                <a:ext cx="266" cy="298"/>
                <a:chOff x="1415" y="1276"/>
                <a:chExt cx="266" cy="298"/>
              </a:xfrm>
            </p:grpSpPr>
            <p:pic>
              <p:nvPicPr>
                <p:cNvPr id="31" name="Picture 72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2" name="Oval 73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/>
                    </a:gs>
                    <a:gs pos="100000">
                      <a:srgbClr val="10E47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33" name="Oval 74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>
                        <a:gamma/>
                        <a:shade val="63529"/>
                        <a:invGamma/>
                      </a:srgbClr>
                    </a:gs>
                    <a:gs pos="100000">
                      <a:srgbClr val="10E47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pic>
              <p:nvPicPr>
                <p:cNvPr id="34" name="Picture 75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30" name="Text Box 76"/>
              <p:cNvSpPr txBox="1">
                <a:spLocks noChangeArrowheads="1"/>
              </p:cNvSpPr>
              <p:nvPr/>
            </p:nvSpPr>
            <p:spPr bwMode="gray">
              <a:xfrm>
                <a:off x="1442" y="226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35" name="Group 95"/>
          <p:cNvGrpSpPr>
            <a:grpSpLocks/>
          </p:cNvGrpSpPr>
          <p:nvPr/>
        </p:nvGrpSpPr>
        <p:grpSpPr bwMode="auto">
          <a:xfrm>
            <a:off x="4422546" y="2742609"/>
            <a:ext cx="4538708" cy="547687"/>
            <a:chOff x="1268" y="2727"/>
            <a:chExt cx="2890" cy="345"/>
          </a:xfrm>
        </p:grpSpPr>
        <p:sp>
          <p:nvSpPr>
            <p:cNvPr id="36" name="AutoShape 33"/>
            <p:cNvSpPr>
              <a:spLocks noChangeArrowheads="1"/>
            </p:cNvSpPr>
            <p:nvPr/>
          </p:nvSpPr>
          <p:spPr bwMode="gray">
            <a:xfrm>
              <a:off x="1422" y="2727"/>
              <a:ext cx="2674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37" name="Text Box 41"/>
            <p:cNvSpPr txBox="1">
              <a:spLocks noChangeArrowheads="1"/>
            </p:cNvSpPr>
            <p:nvPr/>
          </p:nvSpPr>
          <p:spPr bwMode="gray">
            <a:xfrm>
              <a:off x="1525" y="277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000" dirty="0" smtClean="0">
                  <a:solidFill>
                    <a:srgbClr val="000000"/>
                  </a:solidFill>
                </a:rPr>
                <a:t>Связанные с воспитанием дворян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38" name="Group 77"/>
            <p:cNvGrpSpPr>
              <a:grpSpLocks/>
            </p:cNvGrpSpPr>
            <p:nvPr/>
          </p:nvGrpSpPr>
          <p:grpSpPr bwMode="auto">
            <a:xfrm>
              <a:off x="1268" y="2774"/>
              <a:ext cx="266" cy="298"/>
              <a:chOff x="1414" y="2726"/>
              <a:chExt cx="266" cy="298"/>
            </a:xfrm>
          </p:grpSpPr>
          <p:sp>
            <p:nvSpPr>
              <p:cNvPr id="39" name="Text Box 78"/>
              <p:cNvSpPr txBox="1">
                <a:spLocks noChangeArrowheads="1"/>
              </p:cNvSpPr>
              <p:nvPr/>
            </p:nvSpPr>
            <p:spPr bwMode="gray">
              <a:xfrm>
                <a:off x="1435" y="2748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</a:rPr>
                  <a:t>4</a:t>
                </a:r>
              </a:p>
            </p:txBody>
          </p:sp>
          <p:grpSp>
            <p:nvGrpSpPr>
              <p:cNvPr id="40" name="Group 79"/>
              <p:cNvGrpSpPr>
                <a:grpSpLocks/>
              </p:cNvGrpSpPr>
              <p:nvPr/>
            </p:nvGrpSpPr>
            <p:grpSpPr bwMode="auto">
              <a:xfrm>
                <a:off x="1414" y="2726"/>
                <a:ext cx="266" cy="298"/>
                <a:chOff x="1415" y="1276"/>
                <a:chExt cx="266" cy="298"/>
              </a:xfrm>
            </p:grpSpPr>
            <p:pic>
              <p:nvPicPr>
                <p:cNvPr id="42" name="Picture 80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3" name="Oval 81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/>
                    </a:gs>
                    <a:gs pos="100000">
                      <a:srgbClr val="CA55F9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44" name="Oval 82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>
                        <a:gamma/>
                        <a:shade val="63529"/>
                        <a:invGamma/>
                      </a:srgbClr>
                    </a:gs>
                    <a:gs pos="100000">
                      <a:srgbClr val="CA55F9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pic>
              <p:nvPicPr>
                <p:cNvPr id="45" name="Picture 83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41" name="Text Box 84"/>
              <p:cNvSpPr txBox="1">
                <a:spLocks noChangeArrowheads="1"/>
              </p:cNvSpPr>
              <p:nvPr/>
            </p:nvSpPr>
            <p:spPr bwMode="gray">
              <a:xfrm>
                <a:off x="1440" y="274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46" name="Group 96"/>
          <p:cNvGrpSpPr>
            <a:grpSpLocks/>
          </p:cNvGrpSpPr>
          <p:nvPr/>
        </p:nvGrpSpPr>
        <p:grpSpPr bwMode="auto">
          <a:xfrm>
            <a:off x="78378" y="3300095"/>
            <a:ext cx="4581525" cy="547687"/>
            <a:chOff x="1268" y="3207"/>
            <a:chExt cx="2886" cy="345"/>
          </a:xfrm>
        </p:grpSpPr>
        <p:sp>
          <p:nvSpPr>
            <p:cNvPr id="47" name="AutoShape 43"/>
            <p:cNvSpPr>
              <a:spLocks noChangeArrowheads="1"/>
            </p:cNvSpPr>
            <p:nvPr/>
          </p:nvSpPr>
          <p:spPr bwMode="gray">
            <a:xfrm>
              <a:off x="1434" y="3207"/>
              <a:ext cx="2615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r>
                <a:rPr lang="ru-RU" sz="1600" dirty="0" smtClean="0"/>
                <a:t>Средства передвижения в начале 19-го века </a:t>
              </a:r>
            </a:p>
            <a:p>
              <a:r>
                <a:rPr lang="ru-RU" sz="1600" dirty="0" smtClean="0"/>
                <a:t>в России</a:t>
              </a:r>
              <a:endParaRPr lang="ru-RU" sz="1600" dirty="0"/>
            </a:p>
          </p:txBody>
        </p:sp>
        <p:sp>
          <p:nvSpPr>
            <p:cNvPr id="48" name="Text Box 52"/>
            <p:cNvSpPr txBox="1">
              <a:spLocks noChangeArrowheads="1"/>
            </p:cNvSpPr>
            <p:nvPr/>
          </p:nvSpPr>
          <p:spPr bwMode="gray">
            <a:xfrm>
              <a:off x="1521" y="325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49" name="Group 85"/>
            <p:cNvGrpSpPr>
              <a:grpSpLocks/>
            </p:cNvGrpSpPr>
            <p:nvPr/>
          </p:nvGrpSpPr>
          <p:grpSpPr bwMode="auto">
            <a:xfrm>
              <a:off x="1268" y="3254"/>
              <a:ext cx="266" cy="298"/>
              <a:chOff x="1414" y="3206"/>
              <a:chExt cx="266" cy="298"/>
            </a:xfrm>
          </p:grpSpPr>
          <p:grpSp>
            <p:nvGrpSpPr>
              <p:cNvPr id="50" name="Group 86"/>
              <p:cNvGrpSpPr>
                <a:grpSpLocks/>
              </p:cNvGrpSpPr>
              <p:nvPr/>
            </p:nvGrpSpPr>
            <p:grpSpPr bwMode="auto">
              <a:xfrm>
                <a:off x="1414" y="3206"/>
                <a:ext cx="266" cy="298"/>
                <a:chOff x="1415" y="1276"/>
                <a:chExt cx="266" cy="298"/>
              </a:xfrm>
            </p:grpSpPr>
            <p:pic>
              <p:nvPicPr>
                <p:cNvPr id="52" name="Picture 8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53" name="Oval 8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/>
                    </a:gs>
                    <a:gs pos="100000">
                      <a:srgbClr val="4D98E3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54" name="Oval 8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solidFill>
                  <a:srgbClr val="CC00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pic>
              <p:nvPicPr>
                <p:cNvPr id="55" name="Picture 9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51" name="Text Box 91"/>
              <p:cNvSpPr txBox="1">
                <a:spLocks noChangeArrowheads="1"/>
              </p:cNvSpPr>
              <p:nvPr/>
            </p:nvSpPr>
            <p:spPr bwMode="gray">
              <a:xfrm>
                <a:off x="1448" y="3222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</a:rPr>
                  <a:t>5</a:t>
                </a:r>
              </a:p>
            </p:txBody>
          </p:sp>
        </p:grpSp>
      </p:grpSp>
      <p:grpSp>
        <p:nvGrpSpPr>
          <p:cNvPr id="98" name="Group 93"/>
          <p:cNvGrpSpPr>
            <a:grpSpLocks/>
          </p:cNvGrpSpPr>
          <p:nvPr/>
        </p:nvGrpSpPr>
        <p:grpSpPr bwMode="auto">
          <a:xfrm>
            <a:off x="4468529" y="3581869"/>
            <a:ext cx="4587875" cy="646113"/>
            <a:chOff x="1268" y="1742"/>
            <a:chExt cx="2890" cy="407"/>
          </a:xfrm>
        </p:grpSpPr>
        <p:sp>
          <p:nvSpPr>
            <p:cNvPr id="99" name="AutoShape 13"/>
            <p:cNvSpPr>
              <a:spLocks noChangeArrowheads="1"/>
            </p:cNvSpPr>
            <p:nvPr/>
          </p:nvSpPr>
          <p:spPr bwMode="gray">
            <a:xfrm>
              <a:off x="1422" y="1768"/>
              <a:ext cx="2651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0" name="Text Box 21"/>
            <p:cNvSpPr txBox="1">
              <a:spLocks noChangeArrowheads="1"/>
            </p:cNvSpPr>
            <p:nvPr/>
          </p:nvSpPr>
          <p:spPr bwMode="gray">
            <a:xfrm>
              <a:off x="1525" y="1742"/>
              <a:ext cx="2633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dirty="0" smtClean="0">
                  <a:solidFill>
                    <a:srgbClr val="000000"/>
                  </a:solidFill>
                </a:rPr>
                <a:t>Денежная система в России в 19-ом веке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grpSp>
          <p:nvGrpSpPr>
            <p:cNvPr id="101" name="Group 62"/>
            <p:cNvGrpSpPr>
              <a:grpSpLocks/>
            </p:cNvGrpSpPr>
            <p:nvPr/>
          </p:nvGrpSpPr>
          <p:grpSpPr bwMode="auto">
            <a:xfrm>
              <a:off x="1268" y="1824"/>
              <a:ext cx="266" cy="298"/>
              <a:chOff x="1414" y="1776"/>
              <a:chExt cx="266" cy="298"/>
            </a:xfrm>
          </p:grpSpPr>
          <p:grpSp>
            <p:nvGrpSpPr>
              <p:cNvPr id="102" name="Group 63"/>
              <p:cNvGrpSpPr>
                <a:grpSpLocks/>
              </p:cNvGrpSpPr>
              <p:nvPr/>
            </p:nvGrpSpPr>
            <p:grpSpPr bwMode="auto">
              <a:xfrm>
                <a:off x="1414" y="1776"/>
                <a:ext cx="266" cy="298"/>
                <a:chOff x="1415" y="1276"/>
                <a:chExt cx="266" cy="298"/>
              </a:xfrm>
            </p:grpSpPr>
            <p:pic>
              <p:nvPicPr>
                <p:cNvPr id="104" name="Picture 64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05" name="Oval 65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/>
                    </a:gs>
                    <a:gs pos="100000">
                      <a:srgbClr val="FCF71A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106" name="Oval 66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solidFill>
                  <a:srgbClr val="FF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pic>
              <p:nvPicPr>
                <p:cNvPr id="107" name="Picture 67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03" name="Text Box 68"/>
              <p:cNvSpPr txBox="1">
                <a:spLocks noChangeArrowheads="1"/>
              </p:cNvSpPr>
              <p:nvPr/>
            </p:nvSpPr>
            <p:spPr bwMode="gray">
              <a:xfrm>
                <a:off x="1448" y="1794"/>
                <a:ext cx="190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b="1" dirty="0" smtClean="0">
                    <a:solidFill>
                      <a:srgbClr val="FFFFFF"/>
                    </a:solidFill>
                  </a:rPr>
                  <a:t>6</a:t>
                </a:r>
                <a:endParaRPr lang="en-US" b="1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18" name="Group 95"/>
          <p:cNvGrpSpPr>
            <a:grpSpLocks/>
          </p:cNvGrpSpPr>
          <p:nvPr/>
        </p:nvGrpSpPr>
        <p:grpSpPr bwMode="auto">
          <a:xfrm>
            <a:off x="91441" y="4142897"/>
            <a:ext cx="4545873" cy="547687"/>
            <a:chOff x="1268" y="2727"/>
            <a:chExt cx="2890" cy="345"/>
          </a:xfrm>
        </p:grpSpPr>
        <p:sp>
          <p:nvSpPr>
            <p:cNvPr id="119" name="AutoShape 33"/>
            <p:cNvSpPr>
              <a:spLocks noChangeArrowheads="1"/>
            </p:cNvSpPr>
            <p:nvPr/>
          </p:nvSpPr>
          <p:spPr bwMode="gray">
            <a:xfrm>
              <a:off x="1290" y="2727"/>
              <a:ext cx="2777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20" name="Text Box 41"/>
            <p:cNvSpPr txBox="1">
              <a:spLocks noChangeArrowheads="1"/>
            </p:cNvSpPr>
            <p:nvPr/>
          </p:nvSpPr>
          <p:spPr bwMode="gray">
            <a:xfrm>
              <a:off x="1525" y="277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000" dirty="0" smtClean="0">
                  <a:solidFill>
                    <a:srgbClr val="000000"/>
                  </a:solidFill>
                </a:rPr>
                <a:t>Служители церкви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121" name="Group 77"/>
            <p:cNvGrpSpPr>
              <a:grpSpLocks/>
            </p:cNvGrpSpPr>
            <p:nvPr/>
          </p:nvGrpSpPr>
          <p:grpSpPr bwMode="auto">
            <a:xfrm>
              <a:off x="1268" y="2774"/>
              <a:ext cx="266" cy="298"/>
              <a:chOff x="1414" y="2726"/>
              <a:chExt cx="266" cy="298"/>
            </a:xfrm>
          </p:grpSpPr>
          <p:sp>
            <p:nvSpPr>
              <p:cNvPr id="122" name="Text Box 78"/>
              <p:cNvSpPr txBox="1">
                <a:spLocks noChangeArrowheads="1"/>
              </p:cNvSpPr>
              <p:nvPr/>
            </p:nvSpPr>
            <p:spPr bwMode="gray">
              <a:xfrm>
                <a:off x="1435" y="2748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</a:rPr>
                  <a:t>4</a:t>
                </a:r>
              </a:p>
            </p:txBody>
          </p:sp>
          <p:grpSp>
            <p:nvGrpSpPr>
              <p:cNvPr id="123" name="Group 79"/>
              <p:cNvGrpSpPr>
                <a:grpSpLocks/>
              </p:cNvGrpSpPr>
              <p:nvPr/>
            </p:nvGrpSpPr>
            <p:grpSpPr bwMode="auto">
              <a:xfrm>
                <a:off x="1414" y="2726"/>
                <a:ext cx="266" cy="298"/>
                <a:chOff x="1415" y="1276"/>
                <a:chExt cx="266" cy="298"/>
              </a:xfrm>
            </p:grpSpPr>
            <p:pic>
              <p:nvPicPr>
                <p:cNvPr id="125" name="Picture 80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26" name="Oval 81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/>
                    </a:gs>
                    <a:gs pos="100000">
                      <a:srgbClr val="CA55F9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127" name="Oval 82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solidFill>
                  <a:srgbClr val="92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pic>
              <p:nvPicPr>
                <p:cNvPr id="128" name="Picture 83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24" name="Text Box 84"/>
              <p:cNvSpPr txBox="1">
                <a:spLocks noChangeArrowheads="1"/>
              </p:cNvSpPr>
              <p:nvPr/>
            </p:nvSpPr>
            <p:spPr bwMode="gray">
              <a:xfrm>
                <a:off x="1447" y="2742"/>
                <a:ext cx="192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b="1" dirty="0" smtClean="0">
                    <a:solidFill>
                      <a:srgbClr val="FFFFFF"/>
                    </a:solidFill>
                  </a:rPr>
                  <a:t>7</a:t>
                </a:r>
                <a:endParaRPr lang="en-US" b="1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29" name="Group 95"/>
          <p:cNvGrpSpPr>
            <a:grpSpLocks/>
          </p:cNvGrpSpPr>
          <p:nvPr/>
        </p:nvGrpSpPr>
        <p:grpSpPr bwMode="auto">
          <a:xfrm>
            <a:off x="4503873" y="4485864"/>
            <a:ext cx="4587875" cy="547687"/>
            <a:chOff x="1268" y="2727"/>
            <a:chExt cx="2890" cy="345"/>
          </a:xfrm>
        </p:grpSpPr>
        <p:sp>
          <p:nvSpPr>
            <p:cNvPr id="130" name="AutoShape 33"/>
            <p:cNvSpPr>
              <a:spLocks noChangeArrowheads="1"/>
            </p:cNvSpPr>
            <p:nvPr/>
          </p:nvSpPr>
          <p:spPr bwMode="gray">
            <a:xfrm>
              <a:off x="1422" y="2727"/>
              <a:ext cx="2704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31" name="Text Box 41"/>
            <p:cNvSpPr txBox="1">
              <a:spLocks noChangeArrowheads="1"/>
            </p:cNvSpPr>
            <p:nvPr/>
          </p:nvSpPr>
          <p:spPr bwMode="gray">
            <a:xfrm>
              <a:off x="1525" y="277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000" dirty="0" smtClean="0">
                  <a:solidFill>
                    <a:srgbClr val="000000"/>
                  </a:solidFill>
                </a:rPr>
                <a:t>Устройство государства</a:t>
              </a:r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132" name="Group 77"/>
            <p:cNvGrpSpPr>
              <a:grpSpLocks/>
            </p:cNvGrpSpPr>
            <p:nvPr/>
          </p:nvGrpSpPr>
          <p:grpSpPr bwMode="auto">
            <a:xfrm>
              <a:off x="1268" y="2774"/>
              <a:ext cx="266" cy="298"/>
              <a:chOff x="1414" y="2726"/>
              <a:chExt cx="266" cy="298"/>
            </a:xfrm>
          </p:grpSpPr>
          <p:sp>
            <p:nvSpPr>
              <p:cNvPr id="133" name="Text Box 78"/>
              <p:cNvSpPr txBox="1">
                <a:spLocks noChangeArrowheads="1"/>
              </p:cNvSpPr>
              <p:nvPr/>
            </p:nvSpPr>
            <p:spPr bwMode="gray">
              <a:xfrm>
                <a:off x="1435" y="2748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</a:rPr>
                  <a:t>4</a:t>
                </a:r>
              </a:p>
            </p:txBody>
          </p:sp>
          <p:grpSp>
            <p:nvGrpSpPr>
              <p:cNvPr id="134" name="Group 79"/>
              <p:cNvGrpSpPr>
                <a:grpSpLocks/>
              </p:cNvGrpSpPr>
              <p:nvPr/>
            </p:nvGrpSpPr>
            <p:grpSpPr bwMode="auto">
              <a:xfrm>
                <a:off x="1414" y="2726"/>
                <a:ext cx="266" cy="298"/>
                <a:chOff x="1415" y="1276"/>
                <a:chExt cx="266" cy="298"/>
              </a:xfrm>
            </p:grpSpPr>
            <p:pic>
              <p:nvPicPr>
                <p:cNvPr id="136" name="Picture 80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37" name="Oval 81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/>
                    </a:gs>
                    <a:gs pos="100000">
                      <a:srgbClr val="CA55F9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138" name="Oval 82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pic>
              <p:nvPicPr>
                <p:cNvPr id="139" name="Picture 83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35" name="Text Box 84"/>
              <p:cNvSpPr txBox="1">
                <a:spLocks noChangeArrowheads="1"/>
              </p:cNvSpPr>
              <p:nvPr/>
            </p:nvSpPr>
            <p:spPr bwMode="gray">
              <a:xfrm>
                <a:off x="1439" y="2750"/>
                <a:ext cx="190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b="1" dirty="0" smtClean="0">
                    <a:solidFill>
                      <a:srgbClr val="FFFFFF"/>
                    </a:solidFill>
                  </a:rPr>
                  <a:t>8</a:t>
                </a:r>
                <a:endParaRPr lang="en-US" b="1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42" name="Group 95"/>
          <p:cNvGrpSpPr>
            <a:grpSpLocks/>
          </p:cNvGrpSpPr>
          <p:nvPr/>
        </p:nvGrpSpPr>
        <p:grpSpPr bwMode="auto">
          <a:xfrm>
            <a:off x="36349" y="4988887"/>
            <a:ext cx="4587875" cy="646113"/>
            <a:chOff x="1268" y="2701"/>
            <a:chExt cx="2890" cy="407"/>
          </a:xfrm>
        </p:grpSpPr>
        <p:sp>
          <p:nvSpPr>
            <p:cNvPr id="143" name="AutoShape 33"/>
            <p:cNvSpPr>
              <a:spLocks noChangeArrowheads="1"/>
            </p:cNvSpPr>
            <p:nvPr/>
          </p:nvSpPr>
          <p:spPr bwMode="gray">
            <a:xfrm>
              <a:off x="1422" y="2727"/>
              <a:ext cx="2704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44" name="Text Box 41"/>
            <p:cNvSpPr txBox="1">
              <a:spLocks noChangeArrowheads="1"/>
            </p:cNvSpPr>
            <p:nvPr/>
          </p:nvSpPr>
          <p:spPr bwMode="gray">
            <a:xfrm>
              <a:off x="1525" y="2701"/>
              <a:ext cx="2633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dirty="0" smtClean="0">
                  <a:solidFill>
                    <a:srgbClr val="000000"/>
                  </a:solidFill>
                </a:rPr>
                <a:t>Устаревшие формы слов, местоимений и частиц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grpSp>
          <p:nvGrpSpPr>
            <p:cNvPr id="145" name="Group 77"/>
            <p:cNvGrpSpPr>
              <a:grpSpLocks/>
            </p:cNvGrpSpPr>
            <p:nvPr/>
          </p:nvGrpSpPr>
          <p:grpSpPr bwMode="auto">
            <a:xfrm>
              <a:off x="1268" y="2774"/>
              <a:ext cx="266" cy="298"/>
              <a:chOff x="1414" y="2726"/>
              <a:chExt cx="266" cy="298"/>
            </a:xfrm>
          </p:grpSpPr>
          <p:sp>
            <p:nvSpPr>
              <p:cNvPr id="146" name="Text Box 78"/>
              <p:cNvSpPr txBox="1">
                <a:spLocks noChangeArrowheads="1"/>
              </p:cNvSpPr>
              <p:nvPr/>
            </p:nvSpPr>
            <p:spPr bwMode="gray">
              <a:xfrm>
                <a:off x="1435" y="2748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</a:rPr>
                  <a:t>4</a:t>
                </a:r>
              </a:p>
            </p:txBody>
          </p:sp>
          <p:grpSp>
            <p:nvGrpSpPr>
              <p:cNvPr id="147" name="Group 79"/>
              <p:cNvGrpSpPr>
                <a:grpSpLocks/>
              </p:cNvGrpSpPr>
              <p:nvPr/>
            </p:nvGrpSpPr>
            <p:grpSpPr bwMode="auto">
              <a:xfrm>
                <a:off x="1414" y="2726"/>
                <a:ext cx="266" cy="298"/>
                <a:chOff x="1415" y="1276"/>
                <a:chExt cx="266" cy="298"/>
              </a:xfrm>
            </p:grpSpPr>
            <p:pic>
              <p:nvPicPr>
                <p:cNvPr id="149" name="Picture 80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50" name="Oval 81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/>
                    </a:gs>
                    <a:gs pos="100000">
                      <a:srgbClr val="CA55F9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sp>
              <p:nvSpPr>
                <p:cNvPr id="151" name="Oval 82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dirty="0"/>
                </a:p>
              </p:txBody>
            </p:sp>
            <p:pic>
              <p:nvPicPr>
                <p:cNvPr id="152" name="Picture 83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48" name="Text Box 84"/>
              <p:cNvSpPr txBox="1">
                <a:spLocks noChangeArrowheads="1"/>
              </p:cNvSpPr>
              <p:nvPr/>
            </p:nvSpPr>
            <p:spPr bwMode="gray">
              <a:xfrm>
                <a:off x="1447" y="2742"/>
                <a:ext cx="190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b="1" dirty="0" smtClean="0">
                    <a:solidFill>
                      <a:srgbClr val="FFFFFF"/>
                    </a:solidFill>
                  </a:rPr>
                  <a:t>9</a:t>
                </a:r>
                <a:endParaRPr lang="en-US" b="1" dirty="0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158354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56757"/>
            <a:ext cx="7886700" cy="13377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Устаревшие слова, связанные с хозяйственным и имущественным положением и службой дворян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5459" y="2027438"/>
            <a:ext cx="7869891" cy="4711234"/>
          </a:xfrm>
        </p:spPr>
        <p:txBody>
          <a:bodyPr/>
          <a:lstStyle/>
          <a:p>
            <a:r>
              <a:rPr lang="ru-RU" i="1" dirty="0" smtClean="0"/>
              <a:t>Остальная деревня </a:t>
            </a:r>
            <a:r>
              <a:rPr lang="en-US" i="1" dirty="0" smtClean="0"/>
              <a:t>— </a:t>
            </a:r>
            <a:r>
              <a:rPr lang="ru-RU" dirty="0" smtClean="0"/>
              <a:t>последняя оставшаяся деревня.</a:t>
            </a:r>
          </a:p>
          <a:p>
            <a:r>
              <a:rPr lang="ru-RU" i="1" dirty="0" smtClean="0"/>
              <a:t>Генерал-аншеф —</a:t>
            </a:r>
            <a:r>
              <a:rPr lang="ru-RU" dirty="0" smtClean="0"/>
              <a:t> высший генеральский чин.</a:t>
            </a:r>
          </a:p>
          <a:p>
            <a:r>
              <a:rPr lang="ru-RU" i="1" dirty="0" smtClean="0"/>
              <a:t>Поручик</a:t>
            </a:r>
            <a:r>
              <a:rPr lang="ru-RU" dirty="0" smtClean="0"/>
              <a:t> — один из низших офицерских чинов.</a:t>
            </a:r>
          </a:p>
          <a:p>
            <a:r>
              <a:rPr lang="ru-RU" dirty="0" smtClean="0"/>
              <a:t>Лазарет — небольшая больница, лечебница.</a:t>
            </a:r>
          </a:p>
          <a:p>
            <a:r>
              <a:rPr lang="ru-RU" i="1" dirty="0" smtClean="0"/>
              <a:t>Корнет</a:t>
            </a:r>
            <a:r>
              <a:rPr lang="ru-RU" dirty="0" smtClean="0"/>
              <a:t> — младший офицерский чин в кавалерии.</a:t>
            </a:r>
          </a:p>
          <a:p>
            <a:r>
              <a:rPr lang="ru-RU" i="1" dirty="0" smtClean="0"/>
              <a:t>Камердинер</a:t>
            </a:r>
            <a:r>
              <a:rPr lang="ru-RU" dirty="0" smtClean="0"/>
              <a:t> — комнатный слуга.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87383" y="1658984"/>
            <a:ext cx="855617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2253"/>
            <a:ext cx="7886700" cy="13377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Устаревшие слова при описании занятий, развлечений и воспитании дворян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5459" y="1779241"/>
            <a:ext cx="7869891" cy="4711234"/>
          </a:xfrm>
        </p:spPr>
        <p:txBody>
          <a:bodyPr/>
          <a:lstStyle/>
          <a:p>
            <a:r>
              <a:rPr lang="ru-RU" i="1" dirty="0" smtClean="0"/>
              <a:t>Трапеза —  </a:t>
            </a:r>
            <a:r>
              <a:rPr lang="ru-RU" dirty="0" smtClean="0"/>
              <a:t>праздничный обед.</a:t>
            </a:r>
          </a:p>
          <a:p>
            <a:r>
              <a:rPr lang="ru-RU" i="1" dirty="0" smtClean="0"/>
              <a:t>Отъезжее</a:t>
            </a:r>
            <a:r>
              <a:rPr lang="ru-RU" dirty="0" smtClean="0"/>
              <a:t> поле — отдаленное от поместья поле, отведенное специально для охоты.</a:t>
            </a:r>
          </a:p>
          <a:p>
            <a:r>
              <a:rPr lang="ru-RU" i="1" dirty="0" smtClean="0"/>
              <a:t>Гувернер</a:t>
            </a:r>
            <a:r>
              <a:rPr lang="ru-RU" dirty="0" smtClean="0"/>
              <a:t> — воспитатель.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87383" y="1541417"/>
            <a:ext cx="855617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91442"/>
            <a:ext cx="7886700" cy="13377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Устаревшие слова, связанные с передвижениями и денежной системой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5459" y="1831493"/>
            <a:ext cx="7869891" cy="4711234"/>
          </a:xfrm>
        </p:spPr>
        <p:txBody>
          <a:bodyPr/>
          <a:lstStyle/>
          <a:p>
            <a:r>
              <a:rPr lang="ru-RU" i="1" dirty="0" smtClean="0"/>
              <a:t>Беговые дрожки </a:t>
            </a:r>
            <a:r>
              <a:rPr lang="ru-RU" dirty="0" smtClean="0"/>
              <a:t>— двухместная открытая тележка с низкой спинкой.</a:t>
            </a:r>
          </a:p>
          <a:p>
            <a:r>
              <a:rPr lang="ru-RU" i="1" dirty="0" smtClean="0"/>
              <a:t>Линейка</a:t>
            </a:r>
            <a:r>
              <a:rPr lang="ru-RU" dirty="0" smtClean="0"/>
              <a:t> — открытая многоместная коляска.</a:t>
            </a:r>
          </a:p>
          <a:p>
            <a:r>
              <a:rPr lang="ru-RU" i="1" dirty="0" smtClean="0"/>
              <a:t>Подорожная</a:t>
            </a:r>
            <a:r>
              <a:rPr lang="ru-RU" dirty="0" smtClean="0"/>
              <a:t> — документ, куда вносился маршрут путешественника, чин, звание</a:t>
            </a:r>
            <a:r>
              <a:rPr lang="ru-RU" dirty="0" smtClean="0"/>
              <a:t>.</a:t>
            </a:r>
          </a:p>
          <a:p>
            <a:r>
              <a:rPr lang="ru-RU" i="1" dirty="0" smtClean="0"/>
              <a:t>Станционный смотритель </a:t>
            </a:r>
            <a:r>
              <a:rPr lang="ru-RU" dirty="0" smtClean="0"/>
              <a:t>— начальник почтовой станции.</a:t>
            </a:r>
            <a:endParaRPr lang="ru-RU" dirty="0" smtClean="0"/>
          </a:p>
          <a:p>
            <a:r>
              <a:rPr lang="ru-RU" i="1" dirty="0" smtClean="0"/>
              <a:t>Ассигнации</a:t>
            </a:r>
            <a:r>
              <a:rPr lang="ru-RU" dirty="0" smtClean="0"/>
              <a:t> — бумажные деньги.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87383" y="1567543"/>
            <a:ext cx="855617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Служители церкви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5459" y="1713926"/>
            <a:ext cx="7869891" cy="4711234"/>
          </a:xfrm>
        </p:spPr>
        <p:txBody>
          <a:bodyPr/>
          <a:lstStyle/>
          <a:p>
            <a:r>
              <a:rPr lang="ru-RU" i="1" dirty="0" smtClean="0"/>
              <a:t>Пономарь</a:t>
            </a:r>
            <a:r>
              <a:rPr lang="ru-RU" dirty="0" smtClean="0"/>
              <a:t> — служитель в христианской церкви, то же, что и дьячок.</a:t>
            </a:r>
          </a:p>
          <a:p>
            <a:r>
              <a:rPr lang="ru-RU" i="1" dirty="0" smtClean="0"/>
              <a:t>Причет</a:t>
            </a:r>
            <a:r>
              <a:rPr lang="ru-RU" dirty="0" smtClean="0"/>
              <a:t> — общее название для служителей церкви.</a:t>
            </a:r>
          </a:p>
          <a:p>
            <a:r>
              <a:rPr lang="ru-RU" i="1" dirty="0" smtClean="0"/>
              <a:t>Образами</a:t>
            </a:r>
            <a:r>
              <a:rPr lang="ru-RU" dirty="0" smtClean="0"/>
              <a:t> в то время называли иконы.</a:t>
            </a: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87383" y="1436913"/>
            <a:ext cx="855617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1035</TotalTime>
  <Words>628</Words>
  <Application>Microsoft Office PowerPoint</Application>
  <PresentationFormat>Экран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Слайд 1</vt:lpstr>
      <vt:lpstr>Слайд 2</vt:lpstr>
      <vt:lpstr>Цели работы</vt:lpstr>
      <vt:lpstr>Архаизмы</vt:lpstr>
      <vt:lpstr>Архаизмы и историзмы, встречающиеся в романе «Дубровский»</vt:lpstr>
      <vt:lpstr>Устаревшие слова, связанные с хозяйственным и имущественным положением и службой дворян </vt:lpstr>
      <vt:lpstr>Устаревшие слова при описании занятий, развлечений и воспитании дворян</vt:lpstr>
      <vt:lpstr>Устаревшие слова, связанные с передвижениями и денежной системой</vt:lpstr>
      <vt:lpstr>Служители церкви</vt:lpstr>
      <vt:lpstr>Устройство государства</vt:lpstr>
      <vt:lpstr>Устаревшие формы слов, местоимений и частиц</vt:lpstr>
      <vt:lpstr>Список литературы</vt:lpstr>
      <vt:lpstr>Спасибо за внимание!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Diana</cp:lastModifiedBy>
  <cp:revision>139</cp:revision>
  <dcterms:created xsi:type="dcterms:W3CDTF">2016-11-18T14:12:19Z</dcterms:created>
  <dcterms:modified xsi:type="dcterms:W3CDTF">2017-03-02T19:45:37Z</dcterms:modified>
</cp:coreProperties>
</file>