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sldIdLst>
    <p:sldId id="256" r:id="rId2"/>
    <p:sldId id="271" r:id="rId3"/>
    <p:sldId id="277" r:id="rId4"/>
    <p:sldId id="272" r:id="rId5"/>
    <p:sldId id="265" r:id="rId6"/>
    <p:sldId id="289" r:id="rId7"/>
    <p:sldId id="269" r:id="rId8"/>
    <p:sldId id="285" r:id="rId9"/>
    <p:sldId id="281" r:id="rId10"/>
    <p:sldId id="282" r:id="rId11"/>
    <p:sldId id="294" r:id="rId12"/>
    <p:sldId id="290" r:id="rId13"/>
    <p:sldId id="293" r:id="rId14"/>
    <p:sldId id="295" r:id="rId15"/>
    <p:sldId id="296" r:id="rId16"/>
    <p:sldId id="29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6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E27FEAE-9675-489B-9B1A-338207741AC2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2ADD415-914E-4711-AA53-8E85BAC90A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27FEAE-9675-489B-9B1A-338207741AC2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ADD415-914E-4711-AA53-8E85BAC90A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E27FEAE-9675-489B-9B1A-338207741AC2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2ADD415-914E-4711-AA53-8E85BAC90A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2F9059D-C69A-43DA-A80D-FD9739477DAE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27FEAE-9675-489B-9B1A-338207741AC2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ADD415-914E-4711-AA53-8E85BAC90A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27FEAE-9675-489B-9B1A-338207741AC2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2ADD415-914E-4711-AA53-8E85BAC90A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27FEAE-9675-489B-9B1A-338207741AC2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ADD415-914E-4711-AA53-8E85BAC90A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27FEAE-9675-489B-9B1A-338207741AC2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ADD415-914E-4711-AA53-8E85BAC90A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27FEAE-9675-489B-9B1A-338207741AC2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ADD415-914E-4711-AA53-8E85BAC90A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27FEAE-9675-489B-9B1A-338207741AC2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ADD415-914E-4711-AA53-8E85BAC90A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27FEAE-9675-489B-9B1A-338207741AC2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ADD415-914E-4711-AA53-8E85BAC90A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27FEAE-9675-489B-9B1A-338207741AC2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ADD415-914E-4711-AA53-8E85BAC90A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E27FEAE-9675-489B-9B1A-338207741AC2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2ADD415-914E-4711-AA53-8E85BAC90A5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00298" y="714356"/>
            <a:ext cx="6196026" cy="1472184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Грибы  в черте города</a:t>
            </a: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6314" y="4286256"/>
            <a:ext cx="4071934" cy="2571744"/>
          </a:xfrm>
        </p:spPr>
        <p:txBody>
          <a:bodyPr>
            <a:normAutofit/>
          </a:bodyPr>
          <a:lstStyle/>
          <a:p>
            <a:r>
              <a:rPr lang="ru-RU" i="1" dirty="0" smtClean="0"/>
              <a:t>Исследовательская работа</a:t>
            </a:r>
          </a:p>
          <a:p>
            <a:r>
              <a:rPr lang="ru-RU" i="1" dirty="0" smtClean="0"/>
              <a:t>Автор-Никандрова Марина</a:t>
            </a:r>
            <a:r>
              <a:rPr lang="ru-RU" i="1" dirty="0" smtClean="0"/>
              <a:t>, 9«а»класс, </a:t>
            </a:r>
          </a:p>
          <a:p>
            <a:r>
              <a:rPr lang="ru-RU" i="1" dirty="0" smtClean="0"/>
              <a:t>ГБОУ СОШ №</a:t>
            </a:r>
            <a:r>
              <a:rPr lang="ru-RU" i="1" dirty="0" smtClean="0"/>
              <a:t>639</a:t>
            </a:r>
          </a:p>
          <a:p>
            <a:r>
              <a:rPr lang="ru-RU" i="1" dirty="0" smtClean="0"/>
              <a:t>Руководители: </a:t>
            </a:r>
            <a:endParaRPr lang="ru-RU" i="1" dirty="0" smtClean="0"/>
          </a:p>
          <a:p>
            <a:r>
              <a:rPr lang="ru-RU" i="1" dirty="0" smtClean="0"/>
              <a:t>Савелова М.А., </a:t>
            </a:r>
            <a:r>
              <a:rPr lang="ru-RU" i="1" dirty="0" err="1" smtClean="0"/>
              <a:t>Легина</a:t>
            </a:r>
            <a:r>
              <a:rPr lang="ru-RU" i="1" dirty="0" smtClean="0"/>
              <a:t> </a:t>
            </a:r>
            <a:r>
              <a:rPr lang="ru-RU" i="1" dirty="0" smtClean="0"/>
              <a:t>М.Ю.</a:t>
            </a:r>
            <a:endParaRPr lang="ru-RU" i="1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0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Биуретовая</a:t>
            </a:r>
            <a:r>
              <a:rPr lang="ru-RU" dirty="0" smtClean="0"/>
              <a:t> реакция на белок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 </a:t>
            </a:r>
            <a:r>
              <a:rPr lang="ru-RU" i="1" dirty="0" smtClean="0"/>
              <a:t>Ярко-синяя </a:t>
            </a:r>
            <a:r>
              <a:rPr lang="ru-RU" i="1" dirty="0" smtClean="0"/>
              <a:t>окраска растворов показывает наличие белка</a:t>
            </a:r>
            <a:endParaRPr lang="ru-RU" i="1" dirty="0"/>
          </a:p>
        </p:txBody>
      </p:sp>
      <p:pic>
        <p:nvPicPr>
          <p:cNvPr id="11266" name="Picture 2" descr="C:\Users\Марина\Desktop\грибы в черте города\DSCN26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500306"/>
            <a:ext cx="6286544" cy="400562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00034" y="1000108"/>
            <a:ext cx="7239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>
                <a:solidFill>
                  <a:schemeClr val="hlink"/>
                </a:solidFill>
                <a:latin typeface="Arial" charset="0"/>
              </a:rPr>
              <a:t>Устройство и принцип действия</a:t>
            </a:r>
            <a:br>
              <a:rPr lang="ru-RU" sz="3600" dirty="0">
                <a:solidFill>
                  <a:schemeClr val="hlink"/>
                </a:solidFill>
                <a:latin typeface="Arial" charset="0"/>
              </a:rPr>
            </a:br>
            <a:r>
              <a:rPr lang="ru-RU" sz="3600" dirty="0">
                <a:solidFill>
                  <a:schemeClr val="hlink"/>
                </a:solidFill>
                <a:latin typeface="Arial" charset="0"/>
              </a:rPr>
              <a:t>индикаторных трубок</a:t>
            </a:r>
            <a:br>
              <a:rPr lang="ru-RU" sz="3600" dirty="0">
                <a:solidFill>
                  <a:schemeClr val="hlink"/>
                </a:solidFill>
                <a:latin typeface="Arial" charset="0"/>
              </a:rPr>
            </a:br>
            <a:endParaRPr lang="ru-RU" sz="3600" dirty="0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>
          <a:xfrm>
            <a:off x="285720" y="1500174"/>
            <a:ext cx="7572428" cy="5357826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 smtClean="0"/>
              <a:t>         Индикаторные </a:t>
            </a:r>
            <a:r>
              <a:rPr lang="ru-RU" sz="2000" dirty="0"/>
              <a:t>и фильтрующие трубки представляют собой герметично запаянные стеклянные трубки. Внутри индикаторных трубок находятся индикаторные массы, представляющие собой </a:t>
            </a:r>
            <a:r>
              <a:rPr lang="ru-RU" sz="2000" dirty="0" err="1"/>
              <a:t>хемосорбент</a:t>
            </a:r>
            <a:r>
              <a:rPr lang="ru-RU" sz="2000" dirty="0"/>
              <a:t>, изменяющий окраску при прохождении через него определяемого вещества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 smtClean="0"/>
              <a:t>        Принцип </a:t>
            </a:r>
            <a:r>
              <a:rPr lang="ru-RU" sz="2000" dirty="0"/>
              <a:t>действия экспресс-метода основан на изменении окраски индикаторного слоя при </a:t>
            </a:r>
            <a:r>
              <a:rPr lang="ru-RU" sz="2000" dirty="0" err="1"/>
              <a:t>прокачивании</a:t>
            </a:r>
            <a:r>
              <a:rPr lang="ru-RU" sz="2000" dirty="0"/>
              <a:t> через индикаторную трубку анализируемого воздуха.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Концентрация </a:t>
            </a:r>
            <a:r>
              <a:rPr lang="ru-RU" sz="2000" dirty="0"/>
              <a:t>определяемого компонента определяется по длине прореагировавшего слоя или по интенсивности окраски. </a:t>
            </a:r>
          </a:p>
        </p:txBody>
      </p:sp>
      <p:pic>
        <p:nvPicPr>
          <p:cNvPr id="59396" name="Picture 4" descr="s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3000372"/>
            <a:ext cx="4537075" cy="1955800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000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9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1000"/>
                                        <p:tgtEl>
                                          <p:spTgt spid="593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000"/>
                                        <p:tgtEl>
                                          <p:spTgt spid="593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4" grpId="0"/>
      <p:bldP spid="5939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все 00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2844" y="428604"/>
            <a:ext cx="7854978" cy="5891234"/>
          </a:xfrm>
          <a:noFill/>
          <a:ln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Picture 2" descr="все 010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8286776" cy="6206450"/>
          </a:xfrm>
          <a:noFill/>
          <a:ln/>
        </p:spPr>
      </p:pic>
      <p:sp>
        <p:nvSpPr>
          <p:cNvPr id="97283" name="Rectangle 3"/>
          <p:cNvSpPr>
            <a:spLocks noChangeArrowheads="1"/>
          </p:cNvSpPr>
          <p:nvPr/>
        </p:nvSpPr>
        <p:spPr bwMode="auto">
          <a:xfrm>
            <a:off x="3214678" y="3214686"/>
            <a:ext cx="5429288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</a:pPr>
            <a:r>
              <a:rPr lang="ru-RU" sz="2400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Индикаторные трубки просты в использовании, дают результат в течение 1-2 минут. Индикаторные трубки и насос-пробоотборник входят в состав некоторых модификаций </a:t>
            </a:r>
            <a:r>
              <a:rPr lang="ru-RU" sz="2400" dirty="0" err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мини-экспресслаборатории</a:t>
            </a:r>
            <a:r>
              <a:rPr lang="ru-RU" sz="2400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«</a:t>
            </a:r>
            <a:r>
              <a:rPr lang="ru-RU" sz="2400" dirty="0" err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Пчелка-У</a:t>
            </a:r>
            <a:r>
              <a:rPr lang="ru-RU" sz="2400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», которая поставляется отдельно, а также в составе </a:t>
            </a:r>
            <a:r>
              <a:rPr lang="ru-RU" sz="2400" dirty="0" err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комплект-практикума</a:t>
            </a:r>
            <a:r>
              <a:rPr lang="ru-RU" sz="2400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экологического «КПЭ».</a:t>
            </a:r>
            <a:r>
              <a:rPr lang="ru-RU" sz="2000" dirty="0">
                <a:solidFill>
                  <a:schemeClr val="bg2"/>
                </a:solidFill>
              </a:rPr>
              <a:t> </a:t>
            </a: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7239000" cy="1143000"/>
          </a:xfrm>
        </p:spPr>
        <p:txBody>
          <a:bodyPr/>
          <a:lstStyle/>
          <a:p>
            <a:r>
              <a:rPr lang="ru-RU" dirty="0" smtClean="0"/>
              <a:t>Выводы: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Плодородный слой составляет 4-5 см. По структуре почвы это супесь.</a:t>
            </a:r>
          </a:p>
          <a:p>
            <a:r>
              <a:rPr lang="ru-RU" dirty="0" smtClean="0"/>
              <a:t> </a:t>
            </a:r>
            <a:r>
              <a:rPr lang="ru-RU" dirty="0" smtClean="0"/>
              <a:t>Кислотность (</a:t>
            </a:r>
            <a:r>
              <a:rPr lang="en-US" dirty="0" smtClean="0"/>
              <a:t>PH</a:t>
            </a:r>
            <a:r>
              <a:rPr lang="ru-RU" dirty="0" smtClean="0"/>
              <a:t>) почвы – кислая.</a:t>
            </a:r>
          </a:p>
          <a:p>
            <a:r>
              <a:rPr lang="ru-RU" dirty="0" smtClean="0"/>
              <a:t>Р</a:t>
            </a:r>
            <a:r>
              <a:rPr lang="ru-RU" dirty="0" smtClean="0"/>
              <a:t>адиоактивный фон составляет 15 микрорентген в час, что соответствует норме.</a:t>
            </a:r>
          </a:p>
          <a:p>
            <a:r>
              <a:rPr lang="ru-RU" dirty="0" smtClean="0"/>
              <a:t>При микроскопическом исследовании почвы были обнаружены водоросли, которые при перегнивании повышают плодородие пришкольного газона. </a:t>
            </a:r>
          </a:p>
          <a:p>
            <a:r>
              <a:rPr lang="ru-RU" dirty="0" smtClean="0"/>
              <a:t>Доказана отсутствие свинца. В шляпочных грибах собранных на пришкольном участке, соли тяжелых металлов отсутствуют. </a:t>
            </a:r>
          </a:p>
          <a:p>
            <a:r>
              <a:rPr lang="ru-RU" dirty="0" smtClean="0"/>
              <a:t> </a:t>
            </a:r>
            <a:r>
              <a:rPr lang="ru-RU" dirty="0" smtClean="0"/>
              <a:t>Содержание диоксида углерода в воздухе равно 0,0036 мг</a:t>
            </a:r>
            <a:r>
              <a:rPr lang="en-US" dirty="0" smtClean="0"/>
              <a:t>/</a:t>
            </a:r>
            <a:r>
              <a:rPr lang="ru-RU" dirty="0" smtClean="0"/>
              <a:t>м3, что соответствует норме. </a:t>
            </a:r>
          </a:p>
          <a:p>
            <a:r>
              <a:rPr lang="ru-RU" dirty="0" smtClean="0"/>
              <a:t>Содержание диоксиды серы в воздухе равно 3,5 мг</a:t>
            </a:r>
            <a:r>
              <a:rPr lang="en-US" dirty="0" smtClean="0"/>
              <a:t>/</a:t>
            </a:r>
            <a:r>
              <a:rPr lang="ru-RU" dirty="0" smtClean="0"/>
              <a:t>м3, что соответствует норме.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7239000" cy="48463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2800" dirty="0" smtClean="0"/>
              <a:t>Я благодарю своих учителей биологии  и химии за сотрудничество и поддержку. С их помощью я ответила на поставленные вопросы. Наша школа находится в экологически чистом районе, но грибы я собирать больше не буду, пусть они повышают плодородие пришкольного газона и деревьев вокруг школы будет еще больше. </a:t>
            </a:r>
            <a:endParaRPr lang="ru-RU" sz="2800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928934"/>
            <a:ext cx="7239000" cy="1143000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/>
              <a:t>Спасибо за внимание!</a:t>
            </a:r>
            <a:endParaRPr lang="ru-RU" sz="7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572140"/>
            <a:ext cx="2900354" cy="883596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7498080" cy="3571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Цель работы: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14356"/>
            <a:ext cx="7498080" cy="857256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6400" dirty="0" smtClean="0"/>
              <a:t>1</a:t>
            </a:r>
            <a:r>
              <a:rPr lang="ru-RU" sz="6400" dirty="0" smtClean="0"/>
              <a:t>. Исследовать </a:t>
            </a:r>
            <a:r>
              <a:rPr lang="ru-RU" sz="6400" dirty="0" smtClean="0"/>
              <a:t>влияние окружающей среды на содержание вредных веществ в грибах, произрастающих на пришкольном участке</a:t>
            </a:r>
          </a:p>
          <a:p>
            <a:pPr>
              <a:buNone/>
            </a:pPr>
            <a:r>
              <a:rPr lang="ru-RU" sz="6400" dirty="0" smtClean="0"/>
              <a:t>2</a:t>
            </a:r>
            <a:r>
              <a:rPr lang="ru-RU" sz="6400" dirty="0" smtClean="0"/>
              <a:t>. Изучить </a:t>
            </a:r>
            <a:r>
              <a:rPr lang="ru-RU" sz="6400" dirty="0" smtClean="0"/>
              <a:t>влияние грибов на формирование почвенного покрова на пришкольном участке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4" descr="IMAG03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2214554"/>
            <a:ext cx="2571768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14282" y="1714488"/>
            <a:ext cx="5572148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b="1" dirty="0" smtClean="0"/>
              <a:t>                               </a:t>
            </a:r>
            <a:r>
              <a:rPr lang="ru-RU" sz="2000" b="1" dirty="0" smtClean="0"/>
              <a:t>План </a:t>
            </a:r>
            <a:r>
              <a:rPr lang="ru-RU" sz="2000" b="1" dirty="0" smtClean="0"/>
              <a:t>исследования:</a:t>
            </a:r>
          </a:p>
          <a:p>
            <a:pPr>
              <a:buNone/>
            </a:pPr>
            <a:r>
              <a:rPr lang="ru-RU" b="1" i="1" dirty="0" smtClean="0"/>
              <a:t>1</a:t>
            </a:r>
            <a:r>
              <a:rPr lang="ru-RU" b="1" i="1" dirty="0" smtClean="0"/>
              <a:t>. Комплексное исследование почвы с пришкольного участка</a:t>
            </a:r>
            <a:endParaRPr lang="ru-RU" i="1" dirty="0" smtClean="0"/>
          </a:p>
          <a:p>
            <a:pPr marL="342900" indent="-342900">
              <a:buFont typeface="+mj-lt"/>
              <a:buAutoNum type="alphaLcParenR"/>
            </a:pPr>
            <a:r>
              <a:rPr lang="ru-RU" dirty="0" smtClean="0"/>
              <a:t>визуальная оценка почвы</a:t>
            </a:r>
          </a:p>
          <a:p>
            <a:pPr marL="342900" indent="-342900">
              <a:buFont typeface="+mj-lt"/>
              <a:buAutoNum type="alphaLcParenR"/>
            </a:pPr>
            <a:r>
              <a:rPr lang="ru-RU" dirty="0" smtClean="0"/>
              <a:t>определение прозрачности, цвета, запаха почвенной вытяжки</a:t>
            </a:r>
          </a:p>
          <a:p>
            <a:pPr marL="342900" indent="-342900">
              <a:buFont typeface="+mj-lt"/>
              <a:buAutoNum type="alphaLcParenR"/>
            </a:pPr>
            <a:r>
              <a:rPr lang="ru-RU" dirty="0" smtClean="0"/>
              <a:t>определение кислотности почвы</a:t>
            </a:r>
          </a:p>
          <a:p>
            <a:pPr marL="342900" indent="-342900">
              <a:buFont typeface="+mj-lt"/>
              <a:buAutoNum type="alphaLcParenR"/>
            </a:pPr>
            <a:r>
              <a:rPr lang="ru-RU" dirty="0" smtClean="0"/>
              <a:t>наличие радиоактивного заражения</a:t>
            </a:r>
          </a:p>
          <a:p>
            <a:pPr marL="342900" indent="-342900">
              <a:buFont typeface="+mj-lt"/>
              <a:buAutoNum type="alphaLcParenR"/>
            </a:pPr>
            <a:r>
              <a:rPr lang="ru-RU" dirty="0" smtClean="0"/>
              <a:t>микроскопическое исследование почвы</a:t>
            </a:r>
          </a:p>
          <a:p>
            <a:pPr>
              <a:buNone/>
            </a:pPr>
            <a:r>
              <a:rPr lang="ru-RU" b="1" i="1" dirty="0" smtClean="0"/>
              <a:t>2. Комплексное исследование грибного экстракта </a:t>
            </a:r>
            <a:endParaRPr lang="ru-RU" i="1" dirty="0" smtClean="0"/>
          </a:p>
          <a:p>
            <a:pPr marL="342900" indent="-342900">
              <a:buFont typeface="+mj-lt"/>
              <a:buAutoNum type="alphaLcParenR"/>
            </a:pPr>
            <a:r>
              <a:rPr lang="ru-RU" dirty="0" smtClean="0"/>
              <a:t>качественная реакция на свинец</a:t>
            </a:r>
          </a:p>
          <a:p>
            <a:pPr marL="342900" indent="-342900">
              <a:buFont typeface="+mj-lt"/>
              <a:buAutoNum type="alphaLcParenR"/>
            </a:pPr>
            <a:r>
              <a:rPr lang="ru-RU" dirty="0" smtClean="0"/>
              <a:t>ксантопротеиновая реакция</a:t>
            </a:r>
          </a:p>
          <a:p>
            <a:pPr marL="342900" indent="-342900">
              <a:buFont typeface="+mj-lt"/>
              <a:buAutoNum type="alphaLcParenR"/>
            </a:pPr>
            <a:r>
              <a:rPr lang="ru-RU" dirty="0" smtClean="0"/>
              <a:t>наличие радиоактивного заражения</a:t>
            </a:r>
          </a:p>
          <a:p>
            <a:pPr>
              <a:buNone/>
            </a:pPr>
            <a:r>
              <a:rPr lang="ru-RU" b="1" i="1" dirty="0" smtClean="0"/>
              <a:t>3. Исследование проб воздуха</a:t>
            </a:r>
            <a:endParaRPr lang="ru-RU" i="1" dirty="0" smtClean="0"/>
          </a:p>
          <a:p>
            <a:pPr marL="342900" indent="-342900">
              <a:buFont typeface="+mj-lt"/>
              <a:buAutoNum type="alphaLcParenR"/>
            </a:pPr>
            <a:r>
              <a:rPr lang="ru-RU" dirty="0" smtClean="0"/>
              <a:t>экспресс контроль на диоксид серы</a:t>
            </a:r>
          </a:p>
          <a:p>
            <a:pPr marL="342900" indent="-342900">
              <a:buFont typeface="+mj-lt"/>
              <a:buAutoNum type="alphaLcParenR"/>
            </a:pPr>
            <a:r>
              <a:rPr lang="ru-RU" dirty="0" smtClean="0"/>
              <a:t>экспресс контроль на диоксид углерода</a:t>
            </a:r>
          </a:p>
          <a:p>
            <a:pPr marL="342900" indent="-342900">
              <a:buFont typeface="+mj-lt"/>
              <a:buAutoNum type="alphaLcParenR"/>
            </a:pPr>
            <a:r>
              <a:rPr lang="ru-RU" dirty="0" smtClean="0"/>
              <a:t>экспресс контроль на диоксид азота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7498080" cy="1143000"/>
          </a:xfrm>
        </p:spPr>
        <p:txBody>
          <a:bodyPr/>
          <a:lstStyle/>
          <a:p>
            <a:r>
              <a:rPr lang="ru-RU" dirty="0" smtClean="0"/>
              <a:t>Исследовательская группа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C:\Users\Марина\Desktop\грибы в черте города\DSCN26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357298"/>
            <a:ext cx="6858048" cy="5143536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7498080" cy="1143000"/>
          </a:xfrm>
        </p:spPr>
        <p:txBody>
          <a:bodyPr/>
          <a:lstStyle/>
          <a:p>
            <a:pPr algn="ctr"/>
            <a:r>
              <a:rPr lang="ru-RU" dirty="0" smtClean="0"/>
              <a:t>Исследование почвы</a:t>
            </a:r>
            <a:endParaRPr lang="ru-RU" dirty="0"/>
          </a:p>
        </p:txBody>
      </p:sp>
      <p:pic>
        <p:nvPicPr>
          <p:cNvPr id="7" name="Picture 2" descr="C:\Users\Марина\Desktop\грибы в черте города\DSCN2702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786182" y="1214422"/>
            <a:ext cx="4241800" cy="3178175"/>
          </a:xfrm>
          <a:prstGeom prst="rect">
            <a:avLst/>
          </a:prstGeom>
          <a:noFill/>
        </p:spPr>
      </p:pic>
      <p:pic>
        <p:nvPicPr>
          <p:cNvPr id="4" name="Picture 2" descr="C:\Users\Марина\Desktop\грибы в черте города\DSCN2703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14282" y="1214422"/>
            <a:ext cx="3429024" cy="4317294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357158" y="5643578"/>
            <a:ext cx="3000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Почвенный покров создан искусственно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071934" y="4572008"/>
            <a:ext cx="38576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Приготовление и фильтрование      земляной вытяжки</a:t>
            </a:r>
            <a:endParaRPr lang="ru-RU" i="1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85794"/>
            <a:ext cx="7498080" cy="868346"/>
          </a:xfrm>
        </p:spPr>
        <p:txBody>
          <a:bodyPr>
            <a:noAutofit/>
          </a:bodyPr>
          <a:lstStyle/>
          <a:p>
            <a:pPr marL="342900" indent="-342900" algn="ctr"/>
            <a:r>
              <a:rPr lang="ru-RU" sz="3200" dirty="0" smtClean="0"/>
              <a:t>Определение прозрачности, цвета, запаха почвенной вытяжки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None/>
            </a:pPr>
            <a:endParaRPr lang="ru-RU" dirty="0" smtClean="0"/>
          </a:p>
        </p:txBody>
      </p:sp>
      <p:pic>
        <p:nvPicPr>
          <p:cNvPr id="4098" name="Picture 2" descr="C:\Users\Марина\Desktop\грибы в черте города\DSCN27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785926"/>
            <a:ext cx="6381794" cy="4786347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Марина\Desktop\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994" y="357166"/>
            <a:ext cx="8080170" cy="603518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643702" y="450057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7239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Ксантопротеиновая реакция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7239000" cy="484632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i="1" dirty="0" smtClean="0"/>
              <a:t>Показывает </a:t>
            </a:r>
            <a:r>
              <a:rPr lang="ru-RU" i="1" dirty="0" smtClean="0"/>
              <a:t>наличие белка, а значит перегноя в почве</a:t>
            </a:r>
            <a:endParaRPr lang="ru-RU" i="1" dirty="0"/>
          </a:p>
        </p:txBody>
      </p:sp>
      <p:pic>
        <p:nvPicPr>
          <p:cNvPr id="8194" name="Picture 2" descr="C:\Users\Марина\Desktop\грибы в черте города\DSCN27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2214554"/>
            <a:ext cx="6000793" cy="4500596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Приготовление водной и спиртовой вытяжки грибов</a:t>
            </a:r>
            <a:endParaRPr lang="ru-RU" dirty="0"/>
          </a:p>
        </p:txBody>
      </p:sp>
      <p:pic>
        <p:nvPicPr>
          <p:cNvPr id="6" name="Picture 2" descr="C:\Users\Марина\Desktop\грибы в черте города\DSCN269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071678"/>
            <a:ext cx="4017444" cy="3013083"/>
          </a:xfrm>
          <a:prstGeom prst="rect">
            <a:avLst/>
          </a:prstGeom>
          <a:noFill/>
        </p:spPr>
      </p:pic>
      <p:pic>
        <p:nvPicPr>
          <p:cNvPr id="7" name="Picture 2" descr="C:\Users\Марина\Desktop\грибы в черте города\DSCN268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2071678"/>
            <a:ext cx="4017444" cy="3013083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85720" y="5143512"/>
            <a:ext cx="34685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/>
              <a:t>Водная вытяжка</a:t>
            </a:r>
            <a:endParaRPr lang="ru-RU" sz="20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4500562" y="5143512"/>
            <a:ext cx="31600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/>
              <a:t>Спиртовая вытяжка</a:t>
            </a:r>
            <a:endParaRPr lang="ru-RU" sz="2000" i="1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Качественная реакция на свинец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71612"/>
            <a:ext cx="7239000" cy="484632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  </a:t>
            </a:r>
            <a:r>
              <a:rPr lang="ru-RU" i="1" dirty="0" smtClean="0"/>
              <a:t>Свинец </a:t>
            </a:r>
            <a:r>
              <a:rPr lang="ru-RU" i="1" dirty="0" smtClean="0"/>
              <a:t>в грибной вытяжке не обнаружен</a:t>
            </a:r>
            <a:endParaRPr lang="ru-RU" i="1" dirty="0"/>
          </a:p>
        </p:txBody>
      </p:sp>
      <p:pic>
        <p:nvPicPr>
          <p:cNvPr id="7170" name="Picture 2" descr="C:\Users\Марина\Desktop\грибы в черте города\DSCN27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2214554"/>
            <a:ext cx="5976980" cy="4482734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362</TotalTime>
  <Words>416</Words>
  <Application>Microsoft Office PowerPoint</Application>
  <PresentationFormat>Экран (4:3)</PresentationFormat>
  <Paragraphs>61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Изящная</vt:lpstr>
      <vt:lpstr>Грибы  в черте города</vt:lpstr>
      <vt:lpstr>Цель работы:</vt:lpstr>
      <vt:lpstr>Исследовательская группа</vt:lpstr>
      <vt:lpstr>Исследование почвы</vt:lpstr>
      <vt:lpstr>Определение прозрачности, цвета, запаха почвенной вытяжки</vt:lpstr>
      <vt:lpstr>Слайд 6</vt:lpstr>
      <vt:lpstr>Ксантопротеиновая реакция</vt:lpstr>
      <vt:lpstr>Приготовление водной и спиртовой вытяжки грибов</vt:lpstr>
      <vt:lpstr>Качественная реакция на свинец</vt:lpstr>
      <vt:lpstr>Биуретовая реакция на белок</vt:lpstr>
      <vt:lpstr>Устройство и принцип действия индикаторных трубок </vt:lpstr>
      <vt:lpstr>Слайд 12</vt:lpstr>
      <vt:lpstr>Слайд 13</vt:lpstr>
      <vt:lpstr>Выводы:</vt:lpstr>
      <vt:lpstr>Слайд 15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Грибы  в черте города</dc:title>
  <dc:creator>Марина</dc:creator>
  <cp:lastModifiedBy>Марина</cp:lastModifiedBy>
  <cp:revision>16</cp:revision>
  <dcterms:created xsi:type="dcterms:W3CDTF">2013-02-11T08:14:45Z</dcterms:created>
  <dcterms:modified xsi:type="dcterms:W3CDTF">2013-02-13T07:44:58Z</dcterms:modified>
</cp:coreProperties>
</file>