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9"/>
  </p:notesMasterIdLst>
  <p:sldIdLst>
    <p:sldId id="256" r:id="rId2"/>
    <p:sldId id="283" r:id="rId3"/>
    <p:sldId id="257" r:id="rId4"/>
    <p:sldId id="258" r:id="rId5"/>
    <p:sldId id="259" r:id="rId6"/>
    <p:sldId id="260" r:id="rId7"/>
    <p:sldId id="266" r:id="rId8"/>
    <p:sldId id="277" r:id="rId9"/>
    <p:sldId id="261" r:id="rId10"/>
    <p:sldId id="276" r:id="rId11"/>
    <p:sldId id="274" r:id="rId12"/>
    <p:sldId id="275" r:id="rId13"/>
    <p:sldId id="263" r:id="rId14"/>
    <p:sldId id="271" r:id="rId15"/>
    <p:sldId id="272" r:id="rId16"/>
    <p:sldId id="273" r:id="rId17"/>
    <p:sldId id="268" r:id="rId18"/>
    <p:sldId id="269" r:id="rId19"/>
    <p:sldId id="270" r:id="rId20"/>
    <p:sldId id="265" r:id="rId21"/>
    <p:sldId id="281" r:id="rId22"/>
    <p:sldId id="280" r:id="rId23"/>
    <p:sldId id="282" r:id="rId24"/>
    <p:sldId id="284" r:id="rId25"/>
    <p:sldId id="285" r:id="rId26"/>
    <p:sldId id="286" r:id="rId27"/>
    <p:sldId id="28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9F49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75" d="100"/>
          <a:sy n="75" d="100"/>
        </p:scale>
        <p:origin x="-702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EC65E6-AA84-4352-BB8F-87B4A3D0F62F}" type="datetimeFigureOut">
              <a:rPr lang="ru-RU" smtClean="0"/>
              <a:pPr/>
              <a:t>14.03.2014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89B610-79E9-4210-82C9-0831DA3C7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1301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B610-79E9-4210-82C9-0831DA3C7812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B610-79E9-4210-82C9-0831DA3C7812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871A-F4BB-4D5E-8CA3-369B114D0471}" type="datetimeFigureOut">
              <a:rPr lang="ru-RU" smtClean="0"/>
              <a:pPr/>
              <a:t>14.03.2014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63E8-456C-4CA5-9141-DCBE676021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0007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871A-F4BB-4D5E-8CA3-369B114D0471}" type="datetimeFigureOut">
              <a:rPr lang="ru-RU" smtClean="0"/>
              <a:pPr/>
              <a:t>14.03.2014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63E8-456C-4CA5-9141-DCBE676021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8907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871A-F4BB-4D5E-8CA3-369B114D0471}" type="datetimeFigureOut">
              <a:rPr lang="ru-RU" smtClean="0"/>
              <a:pPr/>
              <a:t>14.03.2014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63E8-456C-4CA5-9141-DCBE676021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47094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871A-F4BB-4D5E-8CA3-369B114D0471}" type="datetimeFigureOut">
              <a:rPr lang="ru-RU" smtClean="0"/>
              <a:pPr/>
              <a:t>14.03.2014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63E8-456C-4CA5-9141-DCBE676021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40135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871A-F4BB-4D5E-8CA3-369B114D0471}" type="datetimeFigureOut">
              <a:rPr lang="ru-RU" smtClean="0"/>
              <a:pPr/>
              <a:t>14.03.2014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63E8-456C-4CA5-9141-DCBE676021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0780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871A-F4BB-4D5E-8CA3-369B114D0471}" type="datetimeFigureOut">
              <a:rPr lang="ru-RU" smtClean="0"/>
              <a:pPr/>
              <a:t>14.03.2014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63E8-456C-4CA5-9141-DCBE676021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26609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871A-F4BB-4D5E-8CA3-369B114D0471}" type="datetimeFigureOut">
              <a:rPr lang="ru-RU" smtClean="0"/>
              <a:pPr/>
              <a:t>14.03.2014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63E8-456C-4CA5-9141-DCBE676021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05550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871A-F4BB-4D5E-8CA3-369B114D0471}" type="datetimeFigureOut">
              <a:rPr lang="ru-RU" smtClean="0"/>
              <a:pPr/>
              <a:t>14.03.2014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63E8-456C-4CA5-9141-DCBE676021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6723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871A-F4BB-4D5E-8CA3-369B114D0471}" type="datetimeFigureOut">
              <a:rPr lang="ru-RU" smtClean="0"/>
              <a:pPr/>
              <a:t>14.03.2014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63E8-456C-4CA5-9141-DCBE676021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25833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871A-F4BB-4D5E-8CA3-369B114D0471}" type="datetimeFigureOut">
              <a:rPr lang="ru-RU" smtClean="0"/>
              <a:pPr/>
              <a:t>14.03.2014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63E8-456C-4CA5-9141-DCBE676021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3505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871A-F4BB-4D5E-8CA3-369B114D0471}" type="datetimeFigureOut">
              <a:rPr lang="ru-RU" smtClean="0"/>
              <a:pPr/>
              <a:t>14.03.2014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63E8-456C-4CA5-9141-DCBE676021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01029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A871A-F4BB-4D5E-8CA3-369B114D0471}" type="datetimeFigureOut">
              <a:rPr lang="ru-RU" smtClean="0"/>
              <a:pPr/>
              <a:t>14.03.2014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563E8-456C-4CA5-9141-DCBE676021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85405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Office_Excel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im6-tub-ru.yandex.net/i?id=266285577-35-72&amp;n=21" TargetMode="External"/><Relationship Id="rId2" Type="http://schemas.openxmlformats.org/officeDocument/2006/relationships/hyperlink" Target="http://images.yandex.ru/yandsearch?source=wiz&amp;fp=0&amp;img_url=http://img1.liveinternet.ru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m7-tub-ru.yandex.net/i?id=216449199-27-72&amp;n=21" TargetMode="External"/><Relationship Id="rId4" Type="http://schemas.openxmlformats.org/officeDocument/2006/relationships/hyperlink" Target="http://im5-tub-ru.yandex.net/i?id=54662644-55-72&amp;n=2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Office_Excel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Microsoft_Office_Excel2.xls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авел\Desktop\фотографии\Fotolia_1762440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801" y="0"/>
            <a:ext cx="91598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475656" y="764704"/>
            <a:ext cx="6264696" cy="309634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Химическое исследование чая, </a:t>
            </a:r>
          </a:p>
          <a:p>
            <a:pPr algn="ctr"/>
            <a:r>
              <a:rPr lang="ru-RU" sz="3200" dirty="0" smtClean="0"/>
              <a:t>Влияние чая на физиологию человека</a:t>
            </a:r>
            <a:endParaRPr lang="ru-RU" sz="3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79712" y="4293096"/>
            <a:ext cx="5112568" cy="230425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Исследовательская работа учеников </a:t>
            </a:r>
            <a:r>
              <a:rPr lang="ru-RU" sz="2000" dirty="0" smtClean="0"/>
              <a:t>10 б </a:t>
            </a:r>
            <a:r>
              <a:rPr lang="ru-RU" sz="2000" dirty="0" smtClean="0"/>
              <a:t>класса</a:t>
            </a:r>
            <a:br>
              <a:rPr lang="ru-RU" sz="2000" dirty="0" smtClean="0"/>
            </a:br>
            <a:r>
              <a:rPr lang="ru-RU" sz="2000" dirty="0" smtClean="0"/>
              <a:t>Марии </a:t>
            </a:r>
            <a:r>
              <a:rPr lang="ru-RU" sz="2000" dirty="0" err="1" smtClean="0"/>
              <a:t>Федуняк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Марины Никандровы</a:t>
            </a:r>
            <a:br>
              <a:rPr lang="ru-RU" sz="2000" dirty="0" smtClean="0"/>
            </a:br>
            <a:r>
              <a:rPr lang="ru-RU" sz="2000" dirty="0" smtClean="0"/>
              <a:t>Павла Смолы</a:t>
            </a:r>
          </a:p>
          <a:p>
            <a:pPr algn="ctr"/>
            <a:r>
              <a:rPr lang="ru-RU" sz="2000" dirty="0" smtClean="0"/>
              <a:t>Научный руководитель – </a:t>
            </a:r>
            <a:r>
              <a:rPr lang="ru-RU" sz="2000" dirty="0" err="1" smtClean="0"/>
              <a:t>Легина</a:t>
            </a:r>
            <a:r>
              <a:rPr lang="ru-RU" sz="2000" dirty="0" smtClean="0"/>
              <a:t> Марина Юрьевна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65073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Цветовые, вкусовые и ароматические свойства чая сорта «</a:t>
            </a:r>
            <a:r>
              <a:rPr lang="ru-RU" sz="3200" dirty="0" err="1" smtClean="0"/>
              <a:t>дарджилинг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250250623"/>
              </p:ext>
            </p:extLst>
          </p:nvPr>
        </p:nvGraphicFramePr>
        <p:xfrm>
          <a:off x="179512" y="1844824"/>
          <a:ext cx="8835628" cy="1343880"/>
        </p:xfrm>
        <a:graphic>
          <a:graphicData uri="http://schemas.openxmlformats.org/presentationml/2006/ole">
            <p:oleObj spid="_x0000_s7180" name="Лист" r:id="rId3" imgW="5448314" imgH="828769" progId="Excel.Sheet.12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96136" y="4509120"/>
            <a:ext cx="30567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Горечь 6 из 10</a:t>
            </a:r>
            <a:endParaRPr lang="ru-RU" sz="3200" dirty="0"/>
          </a:p>
        </p:txBody>
      </p:sp>
      <p:pic>
        <p:nvPicPr>
          <p:cNvPr id="7171" name="Picture 3" descr="C:\Users\Павел\Desktop\2014-01-23\00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01008"/>
            <a:ext cx="4198370" cy="31487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750009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Сенча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4385383" cy="5184576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В чае этого сорта содержание кофеина и танина понижено, что обуславливает скорее успокаивающее действие этого напитка. Артериальное давление у участников проекта понизилось в среднем на 10 пунктов после принятия напитка.  </a:t>
            </a:r>
          </a:p>
          <a:p>
            <a:pPr marL="0" indent="0" algn="just">
              <a:buNone/>
            </a:pPr>
            <a:endParaRPr lang="ru-RU" sz="2000" dirty="0"/>
          </a:p>
        </p:txBody>
      </p:sp>
      <p:pic>
        <p:nvPicPr>
          <p:cNvPr id="11266" name="Picture 2" descr="C:\Users\Павел\Pictures\2014-02-11\18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00808"/>
            <a:ext cx="4398634" cy="3298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6259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3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Цветовые, вкусовые и ароматические качества чая сорта «</a:t>
            </a:r>
            <a:r>
              <a:rPr lang="ru-RU" sz="3200" dirty="0" err="1" smtClean="0"/>
              <a:t>сенча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59" y="1412776"/>
            <a:ext cx="7992889" cy="1557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 descr="C:\Users\Павел\Desktop\2014-01-23\001ы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59" y="3269475"/>
            <a:ext cx="4136850" cy="3296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868144" y="4686833"/>
            <a:ext cx="20205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Горечь 7 из 10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3125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Чайная церемония на примере заварки </a:t>
            </a:r>
            <a:r>
              <a:rPr lang="ru-RU" dirty="0" err="1" smtClean="0"/>
              <a:t>пуэра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5148064" cy="52578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/>
              <a:t>1). Специальная посуда – чайник, стеклянный чайник, маленькие стеклянные чашечки объемом около 80 мл</a:t>
            </a:r>
          </a:p>
          <a:p>
            <a:pPr algn="just"/>
            <a:r>
              <a:rPr lang="ru-RU" sz="2400" dirty="0" smtClean="0"/>
              <a:t>2) Воду доводят до стадии кипения «жемчужные нити», до температуры </a:t>
            </a:r>
            <a:r>
              <a:rPr lang="en-US" sz="2400" dirty="0" smtClean="0"/>
              <a:t>~</a:t>
            </a:r>
            <a:r>
              <a:rPr lang="ru-RU" sz="2400" dirty="0" smtClean="0"/>
              <a:t>90</a:t>
            </a:r>
            <a:r>
              <a:rPr lang="en-US" sz="2400" dirty="0" smtClean="0"/>
              <a:t>°</a:t>
            </a:r>
            <a:endParaRPr lang="ru-RU" sz="2400" dirty="0" smtClean="0"/>
          </a:p>
          <a:p>
            <a:pPr algn="just"/>
            <a:r>
              <a:rPr lang="ru-RU" sz="2400" dirty="0" smtClean="0"/>
              <a:t>3).  В чайник кладут чай, заливают водой, </a:t>
            </a:r>
            <a:r>
              <a:rPr lang="ru-RU" sz="2400" b="1" i="1" dirty="0" smtClean="0"/>
              <a:t>первую заварку сливают</a:t>
            </a:r>
            <a:r>
              <a:rPr lang="ru-RU" sz="2400" dirty="0" smtClean="0"/>
              <a:t>. </a:t>
            </a:r>
            <a:r>
              <a:rPr lang="ru-RU" sz="2400" b="1" i="1" dirty="0" smtClean="0"/>
              <a:t>Второй заваркой обмывают чашки</a:t>
            </a:r>
            <a:r>
              <a:rPr lang="ru-RU" sz="2400" dirty="0" smtClean="0"/>
              <a:t> и стеклянный чайник для согрева. </a:t>
            </a:r>
            <a:r>
              <a:rPr lang="ru-RU" sz="2400" b="1" i="1" dirty="0" smtClean="0"/>
              <a:t>Третью заварку </a:t>
            </a:r>
            <a:r>
              <a:rPr lang="ru-RU" sz="2400" dirty="0" smtClean="0"/>
              <a:t>наливают в стеклянный чайник, а из него в чашки </a:t>
            </a:r>
            <a:r>
              <a:rPr lang="ru-RU" sz="2400" b="1" i="1" dirty="0" smtClean="0"/>
              <a:t>для употребления</a:t>
            </a:r>
            <a:r>
              <a:rPr lang="ru-RU" sz="2400" dirty="0" smtClean="0"/>
              <a:t>. </a:t>
            </a:r>
          </a:p>
          <a:p>
            <a:pPr algn="just"/>
            <a:endParaRPr lang="ru-RU" sz="2000" dirty="0" smtClean="0"/>
          </a:p>
          <a:p>
            <a:pPr marL="0" indent="0" algn="just">
              <a:buNone/>
            </a:pPr>
            <a:endParaRPr lang="ru-RU" sz="2000" dirty="0"/>
          </a:p>
        </p:txBody>
      </p:sp>
      <p:pic>
        <p:nvPicPr>
          <p:cNvPr id="2051" name="Picture 3" descr="E:\北京 Пекин 2013\Китай\IMG_29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39452" y="1628800"/>
            <a:ext cx="3904548" cy="260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北京 Пекин 2013\Прочее\IMG_17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4912" y="4231832"/>
            <a:ext cx="3919087" cy="2612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5690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-253571" y="1447800"/>
            <a:ext cx="8229600" cy="2667000"/>
          </a:xfrm>
        </p:spPr>
        <p:txBody>
          <a:bodyPr/>
          <a:lstStyle/>
          <a:p>
            <a:r>
              <a:rPr lang="ru-RU" sz="8800" dirty="0"/>
              <a:t>Танин</a:t>
            </a:r>
          </a:p>
        </p:txBody>
      </p:sp>
      <p:pic>
        <p:nvPicPr>
          <p:cNvPr id="5124" name="Picture 4" descr="tanin-u3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62750" y="-16476"/>
            <a:ext cx="2381250" cy="690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232906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6175584" y="5638800"/>
            <a:ext cx="2023311" cy="6463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830137" y="2613818"/>
            <a:ext cx="2714205" cy="6463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8600"/>
            <a:ext cx="4800600" cy="6400800"/>
          </a:xfrm>
        </p:spPr>
        <p:txBody>
          <a:bodyPr>
            <a:normAutofit/>
          </a:bodyPr>
          <a:lstStyle/>
          <a:p>
            <a:r>
              <a:rPr lang="ru-RU" dirty="0" smtClean="0"/>
              <a:t>Танины, или </a:t>
            </a:r>
            <a:r>
              <a:rPr lang="ru-RU" dirty="0" err="1" smtClean="0"/>
              <a:t>таннины</a:t>
            </a:r>
            <a:r>
              <a:rPr lang="ru-RU" dirty="0" smtClean="0"/>
              <a:t> (от фр. </a:t>
            </a:r>
            <a:r>
              <a:rPr lang="en-US" dirty="0" smtClean="0"/>
              <a:t>tannin) – </a:t>
            </a:r>
            <a:r>
              <a:rPr lang="ru-RU" dirty="0" smtClean="0"/>
              <a:t>группа фенольных соединений растительного происхождения, которые содержат большое количество –ОН групп. Танины обладают </a:t>
            </a:r>
            <a:r>
              <a:rPr lang="ru-RU" b="1" i="1" dirty="0" smtClean="0"/>
              <a:t>дубящими свойствами и характерным вяжущим вкусом.</a:t>
            </a:r>
            <a:endParaRPr lang="ru-RU" dirty="0"/>
          </a:p>
        </p:txBody>
      </p:sp>
      <p:pic>
        <p:nvPicPr>
          <p:cNvPr id="155650" name="Picture 2" descr="C:\Users\Павел\Desktop\в-в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2876" y="129381"/>
            <a:ext cx="3368728" cy="248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830137" y="2613818"/>
            <a:ext cx="27142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Галлотанин</a:t>
            </a:r>
            <a:r>
              <a:rPr lang="ru-RU" dirty="0" smtClean="0">
                <a:solidFill>
                  <a:schemeClr val="bg1"/>
                </a:solidFill>
              </a:rPr>
              <a:t> – сложный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представитель танинов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2876" y="3344348"/>
            <a:ext cx="3328361" cy="221752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175584" y="5638800"/>
            <a:ext cx="20233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Порошок танина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чистом виде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245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dirty="0" smtClean="0"/>
              <a:t>Свойства танинов</a:t>
            </a:r>
            <a:endParaRPr lang="ru-RU" dirty="0"/>
          </a:p>
        </p:txBody>
      </p:sp>
      <p:sp>
        <p:nvSpPr>
          <p:cNvPr id="148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153400" cy="4602163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ru-RU" sz="2800" dirty="0" smtClean="0"/>
              <a:t>Танины содержатся в листьях чая, </a:t>
            </a:r>
            <a:r>
              <a:rPr lang="ru-RU" sz="2800" b="1" i="1" dirty="0" smtClean="0"/>
              <a:t>защищая их от широкого спектра болезнетворных микробов</a:t>
            </a:r>
            <a:r>
              <a:rPr lang="ru-RU" sz="2800" dirty="0" smtClean="0"/>
              <a:t>, а также от поедания листьев насекомыми. </a:t>
            </a:r>
          </a:p>
          <a:p>
            <a:pPr algn="just">
              <a:lnSpc>
                <a:spcPct val="90000"/>
              </a:lnSpc>
            </a:pPr>
            <a:r>
              <a:rPr lang="ru-RU" sz="2800" dirty="0" smtClean="0"/>
              <a:t>Дубящее действие танинов основано на их способности образовывать прочные связи с белками, полисахаридами и другими биополимерами. В растворах танины образуют нерастворимые осадки с биополимерами, что на языке придает вяжущее ощущение. </a:t>
            </a:r>
          </a:p>
          <a:p>
            <a:pPr algn="just">
              <a:lnSpc>
                <a:spcPct val="90000"/>
              </a:lnSpc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Нельзя запивать чаем лекарства!</a:t>
            </a:r>
          </a:p>
          <a:p>
            <a:pPr algn="just">
              <a:lnSpc>
                <a:spcPct val="90000"/>
              </a:lnSpc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94311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Качественное определение танинов и других фенольных соединений в чае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856" y="1340768"/>
            <a:ext cx="4472136" cy="532859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Проба с хлоридом железа </a:t>
            </a:r>
            <a:r>
              <a:rPr lang="en-US" sz="2400" dirty="0" smtClean="0"/>
              <a:t>(III</a:t>
            </a:r>
            <a:r>
              <a:rPr lang="ru-RU" sz="2400" dirty="0" smtClean="0"/>
              <a:t>) (</a:t>
            </a:r>
            <a:r>
              <a:rPr lang="en-US" sz="2400" dirty="0" smtClean="0"/>
              <a:t>FeCl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).</a:t>
            </a:r>
            <a:r>
              <a:rPr lang="ru-RU" sz="2400" dirty="0" smtClean="0"/>
              <a:t> Каждый раствор чая приобрел фиолетовый оттенок – качественная реакция на фенол.  </a:t>
            </a:r>
          </a:p>
          <a:p>
            <a:r>
              <a:rPr lang="ru-RU" sz="2400" dirty="0" smtClean="0"/>
              <a:t>Больше всего танина выявлено в зеленом чае </a:t>
            </a:r>
            <a:r>
              <a:rPr lang="ru-RU" sz="2400" dirty="0" err="1" smtClean="0"/>
              <a:t>сенча</a:t>
            </a:r>
            <a:r>
              <a:rPr lang="ru-RU" sz="2400" dirty="0" smtClean="0"/>
              <a:t>, немного меньше – в </a:t>
            </a:r>
            <a:r>
              <a:rPr lang="ru-RU" sz="2400" dirty="0" err="1" smtClean="0"/>
              <a:t>дарджилинге</a:t>
            </a:r>
            <a:r>
              <a:rPr lang="ru-RU" sz="2400" dirty="0" smtClean="0"/>
              <a:t>, в </a:t>
            </a:r>
            <a:r>
              <a:rPr lang="ru-RU" sz="2400" dirty="0" err="1" smtClean="0"/>
              <a:t>пуэре</a:t>
            </a:r>
            <a:r>
              <a:rPr lang="ru-RU" sz="2400" dirty="0" smtClean="0"/>
              <a:t> содержание полифенольных соединений очень мало, по сравнению с другими сортами. </a:t>
            </a:r>
          </a:p>
          <a:p>
            <a:pPr marL="0" indent="0" algn="just">
              <a:buNone/>
            </a:pPr>
            <a:endParaRPr lang="ru-RU" sz="20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1376" y="1484784"/>
            <a:ext cx="4104456" cy="2394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 descr="C:\Users\Павел\Pictures\качественные реакции\0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92240" y="4077072"/>
            <a:ext cx="4093592" cy="256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5861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0828" y="3645024"/>
            <a:ext cx="8680524" cy="30963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Стоит отметить, что в таре контрольной реакции, где не было чая, фенолят железа окислился и выпал в осадок, изменив цвет. В пробах с чаем это произошло гораздо медленнее, что говорит о наличие антиоксидантов. В зеленом </a:t>
            </a:r>
            <a:r>
              <a:rPr lang="ru-RU" sz="2400" dirty="0" err="1" smtClean="0"/>
              <a:t>сенча</a:t>
            </a:r>
            <a:r>
              <a:rPr lang="ru-RU" sz="2400" dirty="0" smtClean="0"/>
              <a:t> окраска сохраняла свои истинный свежий цвет гораздо дольше. Это говорит о том, что в зеленом чае антиоксидантов больше. Интенсивнее окраска пропадала в чае </a:t>
            </a:r>
            <a:r>
              <a:rPr lang="ru-RU" sz="2400" dirty="0" err="1" smtClean="0"/>
              <a:t>дарджилинг</a:t>
            </a:r>
            <a:r>
              <a:rPr lang="ru-RU" sz="2400" dirty="0" smtClean="0"/>
              <a:t>, в </a:t>
            </a:r>
            <a:r>
              <a:rPr lang="ru-RU" sz="2400" dirty="0" err="1" smtClean="0"/>
              <a:t>пуэре</a:t>
            </a:r>
            <a:r>
              <a:rPr lang="ru-RU" sz="2400" dirty="0" smtClean="0"/>
              <a:t> содержание танинов самое маленькое среди трех выбранных сортов чая.</a:t>
            </a:r>
            <a:endParaRPr lang="ru-RU" sz="2400" dirty="0"/>
          </a:p>
        </p:txBody>
      </p:sp>
      <p:pic>
        <p:nvPicPr>
          <p:cNvPr id="9218" name="Picture 2" descr="C:\Users\Павел\Pictures\качественные реакции\03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7892"/>
          <a:stretch/>
        </p:blipFill>
        <p:spPr bwMode="auto">
          <a:xfrm>
            <a:off x="1475656" y="352934"/>
            <a:ext cx="6510869" cy="303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047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20688" y="116632"/>
            <a:ext cx="8229600" cy="1143000"/>
          </a:xfrm>
        </p:spPr>
        <p:txBody>
          <a:bodyPr/>
          <a:lstStyle/>
          <a:p>
            <a:r>
              <a:rPr lang="ru-RU" dirty="0" smtClean="0"/>
              <a:t>Кофеин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5292080" cy="583264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Кофеин – азотсодержащее органическое соединение со свойствами слабого основания. Основными источниками кофеина для человека являются чай, кофе, какао, мате. Кофеин оказывает </a:t>
            </a:r>
            <a:r>
              <a:rPr lang="ru-RU" sz="2800" b="1" i="1" dirty="0" smtClean="0"/>
              <a:t>стимулирующее действие </a:t>
            </a:r>
            <a:r>
              <a:rPr lang="ru-RU" sz="2800" dirty="0" smtClean="0"/>
              <a:t>на центральную нервную систему, </a:t>
            </a:r>
            <a:r>
              <a:rPr lang="ru-RU" sz="2800" b="1" i="1" dirty="0" smtClean="0"/>
              <a:t>ускоряет сердцебиение, сужает кровеносные сосуды.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1939528"/>
            <a:ext cx="3271176" cy="2564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8525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332037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  Выяснить, почему, имея историю в четыре тысячи лет, чай не утратил своего значения для человека.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60648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Выделение кофеина из чая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5544616" cy="54006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Для выделения кофеина из чая мы смешали </a:t>
            </a:r>
            <a:r>
              <a:rPr lang="ru-RU" sz="2800" dirty="0" err="1" smtClean="0"/>
              <a:t>пуэр</a:t>
            </a:r>
            <a:r>
              <a:rPr lang="ru-RU" sz="2800" dirty="0" smtClean="0"/>
              <a:t> и </a:t>
            </a:r>
            <a:r>
              <a:rPr lang="ru-RU" sz="2800" dirty="0" err="1" smtClean="0"/>
              <a:t>сенча</a:t>
            </a:r>
            <a:r>
              <a:rPr lang="ru-RU" sz="2800" dirty="0" smtClean="0"/>
              <a:t> с оксидом магния в массовой пропорции 1:1. </a:t>
            </a:r>
          </a:p>
          <a:p>
            <a:r>
              <a:rPr lang="ru-RU" sz="2800" dirty="0" smtClean="0"/>
              <a:t>Нагревали на спиртовке в фарфоровой чаше, накрыв стеклянной воронкой, в умеренном огне.</a:t>
            </a:r>
          </a:p>
          <a:p>
            <a:r>
              <a:rPr lang="ru-RU" sz="2800" dirty="0" smtClean="0"/>
              <a:t>Кофеин сублимировался, пошло выделение белого дыма, продолжавшееся около 60 секунд для </a:t>
            </a:r>
            <a:r>
              <a:rPr lang="ru-RU" sz="2800" dirty="0" err="1" smtClean="0"/>
              <a:t>пуэра</a:t>
            </a:r>
            <a:r>
              <a:rPr lang="ru-RU" sz="2800" dirty="0" smtClean="0"/>
              <a:t>, около 15 секунд для </a:t>
            </a:r>
            <a:r>
              <a:rPr lang="ru-RU" sz="2800" dirty="0" err="1" smtClean="0"/>
              <a:t>сенча</a:t>
            </a:r>
            <a:r>
              <a:rPr lang="ru-RU" sz="2800" dirty="0" smtClean="0"/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404664"/>
            <a:ext cx="2768625" cy="3429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72811" y="4293096"/>
            <a:ext cx="2903306" cy="217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99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Павел\Pictures\качественные реакции\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77708" y="1412776"/>
            <a:ext cx="291939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7812360" y="1628800"/>
            <a:ext cx="740908" cy="3693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266" y="27856"/>
            <a:ext cx="8229600" cy="1143000"/>
          </a:xfrm>
        </p:spPr>
        <p:txBody>
          <a:bodyPr/>
          <a:lstStyle/>
          <a:p>
            <a:r>
              <a:rPr lang="ru-RU" dirty="0" smtClean="0"/>
              <a:t>Кислотно-щелочной баланс чая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5292080" cy="5517232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Кислотность чайного отвара была измерена с помощью универсальной индикаторной бумаги.  </a:t>
            </a:r>
          </a:p>
          <a:p>
            <a:pPr algn="just"/>
            <a:r>
              <a:rPr lang="ru-RU" sz="2400" dirty="0" smtClean="0"/>
              <a:t>Все пробы показали нейтральную реакцию (</a:t>
            </a:r>
            <a:r>
              <a:rPr lang="en-US" sz="2400" dirty="0"/>
              <a:t>pH</a:t>
            </a:r>
            <a:r>
              <a:rPr lang="en-US" sz="2400" dirty="0" smtClean="0"/>
              <a:t>≈6), </a:t>
            </a:r>
            <a:r>
              <a:rPr lang="ru-RU" sz="2400" dirty="0" smtClean="0"/>
              <a:t>но зеленый чай </a:t>
            </a:r>
            <a:r>
              <a:rPr lang="ru-RU" sz="2400" dirty="0" err="1" smtClean="0"/>
              <a:t>сенча</a:t>
            </a:r>
            <a:r>
              <a:rPr lang="ru-RU" sz="2400" dirty="0" smtClean="0"/>
              <a:t> показал чуть более кислотную реакцию, чем остальные сорта (бумага более желтая), что подтверждает большее количество полифенольных соединений по сравнению с другими сортами чая. </a:t>
            </a:r>
            <a:endParaRPr lang="ru-RU" sz="2400" dirty="0"/>
          </a:p>
        </p:txBody>
      </p:sp>
      <p:pic>
        <p:nvPicPr>
          <p:cNvPr id="10244" name="Picture 4" descr="C:\Users\Павел\Pictures\качественные реакции\0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77708" y="3933056"/>
            <a:ext cx="2919398" cy="205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812360" y="1628800"/>
            <a:ext cx="740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сенча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868144" y="5661248"/>
            <a:ext cx="2685124" cy="3312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п</a:t>
            </a:r>
            <a:r>
              <a:rPr lang="ru-RU" dirty="0" err="1" smtClean="0"/>
              <a:t>уэр</a:t>
            </a:r>
            <a:r>
              <a:rPr lang="ru-RU" dirty="0" smtClean="0"/>
              <a:t>, </a:t>
            </a:r>
            <a:r>
              <a:rPr lang="ru-RU" dirty="0" err="1" smtClean="0"/>
              <a:t>дарджилинг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8344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 smtClean="0"/>
              <a:t>Содержание витамина 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5544616" cy="5544616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Нахождение витамина С в чае было обнаружено </a:t>
            </a:r>
            <a:r>
              <a:rPr lang="ru-RU" dirty="0" err="1" smtClean="0"/>
              <a:t>иодно</a:t>
            </a:r>
            <a:r>
              <a:rPr lang="ru-RU" dirty="0" smtClean="0"/>
              <a:t>-крахмальным способом. В каждую пробу чая был добавлен крахмал. Аскорбиновая кислота окисляется </a:t>
            </a:r>
            <a:r>
              <a:rPr lang="ru-RU" dirty="0" err="1" smtClean="0"/>
              <a:t>иодом</a:t>
            </a:r>
            <a:r>
              <a:rPr lang="ru-RU" dirty="0" smtClean="0"/>
              <a:t>, поэтому когда весь витамин С окислится, первая же капля </a:t>
            </a:r>
            <a:r>
              <a:rPr lang="ru-RU" dirty="0" err="1" smtClean="0"/>
              <a:t>иода</a:t>
            </a:r>
            <a:r>
              <a:rPr lang="ru-RU" dirty="0" smtClean="0"/>
              <a:t> окрасит крахмал в синий цвет.</a:t>
            </a:r>
          </a:p>
          <a:p>
            <a:pPr marL="0" indent="0" algn="just">
              <a:buNone/>
            </a:pPr>
            <a:r>
              <a:rPr lang="ru-RU" dirty="0" smtClean="0"/>
              <a:t>Больше всего витамина С было обнаружено в индийском чае, меньше – в </a:t>
            </a:r>
            <a:r>
              <a:rPr lang="ru-RU" dirty="0" err="1" smtClean="0"/>
              <a:t>пуэре</a:t>
            </a:r>
            <a:r>
              <a:rPr lang="ru-RU" dirty="0" smtClean="0"/>
              <a:t>, в </a:t>
            </a:r>
            <a:r>
              <a:rPr lang="ru-RU" dirty="0" err="1" smtClean="0"/>
              <a:t>сенча</a:t>
            </a:r>
            <a:r>
              <a:rPr lang="ru-RU" dirty="0" smtClean="0"/>
              <a:t> количество витамина С оказалось ничтожно мало.  </a:t>
            </a:r>
            <a:endParaRPr lang="ru-RU" dirty="0"/>
          </a:p>
        </p:txBody>
      </p:sp>
      <p:pic>
        <p:nvPicPr>
          <p:cNvPr id="9218" name="Picture 2" descr="C:\Users\Павел\Desktop\08159dbf23b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3408" y="2282286"/>
            <a:ext cx="3368476" cy="2526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302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Итоги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4608512" cy="49580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В результате комплексных исследований были получены следующие данные: </a:t>
            </a:r>
          </a:p>
          <a:p>
            <a:pPr marL="0" indent="0">
              <a:buNone/>
            </a:pPr>
            <a:r>
              <a:rPr lang="ru-RU" sz="2400" dirty="0" smtClean="0"/>
              <a:t>Больше всего тонизирующий эффект на человека оказывает чай сорта </a:t>
            </a:r>
            <a:r>
              <a:rPr lang="ru-RU" sz="2400" b="1" i="1" dirty="0" err="1" smtClean="0">
                <a:solidFill>
                  <a:srgbClr val="FF0000"/>
                </a:solidFill>
              </a:rPr>
              <a:t>пуэр</a:t>
            </a:r>
            <a:r>
              <a:rPr lang="ru-RU" sz="2400" dirty="0" smtClean="0"/>
              <a:t>. Данный сорт также содержит средние количества витамина С, но существенно уступает другим чаям по содержанию танинов.</a:t>
            </a:r>
          </a:p>
          <a:p>
            <a:pPr marL="0" indent="0">
              <a:buNone/>
            </a:pPr>
            <a:r>
              <a:rPr lang="ru-RU" sz="2400" dirty="0" smtClean="0"/>
              <a:t>Систематический прием этого чая нормализирует разницу между верхним и нижним артериальным давлением. </a:t>
            </a:r>
          </a:p>
          <a:p>
            <a:pPr marL="0" indent="0" algn="just">
              <a:buNone/>
            </a:pPr>
            <a:endParaRPr lang="ru-RU" sz="2000" dirty="0" smtClean="0"/>
          </a:p>
          <a:p>
            <a:endParaRPr lang="ru-RU" sz="2000" dirty="0"/>
          </a:p>
        </p:txBody>
      </p:sp>
      <p:pic>
        <p:nvPicPr>
          <p:cNvPr id="27650" name="Рисунок 3" descr="http://im6-tub-ru.yandex.net/i?id=266285577-3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132856"/>
            <a:ext cx="3428789" cy="2508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7012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/>
          <a:lstStyle/>
          <a:p>
            <a:r>
              <a:rPr lang="ru-RU" dirty="0" smtClean="0"/>
              <a:t>Итоги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4978896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Чай сорта </a:t>
            </a:r>
            <a:r>
              <a:rPr lang="ru-RU" dirty="0" err="1" smtClean="0">
                <a:solidFill>
                  <a:srgbClr val="00CC00"/>
                </a:solidFill>
              </a:rPr>
              <a:t>сенча</a:t>
            </a:r>
            <a:r>
              <a:rPr lang="ru-RU" dirty="0" smtClean="0"/>
              <a:t> понижает давление, оказывая расслабляющий эффект. Содержит малое количество витамина С. Этот сорт является лидером по содержанию танинов, а значит, систематический прием этого чая снижает количество микробов в ротовой полости. </a:t>
            </a:r>
          </a:p>
          <a:p>
            <a:endParaRPr lang="ru-RU" dirty="0"/>
          </a:p>
        </p:txBody>
      </p:sp>
      <p:pic>
        <p:nvPicPr>
          <p:cNvPr id="28674" name="Picture 2" descr="i?id=478846840-3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9" y="2481486"/>
            <a:ext cx="360040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5266928" cy="47525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Чай сорта </a:t>
            </a:r>
            <a:r>
              <a:rPr lang="ru-RU" b="1" i="1" dirty="0" err="1" smtClean="0">
                <a:solidFill>
                  <a:schemeClr val="accent6">
                    <a:lumMod val="50000"/>
                  </a:schemeClr>
                </a:solidFill>
              </a:rPr>
              <a:t>дарждилинг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smtClean="0"/>
              <a:t>содержит наибольшее количество витамина С, среднее количество танинов, оказывает более умеренный тонизирующий эффект по сравнению с </a:t>
            </a:r>
            <a:r>
              <a:rPr lang="ru-RU" dirty="0" err="1" smtClean="0"/>
              <a:t>пуэром</a:t>
            </a:r>
            <a:r>
              <a:rPr lang="ru-RU" dirty="0" smtClean="0"/>
              <a:t>. Чай этого сорта также был признан испытателями самым вкусным из трех. </a:t>
            </a:r>
          </a:p>
          <a:p>
            <a:endParaRPr lang="ru-RU" dirty="0"/>
          </a:p>
        </p:txBody>
      </p:sp>
      <p:pic>
        <p:nvPicPr>
          <p:cNvPr id="29698" name="Рисунок 4" descr="http://im5-tub-ru.yandex.net/i?id=54662644-5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348880"/>
            <a:ext cx="3600400" cy="2410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Итоги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640960" cy="4525963"/>
          </a:xfrm>
        </p:spPr>
        <p:txBody>
          <a:bodyPr>
            <a:normAutofit fontScale="92500"/>
          </a:bodyPr>
          <a:lstStyle/>
          <a:p>
            <a:r>
              <a:rPr lang="ru-RU" b="1" i="1" dirty="0" smtClean="0"/>
              <a:t>Каждая выпитая чашка чая разоряет аптекаря. (китайская пословица)</a:t>
            </a:r>
          </a:p>
          <a:p>
            <a:r>
              <a:rPr lang="ru-RU" b="1" i="1" dirty="0" smtClean="0"/>
              <a:t>Чай пить - долго жить. (русская пословица)</a:t>
            </a:r>
          </a:p>
          <a:p>
            <a:r>
              <a:rPr lang="ru-RU" b="1" i="1" dirty="0" smtClean="0"/>
              <a:t>Чашка крепкого чая поддерживает работника от полудня до заката. (ирландская пословиц)</a:t>
            </a:r>
          </a:p>
          <a:p>
            <a:pPr marL="0" indent="0" algn="just">
              <a:buNone/>
            </a:pPr>
            <a:r>
              <a:rPr lang="ru-RU" dirty="0" smtClean="0"/>
              <a:t>Чай до сих пор остается популярным благодаря своим уникальным свойствам, помогавшим людям разных народов, которые также отображены в народном фольклоре.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u="sng" dirty="0" smtClean="0">
                <a:hlinkClick r:id="rId2"/>
              </a:rPr>
              <a:t>http://images.yandex.ru/yandsearch?source=wiz&amp;fp=0&amp;img_url=http%3A%2F%2Fimg1.liveinternet.ru</a:t>
            </a:r>
            <a:endParaRPr lang="ru-RU" sz="2400" u="sng" dirty="0" smtClean="0"/>
          </a:p>
          <a:p>
            <a:r>
              <a:rPr lang="ru-RU" sz="2400" u="sng" dirty="0" smtClean="0">
                <a:hlinkClick r:id="rId3"/>
              </a:rPr>
              <a:t>http://im6-tub-ru.yandex.net/i?id=266285577-35-72&amp;n=21</a:t>
            </a:r>
            <a:endParaRPr lang="ru-RU" sz="2400" dirty="0" smtClean="0"/>
          </a:p>
          <a:p>
            <a:r>
              <a:rPr lang="ru-RU" sz="2400" u="sng" dirty="0" smtClean="0">
                <a:hlinkClick r:id="rId4"/>
              </a:rPr>
              <a:t>http://im5-tub-ru.yandex.net/i?id=54662644-55-72&amp;n=21</a:t>
            </a:r>
            <a:endParaRPr lang="ru-RU" sz="2400" dirty="0" smtClean="0"/>
          </a:p>
          <a:p>
            <a:r>
              <a:rPr lang="ru-RU" sz="2400" u="sng" dirty="0" smtClean="0">
                <a:hlinkClick r:id="rId5"/>
              </a:rPr>
              <a:t>http://im7-tub-ru.yandex.net/i?id=216449199-27-72&amp;n=21</a:t>
            </a:r>
            <a:endParaRPr lang="ru-RU" sz="2400" dirty="0" smtClean="0"/>
          </a:p>
          <a:p>
            <a:r>
              <a:rPr lang="en-US" dirty="0" smtClean="0"/>
              <a:t>ru.wikipedia.org –</a:t>
            </a:r>
            <a:r>
              <a:rPr lang="ru-RU" dirty="0" smtClean="0"/>
              <a:t>общая информация, не связанная с исследованиями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Выяснить и сравнить содержание танина в разных сортах чая</a:t>
            </a:r>
          </a:p>
          <a:p>
            <a:pPr algn="just"/>
            <a:r>
              <a:rPr lang="ru-RU" dirty="0" smtClean="0"/>
              <a:t>Определить вкусовые, ароматические и цветовые качества каждого сорта выбранного чая</a:t>
            </a:r>
          </a:p>
          <a:p>
            <a:pPr algn="just"/>
            <a:r>
              <a:rPr lang="ru-RU" dirty="0" smtClean="0"/>
              <a:t>Выяснить влияние чая на артериальное давление человека и физическую активность</a:t>
            </a:r>
          </a:p>
          <a:p>
            <a:pPr algn="just"/>
            <a:endParaRPr lang="ru-RU" sz="2400" dirty="0" smtClean="0"/>
          </a:p>
          <a:p>
            <a:pPr algn="just"/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74003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dirty="0" smtClean="0"/>
              <a:t>Чай, взятый для исследований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39604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В исследованиях принимали участие 3 вида чая – </a:t>
            </a:r>
            <a:r>
              <a:rPr lang="ru-RU" dirty="0" smtClean="0">
                <a:solidFill>
                  <a:srgbClr val="00CC00"/>
                </a:solidFill>
              </a:rPr>
              <a:t>зеленый</a:t>
            </a:r>
            <a:r>
              <a:rPr lang="en-US" dirty="0" smtClean="0">
                <a:solidFill>
                  <a:srgbClr val="00CC00"/>
                </a:solidFill>
              </a:rPr>
              <a:t> </a:t>
            </a:r>
            <a:r>
              <a:rPr lang="ru-RU" dirty="0" smtClean="0">
                <a:solidFill>
                  <a:srgbClr val="00CC00"/>
                </a:solidFill>
              </a:rPr>
              <a:t>чай</a:t>
            </a:r>
            <a:r>
              <a:rPr lang="ru-RU" dirty="0" smtClean="0"/>
              <a:t> типа японского </a:t>
            </a:r>
            <a:r>
              <a:rPr lang="ru-RU" dirty="0" err="1" smtClean="0"/>
              <a:t>сенча</a:t>
            </a:r>
            <a:r>
              <a:rPr lang="ru-RU" dirty="0" smtClean="0"/>
              <a:t> (Китай), </a:t>
            </a:r>
            <a:r>
              <a:rPr lang="ru-RU" dirty="0" smtClean="0">
                <a:solidFill>
                  <a:srgbClr val="FF0000"/>
                </a:solidFill>
              </a:rPr>
              <a:t>красный </a:t>
            </a:r>
            <a:r>
              <a:rPr lang="ru-RU" dirty="0" err="1" smtClean="0">
                <a:solidFill>
                  <a:srgbClr val="FF0000"/>
                </a:solidFill>
              </a:rPr>
              <a:t>пуэр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(Китай),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дарджилинг</a:t>
            </a:r>
            <a:r>
              <a:rPr lang="ru-RU" dirty="0" smtClean="0"/>
              <a:t> (Индия). Все образцы чая были закуплены в странах-производителях.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98287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err="1" smtClean="0">
                <a:solidFill>
                  <a:srgbClr val="FF0000"/>
                </a:solidFill>
              </a:rPr>
              <a:t>Пуэр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4860032" cy="4525963"/>
          </a:xfrm>
        </p:spPr>
        <p:txBody>
          <a:bodyPr>
            <a:noAutofit/>
          </a:bodyPr>
          <a:lstStyle/>
          <a:p>
            <a:pPr algn="just"/>
            <a:r>
              <a:rPr lang="ru-RU" sz="2800" dirty="0" err="1" smtClean="0"/>
              <a:t>Пуэр</a:t>
            </a:r>
            <a:r>
              <a:rPr lang="ru-RU" sz="2800" dirty="0" smtClean="0"/>
              <a:t> («земляной чай»,  普洱茶) – </a:t>
            </a:r>
            <a:r>
              <a:rPr lang="ru-RU" sz="2800" dirty="0" err="1" smtClean="0"/>
              <a:t>постферментированный</a:t>
            </a:r>
            <a:r>
              <a:rPr lang="ru-RU" sz="2800" dirty="0" smtClean="0"/>
              <a:t> </a:t>
            </a:r>
            <a:r>
              <a:rPr lang="ru-RU" sz="2800" dirty="0" err="1" smtClean="0"/>
              <a:t>чай</a:t>
            </a:r>
            <a:r>
              <a:rPr lang="ru-RU" sz="2800" dirty="0" smtClean="0"/>
              <a:t>. Основное место производства чая – южная провинция </a:t>
            </a:r>
            <a:r>
              <a:rPr lang="ru-RU" sz="2800" dirty="0" err="1" smtClean="0"/>
              <a:t>Юньнань</a:t>
            </a:r>
            <a:r>
              <a:rPr lang="ru-RU" sz="2800" dirty="0" smtClean="0"/>
              <a:t>. Чай был приобретен в городе </a:t>
            </a:r>
            <a:r>
              <a:rPr lang="ru-RU" sz="2800" dirty="0" err="1" smtClean="0"/>
              <a:t>Куньмин</a:t>
            </a:r>
            <a:r>
              <a:rPr lang="ru-RU" sz="2800" dirty="0" smtClean="0"/>
              <a:t> – столице провинции </a:t>
            </a:r>
            <a:r>
              <a:rPr lang="ru-RU" sz="2800" dirty="0" err="1" smtClean="0"/>
              <a:t>Юньнань</a:t>
            </a:r>
            <a:r>
              <a:rPr lang="ru-RU" sz="2800" dirty="0" smtClean="0"/>
              <a:t>, на одном из традиционных китайских рынков.</a:t>
            </a:r>
            <a:endParaRPr lang="ru-RU" sz="2800" dirty="0"/>
          </a:p>
        </p:txBody>
      </p:sp>
      <p:pic>
        <p:nvPicPr>
          <p:cNvPr id="8194" name="Picture 2" descr="C:\Users\Павел\Desktop\2014-01-23\0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3830208" cy="287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0855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заварки </a:t>
            </a:r>
            <a:r>
              <a:rPr lang="ru-RU" dirty="0" err="1" smtClean="0"/>
              <a:t>пуэра</a:t>
            </a: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6912768" cy="4615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0181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Цветовые, вкусовые и ароматические качества чая сорта «</a:t>
            </a:r>
            <a:r>
              <a:rPr lang="ru-RU" sz="3200" dirty="0" err="1" smtClean="0"/>
              <a:t>пуэр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1597442"/>
            <a:ext cx="2783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0.7 грамм на 300 мл воды 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55238845"/>
              </p:ext>
            </p:extLst>
          </p:nvPr>
        </p:nvGraphicFramePr>
        <p:xfrm>
          <a:off x="395536" y="1966774"/>
          <a:ext cx="8523838" cy="1465883"/>
        </p:xfrm>
        <a:graphic>
          <a:graphicData uri="http://schemas.openxmlformats.org/presentationml/2006/ole">
            <p:oleObj spid="_x0000_s4124" name="Лист" r:id="rId3" imgW="4486328" imgH="771538" progId="Excel.Sheet.12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90587875"/>
              </p:ext>
            </p:extLst>
          </p:nvPr>
        </p:nvGraphicFramePr>
        <p:xfrm>
          <a:off x="395536" y="4149080"/>
          <a:ext cx="8496944" cy="1511300"/>
        </p:xfrm>
        <a:graphic>
          <a:graphicData uri="http://schemas.openxmlformats.org/presentationml/2006/ole">
            <p:oleObj spid="_x0000_s4125" name="Лист" r:id="rId4" imgW="5143601" imgH="962164" progId="Excel.Sheet.12">
              <p:embed/>
            </p:oleObj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915816" y="3798332"/>
            <a:ext cx="2666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 грамма на 300 мл воды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462920" y="3447534"/>
            <a:ext cx="15719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г</a:t>
            </a:r>
            <a:r>
              <a:rPr lang="ru-RU" dirty="0" smtClean="0"/>
              <a:t>оречь 4 из 10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522969" y="5949280"/>
            <a:ext cx="15719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г</a:t>
            </a:r>
            <a:r>
              <a:rPr lang="ru-RU" dirty="0" smtClean="0"/>
              <a:t>оречь 5 из 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4226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21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Измерение давления после «</a:t>
            </a:r>
            <a:r>
              <a:rPr lang="ru-RU" dirty="0" err="1" smtClean="0"/>
              <a:t>пуэра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4733528" cy="2434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40769"/>
            <a:ext cx="4427984" cy="2434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24" y="4318992"/>
            <a:ext cx="9108976" cy="1445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6851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Дарджилинг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5050904" cy="45259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Сорт чая </a:t>
            </a:r>
            <a:r>
              <a:rPr lang="ru-RU" sz="2800" dirty="0" err="1" smtClean="0"/>
              <a:t>дарджилинг</a:t>
            </a:r>
            <a:r>
              <a:rPr lang="ru-RU" sz="2800" dirty="0" smtClean="0"/>
              <a:t> (англ. </a:t>
            </a:r>
            <a:r>
              <a:rPr lang="en-US" sz="2800" dirty="0" smtClean="0"/>
              <a:t>Darjeeling) – </a:t>
            </a:r>
            <a:r>
              <a:rPr lang="ru-RU" sz="2800" dirty="0" smtClean="0"/>
              <a:t>ускоренно ферментированный чай, носит имя одноименного города, расположенного в Индии, в Гималаях, где и производится. </a:t>
            </a:r>
            <a:endParaRPr lang="ru-RU" sz="2800" dirty="0"/>
          </a:p>
        </p:txBody>
      </p:sp>
      <p:pic>
        <p:nvPicPr>
          <p:cNvPr id="8194" name="Picture 2" descr="C:\Users\Павел\Desktop\Даржилинг-800x6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32856"/>
            <a:ext cx="3634416" cy="272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0210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1890</TotalTime>
  <Words>1045</Words>
  <Application>Microsoft Office PowerPoint</Application>
  <PresentationFormat>Экран (4:3)</PresentationFormat>
  <Paragraphs>83</Paragraphs>
  <Slides>27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Тема Office</vt:lpstr>
      <vt:lpstr>Лист</vt:lpstr>
      <vt:lpstr>Слайд 1</vt:lpstr>
      <vt:lpstr>Проблемы</vt:lpstr>
      <vt:lpstr>Цели и задачи</vt:lpstr>
      <vt:lpstr>Чай, взятый для исследований</vt:lpstr>
      <vt:lpstr>Пуэр</vt:lpstr>
      <vt:lpstr>Методы заварки пуэра</vt:lpstr>
      <vt:lpstr>Цветовые, вкусовые и ароматические качества чая сорта «пуэр»</vt:lpstr>
      <vt:lpstr>Измерение давления после «пуэра»</vt:lpstr>
      <vt:lpstr>Дарджилинг</vt:lpstr>
      <vt:lpstr>Цветовые, вкусовые и ароматические свойства чая сорта «дарджилинг»</vt:lpstr>
      <vt:lpstr>Сенча</vt:lpstr>
      <vt:lpstr>Цветовые, вкусовые и ароматические качества чая сорта «сенча»</vt:lpstr>
      <vt:lpstr>Чайная церемония на примере заварки пуэра</vt:lpstr>
      <vt:lpstr>Танин</vt:lpstr>
      <vt:lpstr>Слайд 15</vt:lpstr>
      <vt:lpstr>Свойства танинов</vt:lpstr>
      <vt:lpstr>Качественное определение танинов и других фенольных соединений в чае</vt:lpstr>
      <vt:lpstr>Слайд 18</vt:lpstr>
      <vt:lpstr>Кофеин</vt:lpstr>
      <vt:lpstr>Выделение кофеина из чая</vt:lpstr>
      <vt:lpstr>Кислотно-щелочной баланс чая</vt:lpstr>
      <vt:lpstr>Содержание витамина С</vt:lpstr>
      <vt:lpstr>Итоги</vt:lpstr>
      <vt:lpstr>Итоги</vt:lpstr>
      <vt:lpstr>Итоги</vt:lpstr>
      <vt:lpstr>Итоги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 Смола</dc:creator>
  <cp:lastModifiedBy>Учебная фирма</cp:lastModifiedBy>
  <cp:revision>47</cp:revision>
  <dcterms:created xsi:type="dcterms:W3CDTF">2014-02-04T18:50:26Z</dcterms:created>
  <dcterms:modified xsi:type="dcterms:W3CDTF">2014-03-14T06:51:02Z</dcterms:modified>
</cp:coreProperties>
</file>