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77" r:id="rId3"/>
    <p:sldId id="267" r:id="rId4"/>
    <p:sldId id="265" r:id="rId5"/>
    <p:sldId id="261" r:id="rId6"/>
    <p:sldId id="262" r:id="rId7"/>
    <p:sldId id="257" r:id="rId8"/>
    <p:sldId id="258" r:id="rId9"/>
    <p:sldId id="260" r:id="rId10"/>
    <p:sldId id="263" r:id="rId11"/>
    <p:sldId id="259" r:id="rId12"/>
    <p:sldId id="275" r:id="rId13"/>
    <p:sldId id="268" r:id="rId14"/>
    <p:sldId id="270" r:id="rId15"/>
    <p:sldId id="282" r:id="rId16"/>
    <p:sldId id="273" r:id="rId17"/>
    <p:sldId id="274" r:id="rId18"/>
    <p:sldId id="276" r:id="rId19"/>
    <p:sldId id="281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97" autoAdjust="0"/>
  </p:normalViewPr>
  <p:slideViewPr>
    <p:cSldViewPr>
      <p:cViewPr varScale="1">
        <p:scale>
          <a:sx n="79" d="100"/>
          <a:sy n="7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Показатели опроса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0.12746136811023642"/>
                  <c:y val="7.6302903543307182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85 человек не знают</c:v>
                </c:pt>
                <c:pt idx="1">
                  <c:v>31 человек знает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0.73000000000000054</c:v>
                </c:pt>
                <c:pt idx="1">
                  <c:v>0.27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1815436351706039"/>
          <c:y val="0.83292519685039434"/>
          <c:w val="0.77671665166319315"/>
          <c:h val="0.148324803149606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0.55995</cdr:x>
      <cdr:y>0.41304</cdr:y>
    </cdr:from>
    <cdr:to>
      <cdr:x>0.74269</cdr:x>
      <cdr:y>0.50276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4172" y="1368152"/>
          <a:ext cx="627952" cy="2971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73%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8F104-9B74-484A-9623-93FB4A21B7D5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EDD1-4ABC-4035-A53A-E43E398C18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422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из организаторов медицинской и материальной помощи семьям солдат, заводских больничных касс, пунктов бесплатного питания детей и др. Похоронен на </a:t>
            </a:r>
            <a:r>
              <a:rPr lang="ru-RU" dirty="0" err="1" smtClean="0"/>
              <a:t>Шуваловском</a:t>
            </a:r>
            <a:r>
              <a:rPr lang="ru-RU" dirty="0" smtClean="0"/>
              <a:t> кладбище.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3E797-0A4C-41F3-814B-5D40810D299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6911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1925 году пришла в литературное объединение рабочей молодежи — «Смена», где встретила Б. Корнилова (первого мужа), с которым позднее Училась на Высших курсах при Институте истории искусств. Окончив в 1930 году филологический факультет Ленинградского университета, уезжает в Казахстан, работая корреспондентом газеты «Советская степь», о чём рассказала в книге «Глубинка» (1932). Вернувшись в Ленинград, работала редактором в газете завода «</a:t>
            </a:r>
            <a:r>
              <a:rPr lang="ru-RU" dirty="0" err="1" smtClean="0"/>
              <a:t>Электросила</a:t>
            </a:r>
            <a:r>
              <a:rPr lang="ru-RU" dirty="0" smtClean="0"/>
              <a:t>». В 1933—1935 выходят книги: очерки «Годы штурма», сборник рассказов «Ночь в Новом мире», сборник «Стихотворения», с которых начинается поэтическая известность </a:t>
            </a:r>
            <a:r>
              <a:rPr lang="ru-RU" dirty="0" err="1" smtClean="0"/>
              <a:t>Берггольц</a:t>
            </a:r>
            <a:r>
              <a:rPr lang="ru-RU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народа», в заключении после побоев разрешилась мертворожденным ребенком (обе ее дочери умерли прежде).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Ее второй муж, литературовед </a:t>
            </a:r>
            <a:r>
              <a:rPr lang="ru-RU" dirty="0" err="1" smtClean="0"/>
              <a:t>Н.Молчанов</a:t>
            </a:r>
            <a:r>
              <a:rPr lang="ru-RU" dirty="0" smtClean="0"/>
              <a:t>, умер от голода. В это время </a:t>
            </a:r>
            <a:r>
              <a:rPr lang="ru-RU" dirty="0" err="1" smtClean="0"/>
              <a:t>Берггольц</a:t>
            </a:r>
            <a:r>
              <a:rPr lang="ru-RU" dirty="0" smtClean="0"/>
              <a:t> создала свои лучшие поэмы, посвященные защитникам Ленинграда: «Февральский дневник» (1942), «Ленинградскую поэму».</a:t>
            </a:r>
            <a:r>
              <a:rPr lang="ru-RU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1952 году — цикл стихов о Сталинграде. После командировки в освобожденный Севастополь создала трагедию «Верность» (1954). Новой ступенью в творчестве </a:t>
            </a:r>
            <a:r>
              <a:rPr lang="ru-RU" dirty="0" err="1" smtClean="0"/>
              <a:t>Берггольц</a:t>
            </a:r>
            <a:r>
              <a:rPr lang="ru-RU" dirty="0" smtClean="0"/>
              <a:t> явилась прозаическая книга «Дневные звезды» (1959), позволяющая понять и почувствовать «биографию века», судьбу поколения.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середине 1950 - начале 1960-х несколько стихотворений </a:t>
            </a:r>
            <a:r>
              <a:rPr lang="ru-RU" dirty="0" err="1" smtClean="0"/>
              <a:t>Берггольц</a:t>
            </a:r>
            <a:r>
              <a:rPr lang="ru-RU" dirty="0" smtClean="0"/>
              <a:t> были распространены в самиздате. В 1960-е вышли ее поэтические сборники: «Узел», «Испытание», в 1970-е — «Верность», «Память».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Большинство не публиковавшегося в России наследия </a:t>
            </a:r>
            <a:r>
              <a:rPr lang="ru-RU" dirty="0" err="1" smtClean="0"/>
              <a:t>Берггольц</a:t>
            </a:r>
            <a:r>
              <a:rPr lang="ru-RU" dirty="0" smtClean="0"/>
              <a:t> вошло в 3-й том собрания ее сочинений (1990).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3E797-0A4C-41F3-814B-5D40810D2991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843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(настоящая фамилия Шверубович) Играл в Казани и Саратове;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Он играл Юлия Цезаря, и барона в "На дне" Горького , </a:t>
            </a:r>
            <a:r>
              <a:rPr lang="ru-RU" dirty="0" err="1" smtClean="0"/>
              <a:t>ибсеновского</a:t>
            </a:r>
            <a:r>
              <a:rPr lang="ru-RU" dirty="0" smtClean="0"/>
              <a:t> </a:t>
            </a:r>
            <a:r>
              <a:rPr lang="ru-RU" dirty="0" err="1" smtClean="0"/>
              <a:t>Бранда</a:t>
            </a:r>
            <a:r>
              <a:rPr lang="ru-RU" dirty="0" smtClean="0"/>
              <a:t> - и барона </a:t>
            </a:r>
            <a:r>
              <a:rPr lang="ru-RU" dirty="0" err="1" smtClean="0"/>
              <a:t>Тузенбаха</a:t>
            </a:r>
            <a:r>
              <a:rPr lang="ru-RU" dirty="0" smtClean="0"/>
              <a:t>, Петю Трофимова в чеховских пьесах, Пимена в "Борисе Годунове", и </a:t>
            </a:r>
            <a:r>
              <a:rPr lang="ru-RU" dirty="0" err="1" smtClean="0"/>
              <a:t>Анатему</a:t>
            </a:r>
            <a:r>
              <a:rPr lang="ru-RU" dirty="0" smtClean="0"/>
              <a:t> Леонида Андреева , Ивана Карамазова, и Горского в тургеневской комедии "Где тонко, там и рвется", Чацкого, и Николая Ставрогина, Гамлета, и </a:t>
            </a:r>
            <a:r>
              <a:rPr lang="ru-RU" dirty="0" err="1" smtClean="0"/>
              <a:t>Глумова</a:t>
            </a:r>
            <a:r>
              <a:rPr lang="ru-RU" dirty="0" smtClean="0"/>
              <a:t> в комедии Островского . Наименее в его средствах роли, требующие сильного, цельного, стремительного темперамента, как </a:t>
            </a:r>
            <a:r>
              <a:rPr lang="ru-RU" dirty="0" err="1" smtClean="0"/>
              <a:t>Бранд</a:t>
            </a:r>
            <a:r>
              <a:rPr lang="ru-RU" dirty="0" smtClean="0"/>
              <a:t>, или острой художественной чеканки, как Глумов. Качалов - превосходный, совершенно исключительный по благородству и тонкости чтец современных поэтов: Блока , Брюсова и других. Л. Г.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A3E797-0A4C-41F3-814B-5D40810D299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426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DD48237-FB55-4D6F-9691-7AF0B00DF1C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D9964F2-C06D-4603-BD01-27A0D1C2AC1D}" type="datetimeFigureOut">
              <a:rPr lang="ru-RU" smtClean="0"/>
              <a:pPr/>
              <a:t>03.03.2014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43089"/>
            <a:ext cx="7128792" cy="866577"/>
          </a:xfrm>
        </p:spPr>
        <p:txBody>
          <a:bodyPr/>
          <a:lstStyle/>
          <a:p>
            <a:r>
              <a:rPr lang="ru-RU" sz="5400" dirty="0" smtClean="0"/>
              <a:t>Их именами названы…</a:t>
            </a:r>
            <a:endParaRPr lang="ru-RU" sz="5400" dirty="0"/>
          </a:p>
        </p:txBody>
      </p:sp>
      <p:pic>
        <p:nvPicPr>
          <p:cNvPr id="1028" name="Picture 4" descr="http://vstroike.info/upload/fde/2013-03/1363977484_Celi-i-sredstva-informaci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8147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88640"/>
            <a:ext cx="4608512" cy="567153"/>
          </a:xfrm>
        </p:spPr>
        <p:txBody>
          <a:bodyPr/>
          <a:lstStyle/>
          <a:p>
            <a:r>
              <a:rPr lang="ru-RU" sz="5000" dirty="0" smtClean="0"/>
              <a:t>Улица Ткачей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857760"/>
            <a:ext cx="7927388" cy="1593304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Улица </a:t>
            </a:r>
            <a:r>
              <a:rPr lang="ru-RU" sz="2200" dirty="0" smtClean="0">
                <a:solidFill>
                  <a:schemeClr val="tx1"/>
                </a:solidFill>
              </a:rPr>
              <a:t>Ткачей</a:t>
            </a:r>
            <a:r>
              <a:rPr lang="ru-RU" sz="2200" dirty="0">
                <a:solidFill>
                  <a:schemeClr val="tx1"/>
                </a:solidFill>
              </a:rPr>
              <a:t> — улица в </a:t>
            </a:r>
            <a:r>
              <a:rPr lang="ru-RU" sz="2200" dirty="0" smtClean="0">
                <a:solidFill>
                  <a:schemeClr val="tx1"/>
                </a:solidFill>
              </a:rPr>
              <a:t>Невском районе</a:t>
            </a:r>
            <a:r>
              <a:rPr lang="ru-RU" sz="2200" dirty="0">
                <a:solidFill>
                  <a:schemeClr val="tx1"/>
                </a:solidFill>
              </a:rPr>
              <a:t> </a:t>
            </a:r>
            <a:r>
              <a:rPr lang="ru-RU" sz="2200" dirty="0" smtClean="0">
                <a:solidFill>
                  <a:schemeClr val="tx1"/>
                </a:solidFill>
              </a:rPr>
              <a:t>Санкт-Петербурга, </a:t>
            </a:r>
            <a:r>
              <a:rPr lang="ru-RU" sz="2200" dirty="0">
                <a:solidFill>
                  <a:schemeClr val="tx1"/>
                </a:solidFill>
              </a:rPr>
              <a:t>ограничена </a:t>
            </a:r>
            <a:r>
              <a:rPr lang="ru-RU" sz="2200" dirty="0" smtClean="0">
                <a:solidFill>
                  <a:schemeClr val="tx1"/>
                </a:solidFill>
              </a:rPr>
              <a:t>пр. Обуховской Обороны</a:t>
            </a:r>
            <a:r>
              <a:rPr lang="ru-RU" sz="2200" dirty="0">
                <a:solidFill>
                  <a:schemeClr val="tx1"/>
                </a:solidFill>
              </a:rPr>
              <a:t> и </a:t>
            </a:r>
            <a:r>
              <a:rPr lang="ru-RU" sz="2200" dirty="0" smtClean="0">
                <a:solidFill>
                  <a:schemeClr val="tx1"/>
                </a:solidFill>
              </a:rPr>
              <a:t>ул.Седова.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Название получила </a:t>
            </a:r>
            <a:r>
              <a:rPr lang="ru-RU" sz="2200" dirty="0">
                <a:solidFill>
                  <a:schemeClr val="tx1"/>
                </a:solidFill>
              </a:rPr>
              <a:t> </a:t>
            </a:r>
            <a:r>
              <a:rPr lang="ru-RU" sz="2200" dirty="0" smtClean="0">
                <a:solidFill>
                  <a:schemeClr val="tx1"/>
                </a:solidFill>
              </a:rPr>
              <a:t>в</a:t>
            </a:r>
            <a:r>
              <a:rPr lang="ru-RU" sz="2200" dirty="0">
                <a:solidFill>
                  <a:schemeClr val="tx1"/>
                </a:solidFill>
              </a:rPr>
              <a:t> 1926 </a:t>
            </a:r>
            <a:r>
              <a:rPr lang="ru-RU" sz="2200" dirty="0" smtClean="0">
                <a:solidFill>
                  <a:schemeClr val="tx1"/>
                </a:solidFill>
              </a:rPr>
              <a:t>году, потому </a:t>
            </a:r>
            <a:r>
              <a:rPr lang="ru-RU" sz="2200" dirty="0">
                <a:solidFill>
                  <a:schemeClr val="tx1"/>
                </a:solidFill>
              </a:rPr>
              <a:t>что расположена вблизи текстильных предприятий, а также в память о революционном </a:t>
            </a:r>
            <a:r>
              <a:rPr lang="ru-RU" sz="2200" dirty="0" smtClean="0">
                <a:solidFill>
                  <a:schemeClr val="tx1"/>
                </a:solidFill>
              </a:rPr>
              <a:t>прошлом ткачей</a:t>
            </a:r>
            <a:r>
              <a:rPr lang="ru-RU" sz="2200" dirty="0">
                <a:solidFill>
                  <a:schemeClr val="tx1"/>
                </a:solidFill>
              </a:rPr>
              <a:t> Максвельской </a:t>
            </a:r>
            <a:r>
              <a:rPr lang="ru-RU" sz="2200" dirty="0" smtClean="0">
                <a:solidFill>
                  <a:schemeClr val="tx1"/>
                </a:solidFill>
              </a:rPr>
              <a:t>фабрики.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Дениска\Desktop\География проэкт\IMG_4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642918"/>
            <a:ext cx="6234756" cy="4156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ениска\Desktop\География проэкт\IMG_44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565" t="35635" r="17157" b="47381"/>
          <a:stretch/>
        </p:blipFill>
        <p:spPr bwMode="auto">
          <a:xfrm>
            <a:off x="1043608" y="639803"/>
            <a:ext cx="1944216" cy="5333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9343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3169" y="-120530"/>
            <a:ext cx="7182119" cy="962362"/>
          </a:xfrm>
        </p:spPr>
        <p:txBody>
          <a:bodyPr/>
          <a:lstStyle/>
          <a:p>
            <a:r>
              <a:rPr lang="ru-RU" sz="5000" dirty="0" smtClean="0"/>
              <a:t>Проспект Елизарова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603" y="4878574"/>
            <a:ext cx="8064896" cy="173732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Палевский </a:t>
            </a:r>
            <a:r>
              <a:rPr lang="ru-RU" dirty="0" smtClean="0">
                <a:solidFill>
                  <a:schemeClr val="tx1"/>
                </a:solidFill>
              </a:rPr>
              <a:t>проспект (</a:t>
            </a:r>
            <a:r>
              <a:rPr lang="ru-RU" dirty="0">
                <a:solidFill>
                  <a:schemeClr val="tx1"/>
                </a:solidFill>
              </a:rPr>
              <a:t>который </a:t>
            </a:r>
            <a:r>
              <a:rPr lang="ru-RU" dirty="0" smtClean="0">
                <a:solidFill>
                  <a:schemeClr val="tx1"/>
                </a:solidFill>
              </a:rPr>
              <a:t>назывался </a:t>
            </a:r>
            <a:r>
              <a:rPr lang="ru-RU" dirty="0">
                <a:solidFill>
                  <a:schemeClr val="tx1"/>
                </a:solidFill>
              </a:rPr>
              <a:t>так потому что, вдоль него в XIX веке тянулись земельные участки фабриканта </a:t>
            </a:r>
            <a:r>
              <a:rPr lang="ru-RU" dirty="0" smtClean="0">
                <a:solidFill>
                  <a:schemeClr val="tx1"/>
                </a:solidFill>
              </a:rPr>
              <a:t>Паля) в 1939 году был переименован в </a:t>
            </a:r>
            <a:r>
              <a:rPr lang="ru-RU" dirty="0">
                <a:solidFill>
                  <a:schemeClr val="tx1"/>
                </a:solidFill>
              </a:rPr>
              <a:t>проспект Елизарова(в честь революционера М. Т. </a:t>
            </a:r>
            <a:r>
              <a:rPr lang="ru-RU" dirty="0" smtClean="0">
                <a:solidFill>
                  <a:schemeClr val="tx1"/>
                </a:solidFill>
              </a:rPr>
              <a:t>Елизарова). </a:t>
            </a:r>
            <a:r>
              <a:rPr lang="ru-RU" dirty="0">
                <a:solidFill>
                  <a:schemeClr val="tx1"/>
                </a:solidFill>
              </a:rPr>
              <a:t>Он проходит от </a:t>
            </a:r>
            <a:r>
              <a:rPr lang="ru-RU" dirty="0" smtClean="0">
                <a:solidFill>
                  <a:schemeClr val="tx1"/>
                </a:solidFill>
              </a:rPr>
              <a:t>пр.Обуховской </a:t>
            </a:r>
            <a:r>
              <a:rPr lang="ru-RU" dirty="0">
                <a:solidFill>
                  <a:schemeClr val="tx1"/>
                </a:solidFill>
              </a:rPr>
              <a:t>Обороны за </a:t>
            </a:r>
            <a:r>
              <a:rPr lang="ru-RU" dirty="0" smtClean="0">
                <a:solidFill>
                  <a:schemeClr val="tx1"/>
                </a:solidFill>
              </a:rPr>
              <a:t>ул.Невзоровой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dirty="0">
                <a:solidFill>
                  <a:schemeClr val="tx1"/>
                </a:solidFill>
              </a:rPr>
              <a:t>до этого — Палевский проспект</a:t>
            </a:r>
            <a:r>
              <a:rPr lang="ru-RU" dirty="0" smtClean="0">
                <a:solidFill>
                  <a:schemeClr val="tx1"/>
                </a:solidFill>
              </a:rPr>
              <a:t>).</a:t>
            </a:r>
            <a:endParaRPr lang="ru-RU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По названию проспекта названа станция метро «Елизаровская».</a:t>
            </a:r>
          </a:p>
        </p:txBody>
      </p:sp>
      <p:pic>
        <p:nvPicPr>
          <p:cNvPr id="3074" name="Picture 2" descr="C:\Users\Дениска\Desktop\География проэкт\IMG_44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3" y="842643"/>
            <a:ext cx="5023626" cy="4111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ениска\Desktop\География проэкт\IMG_44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663" t="32240" r="27456" b="50524"/>
          <a:stretch/>
        </p:blipFill>
        <p:spPr bwMode="auto">
          <a:xfrm>
            <a:off x="70603" y="842643"/>
            <a:ext cx="2008574" cy="701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841832"/>
            <a:ext cx="3069704" cy="41112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483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Дима\Desktop\Цимбали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785794"/>
            <a:ext cx="2553802" cy="34118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269858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74184"/>
            <a:ext cx="5112569" cy="3406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71600" y="0"/>
            <a:ext cx="6798982" cy="7920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000" dirty="0" smtClean="0"/>
              <a:t>Улица </a:t>
            </a:r>
            <a:r>
              <a:rPr lang="ru-RU" sz="5000" dirty="0" err="1" smtClean="0"/>
              <a:t>Цимбалина</a:t>
            </a:r>
            <a:endParaRPr lang="ru-RU" sz="5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87021"/>
            <a:ext cx="88204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2200" dirty="0" err="1"/>
              <a:t>Цимбалин</a:t>
            </a:r>
            <a:r>
              <a:rPr lang="ru-RU" sz="2200" dirty="0"/>
              <a:t> Владимир Владимирович (1873—1920) врач, общественный </a:t>
            </a:r>
            <a:r>
              <a:rPr lang="ru-RU" sz="2200" dirty="0" smtClean="0"/>
              <a:t>деятель. 1906—1909 </a:t>
            </a:r>
            <a:r>
              <a:rPr lang="ru-RU" sz="2200" dirty="0"/>
              <a:t>работал земским </a:t>
            </a:r>
            <a:r>
              <a:rPr lang="ru-RU" sz="2200" dirty="0" smtClean="0"/>
              <a:t>врачом. </a:t>
            </a:r>
            <a:r>
              <a:rPr lang="ru-RU" sz="2200" dirty="0"/>
              <a:t>С 1909 заведующий земской больницей св. Михаила Архангела за Невской заставой, где в годы 1 й мировой войны создал лазарет. Участвуя в борьбе с эпидемией в Петербурге, заразился сыпным тифом и </a:t>
            </a:r>
            <a:r>
              <a:rPr lang="ru-RU" sz="2200" dirty="0" smtClean="0"/>
              <a:t>умер.</a:t>
            </a:r>
          </a:p>
          <a:p>
            <a:pPr marL="342900" indent="-342900"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2200" dirty="0" smtClean="0"/>
              <a:t>Поэтому </a:t>
            </a:r>
            <a:r>
              <a:rPr lang="ru-RU" sz="2200" dirty="0"/>
              <a:t>именем </a:t>
            </a:r>
            <a:r>
              <a:rPr lang="ru-RU" sz="2200" dirty="0" err="1"/>
              <a:t>Цимбалина</a:t>
            </a:r>
            <a:r>
              <a:rPr lang="ru-RU" sz="2200" dirty="0"/>
              <a:t> в 1939 была названа улица, бывший </a:t>
            </a:r>
            <a:r>
              <a:rPr lang="ru-RU" sz="2200" dirty="0" err="1"/>
              <a:t>Муравьёвский</a:t>
            </a:r>
            <a:r>
              <a:rPr lang="ru-RU" sz="2200" dirty="0"/>
              <a:t> переулок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1818961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3371840"/>
            <a:ext cx="4464496" cy="3380450"/>
          </a:xfrm>
        </p:spPr>
        <p:txBody>
          <a:bodyPr>
            <a:noAutofit/>
          </a:bodyPr>
          <a:lstStyle/>
          <a:p>
            <a:pPr marL="354013" indent="-265113"/>
            <a:r>
              <a:rPr lang="ru-RU" dirty="0" smtClean="0"/>
              <a:t>3 августа 1940 года, согласно постановлению, улицей Седова должна была стать Большая </a:t>
            </a:r>
            <a:r>
              <a:rPr lang="ru-RU" dirty="0" err="1" smtClean="0"/>
              <a:t>Щемиловка</a:t>
            </a:r>
            <a:r>
              <a:rPr lang="ru-RU" dirty="0" smtClean="0"/>
              <a:t> (ныне Фарфоровская улица)</a:t>
            </a:r>
          </a:p>
          <a:p>
            <a:pPr marL="354013" indent="-265113"/>
            <a:r>
              <a:rPr lang="ru-RU" dirty="0"/>
              <a:t>Георгий Яковлевич Седов (1877—1914) — русский гидрограф, полярный исследователь, старший </a:t>
            </a:r>
            <a:r>
              <a:rPr lang="ru-RU" dirty="0" smtClean="0"/>
              <a:t>лейтенант.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0704" y="87958"/>
            <a:ext cx="3888432" cy="714396"/>
          </a:xfrm>
        </p:spPr>
        <p:txBody>
          <a:bodyPr/>
          <a:lstStyle/>
          <a:p>
            <a:r>
              <a:rPr lang="ru-RU" sz="5000" dirty="0" smtClean="0"/>
              <a:t>Улица Седова</a:t>
            </a:r>
            <a:endParaRPr lang="ru-RU" sz="5000" dirty="0"/>
          </a:p>
        </p:txBody>
      </p:sp>
      <p:pic>
        <p:nvPicPr>
          <p:cNvPr id="102403" name="Picture 3" descr="C:\Documents and Settings\мы\Рабочий стол\география\ул. седов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85794"/>
            <a:ext cx="3440667" cy="2580500"/>
          </a:xfrm>
          <a:prstGeom prst="rect">
            <a:avLst/>
          </a:prstGeom>
          <a:noFill/>
        </p:spPr>
      </p:pic>
      <p:pic>
        <p:nvPicPr>
          <p:cNvPr id="102404" name="Picture 4" descr="C:\Documents and Settings\мы\Рабочий стол\география\ул сед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264" y="4260238"/>
            <a:ext cx="3410176" cy="2492052"/>
          </a:xfrm>
          <a:prstGeom prst="rect">
            <a:avLst/>
          </a:prstGeom>
          <a:noFill/>
        </p:spPr>
      </p:pic>
      <p:pic>
        <p:nvPicPr>
          <p:cNvPr id="6" name="Picture 3" descr="C:\Documents and Settings\мы\Рабочий стол\география\02689353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3528" y="785206"/>
            <a:ext cx="2492439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724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620688"/>
            <a:ext cx="8483352" cy="294780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dirty="0" smtClean="0"/>
              <a:t>Важное значение в истории освоения Арктики имеет  Г. Я. Седов.	</a:t>
            </a:r>
            <a:endParaRPr lang="ru-RU" b="1" dirty="0" smtClean="0"/>
          </a:p>
          <a:p>
            <a:pPr marL="114300" indent="0">
              <a:buNone/>
            </a:pPr>
            <a:r>
              <a:rPr lang="ru-RU" dirty="0" smtClean="0"/>
              <a:t>Г. Я. Седов отдал всю свою жизнь и все свои силы изучению Арктики. Он участвовал в экспедициях по изучению острова Вайгач, устья реки Кары, Новой Земли, Красного моря, Каспийского моря, устья реки Колымы и морских подходов к ней, Крестовой губы.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dirty="0" smtClean="0"/>
              <a:t>Экспедиция</a:t>
            </a:r>
            <a:endParaRPr lang="ru-RU" dirty="0"/>
          </a:p>
        </p:txBody>
      </p:sp>
      <p:pic>
        <p:nvPicPr>
          <p:cNvPr id="101379" name="Picture 3" descr="C:\Documents and Settings\мы\Рабочий стол\география\1912._Sedov_Foka_Arkhangel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7" y="2996952"/>
            <a:ext cx="5581815" cy="36804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56330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620000" cy="1143000"/>
          </a:xfrm>
        </p:spPr>
        <p:txBody>
          <a:bodyPr/>
          <a:lstStyle/>
          <a:p>
            <a:pPr algn="ctr"/>
            <a:r>
              <a:rPr lang="ru-RU" sz="5000" dirty="0" smtClean="0"/>
              <a:t>Улица Пинегина</a:t>
            </a:r>
            <a:endParaRPr lang="ru-RU" sz="5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43512"/>
            <a:ext cx="8429652" cy="2000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Первоначальное название </a:t>
            </a:r>
            <a:r>
              <a:rPr lang="ru-RU" dirty="0" err="1" smtClean="0"/>
              <a:t>Карловская</a:t>
            </a:r>
            <a:r>
              <a:rPr lang="ru-RU" dirty="0" smtClean="0"/>
              <a:t> улица (от улицы </a:t>
            </a:r>
            <a:r>
              <a:rPr lang="ru-RU" dirty="0" err="1" smtClean="0"/>
              <a:t>Ольминского</a:t>
            </a:r>
            <a:r>
              <a:rPr lang="ru-RU" dirty="0" smtClean="0"/>
              <a:t> до улицы Ткачей) известно с 1901 года, происходит от фамилии домовладельца фабриканта Карла Яновича Паля. С 1914 по 1950-е годы включала участок южнее улицы Ткачей.</a:t>
            </a:r>
          </a:p>
          <a:p>
            <a:r>
              <a:rPr lang="ru-RU" dirty="0" smtClean="0"/>
              <a:t>В 1957 году продлена до Большого Смоленского проспекта</a:t>
            </a:r>
            <a:r>
              <a:rPr lang="ru-RU" baseline="30000" dirty="0" smtClean="0"/>
              <a:t>.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Переименована в улицу Пинегина 10 ноября 1985 года, в честь Н.В.Пинегина,  полярного исследователя, участника экспедиции Г. Я. Седова.</a:t>
            </a:r>
          </a:p>
          <a:p>
            <a:endParaRPr lang="ru-RU" dirty="0"/>
          </a:p>
        </p:txBody>
      </p:sp>
      <p:pic>
        <p:nvPicPr>
          <p:cNvPr id="4" name="Picture 2" descr="C:\Documents and Settings\мы\Рабочий стол\география\ул.пенегина.jpg"/>
          <p:cNvPicPr>
            <a:picLocks noChangeAspect="1" noChangeArrowheads="1"/>
          </p:cNvPicPr>
          <p:nvPr/>
        </p:nvPicPr>
        <p:blipFill rotWithShape="1">
          <a:blip r:embed="rId2" cstate="print"/>
          <a:srcRect b="10001"/>
          <a:stretch/>
        </p:blipFill>
        <p:spPr bwMode="auto">
          <a:xfrm>
            <a:off x="1071538" y="1000108"/>
            <a:ext cx="2786082" cy="4076950"/>
          </a:xfrm>
          <a:prstGeom prst="rect">
            <a:avLst/>
          </a:prstGeom>
          <a:noFill/>
        </p:spPr>
      </p:pic>
      <p:pic>
        <p:nvPicPr>
          <p:cNvPr id="5" name="Picture 2" descr="C:\Users\1\Desktop\7_Пинеги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000108"/>
            <a:ext cx="3143273" cy="40419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96752"/>
            <a:ext cx="8043890" cy="1875663"/>
          </a:xfrm>
        </p:spPr>
        <p:txBody>
          <a:bodyPr>
            <a:normAutofit/>
          </a:bodyPr>
          <a:lstStyle/>
          <a:p>
            <a:r>
              <a:rPr lang="ru-RU" dirty="0" smtClean="0"/>
              <a:t>Первоначальное название Малая </a:t>
            </a:r>
            <a:r>
              <a:rPr lang="ru-RU" dirty="0" err="1" smtClean="0"/>
              <a:t>Щемиловская</a:t>
            </a:r>
            <a:r>
              <a:rPr lang="ru-RU" dirty="0" smtClean="0"/>
              <a:t> улица известно с 1896 года, происходит от наименования села </a:t>
            </a:r>
            <a:r>
              <a:rPr lang="ru-RU" dirty="0" err="1" smtClean="0"/>
              <a:t>Щемиловка</a:t>
            </a:r>
            <a:r>
              <a:rPr lang="ru-RU" dirty="0" smtClean="0"/>
              <a:t>. С 1897 года — улица Малая </a:t>
            </a:r>
            <a:r>
              <a:rPr lang="ru-RU" dirty="0" err="1" smtClean="0"/>
              <a:t>Щемиловка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Переименована в улицу Полярников 3 августа 1940 года в честь участников русских полярных экспедиций.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20000" cy="1143000"/>
          </a:xfrm>
        </p:spPr>
        <p:txBody>
          <a:bodyPr/>
          <a:lstStyle/>
          <a:p>
            <a:r>
              <a:rPr lang="ru-RU" sz="5000" dirty="0" smtClean="0"/>
              <a:t>Улица Полярников</a:t>
            </a:r>
            <a:endParaRPr lang="ru-RU" sz="5000" dirty="0"/>
          </a:p>
        </p:txBody>
      </p:sp>
      <p:pic>
        <p:nvPicPr>
          <p:cNvPr id="3075" name="Picture 3" descr="C:\Documents and Settings\мы\Рабочий стол\география\поляр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75" y="2996952"/>
            <a:ext cx="6917352" cy="36484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57501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64097"/>
            <a:ext cx="5184576" cy="313932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71475" indent="-342900"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2200" dirty="0" smtClean="0"/>
              <a:t>В </a:t>
            </a:r>
            <a:r>
              <a:rPr lang="ru-RU" sz="2200" dirty="0"/>
              <a:t>годы Великой Отечественной войны, </a:t>
            </a:r>
            <a:r>
              <a:rPr lang="ru-RU" sz="2200" dirty="0" smtClean="0"/>
              <a:t>Ольга </a:t>
            </a:r>
            <a:r>
              <a:rPr lang="ru-RU" sz="2200" dirty="0" err="1" smtClean="0"/>
              <a:t>Берггольц</a:t>
            </a:r>
            <a:r>
              <a:rPr lang="ru-RU" sz="2200" dirty="0" smtClean="0"/>
              <a:t>, оставаясь </a:t>
            </a:r>
            <a:r>
              <a:rPr lang="ru-RU" sz="2200" dirty="0"/>
              <a:t>в осажденном Ленинграде, работала на радио, почти ежедневно обращаясь к мужеству     жителей </a:t>
            </a:r>
            <a:r>
              <a:rPr lang="ru-RU" sz="2200" dirty="0" smtClean="0"/>
              <a:t>города.</a:t>
            </a:r>
          </a:p>
          <a:p>
            <a:pPr marL="371475" indent="-342900"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2200" dirty="0" smtClean="0"/>
              <a:t>Именем </a:t>
            </a:r>
            <a:r>
              <a:rPr lang="ru-RU" sz="2200" dirty="0"/>
              <a:t>Ольги </a:t>
            </a:r>
            <a:r>
              <a:rPr lang="ru-RU" sz="2200" dirty="0" err="1"/>
              <a:t>Берггольц</a:t>
            </a:r>
            <a:r>
              <a:rPr lang="ru-RU" sz="2200" dirty="0"/>
              <a:t> названа улица в Невском районе Санкт-Петербурга</a:t>
            </a:r>
            <a:endParaRPr lang="ru-RU" sz="22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71600" y="0"/>
            <a:ext cx="6798982" cy="7920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dirty="0" smtClean="0"/>
              <a:t>Улица Ольги </a:t>
            </a:r>
            <a:r>
              <a:rPr lang="ru-RU" sz="5000" dirty="0" err="1" smtClean="0"/>
              <a:t>Берггольц</a:t>
            </a:r>
            <a:endParaRPr lang="ru-RU" sz="5000" dirty="0"/>
          </a:p>
        </p:txBody>
      </p:sp>
      <p:pic>
        <p:nvPicPr>
          <p:cNvPr id="1026" name="Picture 2" descr="I:\берггольц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51173"/>
            <a:ext cx="3148522" cy="3924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Библио-NB01\Desktop\1.jpg"/>
          <p:cNvPicPr>
            <a:picLocks noChangeAspect="1" noChangeArrowheads="1"/>
          </p:cNvPicPr>
          <p:nvPr/>
        </p:nvPicPr>
        <p:blipFill rotWithShape="1">
          <a:blip r:embed="rId4" cstate="print"/>
          <a:srcRect l="22295" t="31903" r="11231" b="34048"/>
          <a:stretch/>
        </p:blipFill>
        <p:spPr bwMode="auto">
          <a:xfrm>
            <a:off x="5364088" y="5361016"/>
            <a:ext cx="2709317" cy="1092320"/>
          </a:xfrm>
          <a:prstGeom prst="rect">
            <a:avLst/>
          </a:prstGeom>
          <a:noFill/>
        </p:spPr>
      </p:pic>
      <p:pic>
        <p:nvPicPr>
          <p:cNvPr id="8" name="Picture 2" descr="E:\фото для презентации\DSCN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784369"/>
            <a:ext cx="3888432" cy="29166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47390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профессо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44" y="3357562"/>
            <a:ext cx="5476832" cy="328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000" y="767885"/>
            <a:ext cx="8265776" cy="24622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 smtClean="0"/>
              <a:t>Качалов </a:t>
            </a:r>
            <a:r>
              <a:rPr lang="ru-RU" sz="2200" dirty="0"/>
              <a:t>Николай </a:t>
            </a:r>
            <a:r>
              <a:rPr lang="ru-RU" sz="2200" dirty="0" smtClean="0"/>
              <a:t>Николаевич </a:t>
            </a:r>
            <a:r>
              <a:rPr lang="ru-RU" sz="2200" dirty="0"/>
              <a:t>химик-технолог, специалист в </a:t>
            </a:r>
            <a:r>
              <a:rPr lang="ru-RU" sz="2200" dirty="0" smtClean="0"/>
              <a:t>области оптического </a:t>
            </a:r>
            <a:r>
              <a:rPr lang="ru-RU" sz="2200" dirty="0"/>
              <a:t>стекла, один из первых российских разработчиков технологии его варки и основатель теории его холодной </a:t>
            </a:r>
            <a:r>
              <a:rPr lang="ru-RU" sz="2200" dirty="0" smtClean="0"/>
              <a:t>обработки. 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 smtClean="0"/>
              <a:t>Состоит из двух улиц: </a:t>
            </a:r>
            <a:r>
              <a:rPr lang="ru-RU" sz="2200" dirty="0" err="1" smtClean="0"/>
              <a:t>Дёминской</a:t>
            </a:r>
            <a:r>
              <a:rPr lang="ru-RU" sz="2200" dirty="0" smtClean="0"/>
              <a:t> и 4-й Луч. К 1965 году они были объединены и названа в честь одного из управляющих стекольного завода, некогда находившегося на ней.</a:t>
            </a:r>
          </a:p>
        </p:txBody>
      </p:sp>
      <p:pic>
        <p:nvPicPr>
          <p:cNvPr id="1026" name="Picture 2" descr="F:\02287105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226418"/>
            <a:ext cx="2714644" cy="36315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976" y="15240"/>
            <a:ext cx="8676456" cy="7920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dirty="0" smtClean="0"/>
              <a:t>Улица Профессора Качалова</a:t>
            </a:r>
            <a:endParaRPr lang="ru-RU" sz="5000" dirty="0"/>
          </a:p>
        </p:txBody>
      </p:sp>
    </p:spTree>
    <p:extLst>
      <p:ext uri="{BB962C8B-B14F-4D97-AF65-F5344CB8AC3E}">
        <p14:creationId xmlns="" xmlns:p14="http://schemas.microsoft.com/office/powerpoint/2010/main" val="684511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7778750" cy="583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74474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Цели работы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Выявить уровень знаний учеников</a:t>
            </a:r>
          </a:p>
          <a:p>
            <a:r>
              <a:rPr lang="ru-RU" sz="3200" dirty="0" smtClean="0"/>
              <a:t>Выбрать улицы для исследования</a:t>
            </a:r>
          </a:p>
          <a:p>
            <a:r>
              <a:rPr lang="ru-RU" sz="3200" dirty="0" smtClean="0"/>
              <a:t>Изучить биографии людей, чьи имена носят улицы</a:t>
            </a:r>
          </a:p>
          <a:p>
            <a:r>
              <a:rPr lang="ru-RU" sz="3200" dirty="0" smtClean="0"/>
              <a:t>Оценить их вклад в историю</a:t>
            </a:r>
          </a:p>
          <a:p>
            <a:r>
              <a:rPr lang="ru-RU" sz="3200" dirty="0" smtClean="0"/>
              <a:t>Расширить кругозор учащихся</a:t>
            </a:r>
          </a:p>
        </p:txBody>
      </p:sp>
    </p:spTree>
    <p:extLst>
      <p:ext uri="{BB962C8B-B14F-4D97-AF65-F5344CB8AC3E}">
        <p14:creationId xmlns="" xmlns:p14="http://schemas.microsoft.com/office/powerpoint/2010/main" val="144569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25" y="1772816"/>
            <a:ext cx="9002487" cy="925959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924944"/>
            <a:ext cx="6461760" cy="3240360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Над проектом работали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Даниелян Алина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подбор материала, рассказчик.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Новожилова Екатерина – подбор материала, рассказчик.</a:t>
            </a:r>
          </a:p>
          <a:p>
            <a:pPr>
              <a:lnSpc>
                <a:spcPct val="110000"/>
              </a:lnSpc>
            </a:pP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</a:rPr>
              <a:t>Сюгияйнен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Дмитрий – оформление презентации. </a:t>
            </a:r>
            <a:endParaRPr lang="en-US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Молошников Денис – создание презентации.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Шульгин Глеб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подбор материала.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Иткина Юлия – подбор материала. </a:t>
            </a:r>
            <a:endParaRPr lang="en-US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Орлов Никита – фотографии.</a:t>
            </a:r>
            <a:endParaRPr lang="en-US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</a:rPr>
              <a:t>Гумаров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Даниил – подбор материала.</a:t>
            </a:r>
          </a:p>
          <a:p>
            <a:pPr>
              <a:lnSpc>
                <a:spcPct val="110000"/>
              </a:lnSpc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3843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38023"/>
            <a:ext cx="9144000" cy="947936"/>
          </a:xfrm>
        </p:spPr>
        <p:txBody>
          <a:bodyPr/>
          <a:lstStyle/>
          <a:p>
            <a:pPr algn="ctr"/>
            <a:r>
              <a:rPr lang="ru-RU" sz="4400" dirty="0" smtClean="0"/>
              <a:t>Мы провели социологический</a:t>
            </a:r>
            <a:br>
              <a:rPr lang="ru-RU" sz="4400" dirty="0" smtClean="0"/>
            </a:br>
            <a:r>
              <a:rPr lang="ru-RU" sz="4400" dirty="0" smtClean="0"/>
              <a:t>опрос</a:t>
            </a:r>
            <a:r>
              <a:rPr lang="en-US" sz="4400" dirty="0" smtClean="0"/>
              <a:t>: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-13320" y="1801235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Всего опрошено 116 учащихся.</a:t>
            </a: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740511082"/>
              </p:ext>
            </p:extLst>
          </p:nvPr>
        </p:nvGraphicFramePr>
        <p:xfrm>
          <a:off x="-252536" y="2305357"/>
          <a:ext cx="4012404" cy="425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0459" y="1605743"/>
            <a:ext cx="4455383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70459" y="4198031"/>
            <a:ext cx="4455383" cy="26269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0717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CIM\108NIKON\DSCN16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3026"/>
            <a:ext cx="7056784" cy="5292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537" y="188640"/>
            <a:ext cx="8224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Работаем над проектом</a:t>
            </a:r>
            <a:r>
              <a:rPr lang="en-US" sz="5400" b="1" dirty="0" smtClean="0">
                <a:solidFill>
                  <a:schemeClr val="tx2"/>
                </a:solidFill>
              </a:rPr>
              <a:t>:</a:t>
            </a:r>
            <a:endParaRPr lang="ru-RU" sz="54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4765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2"/>
            <a:ext cx="8994862" cy="971601"/>
          </a:xfrm>
        </p:spPr>
        <p:txBody>
          <a:bodyPr/>
          <a:lstStyle/>
          <a:p>
            <a:r>
              <a:rPr lang="ru-RU" sz="4900" dirty="0" smtClean="0"/>
              <a:t>Проспект </a:t>
            </a:r>
            <a:r>
              <a:rPr lang="ru-RU" sz="4900" dirty="0" err="1" smtClean="0"/>
              <a:t>Обуховской</a:t>
            </a:r>
            <a:r>
              <a:rPr lang="ru-RU" sz="4900" dirty="0" smtClean="0"/>
              <a:t> обороны</a:t>
            </a:r>
            <a:endParaRPr lang="ru-RU" sz="4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38" y="5210944"/>
            <a:ext cx="8370168" cy="1656184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На месте нынешнего </a:t>
            </a:r>
            <a:r>
              <a:rPr lang="ru-RU" dirty="0" smtClean="0">
                <a:solidFill>
                  <a:schemeClr val="tx1"/>
                </a:solidFill>
              </a:rPr>
              <a:t>пр.Обуховской </a:t>
            </a:r>
            <a:r>
              <a:rPr lang="ru-RU" dirty="0">
                <a:solidFill>
                  <a:schemeClr val="tx1"/>
                </a:solidFill>
              </a:rPr>
              <a:t>обороны в XVIII веке проходила почтовая дорога на </a:t>
            </a:r>
            <a:r>
              <a:rPr lang="ru-RU" dirty="0" smtClean="0">
                <a:solidFill>
                  <a:schemeClr val="tx1"/>
                </a:solidFill>
              </a:rPr>
              <a:t>Шлиссельбург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Архангельск. Получил </a:t>
            </a:r>
            <a:r>
              <a:rPr lang="ru-RU" dirty="0">
                <a:solidFill>
                  <a:schemeClr val="tx1"/>
                </a:solidFill>
              </a:rPr>
              <a:t>название </a:t>
            </a:r>
            <a:r>
              <a:rPr lang="ru-RU" dirty="0" smtClean="0">
                <a:solidFill>
                  <a:schemeClr val="tx1"/>
                </a:solidFill>
              </a:rPr>
              <a:t>пр.Обуховской </a:t>
            </a:r>
            <a:r>
              <a:rPr lang="ru-RU" dirty="0">
                <a:solidFill>
                  <a:schemeClr val="tx1"/>
                </a:solidFill>
              </a:rPr>
              <a:t>Обороны в память о столкновении рабочих </a:t>
            </a:r>
            <a:r>
              <a:rPr lang="ru-RU" dirty="0" smtClean="0">
                <a:solidFill>
                  <a:schemeClr val="tx1"/>
                </a:solidFill>
              </a:rPr>
              <a:t>Обуховского завода </a:t>
            </a:r>
            <a:r>
              <a:rPr lang="ru-RU" dirty="0">
                <a:solidFill>
                  <a:schemeClr val="tx1"/>
                </a:solidFill>
              </a:rPr>
              <a:t>с </a:t>
            </a:r>
            <a:r>
              <a:rPr lang="ru-RU" dirty="0" smtClean="0">
                <a:solidFill>
                  <a:schemeClr val="tx1"/>
                </a:solidFill>
              </a:rPr>
              <a:t>полицией.</a:t>
            </a:r>
            <a:endParaRPr lang="ru-RU" dirty="0">
              <a:solidFill>
                <a:schemeClr val="tx1"/>
              </a:solidFill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15 декабря 1952 года несколько проспектов были объединены в </a:t>
            </a:r>
            <a:r>
              <a:rPr lang="ru-RU" dirty="0" smtClean="0">
                <a:solidFill>
                  <a:schemeClr val="tx1"/>
                </a:solidFill>
              </a:rPr>
              <a:t>пр.Обуховской Обороны.На пр.Обуховской </a:t>
            </a:r>
            <a:r>
              <a:rPr lang="ru-RU" dirty="0">
                <a:solidFill>
                  <a:schemeClr val="tx1"/>
                </a:solidFill>
              </a:rPr>
              <a:t>обороны находится памятник </a:t>
            </a:r>
            <a:r>
              <a:rPr lang="ru-RU" dirty="0" smtClean="0">
                <a:solidFill>
                  <a:schemeClr val="tx1"/>
                </a:solidFill>
              </a:rPr>
              <a:t>архитектуры XVIII века, Троицкая церковь «Кулич и Пасха», здания </a:t>
            </a:r>
            <a:r>
              <a:rPr lang="ru-RU" dirty="0">
                <a:solidFill>
                  <a:schemeClr val="tx1"/>
                </a:solidFill>
              </a:rPr>
              <a:t>Императорского фарфорового завода, к</a:t>
            </a:r>
            <a:r>
              <a:rPr lang="ru-RU" dirty="0" smtClean="0">
                <a:solidFill>
                  <a:schemeClr val="tx1"/>
                </a:solidFill>
              </a:rPr>
              <a:t>орпуса </a:t>
            </a:r>
            <a:r>
              <a:rPr lang="ru-RU" dirty="0">
                <a:solidFill>
                  <a:schemeClr val="tx1"/>
                </a:solidFill>
              </a:rPr>
              <a:t>Александровского сталелитейного </a:t>
            </a:r>
            <a:r>
              <a:rPr lang="ru-RU" dirty="0" smtClean="0">
                <a:solidFill>
                  <a:schemeClr val="tx1"/>
                </a:solidFill>
              </a:rPr>
              <a:t>завода и первый памятник </a:t>
            </a:r>
            <a:r>
              <a:rPr lang="ru-RU" dirty="0" err="1" smtClean="0">
                <a:solidFill>
                  <a:schemeClr val="tx1"/>
                </a:solidFill>
              </a:rPr>
              <a:t>В.И.Ленину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053814"/>
            <a:ext cx="3492325" cy="215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Дениска\Desktop\IMG_49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08" y="971602"/>
            <a:ext cx="2619259" cy="4209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b="5001"/>
          <a:stretch/>
        </p:blipFill>
        <p:spPr>
          <a:xfrm>
            <a:off x="500034" y="928670"/>
            <a:ext cx="5256584" cy="2109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/>
          <a:srcRect l="27065" t="27473" r="28540" b="51132"/>
          <a:stretch/>
        </p:blipFill>
        <p:spPr>
          <a:xfrm>
            <a:off x="3992359" y="3450928"/>
            <a:ext cx="1758549" cy="13547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5191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1117" y="6446"/>
            <a:ext cx="6337514" cy="792089"/>
          </a:xfrm>
        </p:spPr>
        <p:txBody>
          <a:bodyPr/>
          <a:lstStyle/>
          <a:p>
            <a:r>
              <a:rPr lang="ru-RU" sz="5000" dirty="0" smtClean="0"/>
              <a:t>Улица Шелгунова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6946" y="4421507"/>
            <a:ext cx="8784976" cy="2186136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</a:rPr>
              <a:t>Улица была так названа в  </a:t>
            </a:r>
            <a:r>
              <a:rPr lang="ru-RU" sz="2200" dirty="0">
                <a:solidFill>
                  <a:schemeClr val="tx1"/>
                </a:solidFill>
              </a:rPr>
              <a:t>память о старейшем большевике, активном деятеле первого поколения рабочих-марксистов в России В. А. </a:t>
            </a:r>
            <a:r>
              <a:rPr lang="ru-RU" sz="2200" dirty="0" smtClean="0">
                <a:solidFill>
                  <a:schemeClr val="tx1"/>
                </a:solidFill>
              </a:rPr>
              <a:t>Шелгунове.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</a:rPr>
              <a:t>Станционная </a:t>
            </a:r>
            <a:r>
              <a:rPr lang="ru-RU" sz="2200" dirty="0">
                <a:solidFill>
                  <a:schemeClr val="tx1"/>
                </a:solidFill>
              </a:rPr>
              <a:t>и Мариупольская улицы в Невском районе в ноябре 1962 года были объединены в одну магистраль и названы улицей </a:t>
            </a:r>
            <a:r>
              <a:rPr lang="ru-RU" sz="2200" dirty="0" smtClean="0">
                <a:solidFill>
                  <a:schemeClr val="tx1"/>
                </a:solidFill>
              </a:rPr>
              <a:t>Шелгунова. Теперь ул.Шелгунова проходит </a:t>
            </a:r>
            <a:r>
              <a:rPr lang="ru-RU" sz="2200" dirty="0">
                <a:solidFill>
                  <a:schemeClr val="tx1"/>
                </a:solidFill>
              </a:rPr>
              <a:t>от </a:t>
            </a:r>
            <a:r>
              <a:rPr lang="ru-RU" sz="2200" dirty="0" smtClean="0">
                <a:solidFill>
                  <a:schemeClr val="tx1"/>
                </a:solidFill>
              </a:rPr>
              <a:t>пр.Обуховской </a:t>
            </a:r>
            <a:r>
              <a:rPr lang="ru-RU" sz="2200" dirty="0">
                <a:solidFill>
                  <a:schemeClr val="tx1"/>
                </a:solidFill>
              </a:rPr>
              <a:t>Обороны до </a:t>
            </a:r>
            <a:r>
              <a:rPr lang="ru-RU" sz="2200" dirty="0" smtClean="0">
                <a:solidFill>
                  <a:schemeClr val="tx1"/>
                </a:solidFill>
              </a:rPr>
              <a:t>ул. </a:t>
            </a:r>
            <a:r>
              <a:rPr lang="ru-RU" sz="2200" dirty="0">
                <a:solidFill>
                  <a:schemeClr val="tx1"/>
                </a:solidFill>
              </a:rPr>
              <a:t>Кибальчича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Дениска\Desktop\IMG_4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89" y="764704"/>
            <a:ext cx="5508611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Дениска\Desktop\IMG_49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02" t="35923" r="40935" b="46911"/>
          <a:stretch/>
        </p:blipFill>
        <p:spPr bwMode="auto">
          <a:xfrm>
            <a:off x="202789" y="798535"/>
            <a:ext cx="1800200" cy="652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1400" y="786699"/>
            <a:ext cx="2749842" cy="36664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7612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47537"/>
            <a:ext cx="6912767" cy="648072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/>
              <a:t>Улица </a:t>
            </a:r>
            <a:r>
              <a:rPr lang="ru-RU" sz="5000" dirty="0" err="1" smtClean="0"/>
              <a:t>Невзоровой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951712"/>
            <a:ext cx="8646121" cy="2557197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Эта улица проходит в Невском районе от </a:t>
            </a:r>
            <a:r>
              <a:rPr lang="ru-RU" sz="2200" dirty="0" smtClean="0">
                <a:solidFill>
                  <a:schemeClr val="tx1"/>
                </a:solidFill>
              </a:rPr>
              <a:t>пр. </a:t>
            </a:r>
            <a:r>
              <a:rPr lang="ru-RU" sz="2200" dirty="0">
                <a:solidFill>
                  <a:schemeClr val="tx1"/>
                </a:solidFill>
              </a:rPr>
              <a:t>Елизарова до </a:t>
            </a:r>
            <a:r>
              <a:rPr lang="ru-RU" sz="2200" dirty="0" smtClean="0">
                <a:solidFill>
                  <a:schemeClr val="tx1"/>
                </a:solidFill>
              </a:rPr>
              <a:t>ул. </a:t>
            </a:r>
            <a:r>
              <a:rPr lang="ru-RU" sz="2200" dirty="0">
                <a:solidFill>
                  <a:schemeClr val="tx1"/>
                </a:solidFill>
              </a:rPr>
              <a:t>Крупской. В дореволюционное время улица именовалась Земской - по уездной земской управе.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С 1940 </a:t>
            </a:r>
            <a:r>
              <a:rPr lang="ru-RU" sz="2200" dirty="0" smtClean="0">
                <a:solidFill>
                  <a:schemeClr val="tx1"/>
                </a:solidFill>
              </a:rPr>
              <a:t>года она </a:t>
            </a:r>
            <a:r>
              <a:rPr lang="ru-RU" sz="2200" dirty="0">
                <a:solidFill>
                  <a:schemeClr val="tx1"/>
                </a:solidFill>
              </a:rPr>
              <a:t>имела другое название </a:t>
            </a:r>
            <a:r>
              <a:rPr lang="ru-RU" sz="2200" dirty="0" smtClean="0">
                <a:solidFill>
                  <a:schemeClr val="tx1"/>
                </a:solidFill>
              </a:rPr>
              <a:t>– ул. </a:t>
            </a:r>
            <a:r>
              <a:rPr lang="ru-RU" sz="2200" dirty="0">
                <a:solidFill>
                  <a:schemeClr val="tx1"/>
                </a:solidFill>
              </a:rPr>
              <a:t>Ломоносова. Близко от нее находится завод по производству фарфоровых изделий имени М. В. Ломоносова.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</a:rPr>
              <a:t>В июне 1975 года улица с </a:t>
            </a:r>
            <a:r>
              <a:rPr lang="ru-RU" sz="2200" dirty="0" smtClean="0">
                <a:solidFill>
                  <a:schemeClr val="tx1"/>
                </a:solidFill>
              </a:rPr>
              <a:t>целью устранения </a:t>
            </a:r>
            <a:r>
              <a:rPr lang="ru-RU" sz="2200" dirty="0">
                <a:solidFill>
                  <a:schemeClr val="tx1"/>
                </a:solidFill>
              </a:rPr>
              <a:t>одинаковых названий в городе была переименованна в </a:t>
            </a:r>
            <a:r>
              <a:rPr lang="ru-RU" sz="2200" dirty="0" smtClean="0">
                <a:solidFill>
                  <a:schemeClr val="tx1"/>
                </a:solidFill>
              </a:rPr>
              <a:t>ул. </a:t>
            </a:r>
            <a:r>
              <a:rPr lang="ru-RU" sz="2200" dirty="0">
                <a:solidFill>
                  <a:schemeClr val="tx1"/>
                </a:solidFill>
              </a:rPr>
              <a:t>Невзоровой. </a:t>
            </a:r>
          </a:p>
        </p:txBody>
      </p:sp>
      <p:pic>
        <p:nvPicPr>
          <p:cNvPr id="1026" name="Picture 2" descr="C:\Users\Дениска\Desktop\География проэкт\IMG_44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785794"/>
            <a:ext cx="4429156" cy="32147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ениска\Desktop\География проэкт\IMG_446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924" t="34300" r="35355" b="46629"/>
          <a:stretch/>
        </p:blipFill>
        <p:spPr bwMode="auto">
          <a:xfrm>
            <a:off x="653606" y="785794"/>
            <a:ext cx="1800200" cy="523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Алина\георафия проект\невзор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785794"/>
            <a:ext cx="2328821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6436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3628" y="-87145"/>
            <a:ext cx="7272808" cy="925959"/>
          </a:xfrm>
        </p:spPr>
        <p:txBody>
          <a:bodyPr/>
          <a:lstStyle/>
          <a:p>
            <a:r>
              <a:rPr lang="ru-RU" sz="5000" dirty="0" smtClean="0"/>
              <a:t>Улица Бабушкина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9253" y="5103114"/>
            <a:ext cx="8029398" cy="1556791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>
                <a:solidFill>
                  <a:schemeClr val="tx1"/>
                </a:solidFill>
              </a:rPr>
              <a:t>Так </a:t>
            </a:r>
            <a:r>
              <a:rPr lang="ru-RU" sz="1500" dirty="0">
                <a:solidFill>
                  <a:schemeClr val="tx1"/>
                </a:solidFill>
              </a:rPr>
              <a:t>была названа в 1940 году Кладбищенская улица за Невской заставой. </a:t>
            </a:r>
            <a:r>
              <a:rPr lang="ru-RU" sz="1500" dirty="0" smtClean="0">
                <a:solidFill>
                  <a:schemeClr val="tx1"/>
                </a:solidFill>
              </a:rPr>
              <a:t>С </a:t>
            </a:r>
            <a:r>
              <a:rPr lang="ru-RU" sz="1500" dirty="0">
                <a:solidFill>
                  <a:schemeClr val="tx1"/>
                </a:solidFill>
              </a:rPr>
              <a:t>1952 года в </a:t>
            </a:r>
            <a:r>
              <a:rPr lang="ru-RU" sz="1500" dirty="0" smtClean="0">
                <a:solidFill>
                  <a:schemeClr val="tx1"/>
                </a:solidFill>
              </a:rPr>
              <a:t>ул. </a:t>
            </a:r>
            <a:r>
              <a:rPr lang="ru-RU" sz="1500" dirty="0">
                <a:solidFill>
                  <a:schemeClr val="tx1"/>
                </a:solidFill>
              </a:rPr>
              <a:t>Бабушкина вошла Преображенская </a:t>
            </a:r>
            <a:r>
              <a:rPr lang="ru-RU" sz="1500" dirty="0" smtClean="0">
                <a:solidFill>
                  <a:schemeClr val="tx1"/>
                </a:solidFill>
              </a:rPr>
              <a:t>дорога, а позднее в неё включили </a:t>
            </a:r>
            <a:r>
              <a:rPr lang="ru-RU" sz="1500" dirty="0">
                <a:solidFill>
                  <a:schemeClr val="tx1"/>
                </a:solidFill>
              </a:rPr>
              <a:t>Приамурскую, Ольгинскую, Заводскую улицы, утратившие свои </a:t>
            </a:r>
            <a:r>
              <a:rPr lang="ru-RU" sz="1500" dirty="0" smtClean="0">
                <a:solidFill>
                  <a:schemeClr val="tx1"/>
                </a:solidFill>
              </a:rPr>
              <a:t>названия. </a:t>
            </a:r>
            <a:r>
              <a:rPr lang="ru-RU" sz="1500" dirty="0">
                <a:solidFill>
                  <a:schemeClr val="tx1"/>
                </a:solidFill>
              </a:rPr>
              <a:t>Теперь </a:t>
            </a:r>
            <a:r>
              <a:rPr lang="ru-RU" sz="1500" dirty="0" smtClean="0">
                <a:solidFill>
                  <a:schemeClr val="tx1"/>
                </a:solidFill>
              </a:rPr>
              <a:t>ул.Бабушкина </a:t>
            </a:r>
            <a:r>
              <a:rPr lang="ru-RU" sz="1500" dirty="0">
                <a:solidFill>
                  <a:schemeClr val="tx1"/>
                </a:solidFill>
              </a:rPr>
              <a:t>тянется от Большого Смоленского проспекта до </a:t>
            </a:r>
            <a:r>
              <a:rPr lang="ru-RU" sz="1500" dirty="0" smtClean="0">
                <a:solidFill>
                  <a:schemeClr val="tx1"/>
                </a:solidFill>
              </a:rPr>
              <a:t>пр.Обуховской </a:t>
            </a:r>
            <a:r>
              <a:rPr lang="ru-RU" sz="1500" dirty="0">
                <a:solidFill>
                  <a:schemeClr val="tx1"/>
                </a:solidFill>
              </a:rPr>
              <a:t>Обороны. </a:t>
            </a:r>
            <a:r>
              <a:rPr lang="ru-RU" sz="1500" dirty="0" smtClean="0">
                <a:solidFill>
                  <a:schemeClr val="tx1"/>
                </a:solidFill>
              </a:rPr>
              <a:t>Ул</a:t>
            </a:r>
            <a:r>
              <a:rPr lang="ru-RU" sz="1500" dirty="0">
                <a:solidFill>
                  <a:schemeClr val="tx1"/>
                </a:solidFill>
              </a:rPr>
              <a:t>.</a:t>
            </a:r>
            <a:r>
              <a:rPr lang="ru-RU" sz="1500" dirty="0" smtClean="0">
                <a:solidFill>
                  <a:schemeClr val="tx1"/>
                </a:solidFill>
              </a:rPr>
              <a:t>Бабушкина </a:t>
            </a:r>
            <a:r>
              <a:rPr lang="ru-RU" sz="1500" dirty="0">
                <a:solidFill>
                  <a:schemeClr val="tx1"/>
                </a:solidFill>
              </a:rPr>
              <a:t>есть также в Красном Селе</a:t>
            </a:r>
            <a:r>
              <a:rPr lang="ru-RU" sz="1500" dirty="0" smtClean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>
                <a:solidFill>
                  <a:schemeClr val="tx1"/>
                </a:solidFill>
              </a:rPr>
              <a:t>Иван Васильевич Бабушкин-профессиональный </a:t>
            </a:r>
            <a:r>
              <a:rPr lang="ru-RU" sz="1500" dirty="0">
                <a:solidFill>
                  <a:schemeClr val="tx1"/>
                </a:solidFill>
              </a:rPr>
              <a:t>революционер, большевик-искровец. Известен под партийными псевдонимами Николай Николаевич, Богдан, Новицкая и др.</a:t>
            </a:r>
          </a:p>
        </p:txBody>
      </p:sp>
      <p:pic>
        <p:nvPicPr>
          <p:cNvPr id="2050" name="Picture 2" descr="C:\Users\Дениска\Desktop\География проэкт\IMG_4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6897"/>
            <a:ext cx="4032448" cy="22503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Дениска\Desktop\География проэкт\IMG_44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43" y="2967215"/>
            <a:ext cx="4028933" cy="21358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716897"/>
            <a:ext cx="3060848" cy="4315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977" t="26953" r="15605" b="45384"/>
          <a:stretch/>
        </p:blipFill>
        <p:spPr>
          <a:xfrm>
            <a:off x="323528" y="716897"/>
            <a:ext cx="1724678" cy="5095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4077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3544" y="-16103"/>
            <a:ext cx="5935929" cy="731912"/>
          </a:xfrm>
        </p:spPr>
        <p:txBody>
          <a:bodyPr/>
          <a:lstStyle/>
          <a:p>
            <a:r>
              <a:rPr lang="ru-RU" sz="5000" dirty="0" smtClean="0"/>
              <a:t>Улица Крупской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540769"/>
            <a:ext cx="8352928" cy="142684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</a:rPr>
              <a:t>Переименована в </a:t>
            </a:r>
            <a:r>
              <a:rPr lang="ru-RU" sz="1800" dirty="0" smtClean="0">
                <a:solidFill>
                  <a:schemeClr val="tx1"/>
                </a:solidFill>
              </a:rPr>
              <a:t>1964 </a:t>
            </a:r>
            <a:r>
              <a:rPr lang="ru-RU" sz="1800" dirty="0">
                <a:solidFill>
                  <a:schemeClr val="tx1"/>
                </a:solidFill>
              </a:rPr>
              <a:t>году из Московской улицы в улицу Ткачей.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</a:rPr>
              <a:t>У</a:t>
            </a:r>
            <a:r>
              <a:rPr lang="ru-RU" sz="1800" dirty="0" smtClean="0">
                <a:solidFill>
                  <a:schemeClr val="tx1"/>
                </a:solidFill>
              </a:rPr>
              <a:t>лица </a:t>
            </a:r>
            <a:r>
              <a:rPr lang="ru-RU" sz="1800" dirty="0">
                <a:solidFill>
                  <a:schemeClr val="tx1"/>
                </a:solidFill>
              </a:rPr>
              <a:t>Крупской проходит от </a:t>
            </a:r>
            <a:r>
              <a:rPr lang="ru-RU" sz="1800" dirty="0" smtClean="0">
                <a:solidFill>
                  <a:schemeClr val="tx1"/>
                </a:solidFill>
              </a:rPr>
              <a:t>пр.Обуховской </a:t>
            </a:r>
            <a:r>
              <a:rPr lang="ru-RU" sz="1800" dirty="0">
                <a:solidFill>
                  <a:schemeClr val="tx1"/>
                </a:solidFill>
              </a:rPr>
              <a:t>Обороны в тупик за </a:t>
            </a:r>
            <a:r>
              <a:rPr lang="ru-RU" sz="1800" dirty="0" smtClean="0">
                <a:solidFill>
                  <a:schemeClr val="tx1"/>
                </a:solidFill>
              </a:rPr>
              <a:t>ул.Седова.</a:t>
            </a:r>
            <a:r>
              <a:rPr lang="ru-RU" sz="1800" dirty="0"/>
              <a:t> </a:t>
            </a:r>
            <a:r>
              <a:rPr lang="ru-RU" sz="1800" dirty="0">
                <a:solidFill>
                  <a:schemeClr val="tx1"/>
                </a:solidFill>
              </a:rPr>
              <a:t>Недалеко от улицы находится крупнейшая книжная ярмарка Петербурга — бывший </a:t>
            </a:r>
            <a:r>
              <a:rPr lang="ru-RU" sz="1800" dirty="0" smtClean="0">
                <a:solidFill>
                  <a:schemeClr val="tx1"/>
                </a:solidFill>
              </a:rPr>
              <a:t>ДК им. Крупской.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Надежда Константиновна Крупская </a:t>
            </a:r>
            <a:r>
              <a:rPr lang="ru-RU" sz="1800" dirty="0">
                <a:solidFill>
                  <a:schemeClr val="tx1"/>
                </a:solidFill>
              </a:rPr>
              <a:t>— российский революционер, советский партийный, общественный и культурный деятель. Жена основателя СССР — В. И. Ульянова (Ленина). Почётный </a:t>
            </a:r>
            <a:r>
              <a:rPr lang="ru-RU" sz="1800" dirty="0" smtClean="0">
                <a:solidFill>
                  <a:schemeClr val="tx1"/>
                </a:solidFill>
              </a:rPr>
              <a:t>член Академии Наук СССР.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Дениска\Desktop\География проэкт\IMG_4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09" r="29285"/>
          <a:stretch>
            <a:fillRect/>
          </a:stretch>
        </p:blipFill>
        <p:spPr bwMode="auto">
          <a:xfrm>
            <a:off x="971600" y="548680"/>
            <a:ext cx="3851920" cy="392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Дениска\Desktop\География проэкт\IMG_45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887" t="25283" r="27067" b="54380"/>
          <a:stretch/>
        </p:blipFill>
        <p:spPr bwMode="auto">
          <a:xfrm>
            <a:off x="971600" y="548680"/>
            <a:ext cx="1744214" cy="524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898381"/>
            <a:ext cx="2947597" cy="36423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897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</TotalTime>
  <Words>991</Words>
  <Application>Microsoft Office PowerPoint</Application>
  <PresentationFormat>Экран (4:3)</PresentationFormat>
  <Paragraphs>81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Соседство</vt:lpstr>
      <vt:lpstr>Их именами названы…</vt:lpstr>
      <vt:lpstr>Цели работы</vt:lpstr>
      <vt:lpstr>Мы провели социологический опрос:</vt:lpstr>
      <vt:lpstr>Слайд 4</vt:lpstr>
      <vt:lpstr>Проспект Обуховской обороны</vt:lpstr>
      <vt:lpstr>Улица Шелгунова</vt:lpstr>
      <vt:lpstr>Улица Невзоровой</vt:lpstr>
      <vt:lpstr>Улица Бабушкина</vt:lpstr>
      <vt:lpstr>Улица Крупской</vt:lpstr>
      <vt:lpstr>Улица Ткачей</vt:lpstr>
      <vt:lpstr>Проспект Елизарова</vt:lpstr>
      <vt:lpstr>Слайд 12</vt:lpstr>
      <vt:lpstr>Улица Седова</vt:lpstr>
      <vt:lpstr>Экспедиция</vt:lpstr>
      <vt:lpstr>Улица Пинегина</vt:lpstr>
      <vt:lpstr>Улица Полярников</vt:lpstr>
      <vt:lpstr>Слайд 17</vt:lpstr>
      <vt:lpstr>Слайд 18</vt:lpstr>
      <vt:lpstr>Слайд 19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Дениска</dc:creator>
  <cp:lastModifiedBy>1</cp:lastModifiedBy>
  <cp:revision>100</cp:revision>
  <dcterms:created xsi:type="dcterms:W3CDTF">2013-10-16T12:04:57Z</dcterms:created>
  <dcterms:modified xsi:type="dcterms:W3CDTF">2014-03-03T10:26:35Z</dcterms:modified>
</cp:coreProperties>
</file>