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4" r:id="rId3"/>
    <p:sldId id="257" r:id="rId4"/>
    <p:sldId id="258" r:id="rId5"/>
    <p:sldId id="261" r:id="rId6"/>
    <p:sldId id="262" r:id="rId7"/>
    <p:sldId id="263" r:id="rId8"/>
    <p:sldId id="265" r:id="rId9"/>
    <p:sldId id="271" r:id="rId10"/>
    <p:sldId id="272" r:id="rId11"/>
    <p:sldId id="273" r:id="rId12"/>
    <p:sldId id="274" r:id="rId13"/>
    <p:sldId id="266" r:id="rId14"/>
    <p:sldId id="267" r:id="rId15"/>
    <p:sldId id="260" r:id="rId16"/>
    <p:sldId id="275" r:id="rId17"/>
    <p:sldId id="276" r:id="rId18"/>
    <p:sldId id="268" r:id="rId19"/>
    <p:sldId id="269" r:id="rId20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C66"/>
    <a:srgbClr val="1307B1"/>
    <a:srgbClr val="99FF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70" d="100"/>
          <a:sy n="70" d="100"/>
        </p:scale>
        <p:origin x="-744" y="-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1284B6-D29B-40DB-A4DE-C38DC9C53196}" type="datetimeFigureOut">
              <a:rPr lang="ru-RU" smtClean="0"/>
              <a:pPr/>
              <a:t>16.03.2014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118B67-EEF8-4F35-A2A4-F2E5AB0DAEB7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197919345"/>
      </p:ext>
    </p:extLst>
  </p:cSld>
  <p:clrMapOvr>
    <a:masterClrMapping/>
  </p:clrMapOvr>
  <p:transition spd="slow">
    <p:wip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1284B6-D29B-40DB-A4DE-C38DC9C53196}" type="datetimeFigureOut">
              <a:rPr lang="ru-RU" smtClean="0"/>
              <a:pPr/>
              <a:t>16.03.2014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118B67-EEF8-4F35-A2A4-F2E5AB0DAEB7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272701434"/>
      </p:ext>
    </p:extLst>
  </p:cSld>
  <p:clrMapOvr>
    <a:masterClrMapping/>
  </p:clrMapOvr>
  <p:transition spd="slow">
    <p:wip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1284B6-D29B-40DB-A4DE-C38DC9C53196}" type="datetimeFigureOut">
              <a:rPr lang="ru-RU" smtClean="0"/>
              <a:pPr/>
              <a:t>16.03.2014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118B67-EEF8-4F35-A2A4-F2E5AB0DAEB7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452648335"/>
      </p:ext>
    </p:extLst>
  </p:cSld>
  <p:clrMapOvr>
    <a:masterClrMapping/>
  </p:clrMapOvr>
  <p:transition spd="slow">
    <p:wip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1284B6-D29B-40DB-A4DE-C38DC9C53196}" type="datetimeFigureOut">
              <a:rPr lang="ru-RU" smtClean="0"/>
              <a:pPr/>
              <a:t>16.03.2014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118B67-EEF8-4F35-A2A4-F2E5AB0DAEB7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876364948"/>
      </p:ext>
    </p:extLst>
  </p:cSld>
  <p:clrMapOvr>
    <a:masterClrMapping/>
  </p:clrMapOvr>
  <p:transition spd="slow">
    <p:wip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1284B6-D29B-40DB-A4DE-C38DC9C53196}" type="datetimeFigureOut">
              <a:rPr lang="ru-RU" smtClean="0"/>
              <a:pPr/>
              <a:t>16.03.2014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118B67-EEF8-4F35-A2A4-F2E5AB0DAEB7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811328133"/>
      </p:ext>
    </p:extLst>
  </p:cSld>
  <p:clrMapOvr>
    <a:masterClrMapping/>
  </p:clrMapOvr>
  <p:transition spd="slow">
    <p:wip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1284B6-D29B-40DB-A4DE-C38DC9C53196}" type="datetimeFigureOut">
              <a:rPr lang="ru-RU" smtClean="0"/>
              <a:pPr/>
              <a:t>16.03.2014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118B67-EEF8-4F35-A2A4-F2E5AB0DAEB7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987003942"/>
      </p:ext>
    </p:extLst>
  </p:cSld>
  <p:clrMapOvr>
    <a:masterClrMapping/>
  </p:clrMapOvr>
  <p:transition spd="slow">
    <p:wip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1284B6-D29B-40DB-A4DE-C38DC9C53196}" type="datetimeFigureOut">
              <a:rPr lang="ru-RU" smtClean="0"/>
              <a:pPr/>
              <a:t>16.03.2014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118B67-EEF8-4F35-A2A4-F2E5AB0DAEB7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533905185"/>
      </p:ext>
    </p:extLst>
  </p:cSld>
  <p:clrMapOvr>
    <a:masterClrMapping/>
  </p:clrMapOvr>
  <p:transition spd="slow">
    <p:wip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1284B6-D29B-40DB-A4DE-C38DC9C53196}" type="datetimeFigureOut">
              <a:rPr lang="ru-RU" smtClean="0"/>
              <a:pPr/>
              <a:t>16.03.2014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118B67-EEF8-4F35-A2A4-F2E5AB0DAEB7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631938851"/>
      </p:ext>
    </p:extLst>
  </p:cSld>
  <p:clrMapOvr>
    <a:masterClrMapping/>
  </p:clrMapOvr>
  <p:transition spd="slow">
    <p:wip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1284B6-D29B-40DB-A4DE-C38DC9C53196}" type="datetimeFigureOut">
              <a:rPr lang="ru-RU" smtClean="0"/>
              <a:pPr/>
              <a:t>16.03.2014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118B67-EEF8-4F35-A2A4-F2E5AB0DAEB7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339829876"/>
      </p:ext>
    </p:extLst>
  </p:cSld>
  <p:clrMapOvr>
    <a:masterClrMapping/>
  </p:clrMapOvr>
  <p:transition spd="slow">
    <p:wip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1284B6-D29B-40DB-A4DE-C38DC9C53196}" type="datetimeFigureOut">
              <a:rPr lang="ru-RU" smtClean="0"/>
              <a:pPr/>
              <a:t>16.03.2014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118B67-EEF8-4F35-A2A4-F2E5AB0DAEB7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671350127"/>
      </p:ext>
    </p:extLst>
  </p:cSld>
  <p:clrMapOvr>
    <a:masterClrMapping/>
  </p:clrMapOvr>
  <p:transition spd="slow">
    <p:wip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1284B6-D29B-40DB-A4DE-C38DC9C53196}" type="datetimeFigureOut">
              <a:rPr lang="ru-RU" smtClean="0"/>
              <a:pPr/>
              <a:t>16.03.2014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118B67-EEF8-4F35-A2A4-F2E5AB0DAEB7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250359355"/>
      </p:ext>
    </p:extLst>
  </p:cSld>
  <p:clrMapOvr>
    <a:masterClrMapping/>
  </p:clrMapOvr>
  <p:transition spd="slow">
    <p:wip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1284B6-D29B-40DB-A4DE-C38DC9C53196}" type="datetimeFigureOut">
              <a:rPr lang="ru-RU" smtClean="0"/>
              <a:pPr/>
              <a:t>16.03.2014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118B67-EEF8-4F35-A2A4-F2E5AB0DAEB7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3868088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wipe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9.png"/><Relationship Id="rId5" Type="http://schemas.openxmlformats.org/officeDocument/2006/relationships/image" Target="../media/image38.jpeg"/><Relationship Id="rId4" Type="http://schemas.openxmlformats.org/officeDocument/2006/relationships/image" Target="../media/image3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png"/><Relationship Id="rId3" Type="http://schemas.openxmlformats.org/officeDocument/2006/relationships/image" Target="../media/image45.png"/><Relationship Id="rId7" Type="http://schemas.openxmlformats.org/officeDocument/2006/relationships/image" Target="../media/image49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8.png"/><Relationship Id="rId5" Type="http://schemas.openxmlformats.org/officeDocument/2006/relationships/image" Target="../media/image47.png"/><Relationship Id="rId4" Type="http://schemas.openxmlformats.org/officeDocument/2006/relationships/image" Target="../media/image4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Группа 11"/>
          <p:cNvGrpSpPr/>
          <p:nvPr/>
        </p:nvGrpSpPr>
        <p:grpSpPr>
          <a:xfrm>
            <a:off x="0" y="-154797"/>
            <a:ext cx="12192000" cy="7068677"/>
            <a:chOff x="0" y="-154797"/>
            <a:chExt cx="12192000" cy="7068677"/>
          </a:xfrm>
        </p:grpSpPr>
        <p:pic>
          <p:nvPicPr>
            <p:cNvPr id="9" name="Рисунок 8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4135120" y="0"/>
              <a:ext cx="6977141" cy="6844688"/>
            </a:xfrm>
            <a:prstGeom prst="rect">
              <a:avLst/>
            </a:prstGeom>
          </p:spPr>
        </p:pic>
        <p:grpSp>
          <p:nvGrpSpPr>
            <p:cNvPr id="11" name="Группа 10"/>
            <p:cNvGrpSpPr/>
            <p:nvPr/>
          </p:nvGrpSpPr>
          <p:grpSpPr>
            <a:xfrm>
              <a:off x="0" y="-154797"/>
              <a:ext cx="12192000" cy="7068677"/>
              <a:chOff x="0" y="-154797"/>
              <a:chExt cx="12192000" cy="7068677"/>
            </a:xfrm>
          </p:grpSpPr>
          <p:pic>
            <p:nvPicPr>
              <p:cNvPr id="5" name="Рисунок 4"/>
              <p:cNvPicPr>
                <a:picLocks noChangeAspect="1"/>
              </p:cNvPicPr>
              <p:nvPr/>
            </p:nvPicPr>
            <p:blipFill rotWithShape="1">
              <a:blip r:embed="rId3" cstate="print"/>
              <a:srcRect l="1" t="-4625" r="163" b="4625"/>
              <a:stretch/>
            </p:blipFill>
            <p:spPr>
              <a:xfrm>
                <a:off x="7582408" y="-154797"/>
                <a:ext cx="4609592" cy="3390757"/>
              </a:xfrm>
              <a:prstGeom prst="rect">
                <a:avLst/>
              </a:prstGeom>
            </p:spPr>
          </p:pic>
          <p:pic>
            <p:nvPicPr>
              <p:cNvPr id="6" name="Рисунок 5"/>
              <p:cNvPicPr>
                <a:picLocks noChangeAspect="1"/>
              </p:cNvPicPr>
              <p:nvPr/>
            </p:nvPicPr>
            <p:blipFill>
              <a:blip r:embed="rId4" cstate="print"/>
              <a:stretch>
                <a:fillRect/>
              </a:stretch>
            </p:blipFill>
            <p:spPr>
              <a:xfrm>
                <a:off x="7582408" y="3235960"/>
                <a:ext cx="4609592" cy="3677920"/>
              </a:xfrm>
              <a:prstGeom prst="rect">
                <a:avLst/>
              </a:prstGeom>
            </p:spPr>
          </p:pic>
          <p:pic>
            <p:nvPicPr>
              <p:cNvPr id="7" name="Рисунок 6"/>
              <p:cNvPicPr>
                <a:picLocks noChangeAspect="1"/>
              </p:cNvPicPr>
              <p:nvPr/>
            </p:nvPicPr>
            <p:blipFill>
              <a:blip r:embed="rId5" cstate="print"/>
              <a:stretch>
                <a:fillRect/>
              </a:stretch>
            </p:blipFill>
            <p:spPr>
              <a:xfrm>
                <a:off x="0" y="3180080"/>
                <a:ext cx="4845835" cy="3677920"/>
              </a:xfrm>
              <a:prstGeom prst="rect">
                <a:avLst/>
              </a:prstGeom>
            </p:spPr>
          </p:pic>
          <p:pic>
            <p:nvPicPr>
              <p:cNvPr id="8" name="Рисунок 7"/>
              <p:cNvPicPr>
                <a:picLocks noChangeAspect="1"/>
              </p:cNvPicPr>
              <p:nvPr/>
            </p:nvPicPr>
            <p:blipFill>
              <a:blip r:embed="rId6" cstate="print"/>
              <a:stretch>
                <a:fillRect/>
              </a:stretch>
            </p:blipFill>
            <p:spPr>
              <a:xfrm>
                <a:off x="0" y="0"/>
                <a:ext cx="4845835" cy="3180080"/>
              </a:xfrm>
              <a:prstGeom prst="rect">
                <a:avLst/>
              </a:prstGeom>
            </p:spPr>
          </p:pic>
        </p:grpSp>
      </p:grp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35280" y="-13311"/>
            <a:ext cx="11358880" cy="1537311"/>
          </a:xfrm>
        </p:spPr>
        <p:txBody>
          <a:bodyPr>
            <a:normAutofit fontScale="90000"/>
          </a:bodyPr>
          <a:lstStyle/>
          <a:p>
            <a:r>
              <a:rPr lang="ru-RU" dirty="0" err="1" smtClean="0">
                <a:ln w="12700">
                  <a:noFill/>
                </a:ln>
                <a:solidFill>
                  <a:schemeClr val="accent1">
                    <a:lumMod val="75000"/>
                  </a:schemeClr>
                </a:solidFill>
              </a:rPr>
              <a:t>Проектно</a:t>
            </a:r>
            <a:r>
              <a:rPr lang="ru-RU" dirty="0" smtClean="0">
                <a:ln w="12700">
                  <a:noFill/>
                </a:ln>
                <a:solidFill>
                  <a:schemeClr val="accent1">
                    <a:lumMod val="75000"/>
                  </a:schemeClr>
                </a:solidFill>
              </a:rPr>
              <a:t> – исследовательская деятельность</a:t>
            </a:r>
            <a:endParaRPr lang="ru-RU" sz="10700" b="1" dirty="0">
              <a:ln w="12700">
                <a:noFill/>
              </a:ln>
              <a:solidFill>
                <a:srgbClr val="00B0F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671564" y="6062425"/>
            <a:ext cx="6431280" cy="1224280"/>
          </a:xfrm>
        </p:spPr>
        <p:txBody>
          <a:bodyPr>
            <a:noAutofit/>
          </a:bodyPr>
          <a:lstStyle/>
          <a:p>
            <a:pPr>
              <a:spcBef>
                <a:spcPts val="0"/>
              </a:spcBef>
            </a:pPr>
            <a:r>
              <a:rPr lang="ru-RU" b="1" dirty="0" smtClean="0"/>
              <a:t>Руководитель проекта</a:t>
            </a:r>
          </a:p>
          <a:p>
            <a:pPr>
              <a:spcBef>
                <a:spcPts val="0"/>
              </a:spcBef>
            </a:pPr>
            <a:r>
              <a:rPr lang="ru-RU" b="1" dirty="0" smtClean="0"/>
              <a:t>Евелева</a:t>
            </a:r>
            <a:r>
              <a:rPr lang="ru-RU" b="1" dirty="0"/>
              <a:t> </a:t>
            </a:r>
            <a:r>
              <a:rPr lang="ru-RU" b="1" dirty="0" smtClean="0"/>
              <a:t>Светлана Юрьевна</a:t>
            </a:r>
            <a:endParaRPr lang="ru-RU" sz="1000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81280" y="5196345"/>
            <a:ext cx="3749040" cy="1569660"/>
          </a:xfrm>
          <a:prstGeom prst="rect">
            <a:avLst/>
          </a:prstGeom>
          <a:solidFill>
            <a:schemeClr val="accent1">
              <a:lumMod val="40000"/>
              <a:lumOff val="60000"/>
              <a:alpha val="72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3200" dirty="0" smtClean="0"/>
              <a:t>Лицей №329    9Б</a:t>
            </a:r>
          </a:p>
          <a:p>
            <a:r>
              <a:rPr lang="ru-RU" sz="3200" dirty="0" smtClean="0"/>
              <a:t>Шадрина Татьяна </a:t>
            </a:r>
          </a:p>
          <a:p>
            <a:r>
              <a:rPr lang="ru-RU" sz="3200" dirty="0" smtClean="0"/>
              <a:t>Щербакова Валерия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0" y="2321560"/>
            <a:ext cx="12192000" cy="1569660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40000"/>
                  <a:lumOff val="60000"/>
                  <a:alpha val="89000"/>
                </a:schemeClr>
              </a:gs>
              <a:gs pos="100000">
                <a:schemeClr val="accent1">
                  <a:lumMod val="40000"/>
                  <a:lumOff val="60000"/>
                  <a:alpha val="51000"/>
                </a:schemeClr>
              </a:gs>
            </a:gsLst>
            <a:path path="circle">
              <a:fillToRect l="50000" t="-80000" r="50000" b="180000"/>
            </a:path>
            <a:tileRect/>
          </a:gradFill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sz="9600" b="1" dirty="0" smtClean="0">
                <a:ln w="38100">
                  <a:solidFill>
                    <a:schemeClr val="accent1">
                      <a:lumMod val="50000"/>
                    </a:schemeClr>
                  </a:solidFill>
                </a:ln>
                <a:solidFill>
                  <a:srgbClr val="00B0F0"/>
                </a:solidFill>
              </a:rPr>
              <a:t>Что мы едим?</a:t>
            </a:r>
            <a:endParaRPr lang="ru-RU" b="1" dirty="0">
              <a:ln w="38100">
                <a:solidFill>
                  <a:schemeClr val="accent1">
                    <a:lumMod val="50000"/>
                  </a:schemeClr>
                </a:solidFill>
              </a:ln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265814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print"/>
          <a:srcRect l="25" t="2837" r="-1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000" b="1" dirty="0" smtClean="0">
                <a:solidFill>
                  <a:srgbClr val="C00000"/>
                </a:solidFill>
              </a:rPr>
              <a:t>Опасные добавки </a:t>
            </a:r>
            <a:endParaRPr lang="ru-RU" sz="6000" b="1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4000" b="1" dirty="0"/>
              <a:t>Запрещают</a:t>
            </a:r>
            <a:r>
              <a:rPr lang="ru-RU" sz="4000" dirty="0"/>
              <a:t>, обычно, Е-компоненты при наличии угрозы для жизни, например те, которые приводят к летальному </a:t>
            </a:r>
            <a:r>
              <a:rPr lang="ru-RU" sz="4000" dirty="0" smtClean="0"/>
              <a:t>исходу.</a:t>
            </a:r>
            <a:endParaRPr lang="ru-RU" sz="4000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38200" y="3694636"/>
            <a:ext cx="4839106" cy="282284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008982" y="3694636"/>
            <a:ext cx="2857500" cy="28228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5628326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b="1" dirty="0" smtClean="0"/>
              <a:t>Е-250 − нитрит натрия </a:t>
            </a:r>
            <a:endParaRPr lang="ru-RU" sz="5400" b="1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9134956" y="4362755"/>
            <a:ext cx="2654788" cy="1991091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475963" y="2056110"/>
            <a:ext cx="8210145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Воздействие </a:t>
            </a:r>
            <a:r>
              <a:rPr lang="ru-RU" sz="2400" dirty="0"/>
              <a:t>на организм:</a:t>
            </a:r>
          </a:p>
          <a:p>
            <a:r>
              <a:rPr lang="ru-RU" sz="2400" dirty="0"/>
              <a:t>•	Повышенная возбудимость нервной системы у детей</a:t>
            </a:r>
          </a:p>
          <a:p>
            <a:r>
              <a:rPr lang="ru-RU" sz="2400" dirty="0"/>
              <a:t>•	Кислородное голодание организма (гипоксия)</a:t>
            </a:r>
          </a:p>
          <a:p>
            <a:r>
              <a:rPr lang="ru-RU" sz="2400" dirty="0"/>
              <a:t>•	Уменьшение содержания витаминов в </a:t>
            </a:r>
            <a:r>
              <a:rPr lang="ru-RU" sz="2400" dirty="0" smtClean="0"/>
              <a:t>организме</a:t>
            </a:r>
            <a:endParaRPr lang="ru-RU" sz="2400" dirty="0"/>
          </a:p>
          <a:p>
            <a:r>
              <a:rPr lang="ru-RU" sz="2400" dirty="0"/>
              <a:t>•	Пищевые отравления с возможным летальным исходом</a:t>
            </a:r>
          </a:p>
          <a:p>
            <a:r>
              <a:rPr lang="ru-RU" sz="2400" dirty="0"/>
              <a:t>•	Онкологические заболевания</a:t>
            </a:r>
          </a:p>
          <a:p>
            <a:r>
              <a:rPr lang="ru-RU" sz="2400" dirty="0"/>
              <a:t>Продукты с содержанием нитрита натрия: бекон (особенно жареный), солонина, сосиски, ветчина, копченое мясо и рыба.</a:t>
            </a: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9111924" y="1642670"/>
            <a:ext cx="2654788" cy="23062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7244665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fractur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0206" y="0"/>
            <a:ext cx="12171794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000" b="1" dirty="0" smtClean="0"/>
              <a:t>Е-951 − аспартам </a:t>
            </a:r>
            <a:endParaRPr lang="ru-RU" sz="60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525294" y="1690688"/>
            <a:ext cx="7359171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/>
              <a:t>Воздействие на организм:</a:t>
            </a:r>
          </a:p>
          <a:p>
            <a:r>
              <a:rPr lang="ru-RU" sz="2800" dirty="0"/>
              <a:t>•	истощение запасов серотонина в коре головного мозга</a:t>
            </a:r>
          </a:p>
          <a:p>
            <a:r>
              <a:rPr lang="ru-RU" sz="2800" dirty="0"/>
              <a:t>•	развитие маниакальной депрессии, припадков </a:t>
            </a:r>
            <a:r>
              <a:rPr lang="ru-RU" sz="2800" dirty="0" smtClean="0"/>
              <a:t>паники (</a:t>
            </a:r>
            <a:r>
              <a:rPr lang="ru-RU" sz="2800" dirty="0"/>
              <a:t>при чрезмерном употреблении).</a:t>
            </a:r>
          </a:p>
          <a:p>
            <a:endParaRPr lang="ru-RU" sz="2800" dirty="0"/>
          </a:p>
          <a:p>
            <a:r>
              <a:rPr lang="ru-RU" sz="2800" dirty="0"/>
              <a:t>Продукты с содержанием аспартама: жевательные резинки, газированные напитки (в особенности импортного производства).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389552" y="856488"/>
            <a:ext cx="3383347" cy="2766809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389553" y="3891290"/>
            <a:ext cx="3383347" cy="25001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62603325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drap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print"/>
          <a:srcRect l="1" r="-2755"/>
          <a:stretch/>
        </p:blipFill>
        <p:spPr>
          <a:xfrm>
            <a:off x="0" y="-21783"/>
            <a:ext cx="7213600" cy="6879783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882766" y="-21782"/>
            <a:ext cx="5309234" cy="68797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857499496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0"/>
                <a:lumOff val="100000"/>
              </a:schemeClr>
            </a:gs>
            <a:gs pos="35000">
              <a:schemeClr val="accent1">
                <a:lumMod val="0"/>
                <a:lumOff val="100000"/>
              </a:schemeClr>
            </a:gs>
            <a:gs pos="100000">
              <a:schemeClr val="accent1">
                <a:lumMod val="100000"/>
              </a:schemeClr>
            </a:gs>
          </a:gsLst>
          <a:path path="circle">
            <a:fillToRect l="50000" t="-80000" r="50000" b="18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/>
          <a:srcRect l="4484" r="-4484"/>
          <a:stretch/>
        </p:blipFill>
        <p:spPr>
          <a:xfrm>
            <a:off x="300729" y="1220440"/>
            <a:ext cx="3654990" cy="487332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51551" y="223520"/>
            <a:ext cx="80264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/>
              <a:t>Осмотр составов продуктов </a:t>
            </a:r>
            <a:endParaRPr lang="ru-RU" sz="44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434400" y="1220440"/>
            <a:ext cx="3843551" cy="241286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4" cstate="print"/>
          <a:srcRect l="11547" r="-11547"/>
          <a:stretch/>
        </p:blipFill>
        <p:spPr>
          <a:xfrm>
            <a:off x="8887630" y="1220440"/>
            <a:ext cx="3648378" cy="4864503"/>
          </a:xfrm>
          <a:prstGeom prst="rect">
            <a:avLst/>
          </a:prstGeom>
        </p:spPr>
      </p:pic>
      <p:pic>
        <p:nvPicPr>
          <p:cNvPr id="2050" name="Picture 2" descr="http://upload.wikimedia.org/wikipedia/commons/b/b1/Myaso_(3897728158)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460960" y="-21568411"/>
            <a:ext cx="33601025" cy="224681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6" cstate="print"/>
          <a:srcRect r="1592" b="9125"/>
          <a:stretch/>
        </p:blipFill>
        <p:spPr>
          <a:xfrm>
            <a:off x="4434400" y="3676203"/>
            <a:ext cx="3896491" cy="24087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5683170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80263" cy="68580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55745" y="1352075"/>
            <a:ext cx="7040000" cy="4609694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400044" y="294640"/>
            <a:ext cx="61569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/>
              <a:t>Результаты осмотра</a:t>
            </a:r>
            <a:endParaRPr lang="ru-RU" sz="3200" dirty="0"/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569102" y="879415"/>
            <a:ext cx="4465567" cy="2349796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569103" y="3429446"/>
            <a:ext cx="4465566" cy="28138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676710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 rotWithShape="1">
          <a:blip r:embed="rId2" cstate="print"/>
          <a:srcRect b="2457"/>
          <a:stretch/>
        </p:blipFill>
        <p:spPr>
          <a:xfrm>
            <a:off x="6663" y="0"/>
            <a:ext cx="12191946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b="1" dirty="0" smtClean="0">
                <a:solidFill>
                  <a:srgbClr val="FFFF00"/>
                </a:solidFill>
              </a:rPr>
              <a:t>Продукты без Е - добавок</a:t>
            </a:r>
            <a:endParaRPr lang="ru-RU" sz="5400" b="1" dirty="0">
              <a:solidFill>
                <a:srgbClr val="FFFF00"/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74388" y="1761618"/>
            <a:ext cx="2274017" cy="2021732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222792" y="1765366"/>
            <a:ext cx="3241193" cy="2073613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8041656" y="1761618"/>
            <a:ext cx="3128407" cy="2077361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974388" y="4250718"/>
            <a:ext cx="2274017" cy="2179266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7" cstate="print"/>
          <a:srcRect b="7617"/>
          <a:stretch/>
        </p:blipFill>
        <p:spPr>
          <a:xfrm>
            <a:off x="4222793" y="4250718"/>
            <a:ext cx="3241193" cy="2179266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8041656" y="4250718"/>
            <a:ext cx="3128407" cy="21764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047598754"/>
      </p:ext>
    </p:extLst>
  </p:cSld>
  <p:clrMapOvr>
    <a:masterClrMapping/>
  </p:clrMapOvr>
  <p:transition spd="slow">
    <p:push dir="r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672"/>
            <a:ext cx="12192001" cy="6856328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133586"/>
            <a:ext cx="10515600" cy="1325563"/>
          </a:xfrm>
        </p:spPr>
        <p:txBody>
          <a:bodyPr/>
          <a:lstStyle/>
          <a:p>
            <a:r>
              <a:rPr lang="ru-RU" dirty="0" smtClean="0"/>
              <a:t>Общее воздействие на организм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157591"/>
            <a:ext cx="10515600" cy="5398852"/>
          </a:xfrm>
        </p:spPr>
        <p:txBody>
          <a:bodyPr>
            <a:normAutofit lnSpcReduction="10000"/>
          </a:bodyPr>
          <a:lstStyle/>
          <a:p>
            <a:r>
              <a:rPr lang="ru-RU" dirty="0"/>
              <a:t>С</a:t>
            </a:r>
            <a:r>
              <a:rPr lang="ru-RU" dirty="0" smtClean="0"/>
              <a:t>пециалисты </a:t>
            </a:r>
            <a:r>
              <a:rPr lang="ru-RU" dirty="0"/>
              <a:t>- пищевики считают, что </a:t>
            </a:r>
            <a:r>
              <a:rPr lang="ru-RU" dirty="0" smtClean="0"/>
              <a:t>добавки </a:t>
            </a:r>
            <a:r>
              <a:rPr lang="ru-RU" dirty="0"/>
              <a:t>не так уж и страшны, </a:t>
            </a:r>
            <a:r>
              <a:rPr lang="ru-RU" dirty="0" smtClean="0"/>
              <a:t>поскольку их </a:t>
            </a:r>
            <a:r>
              <a:rPr lang="ru-RU" dirty="0"/>
              <a:t>применение </a:t>
            </a:r>
            <a:r>
              <a:rPr lang="ru-RU" dirty="0" smtClean="0"/>
              <a:t>разрешено </a:t>
            </a:r>
            <a:r>
              <a:rPr lang="ru-RU" dirty="0"/>
              <a:t>в большинстве стран и </a:t>
            </a:r>
            <a:r>
              <a:rPr lang="ru-RU" dirty="0" smtClean="0"/>
              <a:t>употребление не </a:t>
            </a:r>
            <a:r>
              <a:rPr lang="ru-RU" dirty="0"/>
              <a:t>дает побочных эффектов. </a:t>
            </a:r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 smtClean="0"/>
          </a:p>
          <a:p>
            <a:r>
              <a:rPr lang="ru-RU" dirty="0" smtClean="0"/>
              <a:t>Экологи и медики утверждают</a:t>
            </a:r>
            <a:r>
              <a:rPr lang="ru-RU" dirty="0"/>
              <a:t>, что </a:t>
            </a:r>
            <a:r>
              <a:rPr lang="ru-RU" dirty="0" smtClean="0"/>
              <a:t>многие </a:t>
            </a:r>
            <a:r>
              <a:rPr lang="ru-RU" dirty="0"/>
              <a:t>пищевые добавки имеют свойство накапливаться в организме </a:t>
            </a:r>
            <a:r>
              <a:rPr lang="ru-RU" dirty="0" smtClean="0"/>
              <a:t>и </a:t>
            </a:r>
            <a:r>
              <a:rPr lang="ru-RU" dirty="0"/>
              <a:t>могут вызывать различные реакции: от расстройств желудка до обострения и развития серьезного заболевания.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642088" y="2380365"/>
            <a:ext cx="2798588" cy="209894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096000" y="2380365"/>
            <a:ext cx="3101764" cy="20989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453219330"/>
      </p:ext>
    </p:extLst>
  </p:cSld>
  <p:clrMapOvr>
    <a:masterClrMapping/>
  </p:clrMapOvr>
  <p:transition spd="slow">
    <p:push dir="d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9242" y="0"/>
            <a:ext cx="10515600" cy="1429431"/>
          </a:xfrm>
        </p:spPr>
        <p:txBody>
          <a:bodyPr>
            <a:normAutofit/>
          </a:bodyPr>
          <a:lstStyle/>
          <a:p>
            <a:r>
              <a:rPr lang="ru-RU" sz="6600" b="1" dirty="0" smtClean="0"/>
              <a:t>Вывод</a:t>
            </a:r>
            <a:endParaRPr lang="ru-RU" sz="66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14068" y="1181819"/>
            <a:ext cx="11507638" cy="2329132"/>
          </a:xfrm>
        </p:spPr>
        <p:txBody>
          <a:bodyPr>
            <a:normAutofit lnSpcReduction="10000"/>
          </a:bodyPr>
          <a:lstStyle/>
          <a:p>
            <a:r>
              <a:rPr lang="ru-RU" sz="4000" dirty="0"/>
              <a:t>В настоящее время продукты питания без пищевых добавок большая </a:t>
            </a:r>
            <a:r>
              <a:rPr lang="ru-RU" sz="4000" dirty="0" smtClean="0"/>
              <a:t>редкость</a:t>
            </a:r>
          </a:p>
          <a:p>
            <a:r>
              <a:rPr lang="ru-RU" sz="4000" dirty="0" smtClean="0"/>
              <a:t>Но при желании, обезопасить свой рацион вполне можно:  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923026" y="3429000"/>
            <a:ext cx="11777932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3200" dirty="0"/>
              <a:t> Обращать внимание на то, что вы покупаете в </a:t>
            </a:r>
            <a:r>
              <a:rPr lang="ru-RU" sz="3200" dirty="0" smtClean="0"/>
              <a:t>магазине </a:t>
            </a:r>
            <a:endParaRPr lang="ru-RU" sz="3200" dirty="0"/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3200" dirty="0" smtClean="0"/>
              <a:t>Стараться  </a:t>
            </a:r>
            <a:r>
              <a:rPr lang="ru-RU" sz="3200" dirty="0"/>
              <a:t>использовать исходные продукты </a:t>
            </a:r>
            <a:endParaRPr lang="ru-RU" sz="3200" dirty="0" smtClean="0"/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3200" dirty="0" smtClean="0"/>
              <a:t>Фрукты  </a:t>
            </a:r>
            <a:r>
              <a:rPr lang="ru-RU" sz="3200" dirty="0"/>
              <a:t>и  овощи обязательно </a:t>
            </a:r>
            <a:r>
              <a:rPr lang="ru-RU" sz="3200" dirty="0" smtClean="0"/>
              <a:t>мыть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3200" dirty="0" smtClean="0"/>
              <a:t>Стараться </a:t>
            </a:r>
            <a:r>
              <a:rPr lang="ru-RU" sz="3200" dirty="0"/>
              <a:t>не использовать продукты с содержанием опасных пищевых  добавок</a:t>
            </a:r>
          </a:p>
        </p:txBody>
      </p:sp>
    </p:spTree>
    <p:extLst>
      <p:ext uri="{BB962C8B-B14F-4D97-AF65-F5344CB8AC3E}">
        <p14:creationId xmlns:p14="http://schemas.microsoft.com/office/powerpoint/2010/main" xmlns="" val="328305039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500">
        <p15:prstTrans prst="prestig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685109" y="1554479"/>
            <a:ext cx="8901612" cy="2743201"/>
          </a:xfrm>
        </p:spPr>
        <p:txBody>
          <a:bodyPr>
            <a:noAutofit/>
          </a:bodyPr>
          <a:lstStyle/>
          <a:p>
            <a:r>
              <a:rPr lang="ru-RU" sz="8000" b="1" dirty="0" smtClean="0">
                <a:ln w="25400">
                  <a:solidFill>
                    <a:schemeClr val="accent1">
                      <a:lumMod val="50000"/>
                    </a:schemeClr>
                  </a:solidFill>
                </a:ln>
                <a:solidFill>
                  <a:srgbClr val="0070C0"/>
                </a:solidFill>
              </a:rPr>
              <a:t>Питайтесь разумно и будьте здоровы!</a:t>
            </a:r>
            <a:endParaRPr lang="ru-RU" sz="8000" b="1" dirty="0">
              <a:ln w="25400">
                <a:solidFill>
                  <a:schemeClr val="accent1">
                    <a:lumMod val="50000"/>
                  </a:schemeClr>
                </a:solidFill>
              </a:ln>
              <a:solidFill>
                <a:srgbClr val="0070C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42720" y="5303520"/>
            <a:ext cx="9144000" cy="1295400"/>
          </a:xfrm>
        </p:spPr>
        <p:txBody>
          <a:bodyPr>
            <a:normAutofit/>
          </a:bodyPr>
          <a:lstStyle/>
          <a:p>
            <a:r>
              <a:rPr lang="ru-RU" sz="6000" dirty="0" smtClean="0"/>
              <a:t>Благодарим за внимание!</a:t>
            </a:r>
            <a:endParaRPr lang="ru-RU" sz="6000" dirty="0"/>
          </a:p>
        </p:txBody>
      </p:sp>
    </p:spTree>
    <p:extLst>
      <p:ext uri="{BB962C8B-B14F-4D97-AF65-F5344CB8AC3E}">
        <p14:creationId xmlns:p14="http://schemas.microsoft.com/office/powerpoint/2010/main" xmlns="" val="23572303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750">
        <p15:prstTrans prst="crush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11200" y="182880"/>
            <a:ext cx="11348720" cy="6339840"/>
          </a:xfrm>
        </p:spPr>
        <p:txBody>
          <a:bodyPr>
            <a:noAutofit/>
          </a:bodyPr>
          <a:lstStyle/>
          <a:p>
            <a:pPr algn="r"/>
            <a:r>
              <a:rPr lang="ru-RU" sz="4800" b="1" dirty="0" smtClean="0"/>
              <a:t>Пока мы живы, пища нам нужна,</a:t>
            </a:r>
            <a:br>
              <a:rPr lang="ru-RU" sz="4800" b="1" dirty="0" smtClean="0"/>
            </a:br>
            <a:r>
              <a:rPr lang="ru-RU" sz="4800" b="1" dirty="0" smtClean="0"/>
              <a:t>     В ней сил исток, даёт нам рост она;</a:t>
            </a:r>
            <a:br>
              <a:rPr lang="ru-RU" sz="4800" b="1" dirty="0" smtClean="0"/>
            </a:br>
            <a:r>
              <a:rPr lang="ru-RU" sz="4800" b="1" dirty="0" smtClean="0"/>
              <a:t>    Когда же нужной пищи не хватает,</a:t>
            </a:r>
            <a:br>
              <a:rPr lang="ru-RU" sz="4800" b="1" dirty="0" smtClean="0"/>
            </a:br>
            <a:r>
              <a:rPr lang="ru-RU" sz="4800" b="1" dirty="0" smtClean="0"/>
              <a:t>Слабеем мы, и тело наше тает.</a:t>
            </a:r>
            <a:br>
              <a:rPr lang="ru-RU" sz="4800" b="1" dirty="0" smtClean="0"/>
            </a:br>
            <a:r>
              <a:rPr lang="ru-RU" sz="4800" b="1" dirty="0" smtClean="0"/>
              <a:t>   Хвалы достойна пища, если вновь</a:t>
            </a:r>
            <a:br>
              <a:rPr lang="ru-RU" sz="4800" b="1" dirty="0" smtClean="0"/>
            </a:br>
            <a:r>
              <a:rPr lang="ru-RU" sz="4800" b="1" dirty="0" smtClean="0"/>
              <a:t>Она заменит и очистит кровь</a:t>
            </a:r>
            <a:br>
              <a:rPr lang="ru-RU" sz="4800" b="1" dirty="0" smtClean="0"/>
            </a:br>
            <a:r>
              <a:rPr lang="ru-RU" sz="4800" b="1" dirty="0" smtClean="0"/>
              <a:t/>
            </a:r>
            <a:br>
              <a:rPr lang="ru-RU" sz="4800" b="1" dirty="0" smtClean="0"/>
            </a:br>
            <a:r>
              <a:rPr lang="ru-RU" sz="4800" b="1" dirty="0" smtClean="0"/>
              <a:t/>
            </a:r>
            <a:br>
              <a:rPr lang="ru-RU" sz="4800" b="1" dirty="0" smtClean="0"/>
            </a:br>
            <a:r>
              <a:rPr lang="ru-RU" sz="4800" b="1" dirty="0" smtClean="0"/>
              <a:t>Ибн Сина – мыслитель Древнего Востока</a:t>
            </a:r>
            <a:endParaRPr lang="ru-RU" sz="4800" b="1" dirty="0"/>
          </a:p>
        </p:txBody>
      </p:sp>
    </p:spTree>
    <p:extLst>
      <p:ext uri="{BB962C8B-B14F-4D97-AF65-F5344CB8AC3E}">
        <p14:creationId xmlns:p14="http://schemas.microsoft.com/office/powerpoint/2010/main" xmlns="" val="257074957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"/>
            <a:ext cx="1226312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0"/>
            <a:ext cx="5059680" cy="1137920"/>
          </a:xfrm>
        </p:spPr>
        <p:txBody>
          <a:bodyPr/>
          <a:lstStyle/>
          <a:p>
            <a:r>
              <a:rPr lang="ru-RU" dirty="0" smtClean="0">
                <a:solidFill>
                  <a:schemeClr val="bg1"/>
                </a:solidFill>
              </a:rPr>
              <a:t>Цель работы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904240" y="1930401"/>
            <a:ext cx="10022840" cy="3362960"/>
          </a:xfrm>
          <a:prstGeom prst="rect">
            <a:avLst/>
          </a:prstGeom>
          <a:solidFill>
            <a:schemeClr val="bg1">
              <a:lumMod val="65000"/>
              <a:alpha val="35000"/>
            </a:schemeClr>
          </a:solidFill>
          <a:effectLst>
            <a:outerShdw dist="50800" dir="5400000" algn="ctr" rotWithShape="0">
              <a:srgbClr val="000000"/>
            </a:outerShdw>
            <a:reflection blurRad="25400" stA="9000" endPos="65000" dist="50800" dir="5400000" sy="-100000" algn="bl" rotWithShape="0"/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904240" y="2103120"/>
            <a:ext cx="9814560" cy="4368800"/>
          </a:xfrm>
        </p:spPr>
        <p:txBody>
          <a:bodyPr/>
          <a:lstStyle/>
          <a:p>
            <a:pPr marL="342900" indent="-342900" algn="l">
              <a:buFont typeface="Wingdings" panose="05000000000000000000" pitchFamily="2" charset="2"/>
              <a:buChar char="ü"/>
            </a:pPr>
            <a:r>
              <a:rPr lang="ru-RU" dirty="0" smtClean="0">
                <a:solidFill>
                  <a:schemeClr val="bg1"/>
                </a:solidFill>
              </a:rPr>
              <a:t>Выяснить, что же такое пищевые добавки и как они влияют на организм человека.</a:t>
            </a:r>
          </a:p>
          <a:p>
            <a:pPr marL="342900" indent="-342900" algn="l">
              <a:buFont typeface="Wingdings" panose="05000000000000000000" pitchFamily="2" charset="2"/>
              <a:buChar char="ü"/>
            </a:pPr>
            <a:r>
              <a:rPr lang="ru-RU" dirty="0" smtClean="0">
                <a:solidFill>
                  <a:schemeClr val="bg1"/>
                </a:solidFill>
              </a:rPr>
              <a:t>Выявить уровень знаний общества о пищевых добавках.</a:t>
            </a:r>
          </a:p>
          <a:p>
            <a:pPr marL="342900" indent="-342900" algn="l">
              <a:buFont typeface="Wingdings" panose="05000000000000000000" pitchFamily="2" charset="2"/>
              <a:buChar char="ü"/>
            </a:pPr>
            <a:r>
              <a:rPr lang="ru-RU" dirty="0" smtClean="0">
                <a:solidFill>
                  <a:schemeClr val="bg1"/>
                </a:solidFill>
              </a:rPr>
              <a:t>Рассказать окружающим о пищевых добавках</a:t>
            </a:r>
          </a:p>
          <a:p>
            <a:pPr marL="342900" indent="-342900" algn="l">
              <a:buFont typeface="Wingdings" panose="05000000000000000000" pitchFamily="2" charset="2"/>
              <a:buChar char="ü"/>
            </a:pPr>
            <a:r>
              <a:rPr lang="ru-RU" dirty="0" smtClean="0">
                <a:solidFill>
                  <a:schemeClr val="bg1"/>
                </a:solidFill>
              </a:rPr>
              <a:t>Обезопасить себя и своих близких от чрезмерного употребления и тяжких последствий пищевых добавок.</a:t>
            </a:r>
          </a:p>
          <a:p>
            <a:pPr marL="342900" indent="-342900" algn="l">
              <a:buFont typeface="Wingdings" panose="05000000000000000000" pitchFamily="2" charset="2"/>
              <a:buChar char="ü"/>
            </a:pPr>
            <a:r>
              <a:rPr lang="ru-RU" dirty="0" smtClean="0">
                <a:solidFill>
                  <a:schemeClr val="bg1"/>
                </a:solidFill>
              </a:rPr>
              <a:t>Узнать, каким продуктам отдавать предпочтение, а каких стоит избегать.</a:t>
            </a:r>
          </a:p>
        </p:txBody>
      </p:sp>
    </p:spTree>
    <p:extLst>
      <p:ext uri="{BB962C8B-B14F-4D97-AF65-F5344CB8AC3E}">
        <p14:creationId xmlns:p14="http://schemas.microsoft.com/office/powerpoint/2010/main" xmlns="" val="4284269366"/>
      </p:ext>
    </p:extLst>
  </p:cSld>
  <p:clrMapOvr>
    <a:masterClrMapping/>
  </p:clrMapOvr>
  <p:transition spd="med">
    <p:pull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03200" y="111760"/>
            <a:ext cx="4511040" cy="90424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Этапы работы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04800" y="1016000"/>
            <a:ext cx="7928389" cy="4541520"/>
          </a:xfrm>
        </p:spPr>
        <p:txBody>
          <a:bodyPr>
            <a:noAutofit/>
          </a:bodyPr>
          <a:lstStyle/>
          <a:p>
            <a:pPr marL="342900" indent="-342900" algn="l">
              <a:buFont typeface="Wingdings" panose="05000000000000000000" pitchFamily="2" charset="2"/>
              <a:buChar char="§"/>
            </a:pPr>
            <a:r>
              <a:rPr lang="ru-RU" sz="3200" dirty="0" smtClean="0"/>
              <a:t>Сбор всей необходимой информации о пищевых добавках.</a:t>
            </a:r>
          </a:p>
          <a:p>
            <a:pPr marL="342900" indent="-342900" algn="l">
              <a:buFont typeface="Wingdings" panose="05000000000000000000" pitchFamily="2" charset="2"/>
              <a:buChar char="§"/>
            </a:pPr>
            <a:r>
              <a:rPr lang="ru-RU" sz="3200" dirty="0" smtClean="0"/>
              <a:t>Проведение исследований: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3200" dirty="0"/>
              <a:t> </a:t>
            </a:r>
            <a:r>
              <a:rPr lang="ru-RU" sz="3200" dirty="0" smtClean="0"/>
              <a:t> Осмотр состава продуктов первой необходимости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3200" dirty="0" smtClean="0"/>
              <a:t>Проведение опроса среди учащихся     нашей школы</a:t>
            </a:r>
          </a:p>
          <a:p>
            <a:pPr marL="342900" indent="-342900" algn="l">
              <a:buFont typeface="Wingdings" panose="05000000000000000000" pitchFamily="2" charset="2"/>
              <a:buChar char="§"/>
            </a:pPr>
            <a:r>
              <a:rPr lang="ru-RU" sz="3200" dirty="0" smtClean="0"/>
              <a:t>Обработка собранных данных</a:t>
            </a:r>
          </a:p>
          <a:p>
            <a:pPr marL="342900" indent="-342900" algn="l">
              <a:buFont typeface="Wingdings" panose="05000000000000000000" pitchFamily="2" charset="2"/>
              <a:buChar char="§"/>
            </a:pPr>
            <a:r>
              <a:rPr lang="ru-RU" sz="3200" dirty="0" smtClean="0"/>
              <a:t>Письменное обобщение опыта</a:t>
            </a:r>
          </a:p>
          <a:p>
            <a:pPr marL="342900" indent="-342900" algn="l">
              <a:buFont typeface="Wingdings" panose="05000000000000000000" pitchFamily="2" charset="2"/>
              <a:buChar char="§"/>
            </a:pPr>
            <a:r>
              <a:rPr lang="ru-RU" sz="3200" dirty="0" smtClean="0"/>
              <a:t>Подготовка презентации </a:t>
            </a:r>
            <a:endParaRPr lang="ru-RU" sz="3200" dirty="0"/>
          </a:p>
        </p:txBody>
      </p:sp>
      <p:pic>
        <p:nvPicPr>
          <p:cNvPr id="1026" name="Picture 2" descr="http://media.oregonlive.com/hg_impact/photo/bookstackjpg-b3403a4a40cf849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131589" y="260278"/>
            <a:ext cx="4060411" cy="60965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50658174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 cstate="print"/>
          <a:srcRect l="4" t="-2891" r="-11495" b="-2891"/>
          <a:stretch/>
        </p:blipFill>
        <p:spPr>
          <a:xfrm>
            <a:off x="1440392" y="4003052"/>
            <a:ext cx="2956977" cy="272288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260590" y="196755"/>
            <a:ext cx="3648820" cy="2284161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4" cstate="print"/>
          <a:srcRect l="2767" t="435" r="-1934" b="1298"/>
          <a:stretch/>
        </p:blipFill>
        <p:spPr>
          <a:xfrm>
            <a:off x="50795" y="106664"/>
            <a:ext cx="6300000" cy="3744000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5" cstate="print"/>
          <a:srcRect l="4919" r="-4919"/>
          <a:stretch/>
        </p:blipFill>
        <p:spPr>
          <a:xfrm>
            <a:off x="6196794" y="3027680"/>
            <a:ext cx="6372567" cy="38303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233850309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-176586" y="0"/>
            <a:ext cx="12192000" cy="68630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8030" y="91440"/>
            <a:ext cx="6203563" cy="3725442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004925" y="3075672"/>
            <a:ext cx="6091770" cy="3661543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05840" y="3885874"/>
            <a:ext cx="3820160" cy="2865120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5" cstate="print"/>
          <a:srcRect l="7508" t="-11661" r="-8715" b="12669"/>
          <a:stretch/>
        </p:blipFill>
        <p:spPr>
          <a:xfrm>
            <a:off x="7589521" y="-362929"/>
            <a:ext cx="3850640" cy="3312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009998051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39049" y="545071"/>
            <a:ext cx="7482016" cy="5892800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ru-RU" sz="4800" dirty="0"/>
              <a:t>Пищевые добавки – это природные или синтетические вещества, которые намеренно вносят в пищевые продукты в процессе производства или переработки для выполнения определенных технологических функций. </a:t>
            </a:r>
          </a:p>
          <a:p>
            <a:pPr algn="ctr"/>
            <a:endParaRPr lang="ru-RU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27571" y="281378"/>
            <a:ext cx="4415893" cy="310978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27571" y="3672539"/>
            <a:ext cx="4415893" cy="2941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3326152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10640" y="528320"/>
            <a:ext cx="9824720" cy="5648960"/>
          </a:xfrm>
        </p:spPr>
        <p:txBody>
          <a:bodyPr>
            <a:noAutofit/>
          </a:bodyPr>
          <a:lstStyle/>
          <a:p>
            <a:r>
              <a:rPr lang="ru-RU" sz="6000" dirty="0">
                <a:solidFill>
                  <a:srgbClr val="002060"/>
                </a:solidFill>
              </a:rPr>
              <a:t>Г</a:t>
            </a:r>
            <a:r>
              <a:rPr lang="ru-RU" sz="6000" dirty="0" smtClean="0">
                <a:solidFill>
                  <a:srgbClr val="002060"/>
                </a:solidFill>
              </a:rPr>
              <a:t>руппы пищевых добавок:</a:t>
            </a:r>
          </a:p>
          <a:p>
            <a:pPr algn="r"/>
            <a:r>
              <a:rPr lang="ru-RU" sz="4000" dirty="0" smtClean="0"/>
              <a:t>• Красители </a:t>
            </a:r>
          </a:p>
          <a:p>
            <a:pPr algn="r"/>
            <a:r>
              <a:rPr lang="ru-RU" sz="4000" dirty="0" smtClean="0"/>
              <a:t>• Консерванты </a:t>
            </a:r>
          </a:p>
          <a:p>
            <a:pPr algn="r"/>
            <a:r>
              <a:rPr lang="ru-RU" sz="4000" dirty="0" smtClean="0"/>
              <a:t>• Антиокислители </a:t>
            </a:r>
          </a:p>
          <a:p>
            <a:pPr algn="r"/>
            <a:r>
              <a:rPr lang="ru-RU" sz="4000" dirty="0" smtClean="0"/>
              <a:t>• Стабилизаторы </a:t>
            </a:r>
          </a:p>
          <a:p>
            <a:pPr algn="r"/>
            <a:r>
              <a:rPr lang="ru-RU" sz="4000" dirty="0" smtClean="0"/>
              <a:t>• Эмульгаторы </a:t>
            </a:r>
          </a:p>
          <a:p>
            <a:pPr algn="r"/>
            <a:r>
              <a:rPr lang="ru-RU" sz="4000" dirty="0" smtClean="0"/>
              <a:t>• Усилители вкуса и аромата</a:t>
            </a:r>
          </a:p>
          <a:p>
            <a:pPr algn="r"/>
            <a:r>
              <a:rPr lang="ru-RU" sz="4000" dirty="0" smtClean="0"/>
              <a:t>• </a:t>
            </a:r>
            <a:r>
              <a:rPr lang="ru-RU" sz="4000" dirty="0" err="1" smtClean="0"/>
              <a:t>Антифламинги</a:t>
            </a:r>
            <a:r>
              <a:rPr lang="ru-RU" sz="4000" dirty="0" smtClean="0"/>
              <a:t> </a:t>
            </a:r>
            <a:endParaRPr lang="ru-RU" sz="4000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54000" y="1591484"/>
            <a:ext cx="4866640" cy="32477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634573695"/>
      </p:ext>
    </p:extLst>
  </p:cSld>
  <p:clrMapOvr>
    <a:masterClrMapping/>
  </p:clrMapOvr>
  <p:transition>
    <p:circl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9557" y="132170"/>
            <a:ext cx="10515600" cy="1325563"/>
          </a:xfrm>
        </p:spPr>
        <p:txBody>
          <a:bodyPr>
            <a:normAutofit/>
          </a:bodyPr>
          <a:lstStyle/>
          <a:p>
            <a:r>
              <a:rPr lang="ru-RU" sz="6000" b="1" dirty="0" smtClean="0"/>
              <a:t>Безобидные добавки</a:t>
            </a:r>
            <a:endParaRPr lang="ru-RU" sz="60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1079157" y="3534032"/>
            <a:ext cx="1131055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v"/>
            </a:pP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469557" y="1301578"/>
            <a:ext cx="11013989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v"/>
            </a:pPr>
            <a:r>
              <a:rPr lang="ru-RU" dirty="0" smtClean="0"/>
              <a:t>E-330 </a:t>
            </a:r>
            <a:r>
              <a:rPr lang="ru-RU" dirty="0"/>
              <a:t>- лимонная </a:t>
            </a:r>
            <a:r>
              <a:rPr lang="ru-RU" dirty="0" smtClean="0"/>
              <a:t>кислота (Природное вещество; используется в производстве различных напитков, магазинных соков, кондитерских изделиях, рыбных и мясных консервах).</a:t>
            </a:r>
            <a:endParaRPr lang="ru-RU" dirty="0"/>
          </a:p>
          <a:p>
            <a:pPr marL="285750" indent="-285750">
              <a:buFont typeface="Wingdings" panose="05000000000000000000" pitchFamily="2" charset="2"/>
              <a:buChar char="v"/>
            </a:pPr>
            <a:endParaRPr lang="ru-RU" dirty="0" smtClean="0"/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ru-RU" dirty="0" smtClean="0"/>
              <a:t>E-500 </a:t>
            </a:r>
            <a:r>
              <a:rPr lang="ru-RU" dirty="0"/>
              <a:t>- карбонаты натрия, в обиходе их называют содой </a:t>
            </a:r>
            <a:r>
              <a:rPr lang="ru-RU" dirty="0" smtClean="0"/>
              <a:t>(Исполняет </a:t>
            </a:r>
            <a:r>
              <a:rPr lang="ru-RU" dirty="0"/>
              <a:t>роль естественного разрыхлителя.  Добавляют её также и в напитки, и для того чтобы улучшить вкус и ускорить время приготовления мясных </a:t>
            </a:r>
            <a:r>
              <a:rPr lang="ru-RU" dirty="0" smtClean="0"/>
              <a:t>блюд).</a:t>
            </a:r>
            <a:endParaRPr lang="ru-RU" dirty="0"/>
          </a:p>
          <a:p>
            <a:pPr marL="285750" indent="-285750">
              <a:buFont typeface="Wingdings" panose="05000000000000000000" pitchFamily="2" charset="2"/>
              <a:buChar char="v"/>
            </a:pPr>
            <a:endParaRPr lang="ru-RU" dirty="0" smtClean="0"/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ru-RU" dirty="0" smtClean="0"/>
              <a:t>Е-1450 </a:t>
            </a:r>
            <a:r>
              <a:rPr lang="ru-RU" dirty="0"/>
              <a:t>- это модифицированный крахмал (Крахмалсодержащими являются все продукты, сделанные из муки: хлеб, макароны, вермишель, хлебобулочные и многие кондитерские изделия, а также картофель, кукуруза, горох, рис, крупы и пр</a:t>
            </a:r>
            <a:r>
              <a:rPr lang="ru-RU" dirty="0" smtClean="0"/>
              <a:t>.).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endParaRPr lang="ru-RU" dirty="0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33540" y="4440899"/>
            <a:ext cx="3187239" cy="1947757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577483" y="4540524"/>
            <a:ext cx="1902474" cy="1748507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444681" y="4278015"/>
            <a:ext cx="1742303" cy="21106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27944907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2490</TotalTime>
  <Words>439</Words>
  <Application>Microsoft Office PowerPoint</Application>
  <PresentationFormat>Произвольный</PresentationFormat>
  <Paragraphs>73</Paragraphs>
  <Slides>19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Тема Office</vt:lpstr>
      <vt:lpstr>Проектно – исследовательская деятельность</vt:lpstr>
      <vt:lpstr>Пока мы живы, пища нам нужна,      В ней сил исток, даёт нам рост она;     Когда же нужной пищи не хватает, Слабеем мы, и тело наше тает.    Хвалы достойна пища, если вновь Она заменит и очистит кровь   Ибн Сина – мыслитель Древнего Востока</vt:lpstr>
      <vt:lpstr>Цель работы</vt:lpstr>
      <vt:lpstr>Этапы работы</vt:lpstr>
      <vt:lpstr>Слайд 5</vt:lpstr>
      <vt:lpstr>Слайд 6</vt:lpstr>
      <vt:lpstr>Слайд 7</vt:lpstr>
      <vt:lpstr>Слайд 8</vt:lpstr>
      <vt:lpstr>Безобидные добавки</vt:lpstr>
      <vt:lpstr>Опасные добавки </vt:lpstr>
      <vt:lpstr>Е-250 − нитрит натрия </vt:lpstr>
      <vt:lpstr>Е-951 − аспартам </vt:lpstr>
      <vt:lpstr>Слайд 13</vt:lpstr>
      <vt:lpstr>Слайд 14</vt:lpstr>
      <vt:lpstr>Слайд 15</vt:lpstr>
      <vt:lpstr>Продукты без Е - добавок</vt:lpstr>
      <vt:lpstr>Общее воздействие на организм</vt:lpstr>
      <vt:lpstr>Вывод</vt:lpstr>
      <vt:lpstr>Питайтесь разумно и будьте здоровы!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Что мы едим?</dc:title>
  <dc:creator>Armand Van Shader</dc:creator>
  <cp:lastModifiedBy>ASUS</cp:lastModifiedBy>
  <cp:revision>64</cp:revision>
  <dcterms:created xsi:type="dcterms:W3CDTF">2014-02-17T12:07:35Z</dcterms:created>
  <dcterms:modified xsi:type="dcterms:W3CDTF">2014-03-16T09:58:35Z</dcterms:modified>
</cp:coreProperties>
</file>