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5"/>
  </p:notesMasterIdLst>
  <p:sldIdLst>
    <p:sldId id="269" r:id="rId2"/>
    <p:sldId id="298" r:id="rId3"/>
    <p:sldId id="299" r:id="rId4"/>
    <p:sldId id="283" r:id="rId5"/>
    <p:sldId id="300" r:id="rId6"/>
    <p:sldId id="282" r:id="rId7"/>
    <p:sldId id="305" r:id="rId8"/>
    <p:sldId id="306" r:id="rId9"/>
    <p:sldId id="284" r:id="rId10"/>
    <p:sldId id="258" r:id="rId11"/>
    <p:sldId id="288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76" r:id="rId23"/>
    <p:sldId id="277" r:id="rId24"/>
    <p:sldId id="286" r:id="rId25"/>
    <p:sldId id="301" r:id="rId26"/>
    <p:sldId id="307" r:id="rId27"/>
    <p:sldId id="281" r:id="rId28"/>
    <p:sldId id="259" r:id="rId29"/>
    <p:sldId id="302" r:id="rId30"/>
    <p:sldId id="303" r:id="rId31"/>
    <p:sldId id="275" r:id="rId32"/>
    <p:sldId id="273" r:id="rId33"/>
    <p:sldId id="270" r:id="rId34"/>
    <p:sldId id="304" r:id="rId35"/>
    <p:sldId id="271" r:id="rId36"/>
    <p:sldId id="272" r:id="rId37"/>
    <p:sldId id="261" r:id="rId38"/>
    <p:sldId id="262" r:id="rId39"/>
    <p:sldId id="263" r:id="rId40"/>
    <p:sldId id="264" r:id="rId41"/>
    <p:sldId id="280" r:id="rId42"/>
    <p:sldId id="265" r:id="rId43"/>
    <p:sldId id="30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1055;&#1088;&#1086;&#1077;&#1082;&#1090;&#1099;%202013-2014\&#1069;&#1082;&#1086;&#1083;&#1086;&#1075;&#1080;&#1103;&#1042;&#1086;&#1083;&#1086;&#1089;&#1099;329\&#1052;&#1086;&#1085;&#1080;&#1090;&#1086;&#1088;&#1080;&#1085;&#1075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Результаты мониторинга окружающей среды Невского района</a:t>
            </a:r>
          </a:p>
        </c:rich>
      </c:tx>
      <c:layout>
        <c:manualLayout>
          <c:xMode val="edge"/>
          <c:yMode val="edge"/>
          <c:x val="0.12871299573889594"/>
          <c:y val="3.0732931471934757E-2"/>
        </c:manualLayout>
      </c:layout>
      <c:spPr>
        <a:noFill/>
        <a:ln w="25400">
          <a:noFill/>
        </a:ln>
      </c:spPr>
    </c:title>
    <c:view3D>
      <c:hPercent val="81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1089196984449505E-2"/>
          <c:y val="0.19148980378667033"/>
          <c:w val="0.73465417567892943"/>
          <c:h val="0.63829934595556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Процент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Лист1!$A$3:$A$7</c:f>
              <c:strCache>
                <c:ptCount val="5"/>
                <c:pt idx="0">
                  <c:v>Оксид азота (NO2)</c:v>
                </c:pt>
                <c:pt idx="1">
                  <c:v>Диоксид серы (SO2)</c:v>
                </c:pt>
                <c:pt idx="2">
                  <c:v>Оксид углерода (СО2)</c:v>
                </c:pt>
                <c:pt idx="3">
                  <c:v>Зола, пепел</c:v>
                </c:pt>
                <c:pt idx="4">
                  <c:v>Серная кислота</c:v>
                </c:pt>
              </c:strCache>
            </c:strRef>
          </c:cat>
          <c:val>
            <c:numRef>
              <c:f>Лист1!$B$3:$B$7</c:f>
              <c:numCache>
                <c:formatCode>0%</c:formatCode>
                <c:ptCount val="5"/>
                <c:pt idx="0">
                  <c:v>0.1</c:v>
                </c:pt>
                <c:pt idx="1">
                  <c:v>0.30000000000000004</c:v>
                </c:pt>
                <c:pt idx="2">
                  <c:v>0.26</c:v>
                </c:pt>
                <c:pt idx="3">
                  <c:v>0.27</c:v>
                </c:pt>
                <c:pt idx="4">
                  <c:v>7.0000000000000021E-2</c:v>
                </c:pt>
              </c:numCache>
            </c:numRef>
          </c:val>
        </c:ser>
        <c:shape val="box"/>
        <c:axId val="52343168"/>
        <c:axId val="52344704"/>
        <c:axId val="0"/>
      </c:bar3DChart>
      <c:catAx>
        <c:axId val="52343168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52344704"/>
        <c:crosses val="autoZero"/>
        <c:auto val="1"/>
        <c:lblAlgn val="ctr"/>
        <c:lblOffset val="100"/>
        <c:tickLblSkip val="1"/>
        <c:tickMarkSkip val="1"/>
      </c:catAx>
      <c:valAx>
        <c:axId val="52344704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0%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523431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4752557194226819"/>
          <c:y val="0.55555683814651269"/>
          <c:w val="0.1366337954766742"/>
          <c:h val="5.200957633712034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8296F-EBD8-4335-BDF5-D0D599961DCD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B214D-65F0-45A3-8D4D-98D79280D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B214D-65F0-45A3-8D4D-98D79280DA9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FF3D449-7B1E-460A-BC1C-DAF7682CEC4C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E68B0CB-5BCB-46E8-A11D-DCB2AB34F2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source=wiz&amp;fp=2&amp;uinfo=ww-1349-wh-673-fw-1124-fh-467-pd-1&amp;p=2&amp;text=%D0%BF%D1%80%D0%BE%D0%BC%D1%8B%D1%88%D0%BB%D0%B5%D0%BD%D0%BD%D0%BE%D1%81%D1%82%D1%8C%20%D0%BA%D0%B0%D1%80%D1%82%D0%B8%D0%BD%D0%BA%D0%B8&amp;noreask=1&amp;pos=73&amp;rpt=simage&amp;lr=2&amp;img_url=http://www.kodeks.ru/assets/templates/kodeks/images/bulleten/july2011/pic6.jp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source=psearch&amp;text=%D0%B3%D0%BE%D0%B7%20%D0%BE%D0%B1%D1%83%D1%85%D0%BE%D0%B2%D1%81%D0%BA%D0%B8%D0%B9%20%D0%B7%D0%B0%D0%B2%D0%BE%D0%B4&amp;fp=0&amp;pos=13&amp;rpt=simage&amp;lr=2&amp;uinfo=ww-1349-wh-673-fw-1124-fh-467-pd-1&amp;img_url=http://www.dp.ru/images/article/2013/05/17/ac50834c-8187-4d1d-a090-db62c1b8ca1c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psearch&amp;text=%D0%B3%D0%BE%D0%B7%20%D0%BE%D0%B1%D1%83%D1%85%D0%BE%D0%B2%D1%81%D0%BA%D0%B8%D0%B9%20%D0%B7%D0%B0%D0%B2%D0%BE%D0%B4&amp;fp=0&amp;pos=7&amp;rpt=simage&amp;lr=2&amp;uinfo=ww-1349-wh-673-fw-1124-fh-467-pd-1&amp;img_url=http://cdn2.img22.rian.ru/images/94456/39/944563933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source=psearch&amp;text=%D0%BE%D0%B0%D0%BE%20%D0%BD%D0%B5%D0%B2%D1%81%D0%BA%D0%B0%D1%8F%20%D0%BA%D0%BE%D1%81%D0%BC%D0%B5%D1%82%D0%B8%D0%BA%D0%B0%20%D0%BE%D1%84%D0%B8%D1%86%D0%B8%D0%B0%D0%BB%D1%8C%D0%BD%D1%8B%D0%B9%20%D1%81%D0%B0%D0%B9%D1%82&amp;fp=0&amp;pos=12&amp;rpt=simage&amp;lr=2&amp;uinfo=ww-1349-wh-673-fw-1124-fh-467-pd-1&amp;img_url=http://static.panoramio.com/photos/large/2829519.jp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source=wiz&amp;fp=3&amp;uinfo=ww-1349-wh-673-fw-1124-fh-467-pd-1&amp;p=3&amp;text=%D0%98%D0%BC%D0%BF%D0%B5%D1%80%D0%B0%D1%82%D0%BE%D1%80%D1%81%D0%BA%D0%B8%D0%B9%20%D1%84%D0%B0%D1%80%D1%84%D0%BE%D1%80%D0%BE%D0%B2%D1%8B%D0%B9%20%D0%B7%D0%B0%D0%B2%D0%BE%D0%B4&amp;noreask=1&amp;pos=109&amp;rpt=simage&amp;lr=2&amp;img_url=http://www.votpusk.ru/gallery/large/20261.jpg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yandsearch?source=wiz&amp;fp=0&amp;text=%D0%9D%D0%B5%D0%B2%D1%81%D0%BA%D0%B8%D0%B9%20%D0%BC%D0%B0%D1%88%D0%B8%D0%BD%D0%BE%D1%81%D1%82%D1%80%D0%BE%D0%B8%D1%82%D0%B5%D0%BB%D1%8C%D0%BD%D1%8B%D0%B9%20%D0%B7%D0%B0%D0%B2%D0%BE%D0%B4%20%D0%B8%D0%BC.%20%D0%9B%D0%B5%D0%BD%D0%B8%D0%BD%D0%B0&amp;noreask=1&amp;pos=0&amp;lr=2&amp;rpt=simage&amp;uinfo=ww-1349-wh-673-fw-1124-fh-467-pd-1&amp;img_url=http://img0.liveinternet.ru/images/attach/c/1/53/844/53844468_Nevskiy_zavod.jpg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source=psearch&amp;text=%D0%B7%D0%B0%D0%B2%D0%BE%D0%B4%20%D1%82%D1%83%D1%80%D0%B1%D0%B8%D0%BD%D0%BD%D1%8B%D1%85%20%D0%BB%D0%BE%D0%BF%D0%B0%D1%82%D0%BE%D0%BA%20%D0%B2%20%D1%81%D0%B0%D0%BD%D0%BA%D1%82-%D0%BF%D0%B5%D1%82%D0%B5%D1%80%D0%B1%D1%83%D1%80%D0%B3%D0%B5&amp;fp=0&amp;pos=3&amp;rpt=simage&amp;lr=2&amp;uinfo=ww-1349-wh-673-fw-1124-fh-467-pd-1&amp;img_url=http://sdelanounas.ru/images/img/www.mr7.ru/netcat_files_825_620_zavody_b.jpg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source=psearch&amp;text=%D0%9F%D1%80%D0%BE%D0%BB%D0%B5%D1%82%D0%B0%D1%80%D1%81%D0%BA%D0%B8%D0%B9%20%D0%B7%D0%B0%D0%B2%D0%BE%D0%B4&amp;fp=0&amp;pos=15&amp;rpt=simage&amp;lr=2&amp;uinfo=ww-1349-wh-673-fw-1124-fh-467-pd-1&amp;img_url=http://www.rosprom.org/upload/resize_cache/iblock/412/136_101_1/4121fcc7fdbd5a8e748eaf7beef87d4e.jpg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source=psearch&amp;text=%D1%8E%D0%B6%D0%BD%D0%B0%D1%8F%20%D1%82%D1%8D%D1%86%20%D1%81%D0%B0%D0%BD%D0%BA%D1%82-%D0%BF%D0%B5%D1%82%D0%B5%D1%80%D0%B1%D1%83%D1%80%D0%B3&amp;fp=0&amp;pos=1&amp;rpt=simage&amp;lr=2&amp;uinfo=ww-1349-wh-673-fw-1124-fh-467-pd-1&amp;img_url=http://primamedia.ru/files/161305.jpg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images.yandex.ru/yandsearch?source=psearch&amp;text=%D0%BF%D0%B8%D0%B2%D0%BE%D0%B2%D0%B0%D1%80%D0%B5%D0%BD%D0%BD%D1%8B%D0%B9%20%D0%B7%D0%B0%D0%B2%D0%BE%D0%B4%20%D0%B2%D0%B5%D0%BD%D0%B0%20%D0%BE%D1%84%D0%B8%D1%86%D0%B8%D0%B0%D0%BB%D1%8C%D0%BD%D1%8B%D0%B9%20%D1%81%D0%B0%D0%B9%D1%82&amp;fp=0&amp;pos=0&amp;rpt=simage&amp;lr=2&amp;uinfo=ww-1349-wh-673-fw-1124-fh-467-pd-1&amp;img_url=http://www.agropages.ru/datas/users/381_43.jpg" TargetMode="Externa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yandex.ru/yandsearch?p=3&amp;text=%D0%B4%D0%B8%D0%B0%D0%B3%D1%80%D0%B0%D0%BC%D0%BC%D0%B0%20%D0%B2%D1%8B%D0%B1%D1%80%D0%BE%D1%81%D0%BE%D0%B2%20%D0%B2%20%D0%B0%D1%82%D0%BC%D0%BE%D1%81%D1%84%D0%B5%D1%80%D1%83%20%D1%81%D0%B0%D0%BD%D0%BA%D1%82-%D0%BF%D0%B5%D1%82%D0%B5%D1%80%D0%B1%D1%83%D1%80%D0%B3&amp;fp=3&amp;pos=96&amp;uinfo=ww-1349-wh-673-fw-1124-fh-467-pd-1&amp;rpt=simage&amp;img_url=http://img.novoteka.ru/2013-08/07/4/55636284.jpg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mages.yandex.ru/yandsearch?p=1&amp;text=%D0%B4%D0%B8%D0%B0%D0%B3%D1%80%D0%B0%D0%BC%D0%BC%D0%B0%20%D0%B2%D1%80%D0%B5%D0%B4%D0%BD%D1%8B%D1%85%20%D0%B2%D1%8B%D0%B1%D1%80%D0%BE%D1%81%D0%BE%D0%B2%20%D0%B2%20%D0%B0%D1%82%D0%BC%D0%BE%D1%81%D1%84%D0%B5%D1%80%D1%83%20%D1%81%D0%B0%D0%BD%D0%BA%D1%82-%D0%BF%D0%B5%D1%82%D0%B5%D1%80%D0%B1%D1%83%D1%80%D0%B3&amp;fp=1&amp;pos=41&amp;uinfo=ww-1349-wh-673-fw-1124-fh-467-pd-1&amp;rpt=simage&amp;img_url=http://carclub.ru/files/article/photo/small/Toyota_budet_dostavlyat_avtokomponenty_v_Sankt-Peterburg_cherez_Transsib.jpg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s.yandex.ru/yandsearch?source=wiz&amp;fp=0&amp;text=%D0%B4%D0%B8%D0%B0%D0%B3%D1%80%D0%B0%D0%BC%D0%BC%D0%B0%20%D1%81%D0%BE%D1%81%D1%82%D0%B0%D0%B2%D0%B0%20%D0%B2%D0%BE%D0%B7%D0%B4%D1%83%D1%85%D0%B0&amp;noreask=1&amp;pos=0&amp;lr=2&amp;rpt=simage&amp;uinfo=ww-1349-wh-673-fw-1124-fh-467-pd-1&amp;img_url=http://school-collection.iv-edu.ru/dlrstore/8dafb7d7-fa70-45ca-8f92-7f83579b81eb/45.jpg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ages.yandex.ru/yandsearch?source=wiz&amp;fp=0&amp;text=%D0%BA%D0%B0%D1%80%D1%82%D0%B8%D0%BD%D0%BA%D0%B0%20%D0%B4%D0%B5%D0%B2%D1%83%D1%88%D0%BA%D0%B8%20%D1%81%20%D0%B2%D0%BE%D0%BB%D0%BE%D1%81%D0%B0%D0%BC%D0%B8&amp;noreask=1&amp;pos=11&amp;lr=2&amp;rpt=simage&amp;uinfo=ww-1349-wh-673-fw-1124-fh-467-pd-1&amp;img_url=http://www.glamour.ru/upload/iblock/708/beauty320.jpg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lublusebya.com/ximicheskij-sostav-volo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s.yandex.ru/yandsearch?source=wiz&amp;fp=0&amp;text=%D1%82%D0%B0%D0%B1%D0%BB%D0%B8%D1%86%D0%B0%20%D0%BC%D0%B5%D0%BD%D0%B4%D0%B5%D0%BB%D0%B5%D0%B5%D0%B2%D0%B0&amp;noreask=1&amp;pos=4&amp;lr=2&amp;rpt=simage&amp;uinfo=ww-1349-wh-673-fw-1124-fh-467-pd-1&amp;img_url=http://www.dezinfo.net/images3/image/03.2012/fakty_obo_vsem_na_svete/fakty_obo_vsem_na_svete_17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source=wiz&amp;fp=0&amp;text=%D0%BD%D0%B5%D0%B2%D1%81%D0%BA%D0%B8%D0%B9%20%D1%80%D0%B0%D0%B9%D0%BE%D0%BD%20%D1%81%D0%B0%D0%BD%D0%BA%D1%82%20-%20%D0%BF%D0%B5%D1%82%D0%B5%D1%80%D0%B1%D1%83%D1%80%D0%B3%D0%B0%20%D1%84%D0%BE%D1%82%D0%BE&amp;noreask=1&amp;pos=7&amp;lr=2&amp;rpt=simage&amp;uinfo=ww-1349-wh-673-fw-1124-fh-467-pd-1&amp;img_url=http://www.gdeetotdom.ru/upload/iblock/eb9/nevskii_raion.jpg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hyperlink" Target="http://images.yandex.ru/yandsearch?p=1&amp;text=%D0%B2%D1%8B%D0%B1%D1%80%D0%BE%D1%81%D1%8B%20%D0%BE%D0%BA%D1%81%D0%B8%D0%B4%D0%B0%20%D1%83%D0%B3%D0%BB%D0%B5%D1%80%D0%BE%D0%B4%D0%B0%20%D0%B2%20%D0%B0%D1%82%D0%BC%D0%BE%D1%81%D1%84%D0%B5%D1%80%D1%83&amp;fp=1&amp;pos=43&amp;uinfo=ww-1349-wh-673-fw-1124-fh-467-pd-1&amp;rpt=simage&amp;img_url=http://www.bankreferatov.ru/Images/F7/1E33272AA9EDEF83C325712500477EF7/%D0%9A%D1%83%D1%80%D1%81%D0%BE%D0%B2%D0%B0%D1%8F.doc/img2.gif" TargetMode="Externa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images.yandex.ru/yandsearch?source=wiz&amp;fp=0&amp;text=%D1%84%D0%BE%D1%82%D0%BE%20%D0%BD%D0%B5%D0%B2%D1%81%D0%BA%D0%B8%D0%B9%20%D1%80%D0%B0%D0%B9%D0%BE%D0%BD&amp;noreask=1&amp;pos=3&amp;lr=2&amp;rpt=simage&amp;uinfo=ww-1568-wh-780-fw-1343-fh-574-pd-0.8500000238418579&amp;img_url=http://www.aroundspb.ru/guide/photoset_ny_3/pict0010.jpg" TargetMode="Externa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images.yandex.ru/yandsearch?source=psearch&amp;text=%D1%88%D0%BA%D0%BE%D0%BB%D0%B0%20458%20%D0%BD%D0%B5%D0%B2%D1%81%D0%BA%D0%BE%D0%B3%D0%BE%20%D1%80%D0%B0%D0%B9%D0%BE%D0%BD%D0%B0%20%D0%BE%D1%84%D0%B8%D1%86%D0%B8%D0%B0%D0%BB%D1%8C%D0%BD%D1%8B%D0%B9%20%D1%81%D0%B0%D0%B9%D1%82&amp;fp=0&amp;pos=0&amp;rpt=simage&amp;lr=2&amp;uinfo=ww-1349-wh-673-fw-1124-fh-467-pd-1&amp;img_url=http://cs9847.vk.me/g543686/a_41275c2e.jpg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source=wiz&amp;fp=1&amp;uinfo=ww-1349-wh-673-fw-1124-fh-467-pd-1&amp;p=1&amp;text=%D0%B2%D0%B5%D1%81%D0%B5%D0%BB%D1%8B%D0%B9%20%D0%BF%D0%BE%D1%81%D0%B5%D0%BB%D0%BE%D0%BA%20%D1%81%D0%BF%D0%B1&amp;noreask=1&amp;pos=33&amp;rpt=simage&amp;lr=2&amp;img_url=http://www.ptaspb.ru/images/mosti_7_clip_image001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source=wiz&amp;fp=0&amp;text=%D0%BD%D0%B5%D0%B2%D1%81%D0%BA%D0%B8%D0%B9%20%D1%80%D0%B0%D0%B9%D0%BE%D0%BD%20%D1%81%D0%B0%D0%BD%D0%BA%D1%82%20-%20%D0%BF%D0%B5%D1%82%D0%B5%D1%80%D0%B1%D1%83%D1%80%D0%B3%D0%B0%20%D1%84%D0%BE%D1%82%D0%BE&amp;noreask=1&amp;pos=16&amp;lr=2&amp;rpt=simage&amp;uinfo=ww-1349-wh-673-fw-1124-fh-467-pd-1&amp;img_url=http://124-luchiki.caduk.ru/images/nevskiy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upload.wikimedia.org/wikipedia/ru/b/b3/Vesyolyi_posyolok_map.pn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source=psearch&amp;text=%D1%83%D0%BB%D0%B8%D1%86%D0%B0%20%D0%BD%D0%B0%D1%80%D0%BE%D0%B4%D0%BD%D0%B0%D1%8F&amp;fp=0&amp;pos=2&amp;rpt=simage&amp;lr=2&amp;uinfo=ww-1349-wh-673-fw-1124-fh-467-pd-1&amp;img_url=http://img-fotki.yandex.ru/get/6520/45142176.f1/0_9e30d_4b0f87ff_XL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source=psearch&amp;fp=1&amp;uinfo=ww-1349-wh-673-fw-1124-fh-467-pd-1&amp;p=1&amp;text=%D0%B8%D0%B2%D0%B0%D0%BD%D0%BE%D0%B2%D1%81%D0%BA%D0%B0%D1%8F%20%D1%83%D0%BB%D0%B8%D1%86%D0%B0%20%D1%81%D0%B0%D0%BD%D0%BA%D1%82-%D0%BF%D0%B5%D1%82%D0%B5%D1%80%D0%B1%D1%83%D1%80%D0%B3&amp;pos=33&amp;lr=2&amp;rpt=simage&amp;img_url=http://board.smart-media.ru/assets/images/boards/regions/image_4339.jp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7559675" cy="2895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1628800"/>
            <a:ext cx="7488237" cy="460851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sz="1600" dirty="0" smtClean="0"/>
              <a:t>Авторы: Мусс Виктория 9-1 </a:t>
            </a:r>
            <a:r>
              <a:rPr lang="ru-RU" sz="1600" dirty="0" err="1" smtClean="0"/>
              <a:t>кл</a:t>
            </a:r>
            <a:endParaRPr lang="ru-RU" sz="1600" dirty="0" smtClean="0"/>
          </a:p>
          <a:p>
            <a:pPr algn="r">
              <a:buNone/>
            </a:pPr>
            <a:r>
              <a:rPr lang="ru-RU" sz="1600" dirty="0" err="1" smtClean="0"/>
              <a:t>Гуразда</a:t>
            </a:r>
            <a:r>
              <a:rPr lang="ru-RU" sz="1600" dirty="0" smtClean="0"/>
              <a:t> Светлана 7-2 </a:t>
            </a:r>
            <a:r>
              <a:rPr lang="ru-RU" sz="1600" dirty="0" err="1" smtClean="0"/>
              <a:t>кл</a:t>
            </a:r>
            <a:endParaRPr lang="ru-RU" sz="1600" dirty="0" smtClean="0"/>
          </a:p>
          <a:p>
            <a:pPr algn="r">
              <a:buNone/>
            </a:pPr>
            <a:r>
              <a:rPr lang="ru-RU" sz="1600" dirty="0" smtClean="0"/>
              <a:t>Руководитель: Семичева Л.Л. </a:t>
            </a:r>
          </a:p>
          <a:p>
            <a:pPr algn="r">
              <a:buNone/>
            </a:pPr>
            <a:r>
              <a:rPr lang="ru-RU" sz="1600" dirty="0" smtClean="0"/>
              <a:t> учитель физики </a:t>
            </a:r>
          </a:p>
          <a:p>
            <a:pPr algn="r">
              <a:buNone/>
            </a:pPr>
            <a:r>
              <a:rPr lang="ru-RU" sz="1600" dirty="0" smtClean="0"/>
              <a:t>высшей категории</a:t>
            </a:r>
          </a:p>
          <a:p>
            <a:pPr algn="r"/>
            <a:endParaRPr lang="ru-RU" sz="1600" dirty="0" smtClean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95536" y="682243"/>
            <a:ext cx="7704856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ГБОУ СОШ № 458 с углубленным изучением немецкого языка Невского района Санкт - Петербурга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Влияние  среды проживания на организм человека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b1f335361be2cd556a88adb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293096"/>
            <a:ext cx="2232248" cy="212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Невский район – промышленный район Санкт – Петербурга</a:t>
            </a:r>
            <a:endParaRPr lang="ru-RU" dirty="0"/>
          </a:p>
        </p:txBody>
      </p:sp>
      <p:pic>
        <p:nvPicPr>
          <p:cNvPr id="9218" name="Picture 2" descr="http://www.timpul.md/uploads/modules/news/2010/03/7073/658x0_ce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472" y="1844824"/>
            <a:ext cx="8208872" cy="501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32696"/>
          </a:xfrm>
        </p:spPr>
        <p:txBody>
          <a:bodyPr/>
          <a:lstStyle/>
          <a:p>
            <a:r>
              <a:rPr lang="ru-RU" dirty="0" smtClean="0"/>
              <a:t>ГОЗ «</a:t>
            </a:r>
            <a:r>
              <a:rPr lang="ru-RU" dirty="0" err="1" smtClean="0"/>
              <a:t>Обуховский</a:t>
            </a:r>
            <a:r>
              <a:rPr lang="ru-RU" dirty="0" smtClean="0"/>
              <a:t> завод»</a:t>
            </a:r>
            <a:endParaRPr lang="ru-RU" dirty="0"/>
          </a:p>
        </p:txBody>
      </p:sp>
      <p:pic>
        <p:nvPicPr>
          <p:cNvPr id="37890" name="Picture 2" descr="http://img9.dp.ru/images/picturegallery/2012/11/1ab55756-b5d5-4b47-9a1c-86efc5ca8488/04b5ba42-c6b6-4dcd-b48e-4dc1ff145c37_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8172400" cy="5675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ГОЗ «</a:t>
            </a:r>
            <a:r>
              <a:rPr lang="ru-RU" dirty="0" err="1" smtClean="0"/>
              <a:t>Обуховский</a:t>
            </a:r>
            <a:r>
              <a:rPr lang="ru-RU" dirty="0" smtClean="0"/>
              <a:t> завод»</a:t>
            </a:r>
            <a:endParaRPr lang="ru-RU" dirty="0"/>
          </a:p>
        </p:txBody>
      </p:sp>
      <p:pic>
        <p:nvPicPr>
          <p:cNvPr id="1026" name="Picture 2" descr="http://cdn3.img22.rian.ru/images/94456/39/94456392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808"/>
            <a:ext cx="8244408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ОАО «Невская косметика»</a:t>
            </a:r>
            <a:endParaRPr lang="ru-RU" dirty="0"/>
          </a:p>
        </p:txBody>
      </p:sp>
      <p:pic>
        <p:nvPicPr>
          <p:cNvPr id="40964" name="Picture 4" descr="http://files.barfin.ru/images/185405/DE04179C8D/mai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81724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ОАО «Ленинградский комбинат хлебопродуктов им. Кирова»</a:t>
            </a:r>
            <a:endParaRPr lang="ru-RU" dirty="0"/>
          </a:p>
        </p:txBody>
      </p:sp>
      <p:pic>
        <p:nvPicPr>
          <p:cNvPr id="41986" name="Picture 2" descr="Капитальный ремонт кровли на комбинате Хлебопродуктов им. С. М. Кир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81724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42048" cy="710952"/>
          </a:xfrm>
        </p:spPr>
        <p:txBody>
          <a:bodyPr/>
          <a:lstStyle/>
          <a:p>
            <a:r>
              <a:rPr lang="ru-RU" dirty="0" smtClean="0"/>
              <a:t>Стекольный завод</a:t>
            </a:r>
            <a:endParaRPr lang="ru-RU" dirty="0"/>
          </a:p>
        </p:txBody>
      </p:sp>
      <p:pic>
        <p:nvPicPr>
          <p:cNvPr id="43010" name="Picture 2" descr="http://www.rglass.ru/userfiles/image/production/lam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817240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Фарфоровый завод</a:t>
            </a:r>
            <a:endParaRPr lang="ru-RU" dirty="0"/>
          </a:p>
        </p:txBody>
      </p:sp>
      <p:pic>
        <p:nvPicPr>
          <p:cNvPr id="44036" name="Picture 4" descr="http://www.votpusk.ru/gallery/large/2026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8172400" cy="5238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Машиностроительный завод им. Ленина</a:t>
            </a:r>
            <a:endParaRPr lang="ru-RU" dirty="0"/>
          </a:p>
        </p:txBody>
      </p:sp>
      <p:pic>
        <p:nvPicPr>
          <p:cNvPr id="45058" name="Picture 2" descr="http://img0.liveinternet.ru/images/attach/c/1/53/844/53844468_Nevskiy_zavo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8172400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Завод турбинных лопаток</a:t>
            </a:r>
            <a:endParaRPr lang="ru-RU" dirty="0"/>
          </a:p>
        </p:txBody>
      </p:sp>
      <p:pic>
        <p:nvPicPr>
          <p:cNvPr id="46082" name="Picture 2" descr="http://sdelanounas.ru/images/img/www.mr7.ru/netcat_files_825_620_zavody_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5"/>
            <a:ext cx="8172400" cy="5085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Пролетарский завод</a:t>
            </a:r>
            <a:endParaRPr lang="ru-RU" dirty="0"/>
          </a:p>
        </p:txBody>
      </p:sp>
      <p:pic>
        <p:nvPicPr>
          <p:cNvPr id="47106" name="Picture 2" descr="http://al-spbphoto.narod.ru/okraina/nd-lev_Obuh_Oborony_123_lev_15-05-200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8172400" cy="5160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левтина\AppData\Local\Microsoft\Windows\Temporary Internet Files\Content.IE5\CC9TLHII\1623111_0001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88639"/>
            <a:ext cx="5940425" cy="648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Южная </a:t>
            </a:r>
            <a:r>
              <a:rPr lang="ru-RU" dirty="0" err="1" smtClean="0"/>
              <a:t>Тэц</a:t>
            </a:r>
            <a:endParaRPr lang="ru-RU" dirty="0"/>
          </a:p>
        </p:txBody>
      </p:sp>
      <p:pic>
        <p:nvPicPr>
          <p:cNvPr id="48130" name="Picture 2" descr="http://www.energycontact.ru/images/stories/Galereja/tgk1/01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628800"/>
            <a:ext cx="8172401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Пивоваренный завод «Вена»</a:t>
            </a:r>
            <a:endParaRPr lang="ru-RU" dirty="0"/>
          </a:p>
        </p:txBody>
      </p:sp>
      <p:pic>
        <p:nvPicPr>
          <p:cNvPr id="49154" name="Picture 2" descr="http://puzair-pro.artofweb.ru/base/content/company/clients/2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7992888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60688"/>
          </a:xfrm>
        </p:spPr>
        <p:txBody>
          <a:bodyPr/>
          <a:lstStyle/>
          <a:p>
            <a:r>
              <a:rPr lang="ru-RU" dirty="0" smtClean="0"/>
              <a:t>Автотранспорт</a:t>
            </a:r>
            <a:endParaRPr lang="ru-RU" dirty="0"/>
          </a:p>
        </p:txBody>
      </p:sp>
      <p:pic>
        <p:nvPicPr>
          <p:cNvPr id="2054" name="Picture 6" descr="http://nbc.carobka.ru/modules/photobank/resources/categ_74/615x445/0088/416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8172400" cy="5810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32696"/>
          </a:xfrm>
        </p:spPr>
        <p:txBody>
          <a:bodyPr/>
          <a:lstStyle/>
          <a:p>
            <a:r>
              <a:rPr lang="ru-RU" dirty="0" smtClean="0"/>
              <a:t>Железнодорожные ветки</a:t>
            </a:r>
            <a:endParaRPr lang="ru-RU" dirty="0"/>
          </a:p>
        </p:txBody>
      </p:sp>
      <p:pic>
        <p:nvPicPr>
          <p:cNvPr id="1026" name="Picture 2" descr="http://www.ruscars.ru/articles/images/prwmurslfz8nz8qyvcnk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8172400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21.privet.ru/lr/0c12ac815dea336bc2b94a867877bd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Вредные вещества: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196752"/>
            <a:ext cx="770485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 с преимущественно удушающим действием (хлор, фосген, аммиак)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преимущественно </a:t>
            </a:r>
            <a:r>
              <a:rPr lang="ru-RU" sz="2400" dirty="0" err="1" smtClean="0"/>
              <a:t>общеядовитого</a:t>
            </a:r>
            <a:r>
              <a:rPr lang="ru-RU" sz="2400" dirty="0" smtClean="0"/>
              <a:t> действия (окись углерода, цианистый водород)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err="1" smtClean="0"/>
              <a:t>Нейротропные</a:t>
            </a:r>
            <a:r>
              <a:rPr lang="ru-RU" sz="2400" dirty="0" smtClean="0"/>
              <a:t> яды (сероуглерод, фосфорорганические соединения, </a:t>
            </a:r>
            <a:r>
              <a:rPr lang="ru-RU" sz="2400" dirty="0" err="1" smtClean="0"/>
              <a:t>гептил</a:t>
            </a:r>
            <a:r>
              <a:rPr lang="ru-RU" sz="2400" dirty="0" smtClean="0"/>
              <a:t>)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 метаболические яды (окись этилена, дихлорэтан, </a:t>
            </a:r>
            <a:r>
              <a:rPr lang="ru-RU" sz="2400" dirty="0" err="1" smtClean="0"/>
              <a:t>диоксин</a:t>
            </a:r>
            <a:r>
              <a:rPr lang="ru-RU" sz="2400" dirty="0" smtClean="0"/>
              <a:t>)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0" y="0"/>
          <a:ext cx="81723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Хорошие волосы – хорошее здоровье</a:t>
            </a:r>
            <a:endParaRPr lang="ru-RU" dirty="0"/>
          </a:p>
        </p:txBody>
      </p:sp>
      <p:pic>
        <p:nvPicPr>
          <p:cNvPr id="1026" name="Picture 2" descr="http://www.znaikak.ru/design/pic/visred/okrash_4_2009120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13" y="1484784"/>
            <a:ext cx="6618995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239000" cy="1143000"/>
          </a:xfrm>
        </p:spPr>
        <p:txBody>
          <a:bodyPr/>
          <a:lstStyle/>
          <a:p>
            <a:r>
              <a:rPr lang="ru-RU" dirty="0" smtClean="0"/>
              <a:t>Волосяные фолликулы</a:t>
            </a:r>
            <a:endParaRPr lang="ru-RU" dirty="0"/>
          </a:p>
        </p:txBody>
      </p:sp>
      <p:pic>
        <p:nvPicPr>
          <p:cNvPr id="4" name="Содержимое 3" descr="H:\мама\x_7b4b7103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124744"/>
            <a:ext cx="7488832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imicheskii'-sostav-volos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"/>
            <a:ext cx="784887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Цель проекта: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обнаружить факторы, непосредственно влияющие  на здоровье  людей, проживающих в Невском районе                          г. Санкт – Петербурга и определить степень их влияния на организм человека.</a:t>
            </a:r>
          </a:p>
          <a:p>
            <a:pPr marL="342900" indent="-342900"/>
            <a:endParaRPr lang="ru-RU" sz="2000" dirty="0" smtClean="0"/>
          </a:p>
          <a:p>
            <a:pPr marL="342900" indent="-342900"/>
            <a:endParaRPr lang="ru-RU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Задачи: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определить присутствуют ли в волосах обучающихся      те вещества, которые выбрасываются в атмосферу многочисленными предприятиями;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выяснить  могут ли они в будущем оказать негативное влияние на состояние организма обучающихся. 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vmireinteresnogo.com/article/dmitry-mendeleyev/3.jpg?524600671723791017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60438" y="4983163"/>
            <a:ext cx="8183562" cy="1052512"/>
          </a:xfrm>
        </p:spPr>
        <p:txBody>
          <a:bodyPr/>
          <a:lstStyle/>
          <a:p>
            <a:r>
              <a:rPr lang="ru-RU" dirty="0" smtClean="0"/>
              <a:t>Атомный микроскоп</a:t>
            </a:r>
            <a:endParaRPr lang="ru-RU" dirty="0"/>
          </a:p>
        </p:txBody>
      </p:sp>
      <p:pic>
        <p:nvPicPr>
          <p:cNvPr id="1027" name="Picture 3" descr="G:\фото Герцена\P1030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фото Герцена\P1030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66247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0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Рассказ о принципе работы атомного микроскопа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фото Герцена\P10303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984776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47864" y="-315416"/>
            <a:ext cx="8183562" cy="1052512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Атомный микроскоп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 работы микроскопа</a:t>
            </a:r>
            <a:endParaRPr lang="ru-RU" dirty="0"/>
          </a:p>
        </p:txBody>
      </p:sp>
      <p:pic>
        <p:nvPicPr>
          <p:cNvPr id="6" name="Содержимое 5" descr="Схема сканирующего атомного силового микроскоп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684076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фото Герцена\P10303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-171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фото Герцена\P1030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Волосы под атомным микроскопом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Образец № 1	                  Образец № 2</a:t>
            </a:r>
          </a:p>
          <a:p>
            <a:endParaRPr lang="ru-RU" dirty="0"/>
          </a:p>
        </p:txBody>
      </p:sp>
      <p:pic>
        <p:nvPicPr>
          <p:cNvPr id="4" name="Рисунок 3" descr="C:\Users\Алевтина\AppData\Local\Temp\Rar$DI77.016\volos_1_1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348880"/>
            <a:ext cx="338437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левтина\AppData\Local\Temp\Rar$DI20.720\volos_1_2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348880"/>
            <a:ext cx="33843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983480"/>
            <a:ext cx="7427168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Волосы под атомным микроскопом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Образец № 3                      Образец № 4</a:t>
            </a:r>
            <a:endParaRPr lang="ru-RU" dirty="0"/>
          </a:p>
        </p:txBody>
      </p:sp>
      <p:pic>
        <p:nvPicPr>
          <p:cNvPr id="5" name="Рисунок 4" descr="C:\Users\Алевтина\AppData\Local\Temp\Rar$DI60.720\volos_1_3.t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52839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левтина\AppData\Local\Temp\Rar$DI89.720\volos_2_1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80728"/>
            <a:ext cx="338437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Диаграммы химического состава волос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571184" cy="48463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Образец № 1	                  Образец № 2</a:t>
            </a:r>
          </a:p>
          <a:p>
            <a:endParaRPr lang="ru-RU" dirty="0"/>
          </a:p>
        </p:txBody>
      </p:sp>
      <p:pic>
        <p:nvPicPr>
          <p:cNvPr id="4" name="Рисунок 3" descr="IncaTemp4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08920"/>
            <a:ext cx="36724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ncaTemp2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708920"/>
            <a:ext cx="331236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elektroas.ru/wp-content/uploads/2010/08/Rabotniki-zavoda-ostavili-Nevskij-rajon-Sankt-Peterburga-bez-ehlektroehnerg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Диаграммы химического состава волос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Образец № 3                      Образец № 4</a:t>
            </a:r>
          </a:p>
          <a:p>
            <a:endParaRPr lang="ru-RU" dirty="0"/>
          </a:p>
        </p:txBody>
      </p:sp>
      <p:pic>
        <p:nvPicPr>
          <p:cNvPr id="4" name="Рисунок 3" descr="IncaTemp3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33843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ncaTemp3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636912"/>
            <a:ext cx="374441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Соотношение вредных выбросов</a:t>
            </a:r>
            <a:endParaRPr lang="ru-RU" dirty="0"/>
          </a:p>
        </p:txBody>
      </p:sp>
      <p:pic>
        <p:nvPicPr>
          <p:cNvPr id="31746" name="Picture 2" descr="http://www.bankreferatov.ru/Images/F7/1E33272AA9EDEF83C325712500477EF7/%D0%9A%D1%83%D1%80%D1%81%D0%BE%D0%B2%D0%B0%D1%8F.doc/img2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8100392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0752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Невский район должен быть экологически безопасным</a:t>
            </a:r>
            <a:endParaRPr lang="ru-RU" dirty="0"/>
          </a:p>
        </p:txBody>
      </p:sp>
      <p:pic>
        <p:nvPicPr>
          <p:cNvPr id="1026" name="Picture 2" descr="http://www.aroundspb.ru/guide/photoset_ny_3/pict001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916832"/>
            <a:ext cx="6611888" cy="3998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048672" cy="710952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58370" name="Picture 2" descr="http://cs9847.vk.me/g543686/a_41275c2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44824"/>
            <a:ext cx="5472608" cy="41044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4008" y="49411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ГБОУ СОШ № 458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320040"/>
            <a:ext cx="7242048" cy="80470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невский район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 descr="http://i034.radikal.ru/0806/55/97add4c4caf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817240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://www.anrusland.ru/assets/images/district/nevsk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3343"/>
            <a:ext cx="4824536" cy="68146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4941168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Площадь – 61,79 км2, численность населения – 479,839 тыс.человек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айл:Vesyolyi posyolok map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img.copypast.ru/uploads/deeaz/1204231506/foto030_VP_0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1"/>
            <a:ext cx="8172400" cy="5969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board.smart-media.ru/assets/images/boards/regions/image_433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81724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1553</TotalTime>
  <Words>302</Words>
  <Application>Microsoft Office PowerPoint</Application>
  <PresentationFormat>Экран (4:3)</PresentationFormat>
  <Paragraphs>68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Изящная</vt:lpstr>
      <vt:lpstr>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Невский район – промышленный район Санкт – Петербурга</vt:lpstr>
      <vt:lpstr>ГОЗ «Обуховский завод»</vt:lpstr>
      <vt:lpstr>ГОЗ «Обуховский завод»</vt:lpstr>
      <vt:lpstr>ОАО «Невская косметика»</vt:lpstr>
      <vt:lpstr>ОАО «Ленинградский комбинат хлебопродуктов им. Кирова»</vt:lpstr>
      <vt:lpstr>Стекольный завод</vt:lpstr>
      <vt:lpstr>Фарфоровый завод</vt:lpstr>
      <vt:lpstr>Машиностроительный завод им. Ленина</vt:lpstr>
      <vt:lpstr>Завод турбинных лопаток</vt:lpstr>
      <vt:lpstr>Пролетарский завод</vt:lpstr>
      <vt:lpstr>Южная Тэц</vt:lpstr>
      <vt:lpstr>Пивоваренный завод «Вена»</vt:lpstr>
      <vt:lpstr>Автотранспорт</vt:lpstr>
      <vt:lpstr>Железнодорожные ветки</vt:lpstr>
      <vt:lpstr>Слайд 24</vt:lpstr>
      <vt:lpstr>Вредные вещества: </vt:lpstr>
      <vt:lpstr>Слайд 26</vt:lpstr>
      <vt:lpstr>Хорошие волосы – хорошее здоровье</vt:lpstr>
      <vt:lpstr>Волосяные фолликулы</vt:lpstr>
      <vt:lpstr>Слайд 29</vt:lpstr>
      <vt:lpstr>Слайд 30</vt:lpstr>
      <vt:lpstr>Атомный микроскоп</vt:lpstr>
      <vt:lpstr>Слайд 32</vt:lpstr>
      <vt:lpstr>Слайд 33</vt:lpstr>
      <vt:lpstr>Принцип работы микроскопа</vt:lpstr>
      <vt:lpstr>Слайд 35</vt:lpstr>
      <vt:lpstr>Слайд 36</vt:lpstr>
      <vt:lpstr>Волосы под атомным микроскопом</vt:lpstr>
      <vt:lpstr>Волосы под атомным микроскопом</vt:lpstr>
      <vt:lpstr>Диаграммы химического состава волос</vt:lpstr>
      <vt:lpstr>Диаграммы химического состава волос</vt:lpstr>
      <vt:lpstr>Соотношение вредных выбросов</vt:lpstr>
      <vt:lpstr>Невский район должен быть экологически безопасным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нанотехнологий для социальной адаптации обучающихся</dc:title>
  <dc:creator>Алевтина</dc:creator>
  <cp:lastModifiedBy>Алевтина</cp:lastModifiedBy>
  <cp:revision>164</cp:revision>
  <dcterms:created xsi:type="dcterms:W3CDTF">2012-03-09T20:14:57Z</dcterms:created>
  <dcterms:modified xsi:type="dcterms:W3CDTF">2014-03-02T20:54:59Z</dcterms:modified>
</cp:coreProperties>
</file>