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59" r:id="rId7"/>
  </p:sldIdLst>
  <p:sldSz cx="10693400" cy="7562850"/>
  <p:notesSz cx="10693400" cy="75628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2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1CA47E-63D2-4E4B-AEDF-127DAAEF8C82}" v="2" dt="2026-06-15T15:20:53.32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410" autoAdjust="0"/>
  </p:normalViewPr>
  <p:slideViewPr>
    <p:cSldViewPr>
      <p:cViewPr varScale="1">
        <p:scale>
          <a:sx n="87" d="100"/>
          <a:sy n="87" d="100"/>
        </p:scale>
        <p:origin x="1782" y="7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Paddon" userId="38a41e1d-07f6-45cb-8faa-5b5a62d1c257" providerId="ADAL" clId="{332E5609-4E2C-42C4-8197-BB0AA0D8984A}"/>
    <pc:docChg chg="modSld">
      <pc:chgData name="Sam Paddon" userId="38a41e1d-07f6-45cb-8faa-5b5a62d1c257" providerId="ADAL" clId="{332E5609-4E2C-42C4-8197-BB0AA0D8984A}" dt="2026-06-15T15:25:52.724" v="183" actId="1076"/>
      <pc:docMkLst>
        <pc:docMk/>
      </pc:docMkLst>
      <pc:sldChg chg="addSp delSp modSp mod">
        <pc:chgData name="Sam Paddon" userId="38a41e1d-07f6-45cb-8faa-5b5a62d1c257" providerId="ADAL" clId="{332E5609-4E2C-42C4-8197-BB0AA0D8984A}" dt="2026-06-15T15:20:08.819" v="142" actId="732"/>
        <pc:sldMkLst>
          <pc:docMk/>
          <pc:sldMk cId="0" sldId="256"/>
        </pc:sldMkLst>
        <pc:picChg chg="add mod ord modCrop">
          <ac:chgData name="Sam Paddon" userId="38a41e1d-07f6-45cb-8faa-5b5a62d1c257" providerId="ADAL" clId="{332E5609-4E2C-42C4-8197-BB0AA0D8984A}" dt="2026-06-15T15:20:08.819" v="142" actId="732"/>
          <ac:picMkLst>
            <pc:docMk/>
            <pc:sldMk cId="0" sldId="256"/>
            <ac:picMk id="5" creationId="{3231CCD2-A260-7BD9-C3F2-D5CDDCA99293}"/>
          </ac:picMkLst>
        </pc:picChg>
        <pc:picChg chg="del">
          <ac:chgData name="Sam Paddon" userId="38a41e1d-07f6-45cb-8faa-5b5a62d1c257" providerId="ADAL" clId="{332E5609-4E2C-42C4-8197-BB0AA0D8984A}" dt="2026-06-15T15:18:12.348" v="129" actId="478"/>
          <ac:picMkLst>
            <pc:docMk/>
            <pc:sldMk cId="0" sldId="256"/>
            <ac:picMk id="2050" creationId="{AC541D8F-457D-0536-464B-C6E1648A776F}"/>
          </ac:picMkLst>
        </pc:picChg>
      </pc:sldChg>
      <pc:sldChg chg="addSp delSp modSp mod">
        <pc:chgData name="Sam Paddon" userId="38a41e1d-07f6-45cb-8faa-5b5a62d1c257" providerId="ADAL" clId="{332E5609-4E2C-42C4-8197-BB0AA0D8984A}" dt="2026-06-15T15:25:52.724" v="183" actId="1076"/>
        <pc:sldMkLst>
          <pc:docMk/>
          <pc:sldMk cId="0" sldId="257"/>
        </pc:sldMkLst>
        <pc:spChg chg="mod">
          <ac:chgData name="Sam Paddon" userId="38a41e1d-07f6-45cb-8faa-5b5a62d1c257" providerId="ADAL" clId="{332E5609-4E2C-42C4-8197-BB0AA0D8984A}" dt="2026-06-15T15:25:52.724" v="183" actId="1076"/>
          <ac:spMkLst>
            <pc:docMk/>
            <pc:sldMk cId="0" sldId="257"/>
            <ac:spMk id="2" creationId="{D21402DC-A791-0886-9E4E-C2D85E48D33C}"/>
          </ac:spMkLst>
        </pc:spChg>
        <pc:spChg chg="mod">
          <ac:chgData name="Sam Paddon" userId="38a41e1d-07f6-45cb-8faa-5b5a62d1c257" providerId="ADAL" clId="{332E5609-4E2C-42C4-8197-BB0AA0D8984A}" dt="2026-06-15T15:24:45.802" v="176" actId="1076"/>
          <ac:spMkLst>
            <pc:docMk/>
            <pc:sldMk cId="0" sldId="257"/>
            <ac:spMk id="1274" creationId="{00000000-0000-0000-0000-000000000000}"/>
          </ac:spMkLst>
        </pc:spChg>
        <pc:spChg chg="mod">
          <ac:chgData name="Sam Paddon" userId="38a41e1d-07f6-45cb-8faa-5b5a62d1c257" providerId="ADAL" clId="{332E5609-4E2C-42C4-8197-BB0AA0D8984A}" dt="2026-06-15T15:25:34.883" v="180" actId="1076"/>
          <ac:spMkLst>
            <pc:docMk/>
            <pc:sldMk cId="0" sldId="257"/>
            <ac:spMk id="1551" creationId="{6F05C8AB-C8BA-C399-DBEA-BB6D360671EA}"/>
          </ac:spMkLst>
        </pc:spChg>
        <pc:spChg chg="mod">
          <ac:chgData name="Sam Paddon" userId="38a41e1d-07f6-45cb-8faa-5b5a62d1c257" providerId="ADAL" clId="{332E5609-4E2C-42C4-8197-BB0AA0D8984A}" dt="2026-06-15T15:25:48.895" v="182" actId="1076"/>
          <ac:spMkLst>
            <pc:docMk/>
            <pc:sldMk cId="0" sldId="257"/>
            <ac:spMk id="1552" creationId="{3B164234-CA36-9042-5BB6-437E8A64519B}"/>
          </ac:spMkLst>
        </pc:spChg>
        <pc:spChg chg="mod">
          <ac:chgData name="Sam Paddon" userId="38a41e1d-07f6-45cb-8faa-5b5a62d1c257" providerId="ADAL" clId="{332E5609-4E2C-42C4-8197-BB0AA0D8984A}" dt="2026-06-15T15:24:38.210" v="175" actId="1076"/>
          <ac:spMkLst>
            <pc:docMk/>
            <pc:sldMk cId="0" sldId="257"/>
            <ac:spMk id="1553" creationId="{C86C450E-E5AE-2544-9AB8-E1ED91020274}"/>
          </ac:spMkLst>
        </pc:spChg>
        <pc:grpChg chg="mod">
          <ac:chgData name="Sam Paddon" userId="38a41e1d-07f6-45cb-8faa-5b5a62d1c257" providerId="ADAL" clId="{332E5609-4E2C-42C4-8197-BB0AA0D8984A}" dt="2026-06-15T15:25:15.764" v="179" actId="1076"/>
          <ac:grpSpMkLst>
            <pc:docMk/>
            <pc:sldMk cId="0" sldId="257"/>
            <ac:grpSpMk id="1555" creationId="{94CBEED7-B0B4-782A-FE89-F76514DEA581}"/>
          </ac:grpSpMkLst>
        </pc:grpChg>
        <pc:picChg chg="del">
          <ac:chgData name="Sam Paddon" userId="38a41e1d-07f6-45cb-8faa-5b5a62d1c257" providerId="ADAL" clId="{332E5609-4E2C-42C4-8197-BB0AA0D8984A}" dt="2026-06-15T15:20:53.322" v="143" actId="478"/>
          <ac:picMkLst>
            <pc:docMk/>
            <pc:sldMk cId="0" sldId="257"/>
            <ac:picMk id="4" creationId="{5499D113-0AA1-7911-13DB-933C28CDE214}"/>
          </ac:picMkLst>
        </pc:picChg>
        <pc:picChg chg="add mod">
          <ac:chgData name="Sam Paddon" userId="38a41e1d-07f6-45cb-8faa-5b5a62d1c257" providerId="ADAL" clId="{332E5609-4E2C-42C4-8197-BB0AA0D8984A}" dt="2026-06-15T15:24:09.435" v="168" actId="1076"/>
          <ac:picMkLst>
            <pc:docMk/>
            <pc:sldMk cId="0" sldId="257"/>
            <ac:picMk id="5" creationId="{5AD20686-37EF-9DB1-E6C0-C7041161533F}"/>
          </ac:picMkLst>
        </pc:picChg>
        <pc:picChg chg="add mod">
          <ac:chgData name="Sam Paddon" userId="38a41e1d-07f6-45cb-8faa-5b5a62d1c257" providerId="ADAL" clId="{332E5609-4E2C-42C4-8197-BB0AA0D8984A}" dt="2026-06-15T15:23:49.430" v="166" actId="1076"/>
          <ac:picMkLst>
            <pc:docMk/>
            <pc:sldMk cId="0" sldId="257"/>
            <ac:picMk id="7" creationId="{675BF1A9-397E-7939-805E-8816A7EADE75}"/>
          </ac:picMkLst>
        </pc:picChg>
        <pc:picChg chg="add mod">
          <ac:chgData name="Sam Paddon" userId="38a41e1d-07f6-45cb-8faa-5b5a62d1c257" providerId="ADAL" clId="{332E5609-4E2C-42C4-8197-BB0AA0D8984A}" dt="2026-06-15T15:24:02.105" v="167" actId="1076"/>
          <ac:picMkLst>
            <pc:docMk/>
            <pc:sldMk cId="0" sldId="257"/>
            <ac:picMk id="9" creationId="{3AB4C16D-4EB1-9A49-74D7-67F2C5F8513C}"/>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sz="2500" b="1" i="0">
                <a:solidFill>
                  <a:srgbClr val="E19C00"/>
                </a:solidFill>
                <a:latin typeface="Liberation Sans Narrow"/>
                <a:cs typeface="Liberation Sans Narrow"/>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E19C00"/>
                </a:solidFill>
                <a:latin typeface="Liberation Sans Narrow"/>
                <a:cs typeface="Liberation Sans Narrow"/>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E19C00"/>
                </a:solidFill>
                <a:latin typeface="Liberation Sans Narrow"/>
                <a:cs typeface="Liberation Sans Narrow"/>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E19C00"/>
                </a:solidFill>
                <a:latin typeface="Liberation Sans Narrow"/>
                <a:cs typeface="Liberation Sans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11822" y="2516936"/>
            <a:ext cx="691515" cy="406400"/>
          </a:xfrm>
          <a:prstGeom prst="rect">
            <a:avLst/>
          </a:prstGeom>
        </p:spPr>
        <p:txBody>
          <a:bodyPr wrap="square" lIns="0" tIns="0" rIns="0" bIns="0">
            <a:spAutoFit/>
          </a:bodyPr>
          <a:lstStyle>
            <a:lvl1pPr>
              <a:defRPr sz="2500" b="1" i="0">
                <a:solidFill>
                  <a:srgbClr val="E19C00"/>
                </a:solidFill>
                <a:latin typeface="Liberation Sans Narrow"/>
                <a:cs typeface="Liberation Sans Narrow"/>
              </a:defRPr>
            </a:lvl1pPr>
          </a:lstStyle>
          <a:p>
            <a:endParaRPr/>
          </a:p>
        </p:txBody>
      </p:sp>
      <p:sp>
        <p:nvSpPr>
          <p:cNvPr id="3" name="Holder 3"/>
          <p:cNvSpPr>
            <a:spLocks noGrp="1"/>
          </p:cNvSpPr>
          <p:nvPr>
            <p:ph type="body" idx="1"/>
          </p:nvPr>
        </p:nvSpPr>
        <p:spPr>
          <a:xfrm>
            <a:off x="534670" y="1739455"/>
            <a:ext cx="9624060"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5.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mailto:will@b8re.com" TargetMode="External"/><Relationship Id="rId7"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hyperlink" Target="mailto:john@bcrealestate.co.uk" TargetMode="External"/><Relationship Id="rId4" Type="http://schemas.openxmlformats.org/officeDocument/2006/relationships/hyperlink" Target="mailto:sam@b8re.com"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31CCD2-A260-7BD9-C3F2-D5CDDCA99293}"/>
              </a:ext>
            </a:extLst>
          </p:cNvPr>
          <p:cNvPicPr>
            <a:picLocks noChangeAspect="1"/>
          </p:cNvPicPr>
          <p:nvPr/>
        </p:nvPicPr>
        <p:blipFill>
          <a:blip r:embed="rId2">
            <a:extLst>
              <a:ext uri="{28A0092B-C50C-407E-A947-70E740481C1C}">
                <a14:useLocalDpi xmlns:a14="http://schemas.microsoft.com/office/drawing/2010/main" val="0"/>
              </a:ext>
            </a:extLst>
          </a:blip>
          <a:srcRect l="158" r="1077" b="12451"/>
          <a:stretch>
            <a:fillRect/>
          </a:stretch>
        </p:blipFill>
        <p:spPr>
          <a:xfrm>
            <a:off x="0" y="457407"/>
            <a:ext cx="10687712" cy="7105443"/>
          </a:xfrm>
          <a:prstGeom prst="rect">
            <a:avLst/>
          </a:prstGeom>
        </p:spPr>
      </p:pic>
      <p:sp>
        <p:nvSpPr>
          <p:cNvPr id="3" name="object 3"/>
          <p:cNvSpPr/>
          <p:nvPr/>
        </p:nvSpPr>
        <p:spPr>
          <a:xfrm>
            <a:off x="0" y="12"/>
            <a:ext cx="10692536" cy="1779258"/>
          </a:xfrm>
          <a:custGeom>
            <a:avLst/>
            <a:gdLst/>
            <a:ahLst/>
            <a:cxnLst/>
            <a:rect l="l" t="t" r="r" b="b"/>
            <a:pathLst>
              <a:path w="8892540" h="2160270">
                <a:moveTo>
                  <a:pt x="0" y="2159990"/>
                </a:moveTo>
                <a:lnTo>
                  <a:pt x="8892006" y="2159990"/>
                </a:lnTo>
                <a:lnTo>
                  <a:pt x="8892006" y="0"/>
                </a:lnTo>
                <a:lnTo>
                  <a:pt x="0" y="0"/>
                </a:lnTo>
                <a:lnTo>
                  <a:pt x="0" y="2159990"/>
                </a:lnTo>
                <a:close/>
              </a:path>
            </a:pathLst>
          </a:custGeom>
          <a:solidFill>
            <a:schemeClr val="tx1"/>
          </a:solidFill>
        </p:spPr>
        <p:txBody>
          <a:bodyPr wrap="square" lIns="0" tIns="0" rIns="0" bIns="0" rtlCol="0"/>
          <a:lstStyle/>
          <a:p>
            <a:endParaRPr/>
          </a:p>
        </p:txBody>
      </p:sp>
      <p:sp>
        <p:nvSpPr>
          <p:cNvPr id="7" name="object 7"/>
          <p:cNvSpPr/>
          <p:nvPr/>
        </p:nvSpPr>
        <p:spPr>
          <a:xfrm>
            <a:off x="0" y="7187573"/>
            <a:ext cx="10692130" cy="431120"/>
          </a:xfrm>
          <a:custGeom>
            <a:avLst/>
            <a:gdLst/>
            <a:ahLst/>
            <a:cxnLst/>
            <a:rect l="l" t="t" r="r" b="b"/>
            <a:pathLst>
              <a:path w="10692130" h="360045">
                <a:moveTo>
                  <a:pt x="10692003" y="0"/>
                </a:moveTo>
                <a:lnTo>
                  <a:pt x="0" y="0"/>
                </a:lnTo>
                <a:lnTo>
                  <a:pt x="0" y="359994"/>
                </a:lnTo>
                <a:lnTo>
                  <a:pt x="10692003" y="359994"/>
                </a:lnTo>
                <a:lnTo>
                  <a:pt x="10692003" y="0"/>
                </a:lnTo>
                <a:close/>
              </a:path>
            </a:pathLst>
          </a:custGeom>
          <a:solidFill>
            <a:srgbClr val="E21250"/>
          </a:solidFill>
        </p:spPr>
        <p:txBody>
          <a:bodyPr wrap="square" lIns="0" tIns="0" rIns="0" bIns="0" rtlCol="0"/>
          <a:lstStyle/>
          <a:p>
            <a:endParaRPr dirty="0"/>
          </a:p>
        </p:txBody>
      </p:sp>
      <p:sp>
        <p:nvSpPr>
          <p:cNvPr id="309" name="object 7">
            <a:extLst>
              <a:ext uri="{FF2B5EF4-FFF2-40B4-BE49-F238E27FC236}">
                <a16:creationId xmlns:a16="http://schemas.microsoft.com/office/drawing/2014/main" id="{2047CCD8-DF1D-07EA-F415-594CC4145E7E}"/>
              </a:ext>
            </a:extLst>
          </p:cNvPr>
          <p:cNvSpPr/>
          <p:nvPr/>
        </p:nvSpPr>
        <p:spPr>
          <a:xfrm>
            <a:off x="-17118" y="1487773"/>
            <a:ext cx="10710517" cy="312452"/>
          </a:xfrm>
          <a:custGeom>
            <a:avLst/>
            <a:gdLst/>
            <a:ahLst/>
            <a:cxnLst/>
            <a:rect l="l" t="t" r="r" b="b"/>
            <a:pathLst>
              <a:path w="10692130" h="360045">
                <a:moveTo>
                  <a:pt x="10692003" y="0"/>
                </a:moveTo>
                <a:lnTo>
                  <a:pt x="0" y="0"/>
                </a:lnTo>
                <a:lnTo>
                  <a:pt x="0" y="359994"/>
                </a:lnTo>
                <a:lnTo>
                  <a:pt x="10692003" y="359994"/>
                </a:lnTo>
                <a:lnTo>
                  <a:pt x="10692003" y="0"/>
                </a:lnTo>
                <a:close/>
              </a:path>
            </a:pathLst>
          </a:custGeom>
          <a:solidFill>
            <a:srgbClr val="E21250"/>
          </a:solidFill>
        </p:spPr>
        <p:txBody>
          <a:bodyPr wrap="square" lIns="0" tIns="0" rIns="0" bIns="0" rtlCol="0"/>
          <a:lstStyle/>
          <a:p>
            <a:endParaRPr/>
          </a:p>
        </p:txBody>
      </p:sp>
      <p:sp>
        <p:nvSpPr>
          <p:cNvPr id="313" name="object 1584">
            <a:extLst>
              <a:ext uri="{FF2B5EF4-FFF2-40B4-BE49-F238E27FC236}">
                <a16:creationId xmlns:a16="http://schemas.microsoft.com/office/drawing/2014/main" id="{815F5C19-F1D4-24A1-0936-B1DF06E98ED2}"/>
              </a:ext>
            </a:extLst>
          </p:cNvPr>
          <p:cNvSpPr/>
          <p:nvPr/>
        </p:nvSpPr>
        <p:spPr>
          <a:xfrm>
            <a:off x="536574" y="11"/>
            <a:ext cx="1076326" cy="1800213"/>
          </a:xfrm>
          <a:custGeom>
            <a:avLst/>
            <a:gdLst/>
            <a:ahLst/>
            <a:cxnLst/>
            <a:rect l="l" t="t" r="r" b="b"/>
            <a:pathLst>
              <a:path w="838835" h="1950720">
                <a:moveTo>
                  <a:pt x="838530" y="0"/>
                </a:moveTo>
                <a:lnTo>
                  <a:pt x="0" y="0"/>
                </a:lnTo>
                <a:lnTo>
                  <a:pt x="0" y="1950212"/>
                </a:lnTo>
                <a:lnTo>
                  <a:pt x="838530" y="1950212"/>
                </a:lnTo>
                <a:lnTo>
                  <a:pt x="838530" y="0"/>
                </a:lnTo>
                <a:close/>
              </a:path>
            </a:pathLst>
          </a:custGeom>
          <a:solidFill>
            <a:srgbClr val="E21250"/>
          </a:solidFill>
        </p:spPr>
        <p:txBody>
          <a:bodyPr wrap="square" lIns="0" tIns="0" rIns="0" bIns="0" rtlCol="0"/>
          <a:lstStyle/>
          <a:p>
            <a:endParaRPr>
              <a:solidFill>
                <a:schemeClr val="tx1"/>
              </a:solidFill>
            </a:endParaRPr>
          </a:p>
        </p:txBody>
      </p:sp>
      <p:grpSp>
        <p:nvGrpSpPr>
          <p:cNvPr id="317" name="Group 316">
            <a:extLst>
              <a:ext uri="{FF2B5EF4-FFF2-40B4-BE49-F238E27FC236}">
                <a16:creationId xmlns:a16="http://schemas.microsoft.com/office/drawing/2014/main" id="{1BDBE648-DD23-9C34-3C06-B8CEAE4D1913}"/>
              </a:ext>
            </a:extLst>
          </p:cNvPr>
          <p:cNvGrpSpPr/>
          <p:nvPr/>
        </p:nvGrpSpPr>
        <p:grpSpPr>
          <a:xfrm>
            <a:off x="255713" y="294982"/>
            <a:ext cx="1637183" cy="741761"/>
            <a:chOff x="596590" y="226923"/>
            <a:chExt cx="753109" cy="741761"/>
          </a:xfrm>
        </p:grpSpPr>
        <p:sp>
          <p:nvSpPr>
            <p:cNvPr id="315" name="TextBox 314">
              <a:extLst>
                <a:ext uri="{FF2B5EF4-FFF2-40B4-BE49-F238E27FC236}">
                  <a16:creationId xmlns:a16="http://schemas.microsoft.com/office/drawing/2014/main" id="{40E1F67D-2615-0698-75B6-ED46D51D106B}"/>
                </a:ext>
              </a:extLst>
            </p:cNvPr>
            <p:cNvSpPr txBox="1"/>
            <p:nvPr/>
          </p:nvSpPr>
          <p:spPr>
            <a:xfrm>
              <a:off x="647017" y="445464"/>
              <a:ext cx="609600" cy="523220"/>
            </a:xfrm>
            <a:prstGeom prst="rect">
              <a:avLst/>
            </a:prstGeom>
            <a:noFill/>
          </p:spPr>
          <p:txBody>
            <a:bodyPr wrap="square" rtlCol="0">
              <a:spAutoFit/>
            </a:bodyPr>
            <a:lstStyle/>
            <a:p>
              <a:pPr algn="ctr"/>
              <a:r>
                <a:rPr lang="en-US" sz="2800" spc="-300" dirty="0">
                  <a:solidFill>
                    <a:schemeClr val="bg1"/>
                  </a:solidFill>
                </a:rPr>
                <a:t>28</a:t>
              </a:r>
              <a:endParaRPr lang="en-GB" sz="2800" spc="-300" dirty="0">
                <a:solidFill>
                  <a:schemeClr val="bg1"/>
                </a:solidFill>
              </a:endParaRPr>
            </a:p>
          </p:txBody>
        </p:sp>
        <p:sp>
          <p:nvSpPr>
            <p:cNvPr id="316" name="TextBox 315">
              <a:extLst>
                <a:ext uri="{FF2B5EF4-FFF2-40B4-BE49-F238E27FC236}">
                  <a16:creationId xmlns:a16="http://schemas.microsoft.com/office/drawing/2014/main" id="{C52F56F4-231D-96B6-EFDC-6B5067E5AA83}"/>
                </a:ext>
              </a:extLst>
            </p:cNvPr>
            <p:cNvSpPr txBox="1"/>
            <p:nvPr/>
          </p:nvSpPr>
          <p:spPr>
            <a:xfrm>
              <a:off x="596590" y="226923"/>
              <a:ext cx="753109" cy="400110"/>
            </a:xfrm>
            <a:prstGeom prst="rect">
              <a:avLst/>
            </a:prstGeom>
            <a:noFill/>
          </p:spPr>
          <p:txBody>
            <a:bodyPr wrap="square" rtlCol="0">
              <a:spAutoFit/>
            </a:bodyPr>
            <a:lstStyle/>
            <a:p>
              <a:pPr algn="ctr"/>
              <a:r>
                <a:rPr lang="en-US" sz="2000" b="1" dirty="0">
                  <a:solidFill>
                    <a:schemeClr val="bg1"/>
                  </a:solidFill>
                </a:rPr>
                <a:t>UNIT</a:t>
              </a:r>
              <a:endParaRPr lang="en-GB" sz="2000" b="1" dirty="0">
                <a:solidFill>
                  <a:schemeClr val="bg1"/>
                </a:solidFill>
              </a:endParaRPr>
            </a:p>
          </p:txBody>
        </p:sp>
      </p:grpSp>
      <p:sp>
        <p:nvSpPr>
          <p:cNvPr id="310" name="TextBox 309">
            <a:extLst>
              <a:ext uri="{FF2B5EF4-FFF2-40B4-BE49-F238E27FC236}">
                <a16:creationId xmlns:a16="http://schemas.microsoft.com/office/drawing/2014/main" id="{A2EB15ED-432C-2422-70B1-ED7A4000F493}"/>
              </a:ext>
            </a:extLst>
          </p:cNvPr>
          <p:cNvSpPr txBox="1"/>
          <p:nvPr/>
        </p:nvSpPr>
        <p:spPr>
          <a:xfrm>
            <a:off x="1771592" y="608783"/>
            <a:ext cx="6930479" cy="400110"/>
          </a:xfrm>
          <a:prstGeom prst="rect">
            <a:avLst/>
          </a:prstGeom>
          <a:noFill/>
        </p:spPr>
        <p:txBody>
          <a:bodyPr wrap="square" rtlCol="0" anchor="ctr">
            <a:spAutoFit/>
          </a:bodyPr>
          <a:lstStyle/>
          <a:p>
            <a:r>
              <a:rPr lang="en-GB" sz="2000" dirty="0">
                <a:solidFill>
                  <a:schemeClr val="bg1"/>
                </a:solidFill>
              </a:rPr>
              <a:t>Tatton Court, The Grange, Warrington, WA1 4RR</a:t>
            </a:r>
            <a:endParaRPr lang="en-US" dirty="0">
              <a:solidFill>
                <a:schemeClr val="bg1"/>
              </a:solidFill>
            </a:endParaRPr>
          </a:p>
        </p:txBody>
      </p:sp>
      <p:sp>
        <p:nvSpPr>
          <p:cNvPr id="318" name="TextBox 317">
            <a:extLst>
              <a:ext uri="{FF2B5EF4-FFF2-40B4-BE49-F238E27FC236}">
                <a16:creationId xmlns:a16="http://schemas.microsoft.com/office/drawing/2014/main" id="{0ED556D4-90A6-8C36-C184-939BE7A3E59F}"/>
              </a:ext>
            </a:extLst>
          </p:cNvPr>
          <p:cNvSpPr txBox="1"/>
          <p:nvPr/>
        </p:nvSpPr>
        <p:spPr>
          <a:xfrm>
            <a:off x="151130" y="7222440"/>
            <a:ext cx="10515600" cy="369332"/>
          </a:xfrm>
          <a:prstGeom prst="rect">
            <a:avLst/>
          </a:prstGeom>
          <a:noFill/>
        </p:spPr>
        <p:txBody>
          <a:bodyPr wrap="square" rtlCol="0">
            <a:spAutoFit/>
          </a:bodyPr>
          <a:lstStyle/>
          <a:p>
            <a:pPr algn="ctr"/>
            <a:r>
              <a:rPr lang="en-US" b="1" dirty="0">
                <a:solidFill>
                  <a:schemeClr val="bg1"/>
                </a:solidFill>
              </a:rPr>
              <a:t>2,414 SQ FT (224.27 SQ M)  MID TERRACE INDUSTRIAL/WAREHOUSE UNIT </a:t>
            </a:r>
            <a:endParaRPr lang="en-GB" b="1" dirty="0">
              <a:solidFill>
                <a:schemeClr val="bg1"/>
              </a:solidFill>
            </a:endParaRPr>
          </a:p>
        </p:txBody>
      </p:sp>
      <p:grpSp>
        <p:nvGrpSpPr>
          <p:cNvPr id="323" name="Group 322">
            <a:extLst>
              <a:ext uri="{FF2B5EF4-FFF2-40B4-BE49-F238E27FC236}">
                <a16:creationId xmlns:a16="http://schemas.microsoft.com/office/drawing/2014/main" id="{649A53AD-BD0A-8E73-9540-32DDA27DFC7B}"/>
              </a:ext>
            </a:extLst>
          </p:cNvPr>
          <p:cNvGrpSpPr/>
          <p:nvPr/>
        </p:nvGrpSpPr>
        <p:grpSpPr>
          <a:xfrm>
            <a:off x="70677" y="1301108"/>
            <a:ext cx="1914526" cy="584775"/>
            <a:chOff x="2104761" y="1009698"/>
            <a:chExt cx="1077190" cy="1125703"/>
          </a:xfrm>
        </p:grpSpPr>
        <p:sp>
          <p:nvSpPr>
            <p:cNvPr id="322" name="Rectangle 321">
              <a:extLst>
                <a:ext uri="{FF2B5EF4-FFF2-40B4-BE49-F238E27FC236}">
                  <a16:creationId xmlns:a16="http://schemas.microsoft.com/office/drawing/2014/main" id="{C3EDAFBF-408B-937F-DF92-E72FA23C3C56}"/>
                </a:ext>
              </a:extLst>
            </p:cNvPr>
            <p:cNvSpPr/>
            <p:nvPr/>
          </p:nvSpPr>
          <p:spPr>
            <a:xfrm>
              <a:off x="2105625" y="1339823"/>
              <a:ext cx="1076326" cy="46544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TextBox 310">
              <a:extLst>
                <a:ext uri="{FF2B5EF4-FFF2-40B4-BE49-F238E27FC236}">
                  <a16:creationId xmlns:a16="http://schemas.microsoft.com/office/drawing/2014/main" id="{C1FCB735-2406-5594-5F23-3939DAC2963F}"/>
                </a:ext>
              </a:extLst>
            </p:cNvPr>
            <p:cNvSpPr txBox="1"/>
            <p:nvPr/>
          </p:nvSpPr>
          <p:spPr>
            <a:xfrm>
              <a:off x="2104761" y="1009698"/>
              <a:ext cx="1076326" cy="1125703"/>
            </a:xfrm>
            <a:prstGeom prst="rect">
              <a:avLst/>
            </a:prstGeom>
            <a:solidFill>
              <a:schemeClr val="tx1"/>
            </a:solidFill>
          </p:spPr>
          <p:txBody>
            <a:bodyPr wrap="square" rtlCol="0" anchor="ctr">
              <a:spAutoFit/>
            </a:bodyPr>
            <a:lstStyle/>
            <a:p>
              <a:pPr algn="ctr"/>
              <a:r>
                <a:rPr lang="en-US" sz="1600" b="1" dirty="0">
                  <a:solidFill>
                    <a:schemeClr val="bg1"/>
                  </a:solidFill>
                </a:rPr>
                <a:t>TO LET/FOR SALE</a:t>
              </a:r>
            </a:p>
          </p:txBody>
        </p:sp>
      </p:grpSp>
      <p:pic>
        <p:nvPicPr>
          <p:cNvPr id="4" name="Picture 3">
            <a:extLst>
              <a:ext uri="{FF2B5EF4-FFF2-40B4-BE49-F238E27FC236}">
                <a16:creationId xmlns:a16="http://schemas.microsoft.com/office/drawing/2014/main" id="{994F3956-D8DF-A983-5D61-AA0DE49A33B2}"/>
              </a:ext>
            </a:extLst>
          </p:cNvPr>
          <p:cNvPicPr>
            <a:picLocks noChangeAspect="1"/>
          </p:cNvPicPr>
          <p:nvPr/>
        </p:nvPicPr>
        <p:blipFill>
          <a:blip r:embed="rId3"/>
          <a:stretch>
            <a:fillRect/>
          </a:stretch>
        </p:blipFill>
        <p:spPr>
          <a:xfrm>
            <a:off x="8841501" y="245396"/>
            <a:ext cx="1444594" cy="9543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549" name="object 438">
            <a:extLst>
              <a:ext uri="{FF2B5EF4-FFF2-40B4-BE49-F238E27FC236}">
                <a16:creationId xmlns:a16="http://schemas.microsoft.com/office/drawing/2014/main" id="{9D159AF9-7B22-AACE-5A23-6535AF009905}"/>
              </a:ext>
            </a:extLst>
          </p:cNvPr>
          <p:cNvSpPr/>
          <p:nvPr/>
        </p:nvSpPr>
        <p:spPr>
          <a:xfrm>
            <a:off x="0" y="7200011"/>
            <a:ext cx="10692130" cy="360045"/>
          </a:xfrm>
          <a:custGeom>
            <a:avLst/>
            <a:gdLst/>
            <a:ahLst/>
            <a:cxnLst/>
            <a:rect l="l" t="t" r="r" b="b"/>
            <a:pathLst>
              <a:path w="10692130" h="360045">
                <a:moveTo>
                  <a:pt x="10692003" y="0"/>
                </a:moveTo>
                <a:lnTo>
                  <a:pt x="0" y="0"/>
                </a:lnTo>
                <a:lnTo>
                  <a:pt x="0" y="359994"/>
                </a:lnTo>
                <a:lnTo>
                  <a:pt x="10692003" y="359994"/>
                </a:lnTo>
                <a:lnTo>
                  <a:pt x="10692003" y="0"/>
                </a:lnTo>
                <a:close/>
              </a:path>
            </a:pathLst>
          </a:custGeom>
          <a:solidFill>
            <a:srgbClr val="E21250"/>
          </a:solidFill>
        </p:spPr>
        <p:txBody>
          <a:bodyPr wrap="square" lIns="0" tIns="0" rIns="0" bIns="0" rtlCol="0"/>
          <a:lstStyle/>
          <a:p>
            <a:endParaRPr>
              <a:solidFill>
                <a:schemeClr val="bg1"/>
              </a:solidFill>
            </a:endParaRPr>
          </a:p>
        </p:txBody>
      </p:sp>
      <p:sp>
        <p:nvSpPr>
          <p:cNvPr id="1551" name="TextBox 1550">
            <a:extLst>
              <a:ext uri="{FF2B5EF4-FFF2-40B4-BE49-F238E27FC236}">
                <a16:creationId xmlns:a16="http://schemas.microsoft.com/office/drawing/2014/main" id="{6F05C8AB-C8BA-C399-DBEA-BB6D360671EA}"/>
              </a:ext>
            </a:extLst>
          </p:cNvPr>
          <p:cNvSpPr txBox="1"/>
          <p:nvPr/>
        </p:nvSpPr>
        <p:spPr>
          <a:xfrm>
            <a:off x="516356" y="1070716"/>
            <a:ext cx="3275919" cy="1892826"/>
          </a:xfrm>
          <a:prstGeom prst="rect">
            <a:avLst/>
          </a:prstGeom>
          <a:noFill/>
        </p:spPr>
        <p:txBody>
          <a:bodyPr wrap="square">
            <a:spAutoFit/>
          </a:bodyPr>
          <a:lstStyle>
            <a:defPPr>
              <a:defRPr kern="0"/>
            </a:defPPr>
            <a:lvl1pPr algn="just">
              <a:defRPr sz="1000">
                <a:solidFill>
                  <a:schemeClr val="bg1"/>
                </a:solidFill>
              </a:defRPr>
            </a:lvl1pPr>
          </a:lstStyle>
          <a:p>
            <a:r>
              <a:rPr lang="en-US" sz="1200" dirty="0">
                <a:latin typeface="Arial" panose="020B0604020202020204" pitchFamily="34" charset="0"/>
                <a:cs typeface="Arial" panose="020B0604020202020204" pitchFamily="34" charset="0"/>
              </a:rPr>
              <a:t>Tatton Court is situated to the East of Warrington, in the well-known and significant Grange Industrial Area, which covers some 200 acres. Junction 21 of the M6 is located approximately 1.5 miles to the south and provides easy access to both the South and North of England. The M6/M62 and M6/M56 interchanges lie one Junction either side of Junction 21 of the M56.</a:t>
            </a:r>
          </a:p>
          <a:p>
            <a:endParaRPr lang="en-US" sz="900" dirty="0">
              <a:latin typeface="Arial" panose="020B0604020202020204" pitchFamily="34" charset="0"/>
              <a:cs typeface="Arial" panose="020B0604020202020204" pitchFamily="34" charset="0"/>
            </a:endParaRPr>
          </a:p>
        </p:txBody>
      </p:sp>
      <p:sp>
        <p:nvSpPr>
          <p:cNvPr id="1552" name="object 1273">
            <a:extLst>
              <a:ext uri="{FF2B5EF4-FFF2-40B4-BE49-F238E27FC236}">
                <a16:creationId xmlns:a16="http://schemas.microsoft.com/office/drawing/2014/main" id="{3B164234-CA36-9042-5BB6-437E8A64519B}"/>
              </a:ext>
            </a:extLst>
          </p:cNvPr>
          <p:cNvSpPr txBox="1"/>
          <p:nvPr/>
        </p:nvSpPr>
        <p:spPr>
          <a:xfrm>
            <a:off x="701675" y="724489"/>
            <a:ext cx="2381885" cy="259045"/>
          </a:xfrm>
          <a:prstGeom prst="rect">
            <a:avLst/>
          </a:prstGeom>
        </p:spPr>
        <p:txBody>
          <a:bodyPr vert="horz" wrap="square" lIns="0" tIns="12700" rIns="0" bIns="0" rtlCol="0">
            <a:spAutoFit/>
          </a:bodyPr>
          <a:lstStyle/>
          <a:p>
            <a:pPr marL="12700">
              <a:lnSpc>
                <a:spcPct val="100000"/>
              </a:lnSpc>
              <a:spcBef>
                <a:spcPts val="100"/>
              </a:spcBef>
            </a:pPr>
            <a:r>
              <a:rPr lang="en-US" sz="1600" b="1" spc="-10" dirty="0">
                <a:solidFill>
                  <a:srgbClr val="E21250"/>
                </a:solidFill>
                <a:latin typeface="Arial"/>
                <a:cs typeface="Arial"/>
              </a:rPr>
              <a:t>LOCATION</a:t>
            </a:r>
            <a:endParaRPr sz="1600" b="1" dirty="0">
              <a:solidFill>
                <a:srgbClr val="E21250"/>
              </a:solidFill>
              <a:latin typeface="Arial"/>
              <a:cs typeface="Arial"/>
            </a:endParaRPr>
          </a:p>
        </p:txBody>
      </p:sp>
      <p:grpSp>
        <p:nvGrpSpPr>
          <p:cNvPr id="1555" name="Group 1554">
            <a:extLst>
              <a:ext uri="{FF2B5EF4-FFF2-40B4-BE49-F238E27FC236}">
                <a16:creationId xmlns:a16="http://schemas.microsoft.com/office/drawing/2014/main" id="{94CBEED7-B0B4-782A-FE89-F76514DEA581}"/>
              </a:ext>
            </a:extLst>
          </p:cNvPr>
          <p:cNvGrpSpPr/>
          <p:nvPr/>
        </p:nvGrpSpPr>
        <p:grpSpPr>
          <a:xfrm>
            <a:off x="533353" y="3046500"/>
            <a:ext cx="3296306" cy="1991013"/>
            <a:chOff x="431923" y="2652757"/>
            <a:chExt cx="2845759" cy="1991013"/>
          </a:xfrm>
        </p:grpSpPr>
        <p:sp>
          <p:nvSpPr>
            <p:cNvPr id="1273" name="object 1273"/>
            <p:cNvSpPr txBox="1"/>
            <p:nvPr/>
          </p:nvSpPr>
          <p:spPr>
            <a:xfrm>
              <a:off x="495316" y="2652757"/>
              <a:ext cx="2381885" cy="259045"/>
            </a:xfrm>
            <a:prstGeom prst="rect">
              <a:avLst/>
            </a:prstGeom>
          </p:spPr>
          <p:txBody>
            <a:bodyPr vert="horz" wrap="square" lIns="0" tIns="12700" rIns="0" bIns="0" rtlCol="0">
              <a:spAutoFit/>
            </a:bodyPr>
            <a:lstStyle>
              <a:defPPr>
                <a:defRPr kern="0"/>
              </a:defPPr>
              <a:lvl1pPr marL="12700">
                <a:lnSpc>
                  <a:spcPct val="100000"/>
                </a:lnSpc>
                <a:spcBef>
                  <a:spcPts val="100"/>
                </a:spcBef>
                <a:defRPr sz="1600" b="1" spc="-10">
                  <a:solidFill>
                    <a:srgbClr val="E21250"/>
                  </a:solidFill>
                  <a:latin typeface="Arial"/>
                  <a:cs typeface="Arial"/>
                </a:defRPr>
              </a:lvl1pPr>
            </a:lstStyle>
            <a:p>
              <a:r>
                <a:rPr dirty="0"/>
                <a:t>DESCRIPTION</a:t>
              </a:r>
            </a:p>
          </p:txBody>
        </p:sp>
        <p:sp>
          <p:nvSpPr>
            <p:cNvPr id="1274" name="object 1274"/>
            <p:cNvSpPr txBox="1"/>
            <p:nvPr/>
          </p:nvSpPr>
          <p:spPr>
            <a:xfrm>
              <a:off x="493156" y="3652280"/>
              <a:ext cx="2784526" cy="991490"/>
            </a:xfrm>
            <a:prstGeom prst="rect">
              <a:avLst/>
            </a:prstGeom>
          </p:spPr>
          <p:txBody>
            <a:bodyPr vert="horz" wrap="square" lIns="0" tIns="10160" rIns="0" bIns="0" rtlCol="0">
              <a:spAutoFit/>
            </a:bodyPr>
            <a:lstStyle/>
            <a:p>
              <a:pPr marL="127000" marR="154940" indent="-114300">
                <a:lnSpc>
                  <a:spcPct val="101800"/>
                </a:lnSpc>
                <a:spcBef>
                  <a:spcPts val="80"/>
                </a:spcBef>
                <a:buClr>
                  <a:srgbClr val="E21250"/>
                </a:buClr>
                <a:buChar char="•"/>
                <a:tabLst>
                  <a:tab pos="127000" algn="l"/>
                </a:tabLst>
              </a:pPr>
              <a:r>
                <a:rPr lang="en-GB" sz="1200" dirty="0">
                  <a:solidFill>
                    <a:schemeClr val="bg1"/>
                  </a:solidFill>
                  <a:latin typeface="Arial"/>
                  <a:cs typeface="Arial"/>
                </a:rPr>
                <a:t>Level access loading provisions </a:t>
              </a:r>
            </a:p>
            <a:p>
              <a:pPr marL="127000" marR="154940" indent="-114300">
                <a:lnSpc>
                  <a:spcPct val="101800"/>
                </a:lnSpc>
                <a:spcBef>
                  <a:spcPts val="80"/>
                </a:spcBef>
                <a:buClr>
                  <a:srgbClr val="E21250"/>
                </a:buClr>
                <a:buChar char="•"/>
                <a:tabLst>
                  <a:tab pos="127000" algn="l"/>
                </a:tabLst>
              </a:pPr>
              <a:r>
                <a:rPr lang="en-GB" sz="1200" dirty="0">
                  <a:solidFill>
                    <a:schemeClr val="bg1"/>
                  </a:solidFill>
                  <a:latin typeface="Arial"/>
                  <a:cs typeface="Arial"/>
                </a:rPr>
                <a:t>W/C</a:t>
              </a:r>
            </a:p>
            <a:p>
              <a:pPr marL="127000" marR="154940" indent="-114300">
                <a:lnSpc>
                  <a:spcPct val="101800"/>
                </a:lnSpc>
                <a:spcBef>
                  <a:spcPts val="80"/>
                </a:spcBef>
                <a:buClr>
                  <a:srgbClr val="E21250"/>
                </a:buClr>
                <a:buChar char="•"/>
                <a:tabLst>
                  <a:tab pos="127000" algn="l"/>
                </a:tabLst>
              </a:pPr>
              <a:r>
                <a:rPr lang="en-GB" sz="1200" dirty="0">
                  <a:solidFill>
                    <a:schemeClr val="bg1"/>
                  </a:solidFill>
                  <a:latin typeface="Arial"/>
                  <a:cs typeface="Arial"/>
                </a:rPr>
                <a:t>Steel portal frame construction</a:t>
              </a:r>
            </a:p>
            <a:p>
              <a:pPr marL="127000" marR="154940" indent="-114300">
                <a:lnSpc>
                  <a:spcPct val="101800"/>
                </a:lnSpc>
                <a:spcBef>
                  <a:spcPts val="80"/>
                </a:spcBef>
                <a:buClr>
                  <a:srgbClr val="E21250"/>
                </a:buClr>
                <a:buChar char="•"/>
                <a:tabLst>
                  <a:tab pos="127000" algn="l"/>
                </a:tabLst>
              </a:pPr>
              <a:r>
                <a:rPr lang="en-GB" sz="1200" dirty="0">
                  <a:solidFill>
                    <a:schemeClr val="bg1"/>
                  </a:solidFill>
                  <a:latin typeface="Arial"/>
                  <a:cs typeface="Arial"/>
                </a:rPr>
                <a:t>Small integral office</a:t>
              </a:r>
            </a:p>
            <a:p>
              <a:pPr marL="127000" marR="154940" indent="-114300">
                <a:lnSpc>
                  <a:spcPct val="101800"/>
                </a:lnSpc>
                <a:spcBef>
                  <a:spcPts val="80"/>
                </a:spcBef>
                <a:buClr>
                  <a:srgbClr val="E21250"/>
                </a:buClr>
                <a:buChar char="•"/>
                <a:tabLst>
                  <a:tab pos="127000" algn="l"/>
                </a:tabLst>
              </a:pPr>
              <a:r>
                <a:rPr lang="en-GB" sz="1200" dirty="0">
                  <a:solidFill>
                    <a:schemeClr val="bg1"/>
                  </a:solidFill>
                  <a:latin typeface="Arial"/>
                  <a:cs typeface="Arial"/>
                </a:rPr>
                <a:t>Shared yard and parking </a:t>
              </a:r>
            </a:p>
          </p:txBody>
        </p:sp>
        <p:sp>
          <p:nvSpPr>
            <p:cNvPr id="1553" name="TextBox 1552">
              <a:extLst>
                <a:ext uri="{FF2B5EF4-FFF2-40B4-BE49-F238E27FC236}">
                  <a16:creationId xmlns:a16="http://schemas.microsoft.com/office/drawing/2014/main" id="{C86C450E-E5AE-2544-9AB8-E1ED91020274}"/>
                </a:ext>
              </a:extLst>
            </p:cNvPr>
            <p:cNvSpPr txBox="1"/>
            <p:nvPr/>
          </p:nvSpPr>
          <p:spPr>
            <a:xfrm>
              <a:off x="431923" y="2964934"/>
              <a:ext cx="2833279" cy="600164"/>
            </a:xfrm>
            <a:prstGeom prst="rect">
              <a:avLst/>
            </a:prstGeom>
            <a:noFill/>
          </p:spPr>
          <p:txBody>
            <a:bodyPr wrap="square">
              <a:spAutoFit/>
            </a:bodyPr>
            <a:lstStyle>
              <a:defPPr>
                <a:defRPr kern="0"/>
              </a:defPPr>
              <a:lvl1pPr algn="just">
                <a:defRPr sz="1000">
                  <a:solidFill>
                    <a:schemeClr val="bg1"/>
                  </a:solidFill>
                  <a:latin typeface="Arial" panose="020B0604020202020204" pitchFamily="34" charset="0"/>
                  <a:cs typeface="Arial" panose="020B0604020202020204" pitchFamily="34" charset="0"/>
                </a:defRPr>
              </a:lvl1pPr>
            </a:lstStyle>
            <a:p>
              <a:r>
                <a:rPr lang="en-US" sz="1200" dirty="0"/>
                <a:t>End terrace modern unit benefitting from the following specification:-</a:t>
              </a:r>
            </a:p>
            <a:p>
              <a:endParaRPr lang="en-GB" sz="900" dirty="0"/>
            </a:p>
          </p:txBody>
        </p:sp>
      </p:grpSp>
      <p:sp>
        <p:nvSpPr>
          <p:cNvPr id="2" name="TextBox 1">
            <a:extLst>
              <a:ext uri="{FF2B5EF4-FFF2-40B4-BE49-F238E27FC236}">
                <a16:creationId xmlns:a16="http://schemas.microsoft.com/office/drawing/2014/main" id="{D21402DC-A791-0886-9E4E-C2D85E48D33C}"/>
              </a:ext>
            </a:extLst>
          </p:cNvPr>
          <p:cNvSpPr txBox="1"/>
          <p:nvPr/>
        </p:nvSpPr>
        <p:spPr>
          <a:xfrm>
            <a:off x="516356" y="5126600"/>
            <a:ext cx="3196465" cy="1261884"/>
          </a:xfrm>
          <a:prstGeom prst="rect">
            <a:avLst/>
          </a:prstGeom>
          <a:noFill/>
        </p:spPr>
        <p:txBody>
          <a:bodyPr wrap="square" rtlCol="0">
            <a:spAutoFit/>
          </a:bodyPr>
          <a:lstStyle/>
          <a:p>
            <a:r>
              <a:rPr lang="en-GB" sz="1600" b="1" dirty="0">
                <a:solidFill>
                  <a:srgbClr val="E21250"/>
                </a:solidFill>
              </a:rPr>
              <a:t>ESTATE CHARGE</a:t>
            </a:r>
          </a:p>
          <a:p>
            <a:endParaRPr lang="en-GB" sz="1600" b="1" dirty="0">
              <a:solidFill>
                <a:srgbClr val="E21250"/>
              </a:solidFill>
            </a:endParaRPr>
          </a:p>
          <a:p>
            <a:r>
              <a:rPr lang="en-GB" sz="1100" dirty="0">
                <a:solidFill>
                  <a:schemeClr val="bg1"/>
                </a:solidFill>
              </a:rPr>
              <a:t>There is a small estate charge payable to cover services, facilities and general estate maintenance. Further information can be provided upon request. </a:t>
            </a:r>
          </a:p>
        </p:txBody>
      </p:sp>
      <p:pic>
        <p:nvPicPr>
          <p:cNvPr id="5" name="Picture 4">
            <a:extLst>
              <a:ext uri="{FF2B5EF4-FFF2-40B4-BE49-F238E27FC236}">
                <a16:creationId xmlns:a16="http://schemas.microsoft.com/office/drawing/2014/main" id="{5AD20686-37EF-9DB1-E6C0-C704116153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3525" y="295275"/>
            <a:ext cx="4648200" cy="3486150"/>
          </a:xfrm>
          <a:prstGeom prst="rect">
            <a:avLst/>
          </a:prstGeom>
        </p:spPr>
      </p:pic>
      <p:pic>
        <p:nvPicPr>
          <p:cNvPr id="7" name="Picture 6">
            <a:extLst>
              <a:ext uri="{FF2B5EF4-FFF2-40B4-BE49-F238E27FC236}">
                <a16:creationId xmlns:a16="http://schemas.microsoft.com/office/drawing/2014/main" id="{675BF1A9-397E-7939-805E-8816A7EAD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065" y="4002934"/>
            <a:ext cx="2370168" cy="3160223"/>
          </a:xfrm>
          <a:prstGeom prst="rect">
            <a:avLst/>
          </a:prstGeom>
        </p:spPr>
      </p:pic>
      <p:pic>
        <p:nvPicPr>
          <p:cNvPr id="9" name="Picture 8">
            <a:extLst>
              <a:ext uri="{FF2B5EF4-FFF2-40B4-BE49-F238E27FC236}">
                <a16:creationId xmlns:a16="http://schemas.microsoft.com/office/drawing/2014/main" id="{3AB4C16D-4EB1-9A49-74D7-67F2C5F851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732" y="4002933"/>
            <a:ext cx="2370168" cy="316022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36667D-1B30-DA82-AA54-917E6B64F606}"/>
              </a:ext>
            </a:extLst>
          </p:cNvPr>
          <p:cNvPicPr>
            <a:picLocks noChangeAspect="1"/>
          </p:cNvPicPr>
          <p:nvPr/>
        </p:nvPicPr>
        <p:blipFill>
          <a:blip r:embed="rId2"/>
          <a:stretch>
            <a:fillRect/>
          </a:stretch>
        </p:blipFill>
        <p:spPr>
          <a:xfrm>
            <a:off x="692692" y="940937"/>
            <a:ext cx="5313081" cy="4894628"/>
          </a:xfrm>
          <a:prstGeom prst="rect">
            <a:avLst/>
          </a:prstGeom>
        </p:spPr>
      </p:pic>
      <p:sp>
        <p:nvSpPr>
          <p:cNvPr id="431" name="object 431"/>
          <p:cNvSpPr txBox="1"/>
          <p:nvPr/>
        </p:nvSpPr>
        <p:spPr>
          <a:xfrm>
            <a:off x="7635170" y="6253286"/>
            <a:ext cx="2836151" cy="720710"/>
          </a:xfrm>
          <a:prstGeom prst="rect">
            <a:avLst/>
          </a:prstGeom>
        </p:spPr>
        <p:txBody>
          <a:bodyPr vert="horz" wrap="square" lIns="0" tIns="27940" rIns="0" bIns="0" rtlCol="0">
            <a:spAutoFit/>
          </a:bodyPr>
          <a:lstStyle/>
          <a:p>
            <a:pPr marL="12700" marR="5080" algn="just">
              <a:lnSpc>
                <a:spcPts val="600"/>
              </a:lnSpc>
              <a:spcBef>
                <a:spcPts val="220"/>
              </a:spcBef>
            </a:pPr>
            <a:r>
              <a:rPr sz="600" b="1" spc="-45" dirty="0">
                <a:solidFill>
                  <a:schemeClr val="bg1"/>
                </a:solidFill>
                <a:latin typeface="Liberation Sans Narrow"/>
                <a:cs typeface="Liberation Sans Narrow"/>
              </a:rPr>
              <a:t>MISREPRESENTATION</a:t>
            </a:r>
            <a:r>
              <a:rPr sz="600" b="1" spc="120" dirty="0">
                <a:solidFill>
                  <a:schemeClr val="bg1"/>
                </a:solidFill>
                <a:latin typeface="Liberation Sans Narrow"/>
                <a:cs typeface="Liberation Sans Narrow"/>
              </a:rPr>
              <a:t> </a:t>
            </a:r>
            <a:r>
              <a:rPr sz="600" b="1" spc="-20" dirty="0">
                <a:solidFill>
                  <a:schemeClr val="bg1"/>
                </a:solidFill>
                <a:latin typeface="Liberation Sans Narrow"/>
                <a:cs typeface="Liberation Sans Narrow"/>
              </a:rPr>
              <a:t>ACT:</a:t>
            </a:r>
            <a:r>
              <a:rPr sz="600" b="1" spc="114" dirty="0">
                <a:solidFill>
                  <a:schemeClr val="bg1"/>
                </a:solidFill>
                <a:latin typeface="Liberation Sans Narrow"/>
                <a:cs typeface="Liberation Sans Narrow"/>
              </a:rPr>
              <a:t> </a:t>
            </a:r>
            <a:r>
              <a:rPr sz="600" dirty="0">
                <a:solidFill>
                  <a:schemeClr val="bg1"/>
                </a:solidFill>
                <a:latin typeface="Liberation Sans Narrow"/>
                <a:cs typeface="Liberation Sans Narrow"/>
              </a:rPr>
              <a:t>B8RE</a:t>
            </a:r>
            <a:r>
              <a:rPr sz="600" spc="120" dirty="0">
                <a:solidFill>
                  <a:schemeClr val="bg1"/>
                </a:solidFill>
                <a:latin typeface="Liberation Sans Narrow"/>
                <a:cs typeface="Liberation Sans Narrow"/>
              </a:rPr>
              <a:t> </a:t>
            </a:r>
            <a:r>
              <a:rPr sz="600" dirty="0">
                <a:solidFill>
                  <a:schemeClr val="bg1"/>
                </a:solidFill>
                <a:latin typeface="Liberation Sans Narrow"/>
                <a:cs typeface="Liberation Sans Narrow"/>
              </a:rPr>
              <a:t>for</a:t>
            </a:r>
            <a:r>
              <a:rPr sz="600" spc="120" dirty="0">
                <a:solidFill>
                  <a:schemeClr val="bg1"/>
                </a:solidFill>
                <a:latin typeface="Liberation Sans Narrow"/>
                <a:cs typeface="Liberation Sans Narrow"/>
              </a:rPr>
              <a:t> </a:t>
            </a:r>
            <a:r>
              <a:rPr sz="600" dirty="0">
                <a:solidFill>
                  <a:schemeClr val="bg1"/>
                </a:solidFill>
                <a:latin typeface="Liberation Sans Narrow"/>
                <a:cs typeface="Liberation Sans Narrow"/>
              </a:rPr>
              <a:t>themselves</a:t>
            </a:r>
            <a:r>
              <a:rPr sz="600" spc="114" dirty="0">
                <a:solidFill>
                  <a:schemeClr val="bg1"/>
                </a:solidFill>
                <a:latin typeface="Liberation Sans Narrow"/>
                <a:cs typeface="Liberation Sans Narrow"/>
              </a:rPr>
              <a:t> </a:t>
            </a:r>
            <a:r>
              <a:rPr sz="600" dirty="0">
                <a:solidFill>
                  <a:schemeClr val="bg1"/>
                </a:solidFill>
                <a:latin typeface="Liberation Sans Narrow"/>
                <a:cs typeface="Liberation Sans Narrow"/>
              </a:rPr>
              <a:t>and</a:t>
            </a:r>
            <a:r>
              <a:rPr sz="600" spc="120" dirty="0">
                <a:solidFill>
                  <a:schemeClr val="bg1"/>
                </a:solidFill>
                <a:latin typeface="Liberation Sans Narrow"/>
                <a:cs typeface="Liberation Sans Narrow"/>
              </a:rPr>
              <a:t> </a:t>
            </a:r>
            <a:r>
              <a:rPr sz="600" dirty="0">
                <a:solidFill>
                  <a:schemeClr val="bg1"/>
                </a:solidFill>
                <a:latin typeface="Liberation Sans Narrow"/>
                <a:cs typeface="Liberation Sans Narrow"/>
              </a:rPr>
              <a:t>for</a:t>
            </a:r>
            <a:r>
              <a:rPr sz="600" spc="114" dirty="0">
                <a:solidFill>
                  <a:schemeClr val="bg1"/>
                </a:solidFill>
                <a:latin typeface="Liberation Sans Narrow"/>
                <a:cs typeface="Liberation Sans Narrow"/>
              </a:rPr>
              <a:t> </a:t>
            </a:r>
            <a:r>
              <a:rPr sz="600" dirty="0">
                <a:solidFill>
                  <a:schemeClr val="bg1"/>
                </a:solidFill>
                <a:latin typeface="Liberation Sans Narrow"/>
                <a:cs typeface="Liberation Sans Narrow"/>
              </a:rPr>
              <a:t>the</a:t>
            </a:r>
            <a:r>
              <a:rPr sz="600" spc="120" dirty="0">
                <a:solidFill>
                  <a:schemeClr val="bg1"/>
                </a:solidFill>
                <a:latin typeface="Liberation Sans Narrow"/>
                <a:cs typeface="Liberation Sans Narrow"/>
              </a:rPr>
              <a:t> </a:t>
            </a:r>
            <a:r>
              <a:rPr sz="600" dirty="0">
                <a:solidFill>
                  <a:schemeClr val="bg1"/>
                </a:solidFill>
                <a:latin typeface="Liberation Sans Narrow"/>
                <a:cs typeface="Liberation Sans Narrow"/>
              </a:rPr>
              <a:t>vendors</a:t>
            </a:r>
            <a:r>
              <a:rPr sz="600" spc="114" dirty="0">
                <a:solidFill>
                  <a:schemeClr val="bg1"/>
                </a:solidFill>
                <a:latin typeface="Liberation Sans Narrow"/>
                <a:cs typeface="Liberation Sans Narrow"/>
              </a:rPr>
              <a:t> </a:t>
            </a:r>
            <a:r>
              <a:rPr sz="600" dirty="0">
                <a:solidFill>
                  <a:schemeClr val="bg1"/>
                </a:solidFill>
                <a:latin typeface="Liberation Sans Narrow"/>
                <a:cs typeface="Liberation Sans Narrow"/>
              </a:rPr>
              <a:t>or</a:t>
            </a:r>
            <a:r>
              <a:rPr sz="600" spc="120" dirty="0">
                <a:solidFill>
                  <a:schemeClr val="bg1"/>
                </a:solidFill>
                <a:latin typeface="Liberation Sans Narrow"/>
                <a:cs typeface="Liberation Sans Narrow"/>
              </a:rPr>
              <a:t> </a:t>
            </a:r>
            <a:r>
              <a:rPr sz="600" spc="-10" dirty="0">
                <a:solidFill>
                  <a:schemeClr val="bg1"/>
                </a:solidFill>
                <a:latin typeface="Liberation Sans Narrow"/>
                <a:cs typeface="Liberation Sans Narrow"/>
              </a:rPr>
              <a:t>lessors</a:t>
            </a:r>
            <a:r>
              <a:rPr sz="600" spc="500" dirty="0">
                <a:solidFill>
                  <a:schemeClr val="bg1"/>
                </a:solidFill>
                <a:latin typeface="Liberation Sans Narrow"/>
                <a:cs typeface="Liberation Sans Narrow"/>
              </a:rPr>
              <a:t> </a:t>
            </a:r>
            <a:r>
              <a:rPr sz="600" dirty="0">
                <a:solidFill>
                  <a:schemeClr val="bg1"/>
                </a:solidFill>
                <a:latin typeface="Liberation Sans Narrow"/>
                <a:cs typeface="Liberation Sans Narrow"/>
              </a:rPr>
              <a:t>of</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this</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property</a:t>
            </a:r>
            <a:r>
              <a:rPr sz="600" spc="75" dirty="0">
                <a:solidFill>
                  <a:schemeClr val="bg1"/>
                </a:solidFill>
                <a:latin typeface="Liberation Sans Narrow"/>
                <a:cs typeface="Liberation Sans Narrow"/>
              </a:rPr>
              <a:t> </a:t>
            </a:r>
            <a:r>
              <a:rPr sz="600" dirty="0">
                <a:solidFill>
                  <a:schemeClr val="bg1"/>
                </a:solidFill>
                <a:latin typeface="Liberation Sans Narrow"/>
                <a:cs typeface="Liberation Sans Narrow"/>
              </a:rPr>
              <a:t>whose</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agents</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they</a:t>
            </a:r>
            <a:r>
              <a:rPr sz="600" spc="75" dirty="0">
                <a:solidFill>
                  <a:schemeClr val="bg1"/>
                </a:solidFill>
                <a:latin typeface="Liberation Sans Narrow"/>
                <a:cs typeface="Liberation Sans Narrow"/>
              </a:rPr>
              <a:t> </a:t>
            </a:r>
            <a:r>
              <a:rPr sz="600" dirty="0">
                <a:solidFill>
                  <a:schemeClr val="bg1"/>
                </a:solidFill>
                <a:latin typeface="Liberation Sans Narrow"/>
                <a:cs typeface="Liberation Sans Narrow"/>
              </a:rPr>
              <a:t>are,</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give</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notice</a:t>
            </a:r>
            <a:r>
              <a:rPr sz="600" spc="75" dirty="0">
                <a:solidFill>
                  <a:schemeClr val="bg1"/>
                </a:solidFill>
                <a:latin typeface="Liberation Sans Narrow"/>
                <a:cs typeface="Liberation Sans Narrow"/>
              </a:rPr>
              <a:t> </a:t>
            </a:r>
            <a:r>
              <a:rPr sz="600" dirty="0">
                <a:solidFill>
                  <a:schemeClr val="bg1"/>
                </a:solidFill>
                <a:latin typeface="Liberation Sans Narrow"/>
                <a:cs typeface="Liberation Sans Narrow"/>
              </a:rPr>
              <a:t>that</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(i)</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these</a:t>
            </a:r>
            <a:r>
              <a:rPr sz="600" spc="75" dirty="0">
                <a:solidFill>
                  <a:schemeClr val="bg1"/>
                </a:solidFill>
                <a:latin typeface="Liberation Sans Narrow"/>
                <a:cs typeface="Liberation Sans Narrow"/>
              </a:rPr>
              <a:t> </a:t>
            </a:r>
            <a:r>
              <a:rPr sz="600" dirty="0">
                <a:solidFill>
                  <a:schemeClr val="bg1"/>
                </a:solidFill>
                <a:latin typeface="Liberation Sans Narrow"/>
                <a:cs typeface="Liberation Sans Narrow"/>
              </a:rPr>
              <a:t>particulars</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are</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produced</a:t>
            </a:r>
            <a:r>
              <a:rPr sz="600" spc="75" dirty="0">
                <a:solidFill>
                  <a:schemeClr val="bg1"/>
                </a:solidFill>
                <a:latin typeface="Liberation Sans Narrow"/>
                <a:cs typeface="Liberation Sans Narrow"/>
              </a:rPr>
              <a:t> </a:t>
            </a:r>
            <a:r>
              <a:rPr sz="600" spc="-25" dirty="0">
                <a:solidFill>
                  <a:schemeClr val="bg1"/>
                </a:solidFill>
                <a:latin typeface="Liberation Sans Narrow"/>
                <a:cs typeface="Liberation Sans Narrow"/>
              </a:rPr>
              <a:t>in</a:t>
            </a:r>
            <a:r>
              <a:rPr sz="600" spc="500" dirty="0">
                <a:solidFill>
                  <a:schemeClr val="bg1"/>
                </a:solidFill>
                <a:latin typeface="Liberation Sans Narrow"/>
                <a:cs typeface="Liberation Sans Narrow"/>
              </a:rPr>
              <a:t> </a:t>
            </a:r>
            <a:r>
              <a:rPr sz="600" dirty="0">
                <a:solidFill>
                  <a:schemeClr val="bg1"/>
                </a:solidFill>
                <a:latin typeface="Liberation Sans Narrow"/>
                <a:cs typeface="Liberation Sans Narrow"/>
              </a:rPr>
              <a:t>good</a:t>
            </a:r>
            <a:r>
              <a:rPr sz="600" spc="75" dirty="0">
                <a:solidFill>
                  <a:schemeClr val="bg1"/>
                </a:solidFill>
                <a:latin typeface="Liberation Sans Narrow"/>
                <a:cs typeface="Liberation Sans Narrow"/>
              </a:rPr>
              <a:t> </a:t>
            </a:r>
            <a:r>
              <a:rPr sz="600" dirty="0">
                <a:solidFill>
                  <a:schemeClr val="bg1"/>
                </a:solidFill>
                <a:latin typeface="Liberation Sans Narrow"/>
                <a:cs typeface="Liberation Sans Narrow"/>
              </a:rPr>
              <a:t>faith,</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are</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set</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out</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as</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a</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general</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guide</a:t>
            </a:r>
            <a:r>
              <a:rPr sz="600" spc="75" dirty="0">
                <a:solidFill>
                  <a:schemeClr val="bg1"/>
                </a:solidFill>
                <a:latin typeface="Liberation Sans Narrow"/>
                <a:cs typeface="Liberation Sans Narrow"/>
              </a:rPr>
              <a:t> </a:t>
            </a:r>
            <a:r>
              <a:rPr sz="600" dirty="0">
                <a:solidFill>
                  <a:schemeClr val="bg1"/>
                </a:solidFill>
                <a:latin typeface="Liberation Sans Narrow"/>
                <a:cs typeface="Liberation Sans Narrow"/>
              </a:rPr>
              <a:t>only</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and</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do</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not</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constitute</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any</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part</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of</a:t>
            </a:r>
            <a:r>
              <a:rPr sz="600" spc="80" dirty="0">
                <a:solidFill>
                  <a:schemeClr val="bg1"/>
                </a:solidFill>
                <a:latin typeface="Liberation Sans Narrow"/>
                <a:cs typeface="Liberation Sans Narrow"/>
              </a:rPr>
              <a:t> </a:t>
            </a:r>
            <a:r>
              <a:rPr sz="600" dirty="0">
                <a:solidFill>
                  <a:schemeClr val="bg1"/>
                </a:solidFill>
                <a:latin typeface="Liberation Sans Narrow"/>
                <a:cs typeface="Liberation Sans Narrow"/>
              </a:rPr>
              <a:t>an</a:t>
            </a:r>
            <a:r>
              <a:rPr sz="600" spc="75" dirty="0">
                <a:solidFill>
                  <a:schemeClr val="bg1"/>
                </a:solidFill>
                <a:latin typeface="Liberation Sans Narrow"/>
                <a:cs typeface="Liberation Sans Narrow"/>
              </a:rPr>
              <a:t> </a:t>
            </a:r>
            <a:r>
              <a:rPr sz="600" dirty="0">
                <a:solidFill>
                  <a:schemeClr val="bg1"/>
                </a:solidFill>
                <a:latin typeface="Liberation Sans Narrow"/>
                <a:cs typeface="Liberation Sans Narrow"/>
              </a:rPr>
              <a:t>offer</a:t>
            </a:r>
            <a:r>
              <a:rPr sz="600" spc="80" dirty="0">
                <a:solidFill>
                  <a:schemeClr val="bg1"/>
                </a:solidFill>
                <a:latin typeface="Liberation Sans Narrow"/>
                <a:cs typeface="Liberation Sans Narrow"/>
              </a:rPr>
              <a:t> </a:t>
            </a:r>
            <a:r>
              <a:rPr sz="600" spc="-25" dirty="0">
                <a:solidFill>
                  <a:schemeClr val="bg1"/>
                </a:solidFill>
                <a:latin typeface="Liberation Sans Narrow"/>
                <a:cs typeface="Liberation Sans Narrow"/>
              </a:rPr>
              <a:t>or</a:t>
            </a:r>
            <a:r>
              <a:rPr sz="600" spc="500" dirty="0">
                <a:solidFill>
                  <a:schemeClr val="bg1"/>
                </a:solidFill>
                <a:latin typeface="Liberation Sans Narrow"/>
                <a:cs typeface="Liberation Sans Narrow"/>
              </a:rPr>
              <a:t> </a:t>
            </a:r>
            <a:r>
              <a:rPr sz="600" dirty="0">
                <a:solidFill>
                  <a:schemeClr val="bg1"/>
                </a:solidFill>
                <a:latin typeface="Liberation Sans Narrow"/>
                <a:cs typeface="Liberation Sans Narrow"/>
              </a:rPr>
              <a:t>contract.</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They</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are</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believed</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to</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be</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correct</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but</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any</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intending</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purchasers</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or</a:t>
            </a:r>
            <a:r>
              <a:rPr sz="600" spc="140" dirty="0">
                <a:solidFill>
                  <a:schemeClr val="bg1"/>
                </a:solidFill>
                <a:latin typeface="Liberation Sans Narrow"/>
                <a:cs typeface="Liberation Sans Narrow"/>
              </a:rPr>
              <a:t> </a:t>
            </a:r>
            <a:r>
              <a:rPr sz="600" dirty="0">
                <a:solidFill>
                  <a:schemeClr val="bg1"/>
                </a:solidFill>
                <a:latin typeface="Liberation Sans Narrow"/>
                <a:cs typeface="Liberation Sans Narrow"/>
              </a:rPr>
              <a:t>tenants</a:t>
            </a:r>
            <a:r>
              <a:rPr sz="600" spc="140" dirty="0">
                <a:solidFill>
                  <a:schemeClr val="bg1"/>
                </a:solidFill>
                <a:latin typeface="Liberation Sans Narrow"/>
                <a:cs typeface="Liberation Sans Narrow"/>
              </a:rPr>
              <a:t> </a:t>
            </a:r>
            <a:r>
              <a:rPr sz="600" spc="-10" dirty="0">
                <a:solidFill>
                  <a:schemeClr val="bg1"/>
                </a:solidFill>
                <a:latin typeface="Liberation Sans Narrow"/>
                <a:cs typeface="Liberation Sans Narrow"/>
              </a:rPr>
              <a:t>should</a:t>
            </a:r>
            <a:r>
              <a:rPr sz="600" spc="500" dirty="0">
                <a:solidFill>
                  <a:schemeClr val="bg1"/>
                </a:solidFill>
                <a:latin typeface="Liberation Sans Narrow"/>
                <a:cs typeface="Liberation Sans Narrow"/>
              </a:rPr>
              <a:t> </a:t>
            </a:r>
            <a:r>
              <a:rPr sz="600" dirty="0">
                <a:solidFill>
                  <a:schemeClr val="bg1"/>
                </a:solidFill>
                <a:latin typeface="Liberation Sans Narrow"/>
                <a:cs typeface="Liberation Sans Narrow"/>
              </a:rPr>
              <a:t>not</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rely</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on</a:t>
            </a:r>
            <a:r>
              <a:rPr sz="600" spc="95" dirty="0">
                <a:solidFill>
                  <a:schemeClr val="bg1"/>
                </a:solidFill>
                <a:latin typeface="Liberation Sans Narrow"/>
                <a:cs typeface="Liberation Sans Narrow"/>
              </a:rPr>
              <a:t> </a:t>
            </a:r>
            <a:r>
              <a:rPr sz="600" dirty="0">
                <a:solidFill>
                  <a:schemeClr val="bg1"/>
                </a:solidFill>
                <a:latin typeface="Liberation Sans Narrow"/>
                <a:cs typeface="Liberation Sans Narrow"/>
              </a:rPr>
              <a:t>them</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as</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statements</a:t>
            </a:r>
            <a:r>
              <a:rPr sz="600" spc="95" dirty="0">
                <a:solidFill>
                  <a:schemeClr val="bg1"/>
                </a:solidFill>
                <a:latin typeface="Liberation Sans Narrow"/>
                <a:cs typeface="Liberation Sans Narrow"/>
              </a:rPr>
              <a:t> </a:t>
            </a:r>
            <a:r>
              <a:rPr sz="600" dirty="0">
                <a:solidFill>
                  <a:schemeClr val="bg1"/>
                </a:solidFill>
                <a:latin typeface="Liberation Sans Narrow"/>
                <a:cs typeface="Liberation Sans Narrow"/>
              </a:rPr>
              <a:t>or</a:t>
            </a:r>
            <a:r>
              <a:rPr sz="600" spc="90" dirty="0">
                <a:solidFill>
                  <a:schemeClr val="bg1"/>
                </a:solidFill>
                <a:latin typeface="Liberation Sans Narrow"/>
                <a:cs typeface="Liberation Sans Narrow"/>
              </a:rPr>
              <a:t> </a:t>
            </a:r>
            <a:r>
              <a:rPr sz="600" spc="-10" dirty="0">
                <a:solidFill>
                  <a:schemeClr val="bg1"/>
                </a:solidFill>
                <a:latin typeface="Liberation Sans Narrow"/>
                <a:cs typeface="Liberation Sans Narrow"/>
              </a:rPr>
              <a:t>representations</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of</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fact</a:t>
            </a:r>
            <a:r>
              <a:rPr sz="600" spc="95" dirty="0">
                <a:solidFill>
                  <a:schemeClr val="bg1"/>
                </a:solidFill>
                <a:latin typeface="Liberation Sans Narrow"/>
                <a:cs typeface="Liberation Sans Narrow"/>
              </a:rPr>
              <a:t> </a:t>
            </a:r>
            <a:r>
              <a:rPr sz="600" dirty="0">
                <a:solidFill>
                  <a:schemeClr val="bg1"/>
                </a:solidFill>
                <a:latin typeface="Liberation Sans Narrow"/>
                <a:cs typeface="Liberation Sans Narrow"/>
              </a:rPr>
              <a:t>but</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must</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satisfy</a:t>
            </a:r>
            <a:r>
              <a:rPr sz="600" spc="95" dirty="0">
                <a:solidFill>
                  <a:schemeClr val="bg1"/>
                </a:solidFill>
                <a:latin typeface="Liberation Sans Narrow"/>
                <a:cs typeface="Liberation Sans Narrow"/>
              </a:rPr>
              <a:t> </a:t>
            </a:r>
            <a:r>
              <a:rPr sz="600" dirty="0">
                <a:solidFill>
                  <a:schemeClr val="bg1"/>
                </a:solidFill>
                <a:latin typeface="Liberation Sans Narrow"/>
                <a:cs typeface="Liberation Sans Narrow"/>
              </a:rPr>
              <a:t>themselves</a:t>
            </a:r>
            <a:r>
              <a:rPr sz="600" spc="90" dirty="0">
                <a:solidFill>
                  <a:schemeClr val="bg1"/>
                </a:solidFill>
                <a:latin typeface="Liberation Sans Narrow"/>
                <a:cs typeface="Liberation Sans Narrow"/>
              </a:rPr>
              <a:t> </a:t>
            </a:r>
            <a:r>
              <a:rPr sz="600" dirty="0">
                <a:solidFill>
                  <a:schemeClr val="bg1"/>
                </a:solidFill>
                <a:latin typeface="Liberation Sans Narrow"/>
                <a:cs typeface="Liberation Sans Narrow"/>
              </a:rPr>
              <a:t>as</a:t>
            </a:r>
            <a:r>
              <a:rPr sz="600" spc="90" dirty="0">
                <a:solidFill>
                  <a:schemeClr val="bg1"/>
                </a:solidFill>
                <a:latin typeface="Liberation Sans Narrow"/>
                <a:cs typeface="Liberation Sans Narrow"/>
              </a:rPr>
              <a:t> </a:t>
            </a:r>
            <a:r>
              <a:rPr sz="600" spc="-25" dirty="0">
                <a:solidFill>
                  <a:schemeClr val="bg1"/>
                </a:solidFill>
                <a:latin typeface="Liberation Sans Narrow"/>
                <a:cs typeface="Liberation Sans Narrow"/>
              </a:rPr>
              <a:t>to</a:t>
            </a:r>
            <a:r>
              <a:rPr sz="600" spc="500" dirty="0">
                <a:solidFill>
                  <a:schemeClr val="bg1"/>
                </a:solidFill>
                <a:latin typeface="Liberation Sans Narrow"/>
                <a:cs typeface="Liberation Sans Narrow"/>
              </a:rPr>
              <a:t> </a:t>
            </a:r>
            <a:r>
              <a:rPr sz="600" dirty="0">
                <a:solidFill>
                  <a:schemeClr val="bg1"/>
                </a:solidFill>
                <a:latin typeface="Liberation Sans Narrow"/>
                <a:cs typeface="Liberation Sans Narrow"/>
              </a:rPr>
              <a:t>the</a:t>
            </a:r>
            <a:r>
              <a:rPr sz="600" spc="65" dirty="0">
                <a:solidFill>
                  <a:schemeClr val="bg1"/>
                </a:solidFill>
                <a:latin typeface="Liberation Sans Narrow"/>
                <a:cs typeface="Liberation Sans Narrow"/>
              </a:rPr>
              <a:t> </a:t>
            </a:r>
            <a:r>
              <a:rPr sz="600" dirty="0">
                <a:solidFill>
                  <a:schemeClr val="bg1"/>
                </a:solidFill>
                <a:latin typeface="Liberation Sans Narrow"/>
                <a:cs typeface="Liberation Sans Narrow"/>
              </a:rPr>
              <a:t>correctness</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of</a:t>
            </a:r>
            <a:r>
              <a:rPr sz="600" spc="65" dirty="0">
                <a:solidFill>
                  <a:schemeClr val="bg1"/>
                </a:solidFill>
                <a:latin typeface="Liberation Sans Narrow"/>
                <a:cs typeface="Liberation Sans Narrow"/>
              </a:rPr>
              <a:t> </a:t>
            </a:r>
            <a:r>
              <a:rPr sz="600" dirty="0">
                <a:solidFill>
                  <a:schemeClr val="bg1"/>
                </a:solidFill>
                <a:latin typeface="Liberation Sans Narrow"/>
                <a:cs typeface="Liberation Sans Narrow"/>
              </a:rPr>
              <a:t>each</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of</a:t>
            </a:r>
            <a:r>
              <a:rPr sz="600" spc="65" dirty="0">
                <a:solidFill>
                  <a:schemeClr val="bg1"/>
                </a:solidFill>
                <a:latin typeface="Liberation Sans Narrow"/>
                <a:cs typeface="Liberation Sans Narrow"/>
              </a:rPr>
              <a:t> </a:t>
            </a:r>
            <a:r>
              <a:rPr sz="600" dirty="0">
                <a:solidFill>
                  <a:schemeClr val="bg1"/>
                </a:solidFill>
                <a:latin typeface="Liberation Sans Narrow"/>
                <a:cs typeface="Liberation Sans Narrow"/>
              </a:rPr>
              <a:t>them.</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(ii)</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no</a:t>
            </a:r>
            <a:r>
              <a:rPr sz="600" spc="65" dirty="0">
                <a:solidFill>
                  <a:schemeClr val="bg1"/>
                </a:solidFill>
                <a:latin typeface="Liberation Sans Narrow"/>
                <a:cs typeface="Liberation Sans Narrow"/>
              </a:rPr>
              <a:t> </a:t>
            </a:r>
            <a:r>
              <a:rPr sz="600" dirty="0">
                <a:solidFill>
                  <a:schemeClr val="bg1"/>
                </a:solidFill>
                <a:latin typeface="Liberation Sans Narrow"/>
                <a:cs typeface="Liberation Sans Narrow"/>
              </a:rPr>
              <a:t>person</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in</a:t>
            </a:r>
            <a:r>
              <a:rPr sz="600" spc="65" dirty="0">
                <a:solidFill>
                  <a:schemeClr val="bg1"/>
                </a:solidFill>
                <a:latin typeface="Liberation Sans Narrow"/>
                <a:cs typeface="Liberation Sans Narrow"/>
              </a:rPr>
              <a:t> </a:t>
            </a:r>
            <a:r>
              <a:rPr sz="600" dirty="0">
                <a:solidFill>
                  <a:schemeClr val="bg1"/>
                </a:solidFill>
                <a:latin typeface="Liberation Sans Narrow"/>
                <a:cs typeface="Liberation Sans Narrow"/>
              </a:rPr>
              <a:t>the</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employment</a:t>
            </a:r>
            <a:r>
              <a:rPr sz="600" spc="65" dirty="0">
                <a:solidFill>
                  <a:schemeClr val="bg1"/>
                </a:solidFill>
                <a:latin typeface="Liberation Sans Narrow"/>
                <a:cs typeface="Liberation Sans Narrow"/>
              </a:rPr>
              <a:t> </a:t>
            </a:r>
            <a:r>
              <a:rPr sz="600" dirty="0">
                <a:solidFill>
                  <a:schemeClr val="bg1"/>
                </a:solidFill>
                <a:latin typeface="Liberation Sans Narrow"/>
                <a:cs typeface="Liberation Sans Narrow"/>
              </a:rPr>
              <a:t>of</a:t>
            </a:r>
            <a:r>
              <a:rPr sz="600" spc="70" dirty="0">
                <a:solidFill>
                  <a:schemeClr val="bg1"/>
                </a:solidFill>
                <a:latin typeface="Liberation Sans Narrow"/>
                <a:cs typeface="Liberation Sans Narrow"/>
              </a:rPr>
              <a:t> </a:t>
            </a:r>
            <a:r>
              <a:rPr sz="600" spc="-50" dirty="0">
                <a:solidFill>
                  <a:schemeClr val="bg1"/>
                </a:solidFill>
                <a:latin typeface="Liberation Sans Narrow"/>
                <a:cs typeface="Liberation Sans Narrow"/>
              </a:rPr>
              <a:t>CBRE</a:t>
            </a:r>
            <a:r>
              <a:rPr sz="600" spc="65" dirty="0">
                <a:solidFill>
                  <a:schemeClr val="bg1"/>
                </a:solidFill>
                <a:latin typeface="Liberation Sans Narrow"/>
                <a:cs typeface="Liberation Sans Narrow"/>
              </a:rPr>
              <a:t> </a:t>
            </a:r>
            <a:r>
              <a:rPr sz="600" dirty="0">
                <a:solidFill>
                  <a:schemeClr val="bg1"/>
                </a:solidFill>
                <a:latin typeface="Liberation Sans Narrow"/>
                <a:cs typeface="Liberation Sans Narrow"/>
              </a:rPr>
              <a:t>or</a:t>
            </a:r>
            <a:r>
              <a:rPr sz="600" spc="70" dirty="0">
                <a:solidFill>
                  <a:schemeClr val="bg1"/>
                </a:solidFill>
                <a:latin typeface="Liberation Sans Narrow"/>
                <a:cs typeface="Liberation Sans Narrow"/>
              </a:rPr>
              <a:t> </a:t>
            </a:r>
            <a:r>
              <a:rPr sz="600" spc="-10" dirty="0">
                <a:solidFill>
                  <a:schemeClr val="bg1"/>
                </a:solidFill>
                <a:latin typeface="Liberation Sans Narrow"/>
                <a:cs typeface="Liberation Sans Narrow"/>
              </a:rPr>
              <a:t>B8RE</a:t>
            </a:r>
            <a:r>
              <a:rPr sz="600" spc="70" dirty="0">
                <a:solidFill>
                  <a:schemeClr val="bg1"/>
                </a:solidFill>
                <a:latin typeface="Liberation Sans Narrow"/>
                <a:cs typeface="Liberation Sans Narrow"/>
              </a:rPr>
              <a:t> </a:t>
            </a:r>
            <a:r>
              <a:rPr sz="600" dirty="0">
                <a:solidFill>
                  <a:schemeClr val="bg1"/>
                </a:solidFill>
                <a:latin typeface="Liberation Sans Narrow"/>
                <a:cs typeface="Liberation Sans Narrow"/>
              </a:rPr>
              <a:t>has</a:t>
            </a:r>
            <a:r>
              <a:rPr sz="600" spc="65" dirty="0">
                <a:solidFill>
                  <a:schemeClr val="bg1"/>
                </a:solidFill>
                <a:latin typeface="Liberation Sans Narrow"/>
                <a:cs typeface="Liberation Sans Narrow"/>
              </a:rPr>
              <a:t> </a:t>
            </a:r>
            <a:r>
              <a:rPr sz="600" spc="-25" dirty="0">
                <a:solidFill>
                  <a:schemeClr val="bg1"/>
                </a:solidFill>
                <a:latin typeface="Liberation Sans Narrow"/>
                <a:cs typeface="Liberation Sans Narrow"/>
              </a:rPr>
              <a:t>any</a:t>
            </a:r>
            <a:r>
              <a:rPr sz="600" spc="500" dirty="0">
                <a:solidFill>
                  <a:schemeClr val="bg1"/>
                </a:solidFill>
                <a:latin typeface="Liberation Sans Narrow"/>
                <a:cs typeface="Liberation Sans Narrow"/>
              </a:rPr>
              <a:t> </a:t>
            </a:r>
            <a:r>
              <a:rPr sz="600" dirty="0">
                <a:solidFill>
                  <a:schemeClr val="bg1"/>
                </a:solidFill>
                <a:latin typeface="Liberation Sans Narrow"/>
                <a:cs typeface="Liberation Sans Narrow"/>
              </a:rPr>
              <a:t>authority</a:t>
            </a:r>
            <a:r>
              <a:rPr sz="600" spc="45" dirty="0">
                <a:solidFill>
                  <a:schemeClr val="bg1"/>
                </a:solidFill>
                <a:latin typeface="Liberation Sans Narrow"/>
                <a:cs typeface="Liberation Sans Narrow"/>
              </a:rPr>
              <a:t> </a:t>
            </a:r>
            <a:r>
              <a:rPr sz="600" dirty="0">
                <a:solidFill>
                  <a:schemeClr val="bg1"/>
                </a:solidFill>
                <a:latin typeface="Liberation Sans Narrow"/>
                <a:cs typeface="Liberation Sans Narrow"/>
              </a:rPr>
              <a:t>to</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make</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or</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give</a:t>
            </a:r>
            <a:r>
              <a:rPr sz="600" spc="45" dirty="0">
                <a:solidFill>
                  <a:schemeClr val="bg1"/>
                </a:solidFill>
                <a:latin typeface="Liberation Sans Narrow"/>
                <a:cs typeface="Liberation Sans Narrow"/>
              </a:rPr>
              <a:t> </a:t>
            </a:r>
            <a:r>
              <a:rPr sz="600" dirty="0">
                <a:solidFill>
                  <a:schemeClr val="bg1"/>
                </a:solidFill>
                <a:latin typeface="Liberation Sans Narrow"/>
                <a:cs typeface="Liberation Sans Narrow"/>
              </a:rPr>
              <a:t>any</a:t>
            </a:r>
            <a:r>
              <a:rPr sz="600" spc="50" dirty="0">
                <a:solidFill>
                  <a:schemeClr val="bg1"/>
                </a:solidFill>
                <a:latin typeface="Liberation Sans Narrow"/>
                <a:cs typeface="Liberation Sans Narrow"/>
              </a:rPr>
              <a:t> </a:t>
            </a:r>
            <a:r>
              <a:rPr sz="600" spc="-10" dirty="0">
                <a:solidFill>
                  <a:schemeClr val="bg1"/>
                </a:solidFill>
                <a:latin typeface="Liberation Sans Narrow"/>
                <a:cs typeface="Liberation Sans Narrow"/>
              </a:rPr>
              <a:t>representation</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or</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warranty</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in</a:t>
            </a:r>
            <a:r>
              <a:rPr sz="600" spc="45" dirty="0">
                <a:solidFill>
                  <a:schemeClr val="bg1"/>
                </a:solidFill>
                <a:latin typeface="Liberation Sans Narrow"/>
                <a:cs typeface="Liberation Sans Narrow"/>
              </a:rPr>
              <a:t> </a:t>
            </a:r>
            <a:r>
              <a:rPr sz="600" dirty="0">
                <a:solidFill>
                  <a:schemeClr val="bg1"/>
                </a:solidFill>
                <a:latin typeface="Liberation Sans Narrow"/>
                <a:cs typeface="Liberation Sans Narrow"/>
              </a:rPr>
              <a:t>relation</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to</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this</a:t>
            </a:r>
            <a:r>
              <a:rPr sz="600" spc="50" dirty="0">
                <a:solidFill>
                  <a:schemeClr val="bg1"/>
                </a:solidFill>
                <a:latin typeface="Liberation Sans Narrow"/>
                <a:cs typeface="Liberation Sans Narrow"/>
              </a:rPr>
              <a:t> </a:t>
            </a:r>
            <a:r>
              <a:rPr sz="600" dirty="0">
                <a:solidFill>
                  <a:schemeClr val="bg1"/>
                </a:solidFill>
                <a:latin typeface="Liberation Sans Narrow"/>
                <a:cs typeface="Liberation Sans Narrow"/>
              </a:rPr>
              <a:t>property.</a:t>
            </a:r>
            <a:r>
              <a:rPr sz="600" spc="50" dirty="0">
                <a:solidFill>
                  <a:schemeClr val="bg1"/>
                </a:solidFill>
                <a:latin typeface="Liberation Sans Narrow"/>
                <a:cs typeface="Liberation Sans Narrow"/>
              </a:rPr>
              <a:t> </a:t>
            </a:r>
            <a:r>
              <a:rPr lang="en-US" sz="600" spc="50" dirty="0">
                <a:solidFill>
                  <a:schemeClr val="bg1"/>
                </a:solidFill>
                <a:latin typeface="Liberation Sans Narrow"/>
                <a:cs typeface="Liberation Sans Narrow"/>
              </a:rPr>
              <a:t>March 2025</a:t>
            </a:r>
            <a:endParaRPr sz="600" dirty="0">
              <a:solidFill>
                <a:schemeClr val="bg1"/>
              </a:solidFill>
              <a:latin typeface="Liberation Sans Narrow"/>
              <a:cs typeface="Liberation Sans Narrow"/>
            </a:endParaRPr>
          </a:p>
        </p:txBody>
      </p:sp>
      <p:sp>
        <p:nvSpPr>
          <p:cNvPr id="438" name="object 438"/>
          <p:cNvSpPr/>
          <p:nvPr/>
        </p:nvSpPr>
        <p:spPr>
          <a:xfrm>
            <a:off x="0" y="7200011"/>
            <a:ext cx="10692130" cy="360045"/>
          </a:xfrm>
          <a:custGeom>
            <a:avLst/>
            <a:gdLst/>
            <a:ahLst/>
            <a:cxnLst/>
            <a:rect l="l" t="t" r="r" b="b"/>
            <a:pathLst>
              <a:path w="10692130" h="360045">
                <a:moveTo>
                  <a:pt x="10692003" y="0"/>
                </a:moveTo>
                <a:lnTo>
                  <a:pt x="0" y="0"/>
                </a:lnTo>
                <a:lnTo>
                  <a:pt x="0" y="359994"/>
                </a:lnTo>
                <a:lnTo>
                  <a:pt x="10692003" y="359994"/>
                </a:lnTo>
                <a:lnTo>
                  <a:pt x="10692003" y="0"/>
                </a:lnTo>
                <a:close/>
              </a:path>
            </a:pathLst>
          </a:custGeom>
          <a:solidFill>
            <a:srgbClr val="E21250"/>
          </a:solidFill>
        </p:spPr>
        <p:txBody>
          <a:bodyPr wrap="square" lIns="0" tIns="0" rIns="0" bIns="0" rtlCol="0"/>
          <a:lstStyle/>
          <a:p>
            <a:endParaRPr>
              <a:solidFill>
                <a:schemeClr val="bg1"/>
              </a:solidFill>
            </a:endParaRPr>
          </a:p>
        </p:txBody>
      </p:sp>
      <p:sp>
        <p:nvSpPr>
          <p:cNvPr id="459" name="object 459"/>
          <p:cNvSpPr/>
          <p:nvPr/>
        </p:nvSpPr>
        <p:spPr>
          <a:xfrm>
            <a:off x="635461" y="3164687"/>
            <a:ext cx="8255" cy="9525"/>
          </a:xfrm>
          <a:custGeom>
            <a:avLst/>
            <a:gdLst/>
            <a:ahLst/>
            <a:cxnLst/>
            <a:rect l="l" t="t" r="r" b="b"/>
            <a:pathLst>
              <a:path w="8254" h="9525">
                <a:moveTo>
                  <a:pt x="5194" y="0"/>
                </a:moveTo>
                <a:lnTo>
                  <a:pt x="3428" y="2298"/>
                </a:lnTo>
                <a:lnTo>
                  <a:pt x="1701" y="4559"/>
                </a:lnTo>
                <a:lnTo>
                  <a:pt x="0" y="6807"/>
                </a:lnTo>
                <a:lnTo>
                  <a:pt x="2768" y="7772"/>
                </a:lnTo>
                <a:lnTo>
                  <a:pt x="8127" y="9474"/>
                </a:lnTo>
              </a:path>
            </a:pathLst>
          </a:custGeom>
          <a:ln w="17195">
            <a:solidFill>
              <a:srgbClr val="CD1719"/>
            </a:solidFill>
          </a:ln>
        </p:spPr>
        <p:txBody>
          <a:bodyPr wrap="square" lIns="0" tIns="0" rIns="0" bIns="0" rtlCol="0"/>
          <a:lstStyle/>
          <a:p>
            <a:endParaRPr>
              <a:solidFill>
                <a:schemeClr val="bg1"/>
              </a:solidFill>
            </a:endParaRPr>
          </a:p>
        </p:txBody>
      </p:sp>
      <p:grpSp>
        <p:nvGrpSpPr>
          <p:cNvPr id="612" name="Group 611">
            <a:extLst>
              <a:ext uri="{FF2B5EF4-FFF2-40B4-BE49-F238E27FC236}">
                <a16:creationId xmlns:a16="http://schemas.microsoft.com/office/drawing/2014/main" id="{25A75B5D-1570-4658-45A2-5DEA1EB1CC3E}"/>
              </a:ext>
            </a:extLst>
          </p:cNvPr>
          <p:cNvGrpSpPr/>
          <p:nvPr/>
        </p:nvGrpSpPr>
        <p:grpSpPr>
          <a:xfrm>
            <a:off x="7512898" y="1764238"/>
            <a:ext cx="2950210" cy="785834"/>
            <a:chOff x="7613195" y="-124269"/>
            <a:chExt cx="2547234" cy="785834"/>
          </a:xfrm>
        </p:grpSpPr>
        <p:sp>
          <p:nvSpPr>
            <p:cNvPr id="613" name="TextBox 612">
              <a:extLst>
                <a:ext uri="{FF2B5EF4-FFF2-40B4-BE49-F238E27FC236}">
                  <a16:creationId xmlns:a16="http://schemas.microsoft.com/office/drawing/2014/main" id="{3C6CB461-407F-13AC-0A80-52B3ECE6B43A}"/>
                </a:ext>
              </a:extLst>
            </p:cNvPr>
            <p:cNvSpPr txBox="1"/>
            <p:nvPr/>
          </p:nvSpPr>
          <p:spPr>
            <a:xfrm>
              <a:off x="7620587" y="-124269"/>
              <a:ext cx="1926638" cy="307777"/>
            </a:xfrm>
            <a:prstGeom prst="rect">
              <a:avLst/>
            </a:prstGeom>
            <a:noFill/>
          </p:spPr>
          <p:txBody>
            <a:bodyPr wrap="square" rtlCol="0">
              <a:spAutoFit/>
            </a:bodyPr>
            <a:lstStyle/>
            <a:p>
              <a:r>
                <a:rPr lang="en-US" sz="1400" b="1" dirty="0">
                  <a:solidFill>
                    <a:srgbClr val="E21250"/>
                  </a:solidFill>
                </a:rPr>
                <a:t>LEGAL COSTS </a:t>
              </a:r>
              <a:endParaRPr lang="en-GB" sz="1400" b="1" dirty="0">
                <a:solidFill>
                  <a:srgbClr val="E21250"/>
                </a:solidFill>
              </a:endParaRPr>
            </a:p>
          </p:txBody>
        </p:sp>
        <p:sp>
          <p:nvSpPr>
            <p:cNvPr id="614" name="TextBox 613">
              <a:extLst>
                <a:ext uri="{FF2B5EF4-FFF2-40B4-BE49-F238E27FC236}">
                  <a16:creationId xmlns:a16="http://schemas.microsoft.com/office/drawing/2014/main" id="{B83AE5E7-B131-8F6B-EF53-AB204E02B8AF}"/>
                </a:ext>
              </a:extLst>
            </p:cNvPr>
            <p:cNvSpPr txBox="1"/>
            <p:nvPr/>
          </p:nvSpPr>
          <p:spPr>
            <a:xfrm>
              <a:off x="7613195" y="292233"/>
              <a:ext cx="2547234" cy="369332"/>
            </a:xfrm>
            <a:prstGeom prst="rect">
              <a:avLst/>
            </a:prstGeom>
            <a:noFill/>
          </p:spPr>
          <p:txBody>
            <a:bodyPr wrap="square" rtlCol="0">
              <a:spAutoFit/>
            </a:bodyPr>
            <a:lstStyle>
              <a:defPPr>
                <a:defRPr kern="0"/>
              </a:defPPr>
              <a:lvl1pPr>
                <a:defRPr sz="800" b="1">
                  <a:solidFill>
                    <a:schemeClr val="bg1"/>
                  </a:solidFill>
                </a:defRPr>
              </a:lvl1pPr>
            </a:lstStyle>
            <a:p>
              <a:r>
                <a:rPr lang="en-US" sz="900" dirty="0"/>
                <a:t>Each party is to be responsible for their own costs incurred in this transaction.</a:t>
              </a:r>
              <a:endParaRPr lang="en-GB" sz="900" dirty="0"/>
            </a:p>
          </p:txBody>
        </p:sp>
      </p:grpSp>
      <p:grpSp>
        <p:nvGrpSpPr>
          <p:cNvPr id="623" name="Group 622">
            <a:extLst>
              <a:ext uri="{FF2B5EF4-FFF2-40B4-BE49-F238E27FC236}">
                <a16:creationId xmlns:a16="http://schemas.microsoft.com/office/drawing/2014/main" id="{25A76783-CC38-DC1A-D335-F3A69C6DF62F}"/>
              </a:ext>
            </a:extLst>
          </p:cNvPr>
          <p:cNvGrpSpPr/>
          <p:nvPr/>
        </p:nvGrpSpPr>
        <p:grpSpPr>
          <a:xfrm>
            <a:off x="7543336" y="3914518"/>
            <a:ext cx="2974017" cy="2244419"/>
            <a:chOff x="7476896" y="3920314"/>
            <a:chExt cx="2974017" cy="2244419"/>
          </a:xfrm>
        </p:grpSpPr>
        <p:sp>
          <p:nvSpPr>
            <p:cNvPr id="607" name="TextBox 606">
              <a:extLst>
                <a:ext uri="{FF2B5EF4-FFF2-40B4-BE49-F238E27FC236}">
                  <a16:creationId xmlns:a16="http://schemas.microsoft.com/office/drawing/2014/main" id="{1A859397-AB5A-11AE-7E3B-A2EF1C4F0237}"/>
                </a:ext>
              </a:extLst>
            </p:cNvPr>
            <p:cNvSpPr txBox="1"/>
            <p:nvPr/>
          </p:nvSpPr>
          <p:spPr>
            <a:xfrm>
              <a:off x="7476896" y="3920314"/>
              <a:ext cx="1466892" cy="338554"/>
            </a:xfrm>
            <a:prstGeom prst="rect">
              <a:avLst/>
            </a:prstGeom>
            <a:noFill/>
          </p:spPr>
          <p:txBody>
            <a:bodyPr wrap="square" rtlCol="0">
              <a:spAutoFit/>
            </a:bodyPr>
            <a:lstStyle/>
            <a:p>
              <a:r>
                <a:rPr lang="en-US" sz="1600" b="1" dirty="0">
                  <a:solidFill>
                    <a:srgbClr val="E21250"/>
                  </a:solidFill>
                </a:rPr>
                <a:t>CONTACT </a:t>
              </a:r>
              <a:endParaRPr lang="en-GB" sz="1600" b="1" dirty="0">
                <a:solidFill>
                  <a:srgbClr val="E21250"/>
                </a:solidFill>
              </a:endParaRPr>
            </a:p>
          </p:txBody>
        </p:sp>
        <p:sp>
          <p:nvSpPr>
            <p:cNvPr id="608" name="TextBox 607">
              <a:extLst>
                <a:ext uri="{FF2B5EF4-FFF2-40B4-BE49-F238E27FC236}">
                  <a16:creationId xmlns:a16="http://schemas.microsoft.com/office/drawing/2014/main" id="{A12DB1AC-B4AE-6FAA-0C81-AB660430740A}"/>
                </a:ext>
              </a:extLst>
            </p:cNvPr>
            <p:cNvSpPr txBox="1"/>
            <p:nvPr/>
          </p:nvSpPr>
          <p:spPr>
            <a:xfrm>
              <a:off x="7500704" y="4548906"/>
              <a:ext cx="2566284" cy="1615827"/>
            </a:xfrm>
            <a:prstGeom prst="rect">
              <a:avLst/>
            </a:prstGeom>
            <a:noFill/>
          </p:spPr>
          <p:txBody>
            <a:bodyPr wrap="square" rtlCol="0">
              <a:spAutoFit/>
            </a:bodyPr>
            <a:lstStyle>
              <a:defPPr>
                <a:defRPr kern="0"/>
              </a:defPPr>
              <a:lvl1pPr>
                <a:defRPr sz="800" b="1">
                  <a:solidFill>
                    <a:schemeClr val="bg1"/>
                  </a:solidFill>
                </a:defRPr>
              </a:lvl1pPr>
            </a:lstStyle>
            <a:p>
              <a:r>
                <a:rPr lang="en-US" sz="900" dirty="0"/>
                <a:t>Anthony Mellor</a:t>
              </a:r>
            </a:p>
            <a:p>
              <a:r>
                <a:rPr lang="en-US" sz="900" dirty="0">
                  <a:hlinkClick r:id="rId3">
                    <a:extLst>
                      <a:ext uri="{A12FA001-AC4F-418D-AE19-62706E023703}">
                        <ahyp:hlinkClr xmlns:ahyp="http://schemas.microsoft.com/office/drawing/2018/hyperlinkcolor" val="tx"/>
                      </a:ext>
                    </a:extLst>
                  </a:hlinkClick>
                </a:rPr>
                <a:t>anthony@b8re.com</a:t>
              </a:r>
              <a:endParaRPr lang="en-US" sz="900" dirty="0"/>
            </a:p>
            <a:p>
              <a:r>
                <a:rPr lang="en-GB" sz="900" dirty="0"/>
                <a:t>Tel: 01925 320520</a:t>
              </a:r>
            </a:p>
            <a:p>
              <a:endParaRPr lang="en-GB" sz="900" dirty="0"/>
            </a:p>
            <a:p>
              <a:r>
                <a:rPr lang="en-GB" sz="900" dirty="0"/>
                <a:t>Sam Paddon</a:t>
              </a:r>
            </a:p>
            <a:p>
              <a:r>
                <a:rPr lang="en-GB" sz="900" dirty="0">
                  <a:hlinkClick r:id="rId4"/>
                </a:rPr>
                <a:t>sam@b8re.com</a:t>
              </a:r>
              <a:r>
                <a:rPr lang="en-GB" sz="900" dirty="0"/>
                <a:t> </a:t>
              </a:r>
            </a:p>
            <a:p>
              <a:r>
                <a:rPr lang="en-GB" sz="900" dirty="0"/>
                <a:t>Tel: 07376 591823</a:t>
              </a:r>
            </a:p>
            <a:p>
              <a:endParaRPr lang="en-GB" sz="900" dirty="0"/>
            </a:p>
            <a:p>
              <a:r>
                <a:rPr lang="en-GB" sz="900" dirty="0"/>
                <a:t>John Barton</a:t>
              </a:r>
            </a:p>
            <a:p>
              <a:r>
                <a:rPr lang="en-GB" sz="900" dirty="0">
                  <a:hlinkClick r:id="rId5"/>
                </a:rPr>
                <a:t>john@bcrealestate.co.uk</a:t>
              </a:r>
              <a:r>
                <a:rPr lang="en-GB" sz="900" dirty="0"/>
                <a:t> </a:t>
              </a:r>
            </a:p>
            <a:p>
              <a:r>
                <a:rPr lang="en-GB" sz="900" dirty="0"/>
                <a:t>Tel: 0161 636 920</a:t>
              </a:r>
            </a:p>
          </p:txBody>
        </p:sp>
        <p:sp>
          <p:nvSpPr>
            <p:cNvPr id="615" name="TextBox 614">
              <a:extLst>
                <a:ext uri="{FF2B5EF4-FFF2-40B4-BE49-F238E27FC236}">
                  <a16:creationId xmlns:a16="http://schemas.microsoft.com/office/drawing/2014/main" id="{3569B1D5-55D7-EB36-0361-01FEFD4EDBF9}"/>
                </a:ext>
              </a:extLst>
            </p:cNvPr>
            <p:cNvSpPr txBox="1"/>
            <p:nvPr/>
          </p:nvSpPr>
          <p:spPr>
            <a:xfrm>
              <a:off x="7500704" y="4246082"/>
              <a:ext cx="2950209" cy="230832"/>
            </a:xfrm>
            <a:prstGeom prst="rect">
              <a:avLst/>
            </a:prstGeom>
            <a:noFill/>
          </p:spPr>
          <p:txBody>
            <a:bodyPr wrap="square" rtlCol="0">
              <a:spAutoFit/>
            </a:bodyPr>
            <a:lstStyle>
              <a:defPPr>
                <a:defRPr kern="0"/>
              </a:defPPr>
              <a:lvl1pPr>
                <a:defRPr sz="800" b="1">
                  <a:solidFill>
                    <a:schemeClr val="bg1"/>
                  </a:solidFill>
                </a:defRPr>
              </a:lvl1pPr>
            </a:lstStyle>
            <a:p>
              <a:r>
                <a:rPr lang="en-US" sz="900" dirty="0"/>
                <a:t>For f</a:t>
              </a:r>
              <a:r>
                <a:rPr lang="en-US" sz="900" dirty="0">
                  <a:latin typeface="Arial" panose="020B0604020202020204" pitchFamily="34" charset="0"/>
                  <a:cs typeface="Arial" panose="020B0604020202020204" pitchFamily="34" charset="0"/>
                </a:rPr>
                <a:t>urther</a:t>
              </a:r>
              <a:r>
                <a:rPr lang="en-US" sz="900" dirty="0"/>
                <a:t> information please contact:- </a:t>
              </a:r>
              <a:endParaRPr lang="en-GB" sz="900" dirty="0"/>
            </a:p>
          </p:txBody>
        </p:sp>
      </p:grpSp>
      <p:grpSp>
        <p:nvGrpSpPr>
          <p:cNvPr id="617" name="Group 616">
            <a:extLst>
              <a:ext uri="{FF2B5EF4-FFF2-40B4-BE49-F238E27FC236}">
                <a16:creationId xmlns:a16="http://schemas.microsoft.com/office/drawing/2014/main" id="{0699958C-947F-8558-B411-268A71CCE928}"/>
              </a:ext>
            </a:extLst>
          </p:cNvPr>
          <p:cNvGrpSpPr/>
          <p:nvPr/>
        </p:nvGrpSpPr>
        <p:grpSpPr>
          <a:xfrm>
            <a:off x="7498915" y="2643731"/>
            <a:ext cx="3127305" cy="1208022"/>
            <a:chOff x="7607883" y="608791"/>
            <a:chExt cx="3127305" cy="1208022"/>
          </a:xfrm>
        </p:grpSpPr>
        <p:sp>
          <p:nvSpPr>
            <p:cNvPr id="618" name="TextBox 617">
              <a:extLst>
                <a:ext uri="{FF2B5EF4-FFF2-40B4-BE49-F238E27FC236}">
                  <a16:creationId xmlns:a16="http://schemas.microsoft.com/office/drawing/2014/main" id="{0F5339C8-F713-BA47-31D5-A4A4AB19C1E6}"/>
                </a:ext>
              </a:extLst>
            </p:cNvPr>
            <p:cNvSpPr txBox="1"/>
            <p:nvPr/>
          </p:nvSpPr>
          <p:spPr>
            <a:xfrm>
              <a:off x="7637422" y="608791"/>
              <a:ext cx="2547234" cy="307777"/>
            </a:xfrm>
            <a:prstGeom prst="rect">
              <a:avLst/>
            </a:prstGeom>
            <a:noFill/>
          </p:spPr>
          <p:txBody>
            <a:bodyPr wrap="square" rtlCol="0">
              <a:spAutoFit/>
            </a:bodyPr>
            <a:lstStyle/>
            <a:p>
              <a:r>
                <a:rPr lang="en-US" sz="1400" b="1" dirty="0">
                  <a:solidFill>
                    <a:srgbClr val="E21250"/>
                  </a:solidFill>
                </a:rPr>
                <a:t>ANTI MONEY LAUNDERING </a:t>
              </a:r>
              <a:endParaRPr lang="en-GB" sz="1400" b="1" dirty="0">
                <a:solidFill>
                  <a:srgbClr val="E21250"/>
                </a:solidFill>
              </a:endParaRPr>
            </a:p>
          </p:txBody>
        </p:sp>
        <p:sp>
          <p:nvSpPr>
            <p:cNvPr id="619" name="TextBox 618">
              <a:extLst>
                <a:ext uri="{FF2B5EF4-FFF2-40B4-BE49-F238E27FC236}">
                  <a16:creationId xmlns:a16="http://schemas.microsoft.com/office/drawing/2014/main" id="{EED6126F-4B9A-35E2-D3DD-E232A97E02BC}"/>
                </a:ext>
              </a:extLst>
            </p:cNvPr>
            <p:cNvSpPr txBox="1"/>
            <p:nvPr/>
          </p:nvSpPr>
          <p:spPr>
            <a:xfrm>
              <a:off x="7607883" y="893483"/>
              <a:ext cx="3127305" cy="923330"/>
            </a:xfrm>
            <a:prstGeom prst="rect">
              <a:avLst/>
            </a:prstGeom>
            <a:noFill/>
          </p:spPr>
          <p:txBody>
            <a:bodyPr wrap="square" rtlCol="0">
              <a:spAutoFit/>
            </a:bodyPr>
            <a:lstStyle/>
            <a:p>
              <a:pPr algn="just"/>
              <a:r>
                <a:rPr lang="en-US" sz="900" b="1" dirty="0">
                  <a:solidFill>
                    <a:schemeClr val="bg1"/>
                  </a:solidFill>
                </a:rPr>
                <a:t>Under </a:t>
              </a:r>
              <a:r>
                <a:rPr lang="en-US" sz="900" dirty="0">
                  <a:solidFill>
                    <a:schemeClr val="bg1"/>
                  </a:solidFill>
                  <a:latin typeface="Arial" panose="020B0604020202020204" pitchFamily="34" charset="0"/>
                  <a:cs typeface="Arial" panose="020B0604020202020204" pitchFamily="34" charset="0"/>
                </a:rPr>
                <a:t>Anti-Money</a:t>
              </a:r>
              <a:r>
                <a:rPr lang="en-US" sz="900" b="1" dirty="0">
                  <a:solidFill>
                    <a:schemeClr val="bg1"/>
                  </a:solidFill>
                </a:rPr>
                <a:t> Laundering Regulations, we are obliged to verify the identity of a proposed tenant/purchaser once a letting or sale has been agreed, prior to the instruction of solicitors. </a:t>
              </a:r>
            </a:p>
            <a:p>
              <a:pPr algn="just"/>
              <a:r>
                <a:rPr lang="en-US" sz="900" b="1" dirty="0">
                  <a:solidFill>
                    <a:schemeClr val="bg1"/>
                  </a:solidFill>
                </a:rPr>
                <a:t>This is to help combat fraud and money laundering, and the requirements are contained in statute.</a:t>
              </a:r>
            </a:p>
          </p:txBody>
        </p:sp>
      </p:grpSp>
      <p:grpSp>
        <p:nvGrpSpPr>
          <p:cNvPr id="620" name="Group 619">
            <a:extLst>
              <a:ext uri="{FF2B5EF4-FFF2-40B4-BE49-F238E27FC236}">
                <a16:creationId xmlns:a16="http://schemas.microsoft.com/office/drawing/2014/main" id="{61082B1F-5022-F776-5E42-3FC14973EB22}"/>
              </a:ext>
            </a:extLst>
          </p:cNvPr>
          <p:cNvGrpSpPr/>
          <p:nvPr/>
        </p:nvGrpSpPr>
        <p:grpSpPr>
          <a:xfrm>
            <a:off x="7498915" y="1056352"/>
            <a:ext cx="2547234" cy="569386"/>
            <a:chOff x="7620587" y="333204"/>
            <a:chExt cx="2547234" cy="569386"/>
          </a:xfrm>
        </p:grpSpPr>
        <p:sp>
          <p:nvSpPr>
            <p:cNvPr id="621" name="TextBox 620">
              <a:extLst>
                <a:ext uri="{FF2B5EF4-FFF2-40B4-BE49-F238E27FC236}">
                  <a16:creationId xmlns:a16="http://schemas.microsoft.com/office/drawing/2014/main" id="{794BFC7E-2097-8B90-FD93-70CCF610A970}"/>
                </a:ext>
              </a:extLst>
            </p:cNvPr>
            <p:cNvSpPr txBox="1"/>
            <p:nvPr/>
          </p:nvSpPr>
          <p:spPr>
            <a:xfrm>
              <a:off x="7620587" y="333204"/>
              <a:ext cx="1466892" cy="307777"/>
            </a:xfrm>
            <a:prstGeom prst="rect">
              <a:avLst/>
            </a:prstGeom>
            <a:noFill/>
          </p:spPr>
          <p:txBody>
            <a:bodyPr wrap="square" rtlCol="0">
              <a:spAutoFit/>
            </a:bodyPr>
            <a:lstStyle/>
            <a:p>
              <a:r>
                <a:rPr lang="en-US" sz="1400" b="1" dirty="0">
                  <a:solidFill>
                    <a:srgbClr val="E21250"/>
                  </a:solidFill>
                </a:rPr>
                <a:t>TENURE</a:t>
              </a:r>
              <a:endParaRPr lang="en-GB" sz="1400" b="1" dirty="0">
                <a:solidFill>
                  <a:srgbClr val="E21250"/>
                </a:solidFill>
              </a:endParaRPr>
            </a:p>
          </p:txBody>
        </p:sp>
        <p:sp>
          <p:nvSpPr>
            <p:cNvPr id="622" name="TextBox 621">
              <a:extLst>
                <a:ext uri="{FF2B5EF4-FFF2-40B4-BE49-F238E27FC236}">
                  <a16:creationId xmlns:a16="http://schemas.microsoft.com/office/drawing/2014/main" id="{534B2838-90A8-ABA8-4ADE-B0EDA10DEE38}"/>
                </a:ext>
              </a:extLst>
            </p:cNvPr>
            <p:cNvSpPr txBox="1"/>
            <p:nvPr/>
          </p:nvSpPr>
          <p:spPr>
            <a:xfrm>
              <a:off x="7620587" y="671758"/>
              <a:ext cx="2547234" cy="230832"/>
            </a:xfrm>
            <a:prstGeom prst="rect">
              <a:avLst/>
            </a:prstGeom>
            <a:noFill/>
          </p:spPr>
          <p:txBody>
            <a:bodyPr wrap="square" rtlCol="0">
              <a:spAutoFit/>
            </a:bodyPr>
            <a:lstStyle>
              <a:defPPr>
                <a:defRPr kern="0"/>
              </a:defPPr>
              <a:lvl1pPr>
                <a:defRPr sz="800" b="1">
                  <a:solidFill>
                    <a:schemeClr val="bg1"/>
                  </a:solidFill>
                </a:defRPr>
              </a:lvl1pPr>
            </a:lstStyle>
            <a:p>
              <a:r>
                <a:rPr lang="en-US" sz="900" dirty="0">
                  <a:latin typeface="Arial" panose="020B0604020202020204" pitchFamily="34" charset="0"/>
                  <a:cs typeface="Arial" panose="020B0604020202020204" pitchFamily="34" charset="0"/>
                </a:rPr>
                <a:t>Available on a Leasehold or Freehold basis</a:t>
              </a:r>
              <a:endParaRPr lang="en-GB" sz="900" dirty="0">
                <a:latin typeface="Arial" panose="020B0604020202020204" pitchFamily="34" charset="0"/>
                <a:cs typeface="Arial" panose="020B0604020202020204" pitchFamily="34" charset="0"/>
              </a:endParaRPr>
            </a:p>
          </p:txBody>
        </p:sp>
      </p:grpSp>
      <p:grpSp>
        <p:nvGrpSpPr>
          <p:cNvPr id="599" name="Group 598">
            <a:extLst>
              <a:ext uri="{FF2B5EF4-FFF2-40B4-BE49-F238E27FC236}">
                <a16:creationId xmlns:a16="http://schemas.microsoft.com/office/drawing/2014/main" id="{5D0AC7D0-BDD7-802B-47ED-34691E85181F}"/>
              </a:ext>
            </a:extLst>
          </p:cNvPr>
          <p:cNvGrpSpPr/>
          <p:nvPr/>
        </p:nvGrpSpPr>
        <p:grpSpPr>
          <a:xfrm>
            <a:off x="4152608" y="5353333"/>
            <a:ext cx="1866947" cy="482235"/>
            <a:chOff x="5566631" y="5392794"/>
            <a:chExt cx="1610344" cy="522427"/>
          </a:xfrm>
        </p:grpSpPr>
        <p:sp>
          <p:nvSpPr>
            <p:cNvPr id="593" name="object 593"/>
            <p:cNvSpPr/>
            <p:nvPr/>
          </p:nvSpPr>
          <p:spPr>
            <a:xfrm>
              <a:off x="5664405" y="5491302"/>
              <a:ext cx="1512570" cy="423919"/>
            </a:xfrm>
            <a:custGeom>
              <a:avLst/>
              <a:gdLst/>
              <a:ahLst/>
              <a:cxnLst/>
              <a:rect l="l" t="t" r="r" b="b"/>
              <a:pathLst>
                <a:path w="1512570" h="504189">
                  <a:moveTo>
                    <a:pt x="1512404" y="0"/>
                  </a:moveTo>
                  <a:lnTo>
                    <a:pt x="0" y="0"/>
                  </a:lnTo>
                  <a:lnTo>
                    <a:pt x="0" y="503999"/>
                  </a:lnTo>
                  <a:lnTo>
                    <a:pt x="1512404" y="503999"/>
                  </a:lnTo>
                  <a:lnTo>
                    <a:pt x="1512404" y="0"/>
                  </a:lnTo>
                  <a:close/>
                </a:path>
              </a:pathLst>
            </a:custGeom>
            <a:solidFill>
              <a:srgbClr val="E21250"/>
            </a:solidFill>
          </p:spPr>
          <p:txBody>
            <a:bodyPr wrap="square" lIns="0" tIns="0" rIns="0" bIns="0" rtlCol="0"/>
            <a:lstStyle/>
            <a:p>
              <a:endParaRPr dirty="0">
                <a:solidFill>
                  <a:schemeClr val="bg1"/>
                </a:solidFill>
              </a:endParaRPr>
            </a:p>
          </p:txBody>
        </p:sp>
        <p:sp>
          <p:nvSpPr>
            <p:cNvPr id="594" name="object 594"/>
            <p:cNvSpPr txBox="1"/>
            <p:nvPr/>
          </p:nvSpPr>
          <p:spPr>
            <a:xfrm>
              <a:off x="5566631" y="5392794"/>
              <a:ext cx="1514039" cy="422342"/>
            </a:xfrm>
            <a:prstGeom prst="rect">
              <a:avLst/>
            </a:prstGeom>
          </p:spPr>
          <p:txBody>
            <a:bodyPr vert="horz" wrap="square" lIns="0" tIns="142240" rIns="0" bIns="0" rtlCol="0">
              <a:spAutoFit/>
            </a:bodyPr>
            <a:lstStyle/>
            <a:p>
              <a:pPr marL="532765">
                <a:lnSpc>
                  <a:spcPct val="100000"/>
                </a:lnSpc>
                <a:spcBef>
                  <a:spcPts val="1120"/>
                </a:spcBef>
              </a:pPr>
              <a:r>
                <a:rPr lang="en-US" sz="1600" b="1" dirty="0">
                  <a:solidFill>
                    <a:schemeClr val="bg1"/>
                  </a:solidFill>
                  <a:latin typeface="Arial"/>
                  <a:cs typeface="Arial"/>
                </a:rPr>
                <a:t>WA</a:t>
              </a:r>
              <a:r>
                <a:rPr lang="en-GB" sz="1600" b="1">
                  <a:solidFill>
                    <a:schemeClr val="bg1"/>
                  </a:solidFill>
                  <a:latin typeface="Arial"/>
                  <a:cs typeface="Arial"/>
                </a:rPr>
                <a:t>1 4RR</a:t>
              </a:r>
              <a:endParaRPr sz="1600" dirty="0">
                <a:solidFill>
                  <a:schemeClr val="bg1"/>
                </a:solidFill>
                <a:latin typeface="Arial"/>
                <a:cs typeface="Arial"/>
              </a:endParaRPr>
            </a:p>
          </p:txBody>
        </p:sp>
        <p:pic>
          <p:nvPicPr>
            <p:cNvPr id="595" name="object 595"/>
            <p:cNvPicPr/>
            <p:nvPr/>
          </p:nvPicPr>
          <p:blipFill>
            <a:blip r:embed="rId6" cstate="print"/>
            <a:stretch>
              <a:fillRect/>
            </a:stretch>
          </p:blipFill>
          <p:spPr>
            <a:xfrm>
              <a:off x="5664405" y="5513950"/>
              <a:ext cx="292925" cy="298119"/>
            </a:xfrm>
            <a:prstGeom prst="rect">
              <a:avLst/>
            </a:prstGeom>
          </p:spPr>
        </p:pic>
      </p:grpSp>
      <p:grpSp>
        <p:nvGrpSpPr>
          <p:cNvPr id="2" name="Group 1">
            <a:extLst>
              <a:ext uri="{FF2B5EF4-FFF2-40B4-BE49-F238E27FC236}">
                <a16:creationId xmlns:a16="http://schemas.microsoft.com/office/drawing/2014/main" id="{660FC680-055D-B090-5EEC-CB3F2605687D}"/>
              </a:ext>
            </a:extLst>
          </p:cNvPr>
          <p:cNvGrpSpPr/>
          <p:nvPr/>
        </p:nvGrpSpPr>
        <p:grpSpPr>
          <a:xfrm>
            <a:off x="7546511" y="400215"/>
            <a:ext cx="2547234" cy="569386"/>
            <a:chOff x="7620587" y="333204"/>
            <a:chExt cx="2547234" cy="569386"/>
          </a:xfrm>
        </p:grpSpPr>
        <p:sp>
          <p:nvSpPr>
            <p:cNvPr id="4" name="TextBox 3">
              <a:extLst>
                <a:ext uri="{FF2B5EF4-FFF2-40B4-BE49-F238E27FC236}">
                  <a16:creationId xmlns:a16="http://schemas.microsoft.com/office/drawing/2014/main" id="{D36E40B1-7B9C-519A-DE0E-87CE157CEDF9}"/>
                </a:ext>
              </a:extLst>
            </p:cNvPr>
            <p:cNvSpPr txBox="1"/>
            <p:nvPr/>
          </p:nvSpPr>
          <p:spPr>
            <a:xfrm>
              <a:off x="7620587" y="333204"/>
              <a:ext cx="1466892" cy="307777"/>
            </a:xfrm>
            <a:prstGeom prst="rect">
              <a:avLst/>
            </a:prstGeom>
            <a:noFill/>
          </p:spPr>
          <p:txBody>
            <a:bodyPr wrap="square" rtlCol="0">
              <a:spAutoFit/>
            </a:bodyPr>
            <a:lstStyle/>
            <a:p>
              <a:r>
                <a:rPr lang="en-US" sz="1400" b="1" dirty="0">
                  <a:solidFill>
                    <a:srgbClr val="E21250"/>
                  </a:solidFill>
                </a:rPr>
                <a:t>PRICE</a:t>
              </a:r>
              <a:endParaRPr lang="en-GB" sz="1400" b="1" dirty="0">
                <a:solidFill>
                  <a:srgbClr val="E21250"/>
                </a:solidFill>
              </a:endParaRPr>
            </a:p>
          </p:txBody>
        </p:sp>
        <p:sp>
          <p:nvSpPr>
            <p:cNvPr id="6" name="TextBox 5">
              <a:extLst>
                <a:ext uri="{FF2B5EF4-FFF2-40B4-BE49-F238E27FC236}">
                  <a16:creationId xmlns:a16="http://schemas.microsoft.com/office/drawing/2014/main" id="{77899B99-E028-4E42-6097-F5C22AB72D8E}"/>
                </a:ext>
              </a:extLst>
            </p:cNvPr>
            <p:cNvSpPr txBox="1"/>
            <p:nvPr/>
          </p:nvSpPr>
          <p:spPr>
            <a:xfrm>
              <a:off x="7620587" y="671758"/>
              <a:ext cx="2547234" cy="230832"/>
            </a:xfrm>
            <a:prstGeom prst="rect">
              <a:avLst/>
            </a:prstGeom>
            <a:noFill/>
          </p:spPr>
          <p:txBody>
            <a:bodyPr wrap="square" rtlCol="0">
              <a:spAutoFit/>
            </a:bodyPr>
            <a:lstStyle>
              <a:defPPr>
                <a:defRPr kern="0"/>
              </a:defPPr>
              <a:lvl1pPr>
                <a:defRPr sz="800" b="1">
                  <a:solidFill>
                    <a:schemeClr val="bg1"/>
                  </a:solidFill>
                </a:defRPr>
              </a:lvl1pPr>
            </a:lstStyle>
            <a:p>
              <a:r>
                <a:rPr lang="en-US" sz="900" dirty="0">
                  <a:latin typeface="Arial" panose="020B0604020202020204" pitchFamily="34" charset="0"/>
                  <a:cs typeface="Arial" panose="020B0604020202020204" pitchFamily="34" charset="0"/>
                </a:rPr>
                <a:t>Available upon request</a:t>
              </a:r>
              <a:endParaRPr lang="en-GB" sz="900" dirty="0">
                <a:latin typeface="Arial" panose="020B0604020202020204" pitchFamily="34" charset="0"/>
                <a:cs typeface="Arial" panose="020B0604020202020204" pitchFamily="34" charset="0"/>
              </a:endParaRPr>
            </a:p>
          </p:txBody>
        </p:sp>
      </p:grpSp>
      <p:pic>
        <p:nvPicPr>
          <p:cNvPr id="8" name="Picture 7">
            <a:extLst>
              <a:ext uri="{FF2B5EF4-FFF2-40B4-BE49-F238E27FC236}">
                <a16:creationId xmlns:a16="http://schemas.microsoft.com/office/drawing/2014/main" id="{2A69EFC2-121A-294F-97F9-EF73850EC353}"/>
              </a:ext>
            </a:extLst>
          </p:cNvPr>
          <p:cNvPicPr>
            <a:picLocks noChangeAspect="1"/>
          </p:cNvPicPr>
          <p:nvPr/>
        </p:nvPicPr>
        <p:blipFill>
          <a:blip r:embed="rId7"/>
          <a:stretch>
            <a:fillRect/>
          </a:stretch>
        </p:blipFill>
        <p:spPr>
          <a:xfrm>
            <a:off x="8955151" y="4572677"/>
            <a:ext cx="1595485" cy="1053987"/>
          </a:xfrm>
          <a:prstGeom prst="rect">
            <a:avLst/>
          </a:prstGeom>
        </p:spPr>
      </p:pic>
      <p:pic>
        <p:nvPicPr>
          <p:cNvPr id="16" name="Picture 15">
            <a:extLst>
              <a:ext uri="{FF2B5EF4-FFF2-40B4-BE49-F238E27FC236}">
                <a16:creationId xmlns:a16="http://schemas.microsoft.com/office/drawing/2014/main" id="{E83110A1-62CC-54F3-1552-8CD58B9E6214}"/>
              </a:ext>
            </a:extLst>
          </p:cNvPr>
          <p:cNvPicPr>
            <a:picLocks noChangeAspect="1"/>
          </p:cNvPicPr>
          <p:nvPr/>
        </p:nvPicPr>
        <p:blipFill>
          <a:blip r:embed="rId8"/>
          <a:stretch>
            <a:fillRect/>
          </a:stretch>
        </p:blipFill>
        <p:spPr>
          <a:xfrm>
            <a:off x="9157502" y="5677226"/>
            <a:ext cx="1190784" cy="48566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5436a29-83e5-4965-a440-5ba6b178f52a" xsi:nil="true"/>
    <lcf76f155ced4ddcb4097134ff3c332f xmlns="e52e42a0-b8f7-4b20-9ead-987384a35f8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14B1DDDE929A4AAA705782C569E558" ma:contentTypeVersion="18" ma:contentTypeDescription="Create a new document." ma:contentTypeScope="" ma:versionID="43e426f554ff0d0cd60563cc4629bc5e">
  <xsd:schema xmlns:xsd="http://www.w3.org/2001/XMLSchema" xmlns:xs="http://www.w3.org/2001/XMLSchema" xmlns:p="http://schemas.microsoft.com/office/2006/metadata/properties" xmlns:ns2="e52e42a0-b8f7-4b20-9ead-987384a35f8c" xmlns:ns3="b5cc5689-f831-4309-9c34-4157608ca5ee" xmlns:ns4="35436a29-83e5-4965-a440-5ba6b178f52a" targetNamespace="http://schemas.microsoft.com/office/2006/metadata/properties" ma:root="true" ma:fieldsID="d1bb27a66b25d190b3d0dd9b79ea9af9" ns2:_="" ns3:_="" ns4:_="">
    <xsd:import namespace="e52e42a0-b8f7-4b20-9ead-987384a35f8c"/>
    <xsd:import namespace="b5cc5689-f831-4309-9c34-4157608ca5ee"/>
    <xsd:import namespace="35436a29-83e5-4965-a440-5ba6b178f52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2e42a0-b8f7-4b20-9ead-987384a35f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16fb0c-63c4-432b-9f82-314711c5a92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cc5689-f831-4309-9c34-4157608ca5e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436a29-83e5-4965-a440-5ba6b178f52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8f17e2-7fcc-40ba-9912-1815b5a5f28f}" ma:internalName="TaxCatchAll" ma:showField="CatchAllData" ma:web="35436a29-83e5-4965-a440-5ba6b178f5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8119E5-EDD4-412D-84D1-5CAD264DA277}">
  <ds:schemaRefs>
    <ds:schemaRef ds:uri="http://schemas.microsoft.com/office/2006/metadata/properties"/>
    <ds:schemaRef ds:uri="http://www.w3.org/2000/xmlns/"/>
    <ds:schemaRef ds:uri="35436a29-83e5-4965-a440-5ba6b178f52a"/>
    <ds:schemaRef ds:uri="http://www.w3.org/2001/XMLSchema-instance"/>
    <ds:schemaRef ds:uri="e52e42a0-b8f7-4b20-9ead-987384a35f8c"/>
    <ds:schemaRef ds:uri="http://schemas.microsoft.com/office/infopath/2007/PartnerControls"/>
  </ds:schemaRefs>
</ds:datastoreItem>
</file>

<file path=customXml/itemProps2.xml><?xml version="1.0" encoding="utf-8"?>
<ds:datastoreItem xmlns:ds="http://schemas.openxmlformats.org/officeDocument/2006/customXml" ds:itemID="{94471F91-65B0-4311-A655-BD37AD1AFC34}">
  <ds:schemaRefs>
    <ds:schemaRef ds:uri="http://schemas.microsoft.com/sharepoint/v3/contenttype/forms"/>
  </ds:schemaRefs>
</ds:datastoreItem>
</file>

<file path=customXml/itemProps3.xml><?xml version="1.0" encoding="utf-8"?>
<ds:datastoreItem xmlns:ds="http://schemas.openxmlformats.org/officeDocument/2006/customXml" ds:itemID="{537B3AB6-4975-4ED0-BA31-B4AB3DF86D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2e42a0-b8f7-4b20-9ead-987384a35f8c"/>
    <ds:schemaRef ds:uri="b5cc5689-f831-4309-9c34-4157608ca5ee"/>
    <ds:schemaRef ds:uri="35436a29-83e5-4965-a440-5ba6b178f5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5182</TotalTime>
  <Words>411</Words>
  <Application>Microsoft Office PowerPoint</Application>
  <PresentationFormat>Custom</PresentationFormat>
  <Paragraphs>41</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Liberation Sans Narrow</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Perratt</dc:creator>
  <cp:lastModifiedBy>Ruth Durkin</cp:lastModifiedBy>
  <cp:revision>6</cp:revision>
  <dcterms:created xsi:type="dcterms:W3CDTF">2024-01-10T10:36:51Z</dcterms:created>
  <dcterms:modified xsi:type="dcterms:W3CDTF">2026-08-10T10:40:05Z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2019-07-04T00:00:00Z</vt:filetime>
  </property>
  <property fmtid="{D5CDD505-2E9C-101B-9397-08002B2CF9AE}" pid="3" name="Creator">
    <vt:lpwstr>Adobe InDesign 14.0 (Macintosh)</vt:lpwstr>
  </property>
  <property fmtid="{D5CDD505-2E9C-101B-9397-08002B2CF9AE}" pid="4" name="LastSaved">
    <vt:filetime>2024-01-10T00:00:00Z</vt:filetime>
  </property>
  <property fmtid="{D5CDD505-2E9C-101B-9397-08002B2CF9AE}" pid="5" name="Producer">
    <vt:lpwstr>3-Heights(TM) PDF Security Shell 4.8.25.2 (http://www.pdf-tools.com)</vt:lpwstr>
  </property>
  <property fmtid="{D5CDD505-2E9C-101B-9397-08002B2CF9AE}" pid="6" name="ContentTypeId">
    <vt:lpwstr>0x010100D714B1DDDE929A4AAA705782C569E558</vt:lpwstr>
  </property>
  <property fmtid="{D5CDD505-2E9C-101B-9397-08002B2CF9AE}" pid="7" name="MediaServiceImageTags">
    <vt:lpwstr/>
  </property>
</Properties>
</file>