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8" r:id="rId2"/>
    <p:sldId id="260" r:id="rId3"/>
    <p:sldId id="262" r:id="rId4"/>
    <p:sldId id="261" r:id="rId5"/>
  </p:sldIdLst>
  <p:sldSz cx="10693400" cy="7569200"/>
  <p:notesSz cx="9942513" cy="68119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464"/>
    <a:srgbClr val="E4D8CE"/>
    <a:srgbClr val="F5F4F4"/>
    <a:srgbClr val="5C4632"/>
    <a:srgbClr val="8C6A4B"/>
    <a:srgbClr val="745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8756"/>
            <a:ext cx="9089390" cy="2635203"/>
          </a:xfrm>
        </p:spPr>
        <p:txBody>
          <a:bodyPr anchor="b"/>
          <a:lstStyle>
            <a:lvl1pPr algn="ctr">
              <a:defRPr sz="6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5583"/>
            <a:ext cx="8020050" cy="1827471"/>
          </a:xfrm>
        </p:spPr>
        <p:txBody>
          <a:bodyPr/>
          <a:lstStyle>
            <a:lvl1pPr marL="0" indent="0" algn="ctr">
              <a:buNone/>
              <a:defRPr sz="2649"/>
            </a:lvl1pPr>
            <a:lvl2pPr marL="504612" indent="0" algn="ctr">
              <a:buNone/>
              <a:defRPr sz="2207"/>
            </a:lvl2pPr>
            <a:lvl3pPr marL="1009223" indent="0" algn="ctr">
              <a:buNone/>
              <a:defRPr sz="1987"/>
            </a:lvl3pPr>
            <a:lvl4pPr marL="1513835" indent="0" algn="ctr">
              <a:buNone/>
              <a:defRPr sz="1766"/>
            </a:lvl4pPr>
            <a:lvl5pPr marL="2018447" indent="0" algn="ctr">
              <a:buNone/>
              <a:defRPr sz="1766"/>
            </a:lvl5pPr>
            <a:lvl6pPr marL="2523058" indent="0" algn="ctr">
              <a:buNone/>
              <a:defRPr sz="1766"/>
            </a:lvl6pPr>
            <a:lvl7pPr marL="3027670" indent="0" algn="ctr">
              <a:buNone/>
              <a:defRPr sz="1766"/>
            </a:lvl7pPr>
            <a:lvl8pPr marL="3532281" indent="0" algn="ctr">
              <a:buNone/>
              <a:defRPr sz="1766"/>
            </a:lvl8pPr>
            <a:lvl9pPr marL="4036893" indent="0" algn="ctr">
              <a:buNone/>
              <a:defRPr sz="176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7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990"/>
            <a:ext cx="2305764" cy="6414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990"/>
            <a:ext cx="6783626" cy="64145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7046"/>
            <a:ext cx="9223058" cy="3148576"/>
          </a:xfrm>
        </p:spPr>
        <p:txBody>
          <a:bodyPr anchor="b"/>
          <a:lstStyle>
            <a:lvl1pPr>
              <a:defRPr sz="6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5409"/>
            <a:ext cx="9223058" cy="1655762"/>
          </a:xfrm>
        </p:spPr>
        <p:txBody>
          <a:bodyPr/>
          <a:lstStyle>
            <a:lvl1pPr marL="0" indent="0">
              <a:buNone/>
              <a:defRPr sz="2649">
                <a:solidFill>
                  <a:schemeClr val="tx1"/>
                </a:solidFill>
              </a:defRPr>
            </a:lvl1pPr>
            <a:lvl2pPr marL="504612" indent="0">
              <a:buNone/>
              <a:defRPr sz="220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4949"/>
            <a:ext cx="4544695" cy="480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4949"/>
            <a:ext cx="4544695" cy="480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991"/>
            <a:ext cx="9223058" cy="1463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5506"/>
            <a:ext cx="4523809" cy="909355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4861"/>
            <a:ext cx="4523809" cy="4066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5506"/>
            <a:ext cx="4546088" cy="909355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4861"/>
            <a:ext cx="4546088" cy="4066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3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1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613"/>
            <a:ext cx="3448900" cy="176614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9826"/>
            <a:ext cx="5413534" cy="5379038"/>
          </a:xfrm>
        </p:spPr>
        <p:txBody>
          <a:bodyPr/>
          <a:lstStyle>
            <a:lvl1pPr>
              <a:defRPr sz="3532"/>
            </a:lvl1pPr>
            <a:lvl2pPr>
              <a:defRPr sz="3090"/>
            </a:lvl2pPr>
            <a:lvl3pPr>
              <a:defRPr sz="2649"/>
            </a:lvl3pPr>
            <a:lvl4pPr>
              <a:defRPr sz="2207"/>
            </a:lvl4pPr>
            <a:lvl5pPr>
              <a:defRPr sz="2207"/>
            </a:lvl5pPr>
            <a:lvl6pPr>
              <a:defRPr sz="2207"/>
            </a:lvl6pPr>
            <a:lvl7pPr>
              <a:defRPr sz="2207"/>
            </a:lvl7pPr>
            <a:lvl8pPr>
              <a:defRPr sz="2207"/>
            </a:lvl8pPr>
            <a:lvl9pPr>
              <a:defRPr sz="2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70760"/>
            <a:ext cx="3448900" cy="4206864"/>
          </a:xfrm>
        </p:spPr>
        <p:txBody>
          <a:bodyPr/>
          <a:lstStyle>
            <a:lvl1pPr marL="0" indent="0">
              <a:buNone/>
              <a:defRPr sz="1766"/>
            </a:lvl1pPr>
            <a:lvl2pPr marL="504612" indent="0">
              <a:buNone/>
              <a:defRPr sz="1545"/>
            </a:lvl2pPr>
            <a:lvl3pPr marL="1009223" indent="0">
              <a:buNone/>
              <a:defRPr sz="1324"/>
            </a:lvl3pPr>
            <a:lvl4pPr marL="1513835" indent="0">
              <a:buNone/>
              <a:defRPr sz="1104"/>
            </a:lvl4pPr>
            <a:lvl5pPr marL="2018447" indent="0">
              <a:buNone/>
              <a:defRPr sz="1104"/>
            </a:lvl5pPr>
            <a:lvl6pPr marL="2523058" indent="0">
              <a:buNone/>
              <a:defRPr sz="1104"/>
            </a:lvl6pPr>
            <a:lvl7pPr marL="3027670" indent="0">
              <a:buNone/>
              <a:defRPr sz="1104"/>
            </a:lvl7pPr>
            <a:lvl8pPr marL="3532281" indent="0">
              <a:buNone/>
              <a:defRPr sz="1104"/>
            </a:lvl8pPr>
            <a:lvl9pPr marL="4036893" indent="0">
              <a:buNone/>
              <a:defRPr sz="11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2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613"/>
            <a:ext cx="3448900" cy="176614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9826"/>
            <a:ext cx="5413534" cy="5379038"/>
          </a:xfrm>
        </p:spPr>
        <p:txBody>
          <a:bodyPr anchor="t"/>
          <a:lstStyle>
            <a:lvl1pPr marL="0" indent="0">
              <a:buNone/>
              <a:defRPr sz="3532"/>
            </a:lvl1pPr>
            <a:lvl2pPr marL="504612" indent="0">
              <a:buNone/>
              <a:defRPr sz="3090"/>
            </a:lvl2pPr>
            <a:lvl3pPr marL="1009223" indent="0">
              <a:buNone/>
              <a:defRPr sz="2649"/>
            </a:lvl3pPr>
            <a:lvl4pPr marL="1513835" indent="0">
              <a:buNone/>
              <a:defRPr sz="2207"/>
            </a:lvl4pPr>
            <a:lvl5pPr marL="2018447" indent="0">
              <a:buNone/>
              <a:defRPr sz="2207"/>
            </a:lvl5pPr>
            <a:lvl6pPr marL="2523058" indent="0">
              <a:buNone/>
              <a:defRPr sz="2207"/>
            </a:lvl6pPr>
            <a:lvl7pPr marL="3027670" indent="0">
              <a:buNone/>
              <a:defRPr sz="2207"/>
            </a:lvl7pPr>
            <a:lvl8pPr marL="3532281" indent="0">
              <a:buNone/>
              <a:defRPr sz="2207"/>
            </a:lvl8pPr>
            <a:lvl9pPr marL="4036893" indent="0">
              <a:buNone/>
              <a:defRPr sz="22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70760"/>
            <a:ext cx="3448900" cy="4206864"/>
          </a:xfrm>
        </p:spPr>
        <p:txBody>
          <a:bodyPr/>
          <a:lstStyle>
            <a:lvl1pPr marL="0" indent="0">
              <a:buNone/>
              <a:defRPr sz="1766"/>
            </a:lvl1pPr>
            <a:lvl2pPr marL="504612" indent="0">
              <a:buNone/>
              <a:defRPr sz="1545"/>
            </a:lvl2pPr>
            <a:lvl3pPr marL="1009223" indent="0">
              <a:buNone/>
              <a:defRPr sz="1324"/>
            </a:lvl3pPr>
            <a:lvl4pPr marL="1513835" indent="0">
              <a:buNone/>
              <a:defRPr sz="1104"/>
            </a:lvl4pPr>
            <a:lvl5pPr marL="2018447" indent="0">
              <a:buNone/>
              <a:defRPr sz="1104"/>
            </a:lvl5pPr>
            <a:lvl6pPr marL="2523058" indent="0">
              <a:buNone/>
              <a:defRPr sz="1104"/>
            </a:lvl6pPr>
            <a:lvl7pPr marL="3027670" indent="0">
              <a:buNone/>
              <a:defRPr sz="1104"/>
            </a:lvl7pPr>
            <a:lvl8pPr marL="3532281" indent="0">
              <a:buNone/>
              <a:defRPr sz="1104"/>
            </a:lvl8pPr>
            <a:lvl9pPr marL="4036893" indent="0">
              <a:buNone/>
              <a:defRPr sz="11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991"/>
            <a:ext cx="9223058" cy="14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4949"/>
            <a:ext cx="9223058" cy="480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15529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15529"/>
            <a:ext cx="3609023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15529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86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009223" rtl="0" eaLnBrk="1" latinLnBrk="0" hangingPunct="1">
        <a:lnSpc>
          <a:spcPct val="90000"/>
        </a:lnSpc>
        <a:spcBef>
          <a:spcPct val="0"/>
        </a:spcBef>
        <a:buNone/>
        <a:defRPr sz="4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306" indent="-252306" algn="l" defTabSz="1009223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756917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529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766141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270752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775364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6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784587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289199" indent="-252306" algn="l" defTabSz="1009223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612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223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3835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447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058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7670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281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6893" algn="l" defTabSz="100922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541F4-41DD-4342-5DC6-1FA4639A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37C58A20-D094-B7C3-AFEB-7440542E580E}"/>
              </a:ext>
            </a:extLst>
          </p:cNvPr>
          <p:cNvSpPr txBox="1">
            <a:spLocks/>
          </p:cNvSpPr>
          <p:nvPr/>
        </p:nvSpPr>
        <p:spPr>
          <a:xfrm>
            <a:off x="393700" y="279400"/>
            <a:ext cx="64770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" defTabSz="260604">
              <a:spcBef>
                <a:spcPts val="60"/>
              </a:spcBef>
            </a:pPr>
            <a:r>
              <a:rPr lang="en-GB" sz="54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5-10 BURY</a:t>
            </a:r>
            <a:r>
              <a:rPr lang="en-GB" sz="5400" b="1" kern="1200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 STREET</a:t>
            </a:r>
            <a:endParaRPr lang="en-GB" sz="5400" dirty="0">
              <a:solidFill>
                <a:srgbClr val="E4D8CE"/>
              </a:solidFill>
              <a:latin typeface="Gisha" panose="020B0502040204020203" pitchFamily="34" charset="-79"/>
              <a:ea typeface="Source Sans Pro Black" panose="020B0803030403020204" pitchFamily="34" charset="0"/>
              <a:cs typeface="Gisha" panose="020B0502040204020203" pitchFamily="34" charset="-79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09DBF96-20E3-1E4B-26AB-2C734F2BC34D}"/>
              </a:ext>
            </a:extLst>
          </p:cNvPr>
          <p:cNvSpPr txBox="1">
            <a:spLocks/>
          </p:cNvSpPr>
          <p:nvPr/>
        </p:nvSpPr>
        <p:spPr>
          <a:xfrm>
            <a:off x="393700" y="889000"/>
            <a:ext cx="7315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260604">
              <a:spcBef>
                <a:spcPts val="57"/>
              </a:spcBef>
            </a:pPr>
            <a:r>
              <a:rPr lang="en-GB" sz="54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LONDON EC3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005C4632-FD8F-5C3F-178C-B7CAE8AB8076}"/>
              </a:ext>
            </a:extLst>
          </p:cNvPr>
          <p:cNvSpPr txBox="1"/>
          <p:nvPr/>
        </p:nvSpPr>
        <p:spPr>
          <a:xfrm>
            <a:off x="4584700" y="6328747"/>
            <a:ext cx="5811897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" defTabSz="260604">
              <a:spcBef>
                <a:spcPts val="54"/>
              </a:spcBef>
            </a:pPr>
            <a:r>
              <a:rPr lang="en-GB" sz="3200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34 &amp; 20 DESK MANAGED LEASE IN PRIME CITY LOCATION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2A0A0A-50C6-988A-67F7-EF8E79C17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78" y="0"/>
            <a:ext cx="10728755" cy="7569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718" y="209051"/>
            <a:ext cx="64662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000" b="1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5-10 BURY STREET</a:t>
            </a:r>
            <a:r>
              <a:rPr sz="2000" b="1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,</a:t>
            </a:r>
            <a:r>
              <a:rPr sz="2000" b="1" spc="12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LONDON,</a:t>
            </a:r>
            <a:r>
              <a:rPr sz="2000" b="1" spc="12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 </a:t>
            </a:r>
            <a:r>
              <a:rPr lang="en-GB" sz="2000" b="1" spc="12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EC4</a:t>
            </a:r>
            <a:endParaRPr sz="2000" dirty="0">
              <a:solidFill>
                <a:schemeClr val="bg1"/>
              </a:solidFill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9027" y="2619519"/>
            <a:ext cx="416458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Fully Furnished &amp; Fitted</a:t>
            </a:r>
            <a:endParaRPr lang="en-GB" sz="1600" dirty="0">
              <a:solidFill>
                <a:schemeClr val="bg1"/>
              </a:solidFill>
              <a:effectLst/>
              <a:latin typeface="Seaford Display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32 x ????mm desks</a:t>
            </a:r>
            <a:endParaRPr lang="en-GB" sz="1600" dirty="0">
              <a:solidFill>
                <a:schemeClr val="bg1"/>
              </a:solidFill>
              <a:effectLst/>
              <a:latin typeface="Seaford Display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1  x </a:t>
            </a:r>
            <a:r>
              <a:rPr lang="en-GB" sz="1600" dirty="0">
                <a:solidFill>
                  <a:schemeClr val="bg1"/>
                </a:solidFill>
                <a:latin typeface="Seaford Display" panose="00000500000000000000" pitchFamily="2" charset="0"/>
                <a:ea typeface="Times New Roman" panose="02020603050405020304" pitchFamily="18" charset="0"/>
              </a:rPr>
              <a:t>8</a:t>
            </a: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 person meeting room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latin typeface="Seaford Display" panose="00000500000000000000" pitchFamily="2" charset="0"/>
                <a:ea typeface="Calibri" panose="020F0502020204030204" pitchFamily="34" charset="0"/>
              </a:rPr>
              <a:t>1 x Phone Booth</a:t>
            </a:r>
            <a:endParaRPr lang="en-GB" sz="1600" dirty="0">
              <a:solidFill>
                <a:schemeClr val="bg1"/>
              </a:solidFill>
              <a:effectLst/>
              <a:latin typeface="Seaford Display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Kitchenette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Cycle Storage</a:t>
            </a:r>
            <a:endParaRPr lang="en-GB" sz="1600" dirty="0">
              <a:solidFill>
                <a:schemeClr val="bg1"/>
              </a:solidFill>
              <a:effectLst/>
              <a:latin typeface="Seaford Display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600" dirty="0">
                <a:solidFill>
                  <a:schemeClr val="bg1"/>
                </a:solidFill>
                <a:effectLst/>
                <a:latin typeface="Seaford Display" panose="00000500000000000000" pitchFamily="2" charset="0"/>
                <a:ea typeface="Times New Roman" panose="02020603050405020304" pitchFamily="18" charset="0"/>
              </a:rPr>
              <a:t>Shower &amp; Locker Facilities</a:t>
            </a:r>
            <a:endParaRPr lang="en-GB" sz="1600" dirty="0">
              <a:solidFill>
                <a:schemeClr val="bg1"/>
              </a:solidFill>
              <a:effectLst/>
              <a:latin typeface="Seaford Display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900" y="2514748"/>
            <a:ext cx="26414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Specification</a:t>
            </a:r>
            <a:endParaRPr sz="2000" dirty="0">
              <a:solidFill>
                <a:schemeClr val="bg1"/>
              </a:solidFill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718" y="624323"/>
            <a:ext cx="5132934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lang="en-GB" sz="1600" dirty="0">
                <a:solidFill>
                  <a:schemeClr val="bg1"/>
                </a:solidFill>
                <a:latin typeface="Seaford Display" panose="00000500000000000000" pitchFamily="2" charset="0"/>
              </a:rPr>
              <a:t>The Property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Seaford Display" panose="00000500000000000000" pitchFamily="2" charset="0"/>
              </a:rPr>
              <a:t>offers good quality, open plan office accommodation with good transport links close by.</a:t>
            </a: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lang="en-GB"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S</a:t>
            </a:r>
            <a:r>
              <a:rPr sz="2000" b="1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chedule</a:t>
            </a:r>
            <a:r>
              <a:rPr sz="2000" b="1" spc="10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 </a:t>
            </a:r>
            <a:r>
              <a:rPr sz="2000" b="1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of</a:t>
            </a:r>
            <a:r>
              <a:rPr sz="2000" b="1" spc="13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Areas</a:t>
            </a:r>
            <a:endParaRPr sz="2000" dirty="0">
              <a:solidFill>
                <a:schemeClr val="bg1"/>
              </a:solidFill>
              <a:latin typeface="Seaford Display" panose="00000500000000000000" pitchFamily="2" charset="0"/>
              <a:cs typeface="Segoe UI Semibold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76718" y="1750415"/>
          <a:ext cx="3886200" cy="655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266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Floor</a:t>
                      </a:r>
                      <a:endParaRPr sz="100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3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5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ft</a:t>
                      </a:r>
                      <a:endParaRPr sz="1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4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6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Desks </a:t>
                      </a:r>
                      <a:endParaRPr sz="1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Sixth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1,925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179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86317" y="4276068"/>
            <a:ext cx="2705037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sng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Floor</a:t>
            </a:r>
            <a:r>
              <a:rPr b="1" u="sng" spc="11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 </a:t>
            </a:r>
            <a:r>
              <a:rPr b="1" u="sng" dirty="0">
                <a:solidFill>
                  <a:schemeClr val="bg1"/>
                </a:solidFill>
                <a:latin typeface="Seaford Display" panose="00000500000000000000" pitchFamily="2" charset="0"/>
                <a:cs typeface="Segoe UI Semibold"/>
              </a:rPr>
              <a:t>Plan</a:t>
            </a:r>
            <a:endParaRPr u="sng" dirty="0">
              <a:solidFill>
                <a:schemeClr val="bg1"/>
              </a:solidFill>
              <a:latin typeface="Seaford Display" panose="00000500000000000000" pitchFamily="2" charset="0"/>
              <a:cs typeface="Segoe UI Semibold"/>
            </a:endParaRPr>
          </a:p>
        </p:txBody>
      </p:sp>
      <p:pic>
        <p:nvPicPr>
          <p:cNvPr id="1026" name="FA19A341-6B9C-426A-AE48-F37ECFABCDAA" descr="IMG_8723.jpg">
            <a:extLst>
              <a:ext uri="{FF2B5EF4-FFF2-40B4-BE49-F238E27FC236}">
                <a16:creationId xmlns:a16="http://schemas.microsoft.com/office/drawing/2014/main" id="{16A363E4-65DB-92B9-4152-B443645B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92" y="716004"/>
            <a:ext cx="4228789" cy="317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A9A0D7-1077-4721-0BB1-A9D2C1DFB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7" y="4754593"/>
            <a:ext cx="9867892" cy="2517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22A0B-EDAB-421E-BA50-9A4F67F79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" y="0"/>
            <a:ext cx="10092267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BF1EFC-DC1A-7D64-C709-48D2AAD3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326" cy="75692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51F3EA4B-6994-103B-0367-8CEB3DC0550D}"/>
              </a:ext>
            </a:extLst>
          </p:cNvPr>
          <p:cNvSpPr/>
          <p:nvPr/>
        </p:nvSpPr>
        <p:spPr>
          <a:xfrm>
            <a:off x="160282" y="203200"/>
            <a:ext cx="10533118" cy="7156106"/>
          </a:xfrm>
          <a:custGeom>
            <a:avLst/>
            <a:gdLst/>
            <a:ahLst/>
            <a:cxnLst/>
            <a:rect l="l" t="t" r="r" b="b"/>
            <a:pathLst>
              <a:path w="7103109" h="8925560">
                <a:moveTo>
                  <a:pt x="7102805" y="0"/>
                </a:moveTo>
                <a:lnTo>
                  <a:pt x="0" y="0"/>
                </a:lnTo>
                <a:lnTo>
                  <a:pt x="0" y="8925052"/>
                </a:lnTo>
                <a:lnTo>
                  <a:pt x="7102805" y="8925052"/>
                </a:lnTo>
                <a:lnTo>
                  <a:pt x="7102805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9900" y="228766"/>
            <a:ext cx="64662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4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5-10 BURY STREET</a:t>
            </a:r>
            <a:r>
              <a:rPr sz="24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, LONDON, </a:t>
            </a:r>
            <a:r>
              <a:rPr lang="en-GB" sz="24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EC3</a:t>
            </a:r>
            <a:endParaRPr sz="2400" b="1" dirty="0">
              <a:solidFill>
                <a:srgbClr val="E4D8CE"/>
              </a:solidFill>
              <a:latin typeface="Gisha" panose="020B0502040204020203" pitchFamily="34" charset="-79"/>
              <a:ea typeface="Source Sans Pro Black" panose="020B0803030403020204" pitchFamily="34" charset="0"/>
              <a:cs typeface="Gisha" panose="020B05020402040202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331" y="3659320"/>
            <a:ext cx="21953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34 &amp; 20 desks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 x 8 / 1 x 8 &amp; 1 x 4 person meeting room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 x Phone Booth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Kitchenette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Shower &amp; Locker Facilities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900" y="3316539"/>
            <a:ext cx="26414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S</a:t>
            </a:r>
            <a:r>
              <a:rPr lang="en-GB"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PECIFICATION</a:t>
            </a:r>
            <a:endParaRPr dirty="0">
              <a:solidFill>
                <a:srgbClr val="3D6464"/>
              </a:solidFill>
              <a:latin typeface="Gisha" panose="020B0502040204020203" pitchFamily="34" charset="-79"/>
              <a:ea typeface="Source Sans Pro Black" panose="020B0803030403020204" pitchFamily="34" charset="0"/>
              <a:cs typeface="Gisha" panose="020B0502040204020203" pitchFamily="34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163" y="783328"/>
            <a:ext cx="5132934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The Property </a:t>
            </a:r>
            <a:r>
              <a:rPr lang="en-GB" sz="1000" b="0" i="0" dirty="0">
                <a:solidFill>
                  <a:srgbClr val="3D6464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offers good quality, open plan office accommodation with good transport links close by.</a:t>
            </a: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lang="en-GB" sz="1000" dirty="0">
              <a:solidFill>
                <a:srgbClr val="3D6464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lang="en-GB" sz="1000" b="0" i="0" dirty="0">
                <a:solidFill>
                  <a:srgbClr val="3D6464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The building is located on Bury Street in the heart of the insurance district, adjacent to </a:t>
            </a: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the Gherkin</a:t>
            </a:r>
            <a:r>
              <a:rPr lang="en-GB" sz="1000" b="0" i="0" dirty="0">
                <a:solidFill>
                  <a:srgbClr val="3D6464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and close to Bishopsgate, Liverpool Street, Bank and Fenchurch Street stations.</a:t>
            </a: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lang="en-GB" sz="1000" dirty="0">
              <a:solidFill>
                <a:srgbClr val="3D6464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24452"/>
              </p:ext>
            </p:extLst>
          </p:nvPr>
        </p:nvGraphicFramePr>
        <p:xfrm>
          <a:off x="456474" y="2367498"/>
          <a:ext cx="3886200" cy="79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266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1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Floor</a:t>
                      </a:r>
                      <a:endParaRPr sz="1000" dirty="0">
                        <a:solidFill>
                          <a:srgbClr val="E4D8CE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46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3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55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ft</a:t>
                      </a:r>
                      <a:endParaRPr sz="1000" dirty="0">
                        <a:solidFill>
                          <a:srgbClr val="E4D8CE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46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4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65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00" dirty="0">
                        <a:solidFill>
                          <a:srgbClr val="E4D8CE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46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E4D8CE"/>
                          </a:solidFill>
                          <a:latin typeface="Calibri"/>
                          <a:cs typeface="Calibri"/>
                        </a:rPr>
                        <a:t>Desks </a:t>
                      </a:r>
                      <a:endParaRPr sz="1000" dirty="0">
                        <a:solidFill>
                          <a:srgbClr val="E4D8CE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spc="-1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Third (north)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spc="-1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Third (east)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2,230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1,570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207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146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34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solidFill>
                            <a:srgbClr val="3D6464"/>
                          </a:solidFill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86317" y="5308600"/>
            <a:ext cx="2705037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F</a:t>
            </a:r>
            <a:r>
              <a:rPr lang="en-GB"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LOOR PLAN</a:t>
            </a:r>
            <a:endParaRPr dirty="0">
              <a:solidFill>
                <a:srgbClr val="3D6464"/>
              </a:solidFill>
              <a:latin typeface="Gisha" panose="020B0502040204020203" pitchFamily="34" charset="-79"/>
              <a:ea typeface="Source Sans Pro Black" panose="020B0803030403020204" pitchFamily="34" charset="0"/>
              <a:cs typeface="Gisha" panose="020B0502040204020203" pitchFamily="34" charset="-79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8DB50A9-9DF2-A422-115B-2A6F4E905B3D}"/>
              </a:ext>
            </a:extLst>
          </p:cNvPr>
          <p:cNvSpPr txBox="1">
            <a:spLocks/>
          </p:cNvSpPr>
          <p:nvPr/>
        </p:nvSpPr>
        <p:spPr>
          <a:xfrm>
            <a:off x="452918" y="2045651"/>
            <a:ext cx="4893782" cy="2904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10092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800"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SCHEDULE OF AREAS</a:t>
            </a:r>
          </a:p>
        </p:txBody>
      </p:sp>
      <p:sp>
        <p:nvSpPr>
          <p:cNvPr id="15" name="object 2416">
            <a:extLst>
              <a:ext uri="{FF2B5EF4-FFF2-40B4-BE49-F238E27FC236}">
                <a16:creationId xmlns:a16="http://schemas.microsoft.com/office/drawing/2014/main" id="{7F46DCC2-56F8-3055-3F36-3103BA912092}"/>
              </a:ext>
            </a:extLst>
          </p:cNvPr>
          <p:cNvSpPr txBox="1"/>
          <p:nvPr/>
        </p:nvSpPr>
        <p:spPr>
          <a:xfrm>
            <a:off x="2531902" y="3310733"/>
            <a:ext cx="23584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3D6464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MANAGED SOLUTION</a:t>
            </a: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79B3523C-5AF9-7D28-EFBA-37BAE2EDAED9}"/>
              </a:ext>
            </a:extLst>
          </p:cNvPr>
          <p:cNvSpPr txBox="1"/>
          <p:nvPr/>
        </p:nvSpPr>
        <p:spPr>
          <a:xfrm>
            <a:off x="2531902" y="3670743"/>
            <a:ext cx="3248638" cy="1833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What is included: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All inclusive price of :</a:t>
            </a:r>
          </a:p>
          <a:p>
            <a:pPr marL="666750" lvl="1" indent="-171450"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£22,000 per calendar month</a:t>
            </a:r>
          </a:p>
          <a:p>
            <a:pPr marL="666750" lvl="1" indent="-171450"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£16,000 per calendar month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Internet of 100 Mbps capable of upgrade to 500 Mbps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Cleaning 5 hour per week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Dilapidations / Reinstatement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2 data ports per desk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Handsets on desks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All utilities &amp; local taxes.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000" dirty="0">
                <a:solidFill>
                  <a:srgbClr val="3D6464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NO VAT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3A338A-82AF-C4DE-530B-A7724A6A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80" y="4241800"/>
            <a:ext cx="4417438" cy="2829204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98C74E-312B-9FE6-529B-1686D2343757}"/>
              </a:ext>
            </a:extLst>
          </p:cNvPr>
          <p:cNvSpPr/>
          <p:nvPr/>
        </p:nvSpPr>
        <p:spPr>
          <a:xfrm>
            <a:off x="8632723" y="5491316"/>
            <a:ext cx="272845" cy="341671"/>
          </a:xfrm>
          <a:custGeom>
            <a:avLst/>
            <a:gdLst>
              <a:gd name="connsiteX0" fmla="*/ 196645 w 272845"/>
              <a:gd name="connsiteY0" fmla="*/ 0 h 341671"/>
              <a:gd name="connsiteX1" fmla="*/ 0 w 272845"/>
              <a:gd name="connsiteY1" fmla="*/ 299884 h 341671"/>
              <a:gd name="connsiteX2" fmla="*/ 98322 w 272845"/>
              <a:gd name="connsiteY2" fmla="*/ 339213 h 341671"/>
              <a:gd name="connsiteX3" fmla="*/ 113071 w 272845"/>
              <a:gd name="connsiteY3" fmla="*/ 309716 h 341671"/>
              <a:gd name="connsiteX4" fmla="*/ 176980 w 272845"/>
              <a:gd name="connsiteY4" fmla="*/ 341671 h 341671"/>
              <a:gd name="connsiteX5" fmla="*/ 243348 w 272845"/>
              <a:gd name="connsiteY5" fmla="*/ 211394 h 341671"/>
              <a:gd name="connsiteX6" fmla="*/ 226142 w 272845"/>
              <a:gd name="connsiteY6" fmla="*/ 201561 h 341671"/>
              <a:gd name="connsiteX7" fmla="*/ 243348 w 272845"/>
              <a:gd name="connsiteY7" fmla="*/ 176981 h 341671"/>
              <a:gd name="connsiteX8" fmla="*/ 231058 w 272845"/>
              <a:gd name="connsiteY8" fmla="*/ 169607 h 341671"/>
              <a:gd name="connsiteX9" fmla="*/ 253180 w 272845"/>
              <a:gd name="connsiteY9" fmla="*/ 149942 h 341671"/>
              <a:gd name="connsiteX10" fmla="*/ 228600 w 272845"/>
              <a:gd name="connsiteY10" fmla="*/ 137652 h 341671"/>
              <a:gd name="connsiteX11" fmla="*/ 272845 w 272845"/>
              <a:gd name="connsiteY11" fmla="*/ 63910 h 341671"/>
              <a:gd name="connsiteX12" fmla="*/ 196645 w 272845"/>
              <a:gd name="connsiteY12" fmla="*/ 0 h 34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845" h="341671">
                <a:moveTo>
                  <a:pt x="196645" y="0"/>
                </a:moveTo>
                <a:lnTo>
                  <a:pt x="0" y="299884"/>
                </a:lnTo>
                <a:lnTo>
                  <a:pt x="98322" y="339213"/>
                </a:lnTo>
                <a:lnTo>
                  <a:pt x="113071" y="309716"/>
                </a:lnTo>
                <a:lnTo>
                  <a:pt x="176980" y="341671"/>
                </a:lnTo>
                <a:lnTo>
                  <a:pt x="243348" y="211394"/>
                </a:lnTo>
                <a:lnTo>
                  <a:pt x="226142" y="201561"/>
                </a:lnTo>
                <a:lnTo>
                  <a:pt x="243348" y="176981"/>
                </a:lnTo>
                <a:lnTo>
                  <a:pt x="231058" y="169607"/>
                </a:lnTo>
                <a:lnTo>
                  <a:pt x="253180" y="149942"/>
                </a:lnTo>
                <a:lnTo>
                  <a:pt x="228600" y="137652"/>
                </a:lnTo>
                <a:lnTo>
                  <a:pt x="272845" y="63910"/>
                </a:lnTo>
                <a:lnTo>
                  <a:pt x="196645" y="0"/>
                </a:lnTo>
                <a:close/>
              </a:path>
            </a:pathLst>
          </a:custGeom>
          <a:solidFill>
            <a:srgbClr val="3D6464"/>
          </a:solidFill>
          <a:ln>
            <a:solidFill>
              <a:srgbClr val="3D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6CCC5D-86BE-48DC-A8A4-AC41D24CC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31" y="5640004"/>
            <a:ext cx="3367087" cy="1648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B14C4-B665-4851-808A-B664045BD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85" y="623251"/>
            <a:ext cx="1896533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A1AD0-0E92-459E-8785-AF472FF70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85" y="611563"/>
            <a:ext cx="1912117" cy="1434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0CBAE2-DB6A-442B-BEBF-C9AA4AF493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21" y="2153522"/>
            <a:ext cx="1896534" cy="142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869156-6921-403C-BBC2-479F82FD4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85" y="2153522"/>
            <a:ext cx="1912117" cy="14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2E5AE-4A50-8E94-821A-1E964C00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9E4EF299-A390-E5C0-3F1C-A52E9E3C8CC0}"/>
              </a:ext>
            </a:extLst>
          </p:cNvPr>
          <p:cNvSpPr txBox="1"/>
          <p:nvPr/>
        </p:nvSpPr>
        <p:spPr>
          <a:xfrm>
            <a:off x="327596" y="1346200"/>
            <a:ext cx="9362504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" defTabSz="260604">
              <a:spcBef>
                <a:spcPts val="60"/>
              </a:spcBef>
            </a:pPr>
            <a:r>
              <a:rPr lang="en-GB" sz="10000" b="1" dirty="0">
                <a:solidFill>
                  <a:srgbClr val="E4D8CE"/>
                </a:solidFill>
                <a:latin typeface="Gisha" panose="020B0502040204020203" pitchFamily="34" charset="-79"/>
                <a:ea typeface="Source Sans Pro Black" panose="020B0803030403020204" pitchFamily="34" charset="0"/>
                <a:cs typeface="Gisha" panose="020B0502040204020203" pitchFamily="34" charset="-79"/>
              </a:rPr>
              <a:t>CONTACT US</a:t>
            </a:r>
            <a:endParaRPr lang="en-GB" sz="10000" dirty="0">
              <a:solidFill>
                <a:srgbClr val="E4D8CE"/>
              </a:solidFill>
              <a:latin typeface="Gisha" panose="020B0502040204020203" pitchFamily="34" charset="-79"/>
              <a:ea typeface="Source Sans Pro Black" panose="020B080303040302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E8A2E45-5381-6EF2-4530-0421AF03EB76}"/>
              </a:ext>
            </a:extLst>
          </p:cNvPr>
          <p:cNvSpPr txBox="1"/>
          <p:nvPr/>
        </p:nvSpPr>
        <p:spPr>
          <a:xfrm>
            <a:off x="327596" y="6568884"/>
            <a:ext cx="9972104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/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Misrepresentation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Act: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1.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Kinney Green LLP on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its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own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behalf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on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behalf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vendor/lessor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this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property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whose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agent Kinney Green LLP is,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gives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notice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that: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(a)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these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particulars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do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not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constitute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whole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part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offer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contract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for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sale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spc="-25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5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lease;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(b)</a:t>
            </a:r>
            <a:r>
              <a:rPr lang="en-GB" sz="800" spc="215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none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statements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contained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these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particulars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as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property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are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relied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on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as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statements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representations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fact;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3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(c)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vendor/lessor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does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not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make</a:t>
            </a:r>
            <a:r>
              <a:rPr lang="en-GB" sz="800" spc="24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give,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neither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Kinney Green LLP nor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any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its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members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spc="-25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5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any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person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its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employment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has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authority</a:t>
            </a:r>
            <a:r>
              <a:rPr lang="en-GB" sz="800" spc="32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make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give,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representation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warranty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whatsoever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relation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33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property.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only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representations,</a:t>
            </a:r>
            <a:r>
              <a:rPr lang="en-GB" sz="800" spc="32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warranties,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undertakings</a:t>
            </a:r>
            <a:r>
              <a:rPr lang="en-GB" sz="800" spc="31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contractual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obligations</a:t>
            </a:r>
            <a:r>
              <a:rPr lang="en-GB" sz="800" spc="31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30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given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rgbClr val="E4D8CE"/>
                </a:solidFill>
                <a:latin typeface="Calibri"/>
                <a:cs typeface="Calibri"/>
              </a:rPr>
              <a:t>undertaken</a:t>
            </a:r>
            <a:r>
              <a:rPr lang="en-GB" sz="800" spc="500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by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vendor/lessor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are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those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contained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expressly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referred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31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7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written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contract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for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sale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agreement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for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lease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between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vendor/lessor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purchaser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31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tenant.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2.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Prospective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purchasers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tenants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strongly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advised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to: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spc="-25" dirty="0">
                <a:solidFill>
                  <a:srgbClr val="E4D8CE"/>
                </a:solidFill>
                <a:latin typeface="Calibri"/>
                <a:cs typeface="Calibri"/>
              </a:rPr>
              <a:t>(a)</a:t>
            </a:r>
            <a:r>
              <a:rPr lang="en-GB" sz="800" spc="5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satisfy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themselves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as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correctness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29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each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statement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contained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these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particulars;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(b)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inspect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property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neighbouring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area;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(c)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ensure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that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any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items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expressed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to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be</a:t>
            </a:r>
            <a:r>
              <a:rPr lang="en-GB" sz="800" spc="29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included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are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available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in</a:t>
            </a:r>
            <a:r>
              <a:rPr lang="en-GB" sz="800" spc="27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working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order;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(d)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arrange</a:t>
            </a:r>
            <a:r>
              <a:rPr lang="en-GB" sz="800" spc="29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spc="-50" dirty="0">
                <a:solidFill>
                  <a:srgbClr val="E4D8CE"/>
                </a:solidFill>
                <a:latin typeface="Calibri"/>
                <a:cs typeface="Calibri"/>
              </a:rPr>
              <a:t>a</a:t>
            </a:r>
            <a:r>
              <a:rPr lang="en-GB" sz="800" spc="5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full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structural</a:t>
            </a:r>
            <a:r>
              <a:rPr lang="en-GB" sz="800" spc="30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(and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where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appropriate</a:t>
            </a:r>
            <a:r>
              <a:rPr lang="en-GB" sz="800" spc="32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environmental)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survey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of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the</a:t>
            </a:r>
            <a:r>
              <a:rPr lang="en-GB" sz="800" spc="27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property;</a:t>
            </a:r>
            <a:r>
              <a:rPr lang="en-GB" sz="800" spc="28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(e)</a:t>
            </a:r>
            <a:r>
              <a:rPr lang="en-GB" sz="800" spc="254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carry</a:t>
            </a:r>
            <a:r>
              <a:rPr lang="en-GB" sz="800" spc="27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out</a:t>
            </a:r>
            <a:r>
              <a:rPr lang="en-GB" sz="800" spc="265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all</a:t>
            </a:r>
            <a:r>
              <a:rPr lang="en-GB" sz="800" spc="28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necessary</a:t>
            </a:r>
            <a:r>
              <a:rPr lang="en-GB" sz="800" spc="24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searches</a:t>
            </a:r>
            <a:r>
              <a:rPr lang="en-GB" sz="800" spc="27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and</a:t>
            </a:r>
            <a:r>
              <a:rPr lang="en-GB" sz="800" spc="250" dirty="0">
                <a:solidFill>
                  <a:srgbClr val="E4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rgbClr val="E4D8CE"/>
                </a:solidFill>
                <a:latin typeface="Calibri"/>
                <a:cs typeface="Calibri"/>
              </a:rPr>
              <a:t>  </a:t>
            </a:r>
            <a:r>
              <a:rPr lang="en-GB" sz="800" dirty="0">
                <a:solidFill>
                  <a:srgbClr val="E4D8CE"/>
                </a:solidFill>
                <a:latin typeface="Calibri"/>
                <a:cs typeface="Calibri"/>
              </a:rPr>
              <a:t>April 2026.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79A2424-52B3-39F4-BCE4-D92354CCA1D4}"/>
              </a:ext>
            </a:extLst>
          </p:cNvPr>
          <p:cNvSpPr txBox="1"/>
          <p:nvPr/>
        </p:nvSpPr>
        <p:spPr>
          <a:xfrm>
            <a:off x="3199130" y="4515126"/>
            <a:ext cx="2452370" cy="9483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u="sng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+44 </a:t>
            </a:r>
            <a:r>
              <a:rPr lang="en-GB" sz="1400" b="1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(0)7841 782 124</a:t>
            </a:r>
            <a:endParaRPr sz="1400" b="1" dirty="0">
              <a:solidFill>
                <a:srgbClr val="E4D8C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AC1C58A-54B5-5F8F-5EE9-F01AE2A948FB}"/>
              </a:ext>
            </a:extLst>
          </p:cNvPr>
          <p:cNvSpPr txBox="1"/>
          <p:nvPr/>
        </p:nvSpPr>
        <p:spPr>
          <a:xfrm>
            <a:off x="546100" y="4515125"/>
            <a:ext cx="2452370" cy="9483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u="sng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400" b="1" dirty="0">
                <a:solidFill>
                  <a:srgbClr val="E4D8C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+44 (0)7779 789 957</a:t>
            </a:r>
            <a:endParaRPr sz="1400" b="1" dirty="0">
              <a:solidFill>
                <a:srgbClr val="E4D8C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C043E-E364-3FFD-B1BC-7C91F410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4132043"/>
            <a:ext cx="29813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4063</TotalTime>
  <Words>561</Words>
  <Application>Microsoft Office PowerPoint</Application>
  <PresentationFormat>Custom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Gisha</vt:lpstr>
      <vt:lpstr>Quire Sans</vt:lpstr>
      <vt:lpstr>Seaford Display</vt:lpstr>
      <vt:lpstr>Wingdings</vt:lpstr>
      <vt:lpstr>Office Theme</vt:lpstr>
      <vt:lpstr>PowerPoint Presentation</vt:lpstr>
      <vt:lpstr>5-10 BURY STREET, LONDON, EC4</vt:lpstr>
      <vt:lpstr>5-10 BURY STREET, LONDON, EC3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26</cp:revision>
  <cp:lastPrinted>2023-06-05T11:36:23Z</cp:lastPrinted>
  <dcterms:created xsi:type="dcterms:W3CDTF">2022-04-28T14:46:34Z</dcterms:created>
  <dcterms:modified xsi:type="dcterms:W3CDTF">2026-03-26T11:55:12Z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