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971034"/>
    <a:srgbClr val="DB5377"/>
    <a:srgbClr val="D31145"/>
    <a:srgbClr val="163050"/>
    <a:srgbClr val="626161"/>
    <a:srgbClr val="E94E1B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603500" y="2208586"/>
            <a:ext cx="5602811" cy="2871413"/>
            <a:chOff x="2445676" y="2010893"/>
            <a:chExt cx="5602811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445676" y="2181968"/>
              <a:ext cx="5602811" cy="10410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  HIGH HOLBORN </a:t>
              </a:r>
            </a:p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HOUSE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033737" cy="60316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</a:t>
              </a:r>
            </a:p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2439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5437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14 – 46 DESKS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OFFICES 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MIDTOWN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8CD3-C1EA-414B-8243-C90908D29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63" y="150948"/>
            <a:ext cx="10331874" cy="72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AE52D-D203-457C-835A-CF09ABB9D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203200"/>
            <a:ext cx="5118099" cy="3412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8101-2F2C-40CD-B909-95A7FAD08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203201"/>
            <a:ext cx="5118099" cy="3412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A6CD97-B2B0-4F68-9F07-7B94A2CE7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3918702"/>
            <a:ext cx="5117627" cy="3412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7BB5E1-9487-4ECB-8777-682DEF84E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935648"/>
            <a:ext cx="5118099" cy="34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8028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HIGH HOLBORN HOUSE, 52-54 HIGH HOLBORN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WC1V 6RB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425010" y="4164571"/>
            <a:ext cx="236009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Fitted suites available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cooling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Raised floors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3 x passenger lifts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Commissionaire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Communal roof terrace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753227" y="4104203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66166" y="721486"/>
            <a:ext cx="5350982" cy="313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Retaining many original features, High Holborn House offers generously proportioned floors providing a bright, inspiring work environment.  The building has two impressive receptions and benefits from a communal roof terrace.</a:t>
            </a: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The building is located on the north side of High Holborn, close to the junction with Chancery Lane.  Chancery Lane Underground Station (Central Line) is within a short walking distance, as is Farringdon Station (Mainline, Hammersmith &amp; City, Metropolitan and Circle lines).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782539" y="693693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 – 1</a:t>
            </a:r>
            <a:r>
              <a:rPr lang="en-GB" sz="1600" b="1" spc="25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421315" y="2480461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CFC21-94D7-4D6E-9E29-FFDADBB39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39" y="1013747"/>
            <a:ext cx="4549455" cy="309045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DA2995F-A5A5-41EE-9491-7F6033194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79895"/>
              </p:ext>
            </p:extLst>
          </p:nvPr>
        </p:nvGraphicFramePr>
        <p:xfrm>
          <a:off x="431557" y="2928064"/>
          <a:ext cx="4174065" cy="33260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4813">
                  <a:extLst>
                    <a:ext uri="{9D8B030D-6E8A-4147-A177-3AD203B41FA5}">
                      <a16:colId xmlns:a16="http://schemas.microsoft.com/office/drawing/2014/main" val="2672953076"/>
                    </a:ext>
                  </a:extLst>
                </a:gridCol>
                <a:gridCol w="834813">
                  <a:extLst>
                    <a:ext uri="{9D8B030D-6E8A-4147-A177-3AD203B41FA5}">
                      <a16:colId xmlns:a16="http://schemas.microsoft.com/office/drawing/2014/main" val="3835971663"/>
                    </a:ext>
                  </a:extLst>
                </a:gridCol>
                <a:gridCol w="834813">
                  <a:extLst>
                    <a:ext uri="{9D8B030D-6E8A-4147-A177-3AD203B41FA5}">
                      <a16:colId xmlns:a16="http://schemas.microsoft.com/office/drawing/2014/main" val="1968862319"/>
                    </a:ext>
                  </a:extLst>
                </a:gridCol>
                <a:gridCol w="834813">
                  <a:extLst>
                    <a:ext uri="{9D8B030D-6E8A-4147-A177-3AD203B41FA5}">
                      <a16:colId xmlns:a16="http://schemas.microsoft.com/office/drawing/2014/main" val="649775705"/>
                    </a:ext>
                  </a:extLst>
                </a:gridCol>
                <a:gridCol w="834813">
                  <a:extLst>
                    <a:ext uri="{9D8B030D-6E8A-4147-A177-3AD203B41FA5}">
                      <a16:colId xmlns:a16="http://schemas.microsoft.com/office/drawing/2014/main" val="3670694693"/>
                    </a:ext>
                  </a:extLst>
                </a:gridCol>
              </a:tblGrid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Area </a:t>
                      </a:r>
                      <a:r>
                        <a:rPr lang="en-GB" sz="1100" dirty="0" err="1">
                          <a:latin typeface="Seaford Display" panose="00000500000000000000" pitchFamily="2" charset="0"/>
                        </a:rPr>
                        <a:t>Sq</a:t>
                      </a:r>
                      <a:r>
                        <a:rPr lang="en-GB" sz="1100" dirty="0">
                          <a:latin typeface="Seaford Display" panose="00000500000000000000" pitchFamily="2" charset="0"/>
                        </a:rPr>
                        <a:t>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Desks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Price pcm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30341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Fifth (north)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1,498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£19,000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37219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Fourth (north)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1,647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£21,000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555605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First (north)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1,679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£21,000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90341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First (east)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3,929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£50,000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14938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First (west)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2,558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£32,000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037083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First (south)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3,136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£40,000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aford Display" panose="00000500000000000000" pitchFamily="2" charset="0"/>
                        </a:rPr>
                        <a:t>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91366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Seaford Display" panose="00000500000000000000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Seaford Display" panose="00000500000000000000" pitchFamily="2" charset="0"/>
                        </a:rPr>
                        <a:t>14,447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Seaford Display" panose="00000500000000000000" pitchFamily="2" charset="0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Seaford Display" panose="00000500000000000000" pitchFamily="2" charset="0"/>
                        </a:rPr>
                        <a:t>£183,000 +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b="1" dirty="0">
                        <a:latin typeface="Seaford Display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282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2E24C7-84FE-40CC-8E9F-A41D91E63468}"/>
              </a:ext>
            </a:extLst>
          </p:cNvPr>
          <p:cNvSpPr txBox="1"/>
          <p:nvPr/>
        </p:nvSpPr>
        <p:spPr>
          <a:xfrm>
            <a:off x="7785100" y="4353582"/>
            <a:ext cx="2641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All inclusive price</a:t>
            </a:r>
          </a:p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Internet of 100 Mbps capable of upgrade to 500 Mbps</a:t>
            </a:r>
          </a:p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Cleaning 5 hour per week</a:t>
            </a:r>
          </a:p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Dilapidations / Reinstatement</a:t>
            </a:r>
          </a:p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2 data ports per desk</a:t>
            </a:r>
          </a:p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Handsets on desks</a:t>
            </a:r>
          </a:p>
          <a:p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All utilities &amp; local taxes.</a:t>
            </a:r>
            <a:endParaRPr lang="en-GB" sz="2400" dirty="0">
              <a:solidFill>
                <a:schemeClr val="bg1"/>
              </a:solidFill>
              <a:latin typeface="Seaford Display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3B9D8-7397-432A-8BBD-6944770F81AB}"/>
              </a:ext>
            </a:extLst>
          </p:cNvPr>
          <p:cNvSpPr txBox="1"/>
          <p:nvPr/>
        </p:nvSpPr>
        <p:spPr>
          <a:xfrm>
            <a:off x="7744576" y="4072619"/>
            <a:ext cx="213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Seaford Display" panose="00000500000000000000" pitchFamily="2" charset="0"/>
              </a:rPr>
              <a:t>WHATS INCLUDED</a:t>
            </a:r>
          </a:p>
        </p:txBody>
      </p:sp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chemeClr val="bg1"/>
                </a:solidFill>
                <a:latin typeface="Calibri"/>
                <a:cs typeface="Calibri"/>
              </a:rPr>
              <a:t>April 2026.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+ 44 (0)7841 821 124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1" y="2720695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A289E-6EF3-4FB6-AAD0-3994A139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43" y="1801208"/>
            <a:ext cx="5802820" cy="3269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370ED-3A4C-430E-F5AC-0CD592115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648" y="4147032"/>
            <a:ext cx="2474665" cy="14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577</Words>
  <Application>Microsoft Office PowerPoint</Application>
  <PresentationFormat>Custom</PresentationFormat>
  <Paragraphs>86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Office Theme</vt:lpstr>
      <vt:lpstr>PowerPoint Presentation</vt:lpstr>
      <vt:lpstr>PowerPoint Presentation</vt:lpstr>
      <vt:lpstr>PowerPoint Presentation</vt:lpstr>
      <vt:lpstr>HIGH HOLBORN HOUSE, 52-54 HIGH HOLBORN, LONDON, WC1V 6RB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55</cp:revision>
  <dcterms:created xsi:type="dcterms:W3CDTF">2022-04-28T14:46:34Z</dcterms:created>
  <dcterms:modified xsi:type="dcterms:W3CDTF">2026-03-26T11:54:37Z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