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1" r:id="rId3"/>
    <p:sldId id="262" r:id="rId4"/>
    <p:sldId id="263" r:id="rId5"/>
  </p:sldIdLst>
  <p:sldSz cx="10693400" cy="7569200"/>
  <p:notesSz cx="10693400" cy="7569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050"/>
    <a:srgbClr val="626161"/>
    <a:srgbClr val="E94E1B"/>
    <a:srgbClr val="FCFCFC"/>
    <a:srgbClr val="FEFEF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6EF05A66-AE7D-4DE3-8F7E-2C0ADEBE5641}" type="datetimeFigureOut">
              <a:rPr lang="en-GB" smtClean="0"/>
              <a:t>08/04/2026</a:t>
            </a:fld>
            <a:endParaRPr lang="en-GB"/>
          </a:p>
        </p:txBody>
      </p:sp>
      <p:sp>
        <p:nvSpPr>
          <p:cNvPr id="4" name="Slide Image Placeholder 3"/>
          <p:cNvSpPr>
            <a:spLocks noGrp="1" noRot="1" noChangeAspect="1"/>
          </p:cNvSpPr>
          <p:nvPr>
            <p:ph type="sldImg" idx="2"/>
          </p:nvPr>
        </p:nvSpPr>
        <p:spPr>
          <a:xfrm>
            <a:off x="3541713" y="946150"/>
            <a:ext cx="3609975" cy="2554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3313"/>
            <a:ext cx="8553450" cy="29797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978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9788"/>
            <a:ext cx="4632325" cy="379412"/>
          </a:xfrm>
          <a:prstGeom prst="rect">
            <a:avLst/>
          </a:prstGeom>
        </p:spPr>
        <p:txBody>
          <a:bodyPr vert="horz" lIns="91440" tIns="45720" rIns="91440" bIns="45720" rtlCol="0" anchor="b"/>
          <a:lstStyle>
            <a:lvl1pPr algn="r">
              <a:defRPr sz="1200"/>
            </a:lvl1pPr>
          </a:lstStyle>
          <a:p>
            <a:fld id="{ED974E78-BF46-43C9-93C2-4B384BE0205D}" type="slidenum">
              <a:rPr lang="en-GB" smtClean="0"/>
              <a:t>‹#›</a:t>
            </a:fld>
            <a:endParaRPr lang="en-GB"/>
          </a:p>
        </p:txBody>
      </p:sp>
    </p:spTree>
    <p:extLst>
      <p:ext uri="{BB962C8B-B14F-4D97-AF65-F5344CB8AC3E}">
        <p14:creationId xmlns:p14="http://schemas.microsoft.com/office/powerpoint/2010/main" val="20062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2</a:t>
            </a:fld>
            <a:endParaRPr lang="en-GB"/>
          </a:p>
        </p:txBody>
      </p:sp>
    </p:spTree>
    <p:extLst>
      <p:ext uri="{BB962C8B-B14F-4D97-AF65-F5344CB8AC3E}">
        <p14:creationId xmlns:p14="http://schemas.microsoft.com/office/powerpoint/2010/main" val="405433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3</a:t>
            </a:fld>
            <a:endParaRPr lang="en-GB"/>
          </a:p>
        </p:txBody>
      </p:sp>
    </p:spTree>
    <p:extLst>
      <p:ext uri="{BB962C8B-B14F-4D97-AF65-F5344CB8AC3E}">
        <p14:creationId xmlns:p14="http://schemas.microsoft.com/office/powerpoint/2010/main" val="384384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974E78-BF46-43C9-93C2-4B384BE0205D}" type="slidenum">
              <a:rPr lang="en-GB" smtClean="0"/>
              <a:t>4</a:t>
            </a:fld>
            <a:endParaRPr lang="en-GB"/>
          </a:p>
        </p:txBody>
      </p:sp>
    </p:spTree>
    <p:extLst>
      <p:ext uri="{BB962C8B-B14F-4D97-AF65-F5344CB8AC3E}">
        <p14:creationId xmlns:p14="http://schemas.microsoft.com/office/powerpoint/2010/main" val="52496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7794" y="2693670"/>
            <a:ext cx="863600" cy="1031239"/>
          </a:xfrm>
          <a:prstGeom prst="rect">
            <a:avLst/>
          </a:prstGeom>
        </p:spPr>
        <p:txBody>
          <a:bodyPr wrap="square" lIns="0" tIns="0" rIns="0" bIns="0">
            <a:spAutoFit/>
          </a:bodyPr>
          <a:lstStyle>
            <a:lvl1pPr>
              <a:defRPr sz="6600" b="0" i="0">
                <a:solidFill>
                  <a:srgbClr val="84715B"/>
                </a:solidFill>
                <a:latin typeface="Palatino Linotype"/>
                <a:cs typeface="Palatino Linotype"/>
              </a:defRPr>
            </a:lvl1pPr>
          </a:lstStyle>
          <a:p>
            <a:endParaRPr/>
          </a:p>
        </p:txBody>
      </p:sp>
      <p:sp>
        <p:nvSpPr>
          <p:cNvPr id="3" name="Holder 3"/>
          <p:cNvSpPr>
            <a:spLocks noGrp="1"/>
          </p:cNvSpPr>
          <p:nvPr>
            <p:ph type="body" idx="1"/>
          </p:nvPr>
        </p:nvSpPr>
        <p:spPr>
          <a:xfrm>
            <a:off x="534987" y="1740916"/>
            <a:ext cx="9629775"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9356"/>
            <a:ext cx="3423920"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9356"/>
            <a:ext cx="2460942"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4/8/2026</a:t>
            </a:fld>
            <a:endParaRPr lang="en-US"/>
          </a:p>
        </p:txBody>
      </p:sp>
      <p:sp>
        <p:nvSpPr>
          <p:cNvPr id="6" name="Holder 6"/>
          <p:cNvSpPr>
            <a:spLocks noGrp="1"/>
          </p:cNvSpPr>
          <p:nvPr>
            <p:ph type="sldNum" sz="quarter" idx="7"/>
          </p:nvPr>
        </p:nvSpPr>
        <p:spPr>
          <a:xfrm>
            <a:off x="7703820" y="7039356"/>
            <a:ext cx="2460942"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2"/>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9423" y="1639"/>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12" name="Group 11">
            <a:extLst>
              <a:ext uri="{FF2B5EF4-FFF2-40B4-BE49-F238E27FC236}">
                <a16:creationId xmlns:a16="http://schemas.microsoft.com/office/drawing/2014/main" id="{D9A9D485-AC6D-5461-C690-00C379F66B74}"/>
              </a:ext>
            </a:extLst>
          </p:cNvPr>
          <p:cNvGrpSpPr/>
          <p:nvPr/>
        </p:nvGrpSpPr>
        <p:grpSpPr>
          <a:xfrm>
            <a:off x="2802737" y="2208586"/>
            <a:ext cx="5500735" cy="2403091"/>
            <a:chOff x="2644913" y="2010893"/>
            <a:chExt cx="5500735" cy="2403091"/>
          </a:xfrm>
        </p:grpSpPr>
        <p:sp>
          <p:nvSpPr>
            <p:cNvPr id="13" name="object 2">
              <a:extLst>
                <a:ext uri="{FF2B5EF4-FFF2-40B4-BE49-F238E27FC236}">
                  <a16:creationId xmlns:a16="http://schemas.microsoft.com/office/drawing/2014/main" id="{915119C0-CF69-307A-3FD4-E75C06C4F3E8}"/>
                </a:ext>
              </a:extLst>
            </p:cNvPr>
            <p:cNvSpPr/>
            <p:nvPr/>
          </p:nvSpPr>
          <p:spPr>
            <a:xfrm>
              <a:off x="3060701" y="2010893"/>
              <a:ext cx="4572000" cy="2403091"/>
            </a:xfrm>
            <a:custGeom>
              <a:avLst/>
              <a:gdLst/>
              <a:ahLst/>
              <a:cxnLst/>
              <a:rect l="l" t="t" r="r" b="b"/>
              <a:pathLst>
                <a:path w="15840075" h="8386445">
                  <a:moveTo>
                    <a:pt x="15839998" y="0"/>
                  </a:moveTo>
                  <a:lnTo>
                    <a:pt x="0" y="0"/>
                  </a:lnTo>
                  <a:lnTo>
                    <a:pt x="0" y="8386140"/>
                  </a:lnTo>
                  <a:lnTo>
                    <a:pt x="15839998" y="8386140"/>
                  </a:lnTo>
                  <a:lnTo>
                    <a:pt x="15839998" y="0"/>
                  </a:lnTo>
                  <a:close/>
                </a:path>
              </a:pathLst>
            </a:custGeom>
            <a:noFill/>
            <a:ln>
              <a:solidFill>
                <a:schemeClr val="bg1"/>
              </a:solidFill>
            </a:ln>
          </p:spPr>
          <p:txBody>
            <a:bodyPr wrap="square" lIns="0" tIns="0" rIns="0" bIns="0" rtlCol="0"/>
            <a:lstStyle/>
            <a:p>
              <a:endParaRPr/>
            </a:p>
          </p:txBody>
        </p:sp>
        <p:sp>
          <p:nvSpPr>
            <p:cNvPr id="14" name="object 18">
              <a:extLst>
                <a:ext uri="{FF2B5EF4-FFF2-40B4-BE49-F238E27FC236}">
                  <a16:creationId xmlns:a16="http://schemas.microsoft.com/office/drawing/2014/main" id="{654E635B-163D-EBDA-D5B0-695C7CA5EEF6}"/>
                </a:ext>
              </a:extLst>
            </p:cNvPr>
            <p:cNvSpPr txBox="1"/>
            <p:nvPr/>
          </p:nvSpPr>
          <p:spPr>
            <a:xfrm>
              <a:off x="2644913" y="3139535"/>
              <a:ext cx="5403574" cy="628377"/>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Aft>
                  <a:spcPts val="0"/>
                </a:spcAft>
                <a:buClrTx/>
                <a:buSzTx/>
                <a:buFontTx/>
                <a:buNone/>
                <a:tabLst/>
                <a:defRPr/>
              </a:pPr>
              <a:r>
                <a:rPr lang="en-GB" sz="4000" dirty="0">
                  <a:solidFill>
                    <a:srgbClr val="F6F6F6"/>
                  </a:solidFill>
                  <a:latin typeface="Atten New Bold" panose="00000800000000000000" pitchFamily="50" charset="0"/>
                  <a:ea typeface="Baskerville Display PT" panose="02030702080406020203" pitchFamily="18" charset="0"/>
                </a:rPr>
                <a:t>COWCROSS STREET</a:t>
              </a:r>
            </a:p>
          </p:txBody>
        </p:sp>
        <p:sp>
          <p:nvSpPr>
            <p:cNvPr id="15" name="object 18">
              <a:extLst>
                <a:ext uri="{FF2B5EF4-FFF2-40B4-BE49-F238E27FC236}">
                  <a16:creationId xmlns:a16="http://schemas.microsoft.com/office/drawing/2014/main" id="{E86D2E24-65CD-07E8-B633-7D681C51082A}"/>
                </a:ext>
              </a:extLst>
            </p:cNvPr>
            <p:cNvSpPr txBox="1"/>
            <p:nvPr/>
          </p:nvSpPr>
          <p:spPr>
            <a:xfrm>
              <a:off x="2745939" y="3726622"/>
              <a:ext cx="5399709" cy="366767"/>
            </a:xfrm>
            <a:prstGeom prst="rect">
              <a:avLst/>
            </a:prstGeom>
          </p:spPr>
          <p:txBody>
            <a:bodyPr vert="horz" wrap="square" lIns="0" tIns="12700" rIns="0" bIns="0" rtlCol="0">
              <a:spAutoFit/>
            </a:bodyPr>
            <a:lstStyle/>
            <a:p>
              <a:pPr marL="12700" lvl="0" algn="ctr">
                <a:defRPr/>
              </a:pPr>
              <a:r>
                <a:rPr lang="en-GB" sz="2300" spc="300" dirty="0">
                  <a:solidFill>
                    <a:srgbClr val="F6F6F6"/>
                  </a:solidFill>
                  <a:latin typeface="Gill Sans Nova Light" panose="020B0402020204020203" pitchFamily="34" charset="0"/>
                </a:rPr>
                <a:t>FARRINGDON EC1  </a:t>
              </a:r>
            </a:p>
          </p:txBody>
        </p:sp>
        <p:sp>
          <p:nvSpPr>
            <p:cNvPr id="16" name="object 18">
              <a:extLst>
                <a:ext uri="{FF2B5EF4-FFF2-40B4-BE49-F238E27FC236}">
                  <a16:creationId xmlns:a16="http://schemas.microsoft.com/office/drawing/2014/main" id="{6AC22A3E-9AB9-9D33-0BE4-D4DFF55D5B2F}"/>
                </a:ext>
              </a:extLst>
            </p:cNvPr>
            <p:cNvSpPr txBox="1"/>
            <p:nvPr/>
          </p:nvSpPr>
          <p:spPr>
            <a:xfrm>
              <a:off x="3915303" y="2028825"/>
              <a:ext cx="2862794" cy="1367041"/>
            </a:xfrm>
            <a:prstGeom prst="rect">
              <a:avLst/>
            </a:prstGeom>
          </p:spPr>
          <p:txBody>
            <a:bodyPr vert="horz" wrap="square" lIns="0" tIns="12700" rIns="0" bIns="0" rtlCol="0">
              <a:spAutoFit/>
            </a:bodyPr>
            <a:lstStyle/>
            <a:p>
              <a:pPr marL="12700" lvl="0" algn="ctr">
                <a:defRPr/>
              </a:pPr>
              <a:r>
                <a:rPr lang="en-GB" sz="8800" dirty="0">
                  <a:solidFill>
                    <a:srgbClr val="F6F6F6"/>
                  </a:solidFill>
                  <a:latin typeface="Aktiv Grotesk Medium" panose="020B0504020202020204" pitchFamily="34" charset="0"/>
                  <a:ea typeface="Aktiv Grotesk Medium" panose="020B0504020202020204" pitchFamily="34" charset="0"/>
                  <a:cs typeface="Aktiv Grotesk Medium" panose="020B0504020202020204" pitchFamily="34" charset="0"/>
                </a:rPr>
                <a:t>30-31</a:t>
              </a:r>
              <a:endParaRPr lang="en-GB" sz="8000" dirty="0">
                <a:solidFill>
                  <a:srgbClr val="F6F6F6"/>
                </a:solidFill>
                <a:latin typeface="Aktiv Grotesk Medium" panose="020B0504020202020204" pitchFamily="34" charset="0"/>
                <a:ea typeface="Aktiv Grotesk Medium" panose="020B0504020202020204" pitchFamily="34" charset="0"/>
                <a:cs typeface="Aktiv Grotesk Medium" panose="020B0504020202020204" pitchFamily="34" charset="0"/>
              </a:endParaRPr>
            </a:p>
          </p:txBody>
        </p:sp>
      </p:grpSp>
      <p:sp>
        <p:nvSpPr>
          <p:cNvPr id="17" name="object 2">
            <a:extLst>
              <a:ext uri="{FF2B5EF4-FFF2-40B4-BE49-F238E27FC236}">
                <a16:creationId xmlns:a16="http://schemas.microsoft.com/office/drawing/2014/main" id="{1F202307-E2D4-3CB4-2E17-D70335F734F3}"/>
              </a:ext>
            </a:extLst>
          </p:cNvPr>
          <p:cNvSpPr txBox="1">
            <a:spLocks/>
          </p:cNvSpPr>
          <p:nvPr/>
        </p:nvSpPr>
        <p:spPr>
          <a:xfrm>
            <a:off x="1308099" y="6336607"/>
            <a:ext cx="8229601" cy="543739"/>
          </a:xfrm>
          <a:prstGeom prst="rect">
            <a:avLst/>
          </a:prstGeom>
        </p:spPr>
        <p:txBody>
          <a:bodyPr vert="horz" wrap="square" lIns="0" tIns="38100" rIns="0" bIns="0" rtlCol="0">
            <a:spAutoFit/>
          </a:bodyPr>
          <a:lstStyle>
            <a:lvl1pPr>
              <a:defRPr>
                <a:latin typeface="+mj-lt"/>
                <a:ea typeface="+mj-ea"/>
                <a:cs typeface="+mj-cs"/>
              </a:defRPr>
            </a:lvl1pPr>
          </a:lstStyle>
          <a:p>
            <a:pPr marL="12700" algn="ctr">
              <a:lnSpc>
                <a:spcPct val="100000"/>
              </a:lnSpc>
              <a:spcBef>
                <a:spcPts val="95"/>
              </a:spcBef>
            </a:pPr>
            <a:r>
              <a:rPr lang="en-GB" sz="1600" spc="300" dirty="0">
                <a:solidFill>
                  <a:srgbClr val="F6F6F6"/>
                </a:solidFill>
                <a:latin typeface="Avenir Next LT Pro Demi" panose="020B0604020202020204" pitchFamily="34" charset="0"/>
                <a:ea typeface="+mj-ea"/>
                <a:cs typeface="+mj-cs"/>
              </a:rPr>
              <a:t>2,376 SQ FT (220 SQ M)</a:t>
            </a:r>
          </a:p>
          <a:p>
            <a:pPr marL="12700" algn="ctr">
              <a:lnSpc>
                <a:spcPct val="100000"/>
              </a:lnSpc>
              <a:spcBef>
                <a:spcPts val="95"/>
              </a:spcBef>
            </a:pPr>
            <a:r>
              <a:rPr lang="en-GB" sz="1600" spc="300" dirty="0">
                <a:solidFill>
                  <a:srgbClr val="F6F6F6"/>
                </a:solidFill>
                <a:latin typeface="Avenir Next LT Pro Demi" panose="020B0604020202020204" pitchFamily="34" charset="0"/>
                <a:ea typeface="+mj-ea"/>
                <a:cs typeface="+mj-cs"/>
              </a:rPr>
              <a:t>FURNISHED OFFICES IN PRIME FARRINGDON LOCATION</a:t>
            </a:r>
          </a:p>
        </p:txBody>
      </p:sp>
      <p:sp>
        <p:nvSpPr>
          <p:cNvPr id="18" name="object 2">
            <a:extLst>
              <a:ext uri="{FF2B5EF4-FFF2-40B4-BE49-F238E27FC236}">
                <a16:creationId xmlns:a16="http://schemas.microsoft.com/office/drawing/2014/main" id="{8204B78B-F339-1822-DC65-1EE0C815B26A}"/>
              </a:ext>
            </a:extLst>
          </p:cNvPr>
          <p:cNvSpPr txBox="1">
            <a:spLocks/>
          </p:cNvSpPr>
          <p:nvPr/>
        </p:nvSpPr>
        <p:spPr>
          <a:xfrm>
            <a:off x="1879600" y="6841533"/>
            <a:ext cx="6934199" cy="284950"/>
          </a:xfrm>
          <a:prstGeom prst="rect">
            <a:avLst/>
          </a:prstGeom>
        </p:spPr>
        <p:txBody>
          <a:bodyPr vert="horz" wrap="square" lIns="0" tIns="38100" rIns="0" bIns="0" rtlCol="0">
            <a:spAutoFit/>
          </a:bodyPr>
          <a:lstStyle>
            <a:lvl1pPr>
              <a:defRPr>
                <a:latin typeface="+mj-lt"/>
                <a:ea typeface="+mj-ea"/>
                <a:cs typeface="+mj-cs"/>
              </a:defRPr>
            </a:lvl1pPr>
          </a:lstStyle>
          <a:p>
            <a:pPr marL="12700" marR="5080" algn="ctr">
              <a:lnSpc>
                <a:spcPts val="2000"/>
              </a:lnSpc>
              <a:spcBef>
                <a:spcPts val="300"/>
              </a:spcBef>
            </a:pPr>
            <a:r>
              <a:rPr lang="en-GB" sz="1600" kern="0" spc="300" dirty="0">
                <a:solidFill>
                  <a:srgbClr val="F6F6F6"/>
                </a:solidFill>
                <a:latin typeface="Avenir Next LT Pro Demi" panose="020B0604020202020204" pitchFamily="34" charset="0"/>
              </a:rPr>
              <a:t>AVAILABLE TO LET</a:t>
            </a:r>
            <a:endParaRPr lang="en-GB" sz="1600" kern="0" spc="300" dirty="0">
              <a:solidFill>
                <a:srgbClr val="F6F6F6"/>
              </a:solidFill>
              <a:latin typeface="Avenir Next LT Pro Demi" panose="020B0604020202020204" pitchFamily="34" charset="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190"/>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4ECABC2B-378B-0A30-8431-440737DF0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1815" y="134721"/>
            <a:ext cx="5069336" cy="3208867"/>
          </a:xfrm>
          <a:prstGeom prst="rect">
            <a:avLst/>
          </a:prstGeom>
        </p:spPr>
      </p:pic>
      <p:pic>
        <p:nvPicPr>
          <p:cNvPr id="6" name="Picture 5">
            <a:extLst>
              <a:ext uri="{FF2B5EF4-FFF2-40B4-BE49-F238E27FC236}">
                <a16:creationId xmlns:a16="http://schemas.microsoft.com/office/drawing/2014/main" id="{FC2643C8-D9F2-F72D-5020-4DBB8964D7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1816" y="3503524"/>
            <a:ext cx="2473098" cy="1881406"/>
          </a:xfrm>
          <a:prstGeom prst="rect">
            <a:avLst/>
          </a:prstGeom>
        </p:spPr>
      </p:pic>
      <p:pic>
        <p:nvPicPr>
          <p:cNvPr id="9" name="Picture 8">
            <a:extLst>
              <a:ext uri="{FF2B5EF4-FFF2-40B4-BE49-F238E27FC236}">
                <a16:creationId xmlns:a16="http://schemas.microsoft.com/office/drawing/2014/main" id="{A7A4B318-5F1C-8878-F967-7C10C167C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616" y="3503524"/>
            <a:ext cx="2473098" cy="1882853"/>
          </a:xfrm>
          <a:prstGeom prst="rect">
            <a:avLst/>
          </a:prstGeom>
        </p:spPr>
      </p:pic>
      <p:pic>
        <p:nvPicPr>
          <p:cNvPr id="10" name="Picture 9">
            <a:extLst>
              <a:ext uri="{FF2B5EF4-FFF2-40B4-BE49-F238E27FC236}">
                <a16:creationId xmlns:a16="http://schemas.microsoft.com/office/drawing/2014/main" id="{E9FC4ABE-C91E-4F36-9CFD-996C5179B6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5984" y="5525311"/>
            <a:ext cx="2518930" cy="1840689"/>
          </a:xfrm>
          <a:prstGeom prst="rect">
            <a:avLst/>
          </a:prstGeom>
        </p:spPr>
      </p:pic>
      <p:pic>
        <p:nvPicPr>
          <p:cNvPr id="11" name="Picture 10">
            <a:extLst>
              <a:ext uri="{FF2B5EF4-FFF2-40B4-BE49-F238E27FC236}">
                <a16:creationId xmlns:a16="http://schemas.microsoft.com/office/drawing/2014/main" id="{4795FE21-60F6-AABE-6C74-FFFF366DCF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2616" y="5527978"/>
            <a:ext cx="2476611" cy="1846480"/>
          </a:xfrm>
          <a:prstGeom prst="rect">
            <a:avLst/>
          </a:prstGeom>
        </p:spPr>
      </p:pic>
      <p:pic>
        <p:nvPicPr>
          <p:cNvPr id="4" name="Picture 3">
            <a:extLst>
              <a:ext uri="{FF2B5EF4-FFF2-40B4-BE49-F238E27FC236}">
                <a16:creationId xmlns:a16="http://schemas.microsoft.com/office/drawing/2014/main" id="{F227BD2A-5B9E-4BEB-BFA7-A5E4723EA4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53" y="127000"/>
            <a:ext cx="4977779" cy="7239000"/>
          </a:xfrm>
          <a:prstGeom prst="rect">
            <a:avLst/>
          </a:prstGeom>
        </p:spPr>
      </p:pic>
    </p:spTree>
    <p:extLst>
      <p:ext uri="{BB962C8B-B14F-4D97-AF65-F5344CB8AC3E}">
        <p14:creationId xmlns:p14="http://schemas.microsoft.com/office/powerpoint/2010/main" val="92377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6362"/>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object 6">
            <a:extLst>
              <a:ext uri="{FF2B5EF4-FFF2-40B4-BE49-F238E27FC236}">
                <a16:creationId xmlns:a16="http://schemas.microsoft.com/office/drawing/2014/main" id="{D1776E01-7838-5D4D-88AB-64A7B0D89A34}"/>
              </a:ext>
            </a:extLst>
          </p:cNvPr>
          <p:cNvSpPr txBox="1">
            <a:spLocks noGrp="1"/>
          </p:cNvSpPr>
          <p:nvPr>
            <p:ph type="title"/>
          </p:nvPr>
        </p:nvSpPr>
        <p:spPr>
          <a:xfrm>
            <a:off x="366166" y="265303"/>
            <a:ext cx="6885534" cy="259686"/>
          </a:xfrm>
          <a:prstGeom prst="rect">
            <a:avLst/>
          </a:prstGeom>
        </p:spPr>
        <p:txBody>
          <a:bodyPr vert="horz" wrap="square" lIns="0" tIns="13335" rIns="0" bIns="0" rtlCol="0">
            <a:spAutoFit/>
          </a:bodyPr>
          <a:lstStyle/>
          <a:p>
            <a:pPr marL="12700">
              <a:lnSpc>
                <a:spcPct val="100000"/>
              </a:lnSpc>
              <a:spcBef>
                <a:spcPts val="105"/>
              </a:spcBef>
            </a:pPr>
            <a:r>
              <a:rPr lang="en-GB" sz="1600" spc="300" dirty="0">
                <a:solidFill>
                  <a:srgbClr val="F6F6F6"/>
                </a:solidFill>
                <a:latin typeface="Avenir Next LT Pro Demi" panose="020B0604020202020204" pitchFamily="34" charset="0"/>
                <a:cs typeface="+mj-cs"/>
              </a:rPr>
              <a:t>30-31 COWCROSS STREET</a:t>
            </a:r>
            <a:r>
              <a:rPr sz="1600" spc="300" dirty="0">
                <a:solidFill>
                  <a:srgbClr val="F6F6F6"/>
                </a:solidFill>
                <a:latin typeface="Avenir Next LT Pro Demi" panose="020B0604020202020204" pitchFamily="34" charset="0"/>
                <a:cs typeface="+mj-cs"/>
              </a:rPr>
              <a:t>, LONDON, </a:t>
            </a:r>
            <a:r>
              <a:rPr lang="en-GB" sz="1600" spc="300" dirty="0">
                <a:solidFill>
                  <a:srgbClr val="F6F6F6"/>
                </a:solidFill>
                <a:latin typeface="Avenir Next LT Pro Demi" panose="020B0604020202020204" pitchFamily="34" charset="0"/>
                <a:cs typeface="+mj-cs"/>
              </a:rPr>
              <a:t>EC1M 6DQ</a:t>
            </a:r>
            <a:endParaRPr sz="2000" dirty="0">
              <a:latin typeface="Seaford Display" panose="00000500000000000000" pitchFamily="2" charset="0"/>
              <a:cs typeface="Segoe UI Semibold"/>
            </a:endParaRPr>
          </a:p>
        </p:txBody>
      </p:sp>
      <p:sp>
        <p:nvSpPr>
          <p:cNvPr id="14" name="object 7">
            <a:extLst>
              <a:ext uri="{FF2B5EF4-FFF2-40B4-BE49-F238E27FC236}">
                <a16:creationId xmlns:a16="http://schemas.microsoft.com/office/drawing/2014/main" id="{AB09B68B-B5CE-07B5-83A4-80BCE0E4BC78}"/>
              </a:ext>
            </a:extLst>
          </p:cNvPr>
          <p:cNvSpPr txBox="1"/>
          <p:nvPr/>
        </p:nvSpPr>
        <p:spPr>
          <a:xfrm>
            <a:off x="5956300" y="4970140"/>
            <a:ext cx="3839256" cy="2167260"/>
          </a:xfrm>
          <a:prstGeom prst="rect">
            <a:avLst/>
          </a:prstGeom>
        </p:spPr>
        <p:txBody>
          <a:bodyPr vert="horz" wrap="square" lIns="0" tIns="12700" rIns="0" bIns="0" rtlCol="0">
            <a:spAutoFit/>
          </a:bodyPr>
          <a:lstStyle/>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Fully Furnished &amp; Fitted</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20 x 1200mm desks</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12 person Board room</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10 person Meeting room</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5 person Meeting room</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Informal meeting / breakout area</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Refurbished  Building Reception</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Refurbished  WC’s</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Cycle Storage</a:t>
            </a:r>
          </a:p>
          <a:p>
            <a:pPr marL="342900" lvl="0" indent="-342900">
              <a:buFont typeface="Arial" panose="020B0604020202020204" pitchFamily="34" charset="0"/>
              <a:buChar char="-"/>
            </a:pPr>
            <a:r>
              <a:rPr lang="en-GB" sz="1400" dirty="0">
                <a:solidFill>
                  <a:schemeClr val="bg1"/>
                </a:solidFill>
                <a:latin typeface="Seaford Display" panose="00000500000000000000" pitchFamily="2" charset="0"/>
                <a:cs typeface="Segoe UI Semibold" panose="020B0702040204020203" pitchFamily="34" charset="0"/>
              </a:rPr>
              <a:t>Shower &amp; Locker Facilities</a:t>
            </a:r>
          </a:p>
        </p:txBody>
      </p:sp>
      <p:sp>
        <p:nvSpPr>
          <p:cNvPr id="15" name="object 8">
            <a:extLst>
              <a:ext uri="{FF2B5EF4-FFF2-40B4-BE49-F238E27FC236}">
                <a16:creationId xmlns:a16="http://schemas.microsoft.com/office/drawing/2014/main" id="{D82137B2-F063-49E4-BF29-D161893D24CD}"/>
              </a:ext>
            </a:extLst>
          </p:cNvPr>
          <p:cNvSpPr txBox="1"/>
          <p:nvPr/>
        </p:nvSpPr>
        <p:spPr>
          <a:xfrm>
            <a:off x="5956301" y="4573984"/>
            <a:ext cx="2641473" cy="259045"/>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chemeClr val="bg1"/>
                </a:solidFill>
                <a:latin typeface="Seaford Display" panose="00000500000000000000" pitchFamily="2" charset="0"/>
                <a:cs typeface="Segoe UI Semibold" panose="020B0702040204020203" pitchFamily="34" charset="0"/>
              </a:rPr>
              <a:t>S</a:t>
            </a:r>
            <a:r>
              <a:rPr lang="en-GB" sz="1600" b="1" spc="25" dirty="0">
                <a:solidFill>
                  <a:schemeClr val="bg1"/>
                </a:solidFill>
                <a:latin typeface="Seaford Display" panose="00000500000000000000" pitchFamily="2" charset="0"/>
                <a:cs typeface="Segoe UI Semibold" panose="020B0702040204020203" pitchFamily="34" charset="0"/>
              </a:rPr>
              <a:t>PECIFICATION</a:t>
            </a:r>
            <a:endParaRPr sz="1600" b="1" spc="25" dirty="0">
              <a:solidFill>
                <a:schemeClr val="bg1"/>
              </a:solidFill>
              <a:latin typeface="Seaford Display" panose="00000500000000000000" pitchFamily="2" charset="0"/>
              <a:cs typeface="Segoe UI Semibold" panose="020B0702040204020203" pitchFamily="34" charset="0"/>
            </a:endParaRPr>
          </a:p>
        </p:txBody>
      </p:sp>
      <p:sp>
        <p:nvSpPr>
          <p:cNvPr id="16" name="object 9">
            <a:extLst>
              <a:ext uri="{FF2B5EF4-FFF2-40B4-BE49-F238E27FC236}">
                <a16:creationId xmlns:a16="http://schemas.microsoft.com/office/drawing/2014/main" id="{0C248992-0816-B305-F1A2-44153B77367E}"/>
              </a:ext>
            </a:extLst>
          </p:cNvPr>
          <p:cNvSpPr txBox="1"/>
          <p:nvPr/>
        </p:nvSpPr>
        <p:spPr>
          <a:xfrm>
            <a:off x="376718" y="1029817"/>
            <a:ext cx="5350982" cy="3364383"/>
          </a:xfrm>
          <a:prstGeom prst="rect">
            <a:avLst/>
          </a:prstGeom>
        </p:spPr>
        <p:txBody>
          <a:bodyPr vert="horz" wrap="square" lIns="0" tIns="12065" rIns="0" bIns="0" rtlCol="0">
            <a:spAutoFit/>
          </a:bodyPr>
          <a:lstStyle/>
          <a:p>
            <a:pPr marL="26670" marR="5715" algn="l">
              <a:lnSpc>
                <a:spcPct val="100000"/>
              </a:lnSpc>
              <a:spcBef>
                <a:spcPts val="95"/>
              </a:spcBef>
            </a:pPr>
            <a:r>
              <a:rPr lang="en-GB" sz="1400" dirty="0">
                <a:solidFill>
                  <a:schemeClr val="bg1"/>
                </a:solidFill>
                <a:latin typeface="Seaford Display" panose="00000500000000000000" pitchFamily="2" charset="0"/>
                <a:cs typeface="Segoe UI Semibold" panose="020B0702040204020203" pitchFamily="34" charset="0"/>
              </a:rPr>
              <a:t>Cowcross Street offers good quality, open plan office accommodation set in a gated courtyard campus. Located less than 100m from Farringdon Station, which benefits from the Elizabeth Line and Thameslink.</a:t>
            </a: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spcBef>
                <a:spcPts val="95"/>
              </a:spcBef>
            </a:pPr>
            <a:r>
              <a:rPr lang="en-GB" sz="1400" dirty="0">
                <a:solidFill>
                  <a:schemeClr val="bg1"/>
                </a:solidFill>
                <a:latin typeface="Seaford Display" panose="00000500000000000000" pitchFamily="2" charset="0"/>
                <a:cs typeface="Segoe UI Semibold" panose="020B0702040204020203" pitchFamily="34" charset="0"/>
              </a:rPr>
              <a:t>Farringdon offers unrivalled local amenities with numerous award-winning restaurants, trendy bars and retailers, and is home to some of London’s most recognized gourmet food markets. The excellent mixture of amenity and commercial offerings has led to Farringdon becoming one of the most sought-after sub-markets in which to live, work and socialize.</a:t>
            </a:r>
          </a:p>
          <a:p>
            <a:pPr marL="26670" marR="5715" algn="l">
              <a:lnSpc>
                <a:spcPct val="100000"/>
              </a:lnSpc>
              <a:spcBef>
                <a:spcPts val="95"/>
              </a:spcBef>
            </a:pPr>
            <a:r>
              <a:rPr lang="en-GB" sz="1400" dirty="0">
                <a:solidFill>
                  <a:schemeClr val="bg1"/>
                </a:solidFill>
                <a:latin typeface="Seaford Display" panose="00000500000000000000" pitchFamily="2" charset="0"/>
                <a:cs typeface="Segoe UI Semibold" panose="020B0702040204020203" pitchFamily="34" charset="0"/>
              </a:rPr>
              <a:t> </a:t>
            </a: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l">
              <a:lnSpc>
                <a:spcPct val="100000"/>
              </a:lnSpc>
              <a:spcBef>
                <a:spcPts val="95"/>
              </a:spcBef>
            </a:pPr>
            <a:endParaRPr lang="en-GB" sz="1400" dirty="0">
              <a:solidFill>
                <a:schemeClr val="bg1"/>
              </a:solidFill>
              <a:latin typeface="Seaford Display" panose="00000500000000000000" pitchFamily="2" charset="0"/>
              <a:cs typeface="Segoe UI Semibold" panose="020B0702040204020203" pitchFamily="34" charset="0"/>
            </a:endParaRPr>
          </a:p>
          <a:p>
            <a:pPr marL="26670" marR="5715" algn="just">
              <a:lnSpc>
                <a:spcPct val="100000"/>
              </a:lnSpc>
              <a:spcBef>
                <a:spcPts val="95"/>
              </a:spcBef>
            </a:pPr>
            <a:endParaRPr sz="1400" dirty="0">
              <a:latin typeface="Seaford Display" panose="00000500000000000000" pitchFamily="2" charset="0"/>
              <a:cs typeface="Segoe UI Semilight"/>
            </a:endParaRPr>
          </a:p>
          <a:p>
            <a:pPr marL="12700" algn="just">
              <a:lnSpc>
                <a:spcPct val="100000"/>
              </a:lnSpc>
            </a:pPr>
            <a:endParaRPr sz="1600" b="1" spc="25" dirty="0">
              <a:solidFill>
                <a:schemeClr val="bg1"/>
              </a:solidFill>
              <a:latin typeface="Seaford Display" panose="00000500000000000000" pitchFamily="2" charset="0"/>
              <a:cs typeface="Segoe UI Semibold" panose="020B0702040204020203" pitchFamily="34" charset="0"/>
            </a:endParaRPr>
          </a:p>
        </p:txBody>
      </p:sp>
      <p:graphicFrame>
        <p:nvGraphicFramePr>
          <p:cNvPr id="17" name="object 10">
            <a:extLst>
              <a:ext uri="{FF2B5EF4-FFF2-40B4-BE49-F238E27FC236}">
                <a16:creationId xmlns:a16="http://schemas.microsoft.com/office/drawing/2014/main" id="{DF39F1CC-0470-4AF0-2080-59E22AE0B779}"/>
              </a:ext>
            </a:extLst>
          </p:cNvPr>
          <p:cNvGraphicFramePr>
            <a:graphicFrameLocks noGrp="1"/>
          </p:cNvGraphicFramePr>
          <p:nvPr>
            <p:extLst>
              <p:ext uri="{D42A27DB-BD31-4B8C-83A1-F6EECF244321}">
                <p14:modId xmlns:p14="http://schemas.microsoft.com/office/powerpoint/2010/main" val="2905316821"/>
              </p:ext>
            </p:extLst>
          </p:nvPr>
        </p:nvGraphicFramePr>
        <p:xfrm>
          <a:off x="382043" y="3568855"/>
          <a:ext cx="5132934" cy="1005129"/>
        </p:xfrm>
        <a:graphic>
          <a:graphicData uri="http://schemas.openxmlformats.org/drawingml/2006/table">
            <a:tbl>
              <a:tblPr firstRow="1" bandRow="1">
                <a:tableStyleId>{2D5ABB26-0587-4C30-8999-92F81FD0307C}</a:tableStyleId>
              </a:tblPr>
              <a:tblGrid>
                <a:gridCol w="1283235">
                  <a:extLst>
                    <a:ext uri="{9D8B030D-6E8A-4147-A177-3AD203B41FA5}">
                      <a16:colId xmlns:a16="http://schemas.microsoft.com/office/drawing/2014/main" val="20000"/>
                    </a:ext>
                  </a:extLst>
                </a:gridCol>
                <a:gridCol w="1283235">
                  <a:extLst>
                    <a:ext uri="{9D8B030D-6E8A-4147-A177-3AD203B41FA5}">
                      <a16:colId xmlns:a16="http://schemas.microsoft.com/office/drawing/2014/main" val="20001"/>
                    </a:ext>
                  </a:extLst>
                </a:gridCol>
                <a:gridCol w="1283232">
                  <a:extLst>
                    <a:ext uri="{9D8B030D-6E8A-4147-A177-3AD203B41FA5}">
                      <a16:colId xmlns:a16="http://schemas.microsoft.com/office/drawing/2014/main" val="20002"/>
                    </a:ext>
                  </a:extLst>
                </a:gridCol>
                <a:gridCol w="1283232">
                  <a:extLst>
                    <a:ext uri="{9D8B030D-6E8A-4147-A177-3AD203B41FA5}">
                      <a16:colId xmlns:a16="http://schemas.microsoft.com/office/drawing/2014/main" val="3209161388"/>
                    </a:ext>
                  </a:extLst>
                </a:gridCol>
              </a:tblGrid>
              <a:tr h="452064">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Floor</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Area sq ft</a:t>
                      </a: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sz="1400" dirty="0">
                          <a:solidFill>
                            <a:schemeClr val="bg1"/>
                          </a:solidFill>
                          <a:latin typeface="Seaford Display" panose="00000500000000000000" pitchFamily="2" charset="0"/>
                          <a:cs typeface="Segoe UI Semibold" panose="020B0702040204020203" pitchFamily="34" charset="0"/>
                        </a:rPr>
                        <a:t>Area sq m</a:t>
                      </a: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163050"/>
                    </a:solidFill>
                  </a:tcPr>
                </a:tc>
                <a:tc>
                  <a:txBody>
                    <a:bodyPr/>
                    <a:lstStyle/>
                    <a:p>
                      <a:pPr marL="91440">
                        <a:lnSpc>
                          <a:spcPct val="100000"/>
                        </a:lnSpc>
                        <a:spcBef>
                          <a:spcPts val="850"/>
                        </a:spcBef>
                      </a:pPr>
                      <a:r>
                        <a:rPr lang="en-GB" sz="1400" dirty="0">
                          <a:solidFill>
                            <a:schemeClr val="bg1"/>
                          </a:solidFill>
                          <a:latin typeface="Seaford Display" panose="00000500000000000000" pitchFamily="2" charset="0"/>
                          <a:cs typeface="Segoe UI Semibold" panose="020B0702040204020203" pitchFamily="34" charset="0"/>
                        </a:rPr>
                        <a:t>Status</a:t>
                      </a:r>
                      <a:endParaRPr sz="1400" dirty="0">
                        <a:solidFill>
                          <a:schemeClr val="bg1"/>
                        </a:solidFill>
                        <a:latin typeface="Seaford Display" panose="00000500000000000000" pitchFamily="2" charset="0"/>
                        <a:cs typeface="Segoe UI Semibold" panose="020B0702040204020203" pitchFamily="34" charset="0"/>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163050"/>
                    </a:solidFill>
                  </a:tcPr>
                </a:tc>
                <a:extLst>
                  <a:ext uri="{0D108BD9-81ED-4DB2-BD59-A6C34878D82A}">
                    <a16:rowId xmlns:a16="http://schemas.microsoft.com/office/drawing/2014/main" val="10000"/>
                  </a:ext>
                </a:extLst>
              </a:tr>
              <a:tr h="553065">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Third (Rear)</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2,376</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220</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CFCFC"/>
                    </a:solidFill>
                  </a:tcPr>
                </a:tc>
                <a:tc>
                  <a:txBody>
                    <a:bodyPr/>
                    <a:lstStyle/>
                    <a:p>
                      <a:pPr marL="91440">
                        <a:lnSpc>
                          <a:spcPct val="100000"/>
                        </a:lnSpc>
                        <a:spcBef>
                          <a:spcPts val="850"/>
                        </a:spcBef>
                      </a:pPr>
                      <a:r>
                        <a:rPr lang="en-GB" sz="1400" dirty="0">
                          <a:solidFill>
                            <a:srgbClr val="163050"/>
                          </a:solidFill>
                          <a:latin typeface="Seaford Display" panose="00000500000000000000" pitchFamily="2" charset="0"/>
                          <a:cs typeface="Segoe UI Semibold" panose="020B0702040204020203" pitchFamily="34" charset="0"/>
                        </a:rPr>
                        <a:t>Furnished</a:t>
                      </a:r>
                      <a:endParaRPr sz="1400" dirty="0">
                        <a:solidFill>
                          <a:srgbClr val="163050"/>
                        </a:solidFill>
                        <a:latin typeface="Seaford Display" panose="00000500000000000000" pitchFamily="2" charset="0"/>
                        <a:cs typeface="Segoe UI Semibold" panose="020B0702040204020203" pitchFamily="34" charset="0"/>
                      </a:endParaRPr>
                    </a:p>
                  </a:txBody>
                  <a:tcPr marL="0" marR="0" marT="1079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FCFC"/>
                    </a:solidFill>
                  </a:tcPr>
                </a:tc>
                <a:extLst>
                  <a:ext uri="{0D108BD9-81ED-4DB2-BD59-A6C34878D82A}">
                    <a16:rowId xmlns:a16="http://schemas.microsoft.com/office/drawing/2014/main" val="1234176986"/>
                  </a:ext>
                </a:extLst>
              </a:tr>
            </a:tbl>
          </a:graphicData>
        </a:graphic>
      </p:graphicFrame>
      <p:sp>
        <p:nvSpPr>
          <p:cNvPr id="18" name="object 11">
            <a:extLst>
              <a:ext uri="{FF2B5EF4-FFF2-40B4-BE49-F238E27FC236}">
                <a16:creationId xmlns:a16="http://schemas.microsoft.com/office/drawing/2014/main" id="{DF3944C8-E4A2-8ABA-645C-324ED0FB3C8E}"/>
              </a:ext>
            </a:extLst>
          </p:cNvPr>
          <p:cNvSpPr txBox="1"/>
          <p:nvPr/>
        </p:nvSpPr>
        <p:spPr>
          <a:xfrm>
            <a:off x="5956301" y="1041400"/>
            <a:ext cx="3124199" cy="259686"/>
          </a:xfrm>
          <a:prstGeom prst="rect">
            <a:avLst/>
          </a:prstGeom>
        </p:spPr>
        <p:txBody>
          <a:bodyPr vert="horz" wrap="square" lIns="0" tIns="13335" rIns="0" bIns="0" rtlCol="0">
            <a:spAutoFit/>
          </a:bodyPr>
          <a:lstStyle/>
          <a:p>
            <a:pPr marL="12700">
              <a:lnSpc>
                <a:spcPct val="100000"/>
              </a:lnSpc>
              <a:spcBef>
                <a:spcPts val="105"/>
              </a:spcBef>
            </a:pPr>
            <a:r>
              <a:rPr sz="1600" b="1" spc="25" dirty="0">
                <a:solidFill>
                  <a:schemeClr val="bg1"/>
                </a:solidFill>
                <a:latin typeface="Seaford Display" panose="00000500000000000000" pitchFamily="2" charset="0"/>
                <a:cs typeface="Segoe UI Semibold" panose="020B0702040204020203" pitchFamily="34" charset="0"/>
              </a:rPr>
              <a:t>F</a:t>
            </a:r>
            <a:r>
              <a:rPr lang="en-GB" sz="1600" b="1" spc="25" dirty="0">
                <a:solidFill>
                  <a:schemeClr val="bg1"/>
                </a:solidFill>
                <a:latin typeface="Seaford Display" panose="00000500000000000000" pitchFamily="2" charset="0"/>
                <a:cs typeface="Segoe UI Semibold" panose="020B0702040204020203" pitchFamily="34" charset="0"/>
              </a:rPr>
              <a:t>LOOR PLAN – 3rd (Rear)</a:t>
            </a:r>
            <a:endParaRPr sz="1600" b="1" spc="25" dirty="0">
              <a:solidFill>
                <a:schemeClr val="bg1"/>
              </a:solidFill>
              <a:latin typeface="Seaford Display" panose="00000500000000000000" pitchFamily="2" charset="0"/>
              <a:cs typeface="Segoe UI Semibold" panose="020B0702040204020203" pitchFamily="34" charset="0"/>
            </a:endParaRPr>
          </a:p>
        </p:txBody>
      </p:sp>
      <p:sp>
        <p:nvSpPr>
          <p:cNvPr id="23" name="object 11">
            <a:extLst>
              <a:ext uri="{FF2B5EF4-FFF2-40B4-BE49-F238E27FC236}">
                <a16:creationId xmlns:a16="http://schemas.microsoft.com/office/drawing/2014/main" id="{2F89ADC0-5A5F-645E-E63F-090C571082B8}"/>
              </a:ext>
            </a:extLst>
          </p:cNvPr>
          <p:cNvSpPr txBox="1"/>
          <p:nvPr/>
        </p:nvSpPr>
        <p:spPr>
          <a:xfrm>
            <a:off x="376718" y="4970140"/>
            <a:ext cx="3571777" cy="1356140"/>
          </a:xfrm>
          <a:prstGeom prst="rect">
            <a:avLst/>
          </a:prstGeom>
        </p:spPr>
        <p:txBody>
          <a:bodyPr vert="horz" wrap="square" lIns="0" tIns="12065" rIns="0" bIns="0" rtlCol="0">
            <a:spAutoFit/>
          </a:bodyPr>
          <a:lstStyle/>
          <a:p>
            <a:pPr marL="38100">
              <a:lnSpc>
                <a:spcPct val="100000"/>
              </a:lnSpc>
              <a:spcBef>
                <a:spcPts val="95"/>
              </a:spcBef>
              <a:buClr>
                <a:schemeClr val="bg1"/>
              </a:buClr>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Rent - £65 per sq ft pax</a:t>
            </a:r>
          </a:p>
          <a:p>
            <a:pPr marL="38100">
              <a:lnSpc>
                <a:spcPct val="100000"/>
              </a:lnSpc>
              <a:spcBef>
                <a:spcPts val="95"/>
              </a:spcBef>
              <a:buClr>
                <a:schemeClr val="bg1"/>
              </a:buClr>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Service Charge - £11.29 per </a:t>
            </a:r>
            <a:r>
              <a:rPr lang="en-GB" sz="1400" dirty="0" err="1">
                <a:solidFill>
                  <a:schemeClr val="bg1"/>
                </a:solidFill>
                <a:latin typeface="Seaford Display" panose="00000500000000000000" pitchFamily="2" charset="0"/>
                <a:cs typeface="Segoe UI Semibold" panose="020B0702040204020203" pitchFamily="34" charset="0"/>
              </a:rPr>
              <a:t>sq</a:t>
            </a:r>
            <a:r>
              <a:rPr lang="en-GB" sz="1400" dirty="0">
                <a:solidFill>
                  <a:schemeClr val="bg1"/>
                </a:solidFill>
                <a:latin typeface="Seaford Display" panose="00000500000000000000" pitchFamily="2" charset="0"/>
                <a:cs typeface="Segoe UI Semibold" panose="020B0702040204020203" pitchFamily="34" charset="0"/>
              </a:rPr>
              <a:t> ft</a:t>
            </a:r>
          </a:p>
          <a:p>
            <a:pPr marL="38100">
              <a:lnSpc>
                <a:spcPct val="100000"/>
              </a:lnSpc>
              <a:spcBef>
                <a:spcPts val="95"/>
              </a:spcBef>
              <a:buClr>
                <a:schemeClr val="bg1"/>
              </a:buClr>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Rates </a:t>
            </a:r>
            <a:r>
              <a:rPr lang="en-GB" sz="1400">
                <a:solidFill>
                  <a:schemeClr val="bg1"/>
                </a:solidFill>
                <a:latin typeface="Seaford Display" panose="00000500000000000000" pitchFamily="2" charset="0"/>
                <a:cs typeface="Segoe UI Semibold" panose="020B0702040204020203" pitchFamily="34" charset="0"/>
              </a:rPr>
              <a:t>- £21.19 per </a:t>
            </a:r>
            <a:r>
              <a:rPr lang="en-GB" sz="1400" dirty="0" err="1">
                <a:solidFill>
                  <a:schemeClr val="bg1"/>
                </a:solidFill>
                <a:latin typeface="Seaford Display" panose="00000500000000000000" pitchFamily="2" charset="0"/>
                <a:cs typeface="Segoe UI Semibold" panose="020B0702040204020203" pitchFamily="34" charset="0"/>
              </a:rPr>
              <a:t>sq</a:t>
            </a:r>
            <a:r>
              <a:rPr lang="en-GB" sz="1400" dirty="0">
                <a:solidFill>
                  <a:schemeClr val="bg1"/>
                </a:solidFill>
                <a:latin typeface="Seaford Display" panose="00000500000000000000" pitchFamily="2" charset="0"/>
                <a:cs typeface="Segoe UI Semibold" panose="020B0702040204020203" pitchFamily="34" charset="0"/>
              </a:rPr>
              <a:t> ft</a:t>
            </a:r>
          </a:p>
          <a:p>
            <a:pPr marL="38100">
              <a:lnSpc>
                <a:spcPct val="100000"/>
              </a:lnSpc>
              <a:spcBef>
                <a:spcPts val="95"/>
              </a:spcBef>
              <a:buClr>
                <a:schemeClr val="bg1"/>
              </a:buClr>
              <a:tabLst>
                <a:tab pos="1073150" algn="l"/>
              </a:tabLst>
            </a:pPr>
            <a:endParaRPr lang="en-GB" sz="1400" dirty="0">
              <a:solidFill>
                <a:schemeClr val="bg1"/>
              </a:solidFill>
              <a:latin typeface="Seaford Display" panose="00000500000000000000" pitchFamily="2" charset="0"/>
              <a:cs typeface="Segoe UI Semibold" panose="020B0702040204020203" pitchFamily="34" charset="0"/>
            </a:endParaRPr>
          </a:p>
          <a:p>
            <a:pPr marL="38100">
              <a:lnSpc>
                <a:spcPct val="100000"/>
              </a:lnSpc>
              <a:spcBef>
                <a:spcPts val="95"/>
              </a:spcBef>
              <a:buClr>
                <a:schemeClr val="bg1"/>
              </a:buClr>
              <a:tabLst>
                <a:tab pos="1073150" algn="l"/>
              </a:tabLst>
            </a:pPr>
            <a:r>
              <a:rPr lang="en-GB" sz="1400" dirty="0">
                <a:solidFill>
                  <a:schemeClr val="bg1"/>
                </a:solidFill>
                <a:latin typeface="Seaford Display" panose="00000500000000000000" pitchFamily="2" charset="0"/>
                <a:cs typeface="Segoe UI Semibold" panose="020B0702040204020203" pitchFamily="34" charset="0"/>
              </a:rPr>
              <a:t>A new lease is available from the landlord for a term by arrangement.</a:t>
            </a:r>
          </a:p>
        </p:txBody>
      </p:sp>
      <p:sp>
        <p:nvSpPr>
          <p:cNvPr id="24" name="object 2416">
            <a:extLst>
              <a:ext uri="{FF2B5EF4-FFF2-40B4-BE49-F238E27FC236}">
                <a16:creationId xmlns:a16="http://schemas.microsoft.com/office/drawing/2014/main" id="{0B73739C-B6A2-0CA4-78FD-9DD9A2B7DD4B}"/>
              </a:ext>
            </a:extLst>
          </p:cNvPr>
          <p:cNvSpPr txBox="1"/>
          <p:nvPr/>
        </p:nvSpPr>
        <p:spPr>
          <a:xfrm>
            <a:off x="378812" y="3098800"/>
            <a:ext cx="2358493" cy="259045"/>
          </a:xfrm>
          <a:prstGeom prst="rect">
            <a:avLst/>
          </a:prstGeom>
        </p:spPr>
        <p:txBody>
          <a:bodyPr vert="horz" wrap="square" lIns="0" tIns="12700" rIns="0" bIns="0" rtlCol="0">
            <a:spAutoFit/>
          </a:bodyPr>
          <a:lstStyle/>
          <a:p>
            <a:pPr marL="12700">
              <a:lnSpc>
                <a:spcPct val="100000"/>
              </a:lnSpc>
              <a:spcBef>
                <a:spcPts val="100"/>
              </a:spcBef>
            </a:pPr>
            <a:r>
              <a:rPr lang="en-GB" sz="1600" b="1" spc="25" dirty="0">
                <a:solidFill>
                  <a:schemeClr val="bg1"/>
                </a:solidFill>
                <a:latin typeface="Seaford Display" panose="00000500000000000000" pitchFamily="2" charset="0"/>
                <a:cs typeface="Segoe UI Semibold" panose="020B0702040204020203" pitchFamily="34" charset="0"/>
              </a:rPr>
              <a:t>SCHEDULE OF AREAS</a:t>
            </a:r>
            <a:endParaRPr sz="1600" b="1" spc="25" dirty="0">
              <a:solidFill>
                <a:schemeClr val="bg1"/>
              </a:solidFill>
              <a:latin typeface="Seaford Display" panose="00000500000000000000" pitchFamily="2" charset="0"/>
              <a:cs typeface="Segoe UI Semibold" panose="020B0702040204020203" pitchFamily="34" charset="0"/>
            </a:endParaRPr>
          </a:p>
        </p:txBody>
      </p:sp>
      <p:pic>
        <p:nvPicPr>
          <p:cNvPr id="3" name="Picture 2">
            <a:extLst>
              <a:ext uri="{FF2B5EF4-FFF2-40B4-BE49-F238E27FC236}">
                <a16:creationId xmlns:a16="http://schemas.microsoft.com/office/drawing/2014/main" id="{A1DB3A86-E361-42D1-9654-CC3361D6DF9D}"/>
              </a:ext>
            </a:extLst>
          </p:cNvPr>
          <p:cNvPicPr>
            <a:picLocks noChangeAspect="1"/>
          </p:cNvPicPr>
          <p:nvPr/>
        </p:nvPicPr>
        <p:blipFill>
          <a:blip r:embed="rId4"/>
          <a:stretch>
            <a:fillRect/>
          </a:stretch>
        </p:blipFill>
        <p:spPr>
          <a:xfrm>
            <a:off x="5956300" y="1301714"/>
            <a:ext cx="3660026" cy="3102527"/>
          </a:xfrm>
          <a:prstGeom prst="rect">
            <a:avLst/>
          </a:prstGeom>
        </p:spPr>
      </p:pic>
    </p:spTree>
    <p:extLst>
      <p:ext uri="{BB962C8B-B14F-4D97-AF65-F5344CB8AC3E}">
        <p14:creationId xmlns:p14="http://schemas.microsoft.com/office/powerpoint/2010/main" val="368625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C4ED8-0CFE-6B63-63B3-1F31621D35DD}"/>
              </a:ext>
            </a:extLst>
          </p:cNvPr>
          <p:cNvPicPr>
            <a:picLocks noChangeAspect="1"/>
          </p:cNvPicPr>
          <p:nvPr/>
        </p:nvPicPr>
        <p:blipFill>
          <a:blip r:embed="rId3"/>
          <a:stretch>
            <a:fillRect/>
          </a:stretch>
        </p:blipFill>
        <p:spPr>
          <a:xfrm>
            <a:off x="0" y="1"/>
            <a:ext cx="10693400" cy="7566494"/>
          </a:xfrm>
          <a:prstGeom prst="rect">
            <a:avLst/>
          </a:prstGeom>
        </p:spPr>
      </p:pic>
      <p:sp>
        <p:nvSpPr>
          <p:cNvPr id="7" name="Rectangle 6">
            <a:extLst>
              <a:ext uri="{FF2B5EF4-FFF2-40B4-BE49-F238E27FC236}">
                <a16:creationId xmlns:a16="http://schemas.microsoft.com/office/drawing/2014/main" id="{2E299170-6D1E-E68B-978E-A50AB1694BAA}"/>
              </a:ext>
            </a:extLst>
          </p:cNvPr>
          <p:cNvSpPr/>
          <p:nvPr/>
        </p:nvSpPr>
        <p:spPr>
          <a:xfrm>
            <a:off x="0" y="-190"/>
            <a:ext cx="10693400" cy="7569580"/>
          </a:xfrm>
          <a:prstGeom prst="rect">
            <a:avLst/>
          </a:prstGeom>
          <a:solidFill>
            <a:srgbClr val="1737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2" name="Picture 11">
            <a:extLst>
              <a:ext uri="{FF2B5EF4-FFF2-40B4-BE49-F238E27FC236}">
                <a16:creationId xmlns:a16="http://schemas.microsoft.com/office/drawing/2014/main" id="{9EB378A1-ACBD-8B6A-53A4-E097F565569E}"/>
              </a:ext>
            </a:extLst>
          </p:cNvPr>
          <p:cNvPicPr>
            <a:picLocks noChangeAspect="1"/>
          </p:cNvPicPr>
          <p:nvPr/>
        </p:nvPicPr>
        <p:blipFill>
          <a:blip r:embed="rId4"/>
          <a:stretch>
            <a:fillRect/>
          </a:stretch>
        </p:blipFill>
        <p:spPr>
          <a:xfrm>
            <a:off x="248849" y="1649628"/>
            <a:ext cx="5439534" cy="3496163"/>
          </a:xfrm>
          <a:prstGeom prst="rect">
            <a:avLst/>
          </a:prstGeom>
        </p:spPr>
      </p:pic>
      <p:sp>
        <p:nvSpPr>
          <p:cNvPr id="3" name="object 3">
            <a:extLst>
              <a:ext uri="{FF2B5EF4-FFF2-40B4-BE49-F238E27FC236}">
                <a16:creationId xmlns:a16="http://schemas.microsoft.com/office/drawing/2014/main" id="{AE35939E-67DB-0A54-714E-394A12BBD025}"/>
              </a:ext>
            </a:extLst>
          </p:cNvPr>
          <p:cNvSpPr txBox="1"/>
          <p:nvPr/>
        </p:nvSpPr>
        <p:spPr>
          <a:xfrm>
            <a:off x="207772" y="6427412"/>
            <a:ext cx="10276840" cy="936347"/>
          </a:xfrm>
          <a:prstGeom prst="rect">
            <a:avLst/>
          </a:prstGeom>
        </p:spPr>
        <p:txBody>
          <a:bodyPr vert="horz" wrap="square" lIns="0" tIns="11430" rIns="0" bIns="0" rtlCol="0">
            <a:spAutoFit/>
          </a:bodyPr>
          <a:lstStyle/>
          <a:p>
            <a:pPr marL="12700" marR="5080" algn="just">
              <a:lnSpc>
                <a:spcPct val="108000"/>
              </a:lnSpc>
              <a:spcBef>
                <a:spcPts val="90"/>
              </a:spcBef>
            </a:pPr>
            <a:r>
              <a:rPr sz="800" dirty="0">
                <a:solidFill>
                  <a:schemeClr val="bg1"/>
                </a:solidFill>
                <a:latin typeface="Calibri"/>
                <a:cs typeface="Calibri"/>
              </a:rPr>
              <a:t>Misrepresentation</a:t>
            </a:r>
            <a:r>
              <a:rPr sz="800" spc="295" dirty="0">
                <a:solidFill>
                  <a:schemeClr val="bg1"/>
                </a:solidFill>
                <a:latin typeface="Calibri"/>
                <a:cs typeface="Calibri"/>
              </a:rPr>
              <a:t> </a:t>
            </a:r>
            <a:r>
              <a:rPr sz="800" dirty="0">
                <a:solidFill>
                  <a:schemeClr val="bg1"/>
                </a:solidFill>
                <a:latin typeface="Calibri"/>
                <a:cs typeface="Calibri"/>
              </a:rPr>
              <a:t>Act:</a:t>
            </a:r>
            <a:r>
              <a:rPr sz="800" spc="280" dirty="0">
                <a:solidFill>
                  <a:schemeClr val="bg1"/>
                </a:solidFill>
                <a:latin typeface="Calibri"/>
                <a:cs typeface="Calibri"/>
              </a:rPr>
              <a:t> </a:t>
            </a:r>
            <a:r>
              <a:rPr sz="800" dirty="0">
                <a:solidFill>
                  <a:schemeClr val="bg1"/>
                </a:solidFill>
                <a:latin typeface="Calibri"/>
                <a:cs typeface="Calibri"/>
              </a:rPr>
              <a:t>1.</a:t>
            </a:r>
            <a:r>
              <a:rPr sz="800" spc="280" dirty="0">
                <a:solidFill>
                  <a:schemeClr val="bg1"/>
                </a:solidFill>
                <a:latin typeface="Calibri"/>
                <a:cs typeface="Calibri"/>
              </a:rPr>
              <a:t> </a:t>
            </a:r>
            <a:r>
              <a:rPr lang="en-GB" sz="800" dirty="0">
                <a:solidFill>
                  <a:schemeClr val="bg1"/>
                </a:solidFill>
                <a:latin typeface="Calibri"/>
                <a:cs typeface="Calibri"/>
              </a:rPr>
              <a:t>Kinney Green LLP </a:t>
            </a:r>
            <a:r>
              <a:rPr sz="800" dirty="0">
                <a:solidFill>
                  <a:schemeClr val="bg1"/>
                </a:solidFill>
                <a:latin typeface="Calibri"/>
                <a:cs typeface="Calibri"/>
              </a:rPr>
              <a:t>on</a:t>
            </a:r>
            <a:r>
              <a:rPr sz="800" spc="265" dirty="0">
                <a:solidFill>
                  <a:schemeClr val="bg1"/>
                </a:solidFill>
                <a:latin typeface="Calibri"/>
                <a:cs typeface="Calibri"/>
              </a:rPr>
              <a:t> </a:t>
            </a:r>
            <a:r>
              <a:rPr sz="800" dirty="0">
                <a:solidFill>
                  <a:schemeClr val="bg1"/>
                </a:solidFill>
                <a:latin typeface="Calibri"/>
                <a:cs typeface="Calibri"/>
              </a:rPr>
              <a:t>its</a:t>
            </a:r>
            <a:r>
              <a:rPr sz="800" spc="280" dirty="0">
                <a:solidFill>
                  <a:schemeClr val="bg1"/>
                </a:solidFill>
                <a:latin typeface="Calibri"/>
                <a:cs typeface="Calibri"/>
              </a:rPr>
              <a:t> </a:t>
            </a:r>
            <a:r>
              <a:rPr sz="800" dirty="0">
                <a:solidFill>
                  <a:schemeClr val="bg1"/>
                </a:solidFill>
                <a:latin typeface="Calibri"/>
                <a:cs typeface="Calibri"/>
              </a:rPr>
              <a:t>own</a:t>
            </a:r>
            <a:r>
              <a:rPr sz="800" spc="265" dirty="0">
                <a:solidFill>
                  <a:schemeClr val="bg1"/>
                </a:solidFill>
                <a:latin typeface="Calibri"/>
                <a:cs typeface="Calibri"/>
              </a:rPr>
              <a:t> </a:t>
            </a:r>
            <a:r>
              <a:rPr sz="800" dirty="0">
                <a:solidFill>
                  <a:schemeClr val="bg1"/>
                </a:solidFill>
                <a:latin typeface="Calibri"/>
                <a:cs typeface="Calibri"/>
              </a:rPr>
              <a:t>behalf</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on</a:t>
            </a:r>
            <a:r>
              <a:rPr sz="800" spc="265" dirty="0">
                <a:solidFill>
                  <a:schemeClr val="bg1"/>
                </a:solidFill>
                <a:latin typeface="Calibri"/>
                <a:cs typeface="Calibri"/>
              </a:rPr>
              <a:t> </a:t>
            </a:r>
            <a:r>
              <a:rPr sz="800" dirty="0">
                <a:solidFill>
                  <a:schemeClr val="bg1"/>
                </a:solidFill>
                <a:latin typeface="Calibri"/>
                <a:cs typeface="Calibri"/>
              </a:rPr>
              <a:t>behalf</a:t>
            </a:r>
            <a:r>
              <a:rPr sz="800" spc="280" dirty="0">
                <a:solidFill>
                  <a:schemeClr val="bg1"/>
                </a:solidFill>
                <a:latin typeface="Calibri"/>
                <a:cs typeface="Calibri"/>
              </a:rPr>
              <a:t> </a:t>
            </a:r>
            <a:r>
              <a:rPr sz="800" dirty="0">
                <a:solidFill>
                  <a:schemeClr val="bg1"/>
                </a:solidFill>
                <a:latin typeface="Calibri"/>
                <a:cs typeface="Calibri"/>
              </a:rPr>
              <a:t>of</a:t>
            </a:r>
            <a:r>
              <a:rPr sz="800" spc="295" dirty="0">
                <a:solidFill>
                  <a:schemeClr val="bg1"/>
                </a:solidFill>
                <a:latin typeface="Calibri"/>
                <a:cs typeface="Calibri"/>
              </a:rPr>
              <a:t> </a:t>
            </a:r>
            <a:r>
              <a:rPr sz="800" dirty="0">
                <a:solidFill>
                  <a:schemeClr val="bg1"/>
                </a:solidFill>
                <a:latin typeface="Calibri"/>
                <a:cs typeface="Calibri"/>
              </a:rPr>
              <a:t>the</a:t>
            </a:r>
            <a:r>
              <a:rPr sz="800" spc="280" dirty="0">
                <a:solidFill>
                  <a:schemeClr val="bg1"/>
                </a:solidFill>
                <a:latin typeface="Calibri"/>
                <a:cs typeface="Calibri"/>
              </a:rPr>
              <a:t> </a:t>
            </a:r>
            <a:r>
              <a:rPr sz="800" dirty="0">
                <a:solidFill>
                  <a:schemeClr val="bg1"/>
                </a:solidFill>
                <a:latin typeface="Calibri"/>
                <a:cs typeface="Calibri"/>
              </a:rPr>
              <a:t>vendor/lessor</a:t>
            </a:r>
            <a:r>
              <a:rPr sz="800" spc="295" dirty="0">
                <a:solidFill>
                  <a:schemeClr val="bg1"/>
                </a:solidFill>
                <a:latin typeface="Calibri"/>
                <a:cs typeface="Calibri"/>
              </a:rPr>
              <a:t> </a:t>
            </a:r>
            <a:r>
              <a:rPr sz="800" dirty="0">
                <a:solidFill>
                  <a:schemeClr val="bg1"/>
                </a:solidFill>
                <a:latin typeface="Calibri"/>
                <a:cs typeface="Calibri"/>
              </a:rPr>
              <a:t>of</a:t>
            </a:r>
            <a:r>
              <a:rPr sz="800" spc="285" dirty="0">
                <a:solidFill>
                  <a:schemeClr val="bg1"/>
                </a:solidFill>
                <a:latin typeface="Calibri"/>
                <a:cs typeface="Calibri"/>
              </a:rPr>
              <a:t> </a:t>
            </a:r>
            <a:r>
              <a:rPr sz="800" dirty="0">
                <a:solidFill>
                  <a:schemeClr val="bg1"/>
                </a:solidFill>
                <a:latin typeface="Calibri"/>
                <a:cs typeface="Calibri"/>
              </a:rPr>
              <a:t>this</a:t>
            </a:r>
            <a:r>
              <a:rPr sz="800" spc="295" dirty="0">
                <a:solidFill>
                  <a:schemeClr val="bg1"/>
                </a:solidFill>
                <a:latin typeface="Calibri"/>
                <a:cs typeface="Calibri"/>
              </a:rPr>
              <a:t> </a:t>
            </a:r>
            <a:r>
              <a:rPr sz="800" dirty="0">
                <a:solidFill>
                  <a:schemeClr val="bg1"/>
                </a:solidFill>
                <a:latin typeface="Calibri"/>
                <a:cs typeface="Calibri"/>
              </a:rPr>
              <a:t>property</a:t>
            </a:r>
            <a:r>
              <a:rPr sz="800" spc="295" dirty="0">
                <a:solidFill>
                  <a:schemeClr val="bg1"/>
                </a:solidFill>
                <a:latin typeface="Calibri"/>
                <a:cs typeface="Calibri"/>
              </a:rPr>
              <a:t> </a:t>
            </a:r>
            <a:r>
              <a:rPr sz="800" dirty="0">
                <a:solidFill>
                  <a:schemeClr val="bg1"/>
                </a:solidFill>
                <a:latin typeface="Calibri"/>
                <a:cs typeface="Calibri"/>
              </a:rPr>
              <a:t>whose</a:t>
            </a:r>
            <a:r>
              <a:rPr sz="800" spc="280" dirty="0">
                <a:solidFill>
                  <a:schemeClr val="bg1"/>
                </a:solidFill>
                <a:latin typeface="Calibri"/>
                <a:cs typeface="Calibri"/>
              </a:rPr>
              <a:t> </a:t>
            </a:r>
            <a:r>
              <a:rPr sz="800" dirty="0">
                <a:solidFill>
                  <a:schemeClr val="bg1"/>
                </a:solidFill>
                <a:latin typeface="Calibri"/>
                <a:cs typeface="Calibri"/>
              </a:rPr>
              <a:t>agent</a:t>
            </a:r>
            <a:r>
              <a:rPr sz="800" spc="265" dirty="0">
                <a:solidFill>
                  <a:schemeClr val="bg1"/>
                </a:solidFill>
                <a:latin typeface="Calibri"/>
                <a:cs typeface="Calibri"/>
              </a:rPr>
              <a:t> </a:t>
            </a:r>
            <a:r>
              <a:rPr lang="en-GB" sz="800">
                <a:solidFill>
                  <a:schemeClr val="bg1"/>
                </a:solidFill>
                <a:latin typeface="Calibri"/>
                <a:cs typeface="Calibri"/>
              </a:rPr>
              <a:t>Kinney Green LLP </a:t>
            </a:r>
            <a:r>
              <a:rPr sz="800">
                <a:solidFill>
                  <a:schemeClr val="bg1"/>
                </a:solidFill>
                <a:latin typeface="Calibri"/>
                <a:cs typeface="Calibri"/>
              </a:rPr>
              <a:t>is</a:t>
            </a:r>
            <a:r>
              <a:rPr sz="800" dirty="0">
                <a:solidFill>
                  <a:schemeClr val="bg1"/>
                </a:solidFill>
                <a:latin typeface="Calibri"/>
                <a:cs typeface="Calibri"/>
              </a:rPr>
              <a:t>,</a:t>
            </a:r>
            <a:r>
              <a:rPr sz="800" spc="280" dirty="0">
                <a:solidFill>
                  <a:schemeClr val="bg1"/>
                </a:solidFill>
                <a:latin typeface="Calibri"/>
                <a:cs typeface="Calibri"/>
              </a:rPr>
              <a:t> </a:t>
            </a:r>
            <a:r>
              <a:rPr sz="800" dirty="0">
                <a:solidFill>
                  <a:schemeClr val="bg1"/>
                </a:solidFill>
                <a:latin typeface="Calibri"/>
                <a:cs typeface="Calibri"/>
              </a:rPr>
              <a:t>gives</a:t>
            </a:r>
            <a:r>
              <a:rPr sz="800" spc="280" dirty="0">
                <a:solidFill>
                  <a:schemeClr val="bg1"/>
                </a:solidFill>
                <a:latin typeface="Calibri"/>
                <a:cs typeface="Calibri"/>
              </a:rPr>
              <a:t> </a:t>
            </a:r>
            <a:r>
              <a:rPr sz="800" dirty="0">
                <a:solidFill>
                  <a:schemeClr val="bg1"/>
                </a:solidFill>
                <a:latin typeface="Calibri"/>
                <a:cs typeface="Calibri"/>
              </a:rPr>
              <a:t>notice</a:t>
            </a:r>
            <a:r>
              <a:rPr sz="800" spc="280" dirty="0">
                <a:solidFill>
                  <a:schemeClr val="bg1"/>
                </a:solidFill>
                <a:latin typeface="Calibri"/>
                <a:cs typeface="Calibri"/>
              </a:rPr>
              <a:t> </a:t>
            </a:r>
            <a:r>
              <a:rPr sz="800" dirty="0">
                <a:solidFill>
                  <a:schemeClr val="bg1"/>
                </a:solidFill>
                <a:latin typeface="Calibri"/>
                <a:cs typeface="Calibri"/>
              </a:rPr>
              <a:t>that:</a:t>
            </a:r>
            <a:r>
              <a:rPr sz="800" spc="280" dirty="0">
                <a:solidFill>
                  <a:schemeClr val="bg1"/>
                </a:solidFill>
                <a:latin typeface="Calibri"/>
                <a:cs typeface="Calibri"/>
              </a:rPr>
              <a:t> </a:t>
            </a:r>
            <a:r>
              <a:rPr sz="800" dirty="0">
                <a:solidFill>
                  <a:schemeClr val="bg1"/>
                </a:solidFill>
                <a:latin typeface="Calibri"/>
                <a:cs typeface="Calibri"/>
              </a:rPr>
              <a:t>(a)</a:t>
            </a:r>
            <a:r>
              <a:rPr sz="800" spc="285" dirty="0">
                <a:solidFill>
                  <a:schemeClr val="bg1"/>
                </a:solidFill>
                <a:latin typeface="Calibri"/>
                <a:cs typeface="Calibri"/>
              </a:rPr>
              <a:t> </a:t>
            </a:r>
            <a:r>
              <a:rPr sz="800" dirty="0">
                <a:solidFill>
                  <a:schemeClr val="bg1"/>
                </a:solidFill>
                <a:latin typeface="Calibri"/>
                <a:cs typeface="Calibri"/>
              </a:rPr>
              <a:t>these</a:t>
            </a:r>
            <a:r>
              <a:rPr sz="800" spc="280" dirty="0">
                <a:solidFill>
                  <a:schemeClr val="bg1"/>
                </a:solidFill>
                <a:latin typeface="Calibri"/>
                <a:cs typeface="Calibri"/>
              </a:rPr>
              <a:t> </a:t>
            </a:r>
            <a:r>
              <a:rPr sz="800" dirty="0">
                <a:solidFill>
                  <a:schemeClr val="bg1"/>
                </a:solidFill>
                <a:latin typeface="Calibri"/>
                <a:cs typeface="Calibri"/>
              </a:rPr>
              <a:t>particulars</a:t>
            </a:r>
            <a:r>
              <a:rPr sz="800" spc="285" dirty="0">
                <a:solidFill>
                  <a:schemeClr val="bg1"/>
                </a:solidFill>
                <a:latin typeface="Calibri"/>
                <a:cs typeface="Calibri"/>
              </a:rPr>
              <a:t> </a:t>
            </a:r>
            <a:r>
              <a:rPr sz="800" dirty="0">
                <a:solidFill>
                  <a:schemeClr val="bg1"/>
                </a:solidFill>
                <a:latin typeface="Calibri"/>
                <a:cs typeface="Calibri"/>
              </a:rPr>
              <a:t>do</a:t>
            </a:r>
            <a:r>
              <a:rPr sz="800" spc="295" dirty="0">
                <a:solidFill>
                  <a:schemeClr val="bg1"/>
                </a:solidFill>
                <a:latin typeface="Calibri"/>
                <a:cs typeface="Calibri"/>
              </a:rPr>
              <a:t> </a:t>
            </a:r>
            <a:r>
              <a:rPr sz="800" dirty="0">
                <a:solidFill>
                  <a:schemeClr val="bg1"/>
                </a:solidFill>
                <a:latin typeface="Calibri"/>
                <a:cs typeface="Calibri"/>
              </a:rPr>
              <a:t>not</a:t>
            </a:r>
            <a:r>
              <a:rPr sz="800" spc="290" dirty="0">
                <a:solidFill>
                  <a:schemeClr val="bg1"/>
                </a:solidFill>
                <a:latin typeface="Calibri"/>
                <a:cs typeface="Calibri"/>
              </a:rPr>
              <a:t> </a:t>
            </a:r>
            <a:r>
              <a:rPr sz="800" dirty="0">
                <a:solidFill>
                  <a:schemeClr val="bg1"/>
                </a:solidFill>
                <a:latin typeface="Calibri"/>
                <a:cs typeface="Calibri"/>
              </a:rPr>
              <a:t>constitute</a:t>
            </a:r>
            <a:r>
              <a:rPr sz="800" spc="305" dirty="0">
                <a:solidFill>
                  <a:schemeClr val="bg1"/>
                </a:solidFill>
                <a:latin typeface="Calibri"/>
                <a:cs typeface="Calibri"/>
              </a:rPr>
              <a:t> </a:t>
            </a:r>
            <a:r>
              <a:rPr sz="800" dirty="0">
                <a:solidFill>
                  <a:schemeClr val="bg1"/>
                </a:solidFill>
                <a:latin typeface="Calibri"/>
                <a:cs typeface="Calibri"/>
              </a:rPr>
              <a:t>in</a:t>
            </a:r>
            <a:r>
              <a:rPr sz="800" spc="280" dirty="0">
                <a:solidFill>
                  <a:schemeClr val="bg1"/>
                </a:solidFill>
                <a:latin typeface="Calibri"/>
                <a:cs typeface="Calibri"/>
              </a:rPr>
              <a:t> </a:t>
            </a:r>
            <a:r>
              <a:rPr sz="800" dirty="0">
                <a:solidFill>
                  <a:schemeClr val="bg1"/>
                </a:solidFill>
                <a:latin typeface="Calibri"/>
                <a:cs typeface="Calibri"/>
              </a:rPr>
              <a:t>whole</a:t>
            </a:r>
            <a:r>
              <a:rPr sz="800" spc="295" dirty="0">
                <a:solidFill>
                  <a:schemeClr val="bg1"/>
                </a:solidFill>
                <a:latin typeface="Calibri"/>
                <a:cs typeface="Calibri"/>
              </a:rPr>
              <a:t> </a:t>
            </a:r>
            <a:r>
              <a:rPr sz="800" dirty="0">
                <a:solidFill>
                  <a:schemeClr val="bg1"/>
                </a:solidFill>
                <a:latin typeface="Calibri"/>
                <a:cs typeface="Calibri"/>
              </a:rPr>
              <a:t>or</a:t>
            </a:r>
            <a:r>
              <a:rPr sz="800" spc="265" dirty="0">
                <a:solidFill>
                  <a:schemeClr val="bg1"/>
                </a:solidFill>
                <a:latin typeface="Calibri"/>
                <a:cs typeface="Calibri"/>
              </a:rPr>
              <a:t> </a:t>
            </a:r>
            <a:r>
              <a:rPr sz="800" dirty="0">
                <a:solidFill>
                  <a:schemeClr val="bg1"/>
                </a:solidFill>
                <a:latin typeface="Calibri"/>
                <a:cs typeface="Calibri"/>
              </a:rPr>
              <a:t>in</a:t>
            </a:r>
            <a:r>
              <a:rPr sz="800" spc="280" dirty="0">
                <a:solidFill>
                  <a:schemeClr val="bg1"/>
                </a:solidFill>
                <a:latin typeface="Calibri"/>
                <a:cs typeface="Calibri"/>
              </a:rPr>
              <a:t> </a:t>
            </a:r>
            <a:r>
              <a:rPr sz="800" dirty="0">
                <a:solidFill>
                  <a:schemeClr val="bg1"/>
                </a:solidFill>
                <a:latin typeface="Calibri"/>
                <a:cs typeface="Calibri"/>
              </a:rPr>
              <a:t>part</a:t>
            </a:r>
            <a:r>
              <a:rPr sz="800" spc="290" dirty="0">
                <a:solidFill>
                  <a:schemeClr val="bg1"/>
                </a:solidFill>
                <a:latin typeface="Calibri"/>
                <a:cs typeface="Calibri"/>
              </a:rPr>
              <a:t> </a:t>
            </a:r>
            <a:r>
              <a:rPr sz="800" dirty="0">
                <a:solidFill>
                  <a:schemeClr val="bg1"/>
                </a:solidFill>
                <a:latin typeface="Calibri"/>
                <a:cs typeface="Calibri"/>
              </a:rPr>
              <a:t>an</a:t>
            </a:r>
            <a:r>
              <a:rPr sz="800" spc="265" dirty="0">
                <a:solidFill>
                  <a:schemeClr val="bg1"/>
                </a:solidFill>
                <a:latin typeface="Calibri"/>
                <a:cs typeface="Calibri"/>
              </a:rPr>
              <a:t> </a:t>
            </a:r>
            <a:r>
              <a:rPr sz="800" dirty="0">
                <a:solidFill>
                  <a:schemeClr val="bg1"/>
                </a:solidFill>
                <a:latin typeface="Calibri"/>
                <a:cs typeface="Calibri"/>
              </a:rPr>
              <a:t>offer</a:t>
            </a:r>
            <a:r>
              <a:rPr sz="800" spc="280" dirty="0">
                <a:solidFill>
                  <a:schemeClr val="bg1"/>
                </a:solidFill>
                <a:latin typeface="Calibri"/>
                <a:cs typeface="Calibri"/>
              </a:rPr>
              <a:t> </a:t>
            </a:r>
            <a:r>
              <a:rPr sz="800" dirty="0">
                <a:solidFill>
                  <a:schemeClr val="bg1"/>
                </a:solidFill>
                <a:latin typeface="Calibri"/>
                <a:cs typeface="Calibri"/>
              </a:rPr>
              <a:t>or</a:t>
            </a:r>
            <a:r>
              <a:rPr sz="800" spc="265" dirty="0">
                <a:solidFill>
                  <a:schemeClr val="bg1"/>
                </a:solidFill>
                <a:latin typeface="Calibri"/>
                <a:cs typeface="Calibri"/>
              </a:rPr>
              <a:t> </a:t>
            </a:r>
            <a:r>
              <a:rPr sz="800" dirty="0">
                <a:solidFill>
                  <a:schemeClr val="bg1"/>
                </a:solidFill>
                <a:latin typeface="Calibri"/>
                <a:cs typeface="Calibri"/>
              </a:rPr>
              <a:t>contract</a:t>
            </a:r>
            <a:r>
              <a:rPr sz="800" spc="290" dirty="0">
                <a:solidFill>
                  <a:schemeClr val="bg1"/>
                </a:solidFill>
                <a:latin typeface="Calibri"/>
                <a:cs typeface="Calibri"/>
              </a:rPr>
              <a:t> </a:t>
            </a:r>
            <a:r>
              <a:rPr sz="800" dirty="0">
                <a:solidFill>
                  <a:schemeClr val="bg1"/>
                </a:solidFill>
                <a:latin typeface="Calibri"/>
                <a:cs typeface="Calibri"/>
              </a:rPr>
              <a:t>for</a:t>
            </a:r>
            <a:r>
              <a:rPr sz="800" spc="290" dirty="0">
                <a:solidFill>
                  <a:schemeClr val="bg1"/>
                </a:solidFill>
                <a:latin typeface="Calibri"/>
                <a:cs typeface="Calibri"/>
              </a:rPr>
              <a:t> </a:t>
            </a:r>
            <a:r>
              <a:rPr sz="800" dirty="0">
                <a:solidFill>
                  <a:schemeClr val="bg1"/>
                </a:solidFill>
                <a:latin typeface="Calibri"/>
                <a:cs typeface="Calibri"/>
              </a:rPr>
              <a:t>sale</a:t>
            </a:r>
            <a:r>
              <a:rPr sz="800" spc="270" dirty="0">
                <a:solidFill>
                  <a:schemeClr val="bg1"/>
                </a:solidFill>
                <a:latin typeface="Calibri"/>
                <a:cs typeface="Calibri"/>
              </a:rPr>
              <a:t> </a:t>
            </a:r>
            <a:r>
              <a:rPr sz="800" spc="-25" dirty="0">
                <a:solidFill>
                  <a:schemeClr val="bg1"/>
                </a:solidFill>
                <a:latin typeface="Calibri"/>
                <a:cs typeface="Calibri"/>
              </a:rPr>
              <a:t>or</a:t>
            </a:r>
            <a:r>
              <a:rPr sz="800" spc="500" dirty="0">
                <a:solidFill>
                  <a:schemeClr val="bg1"/>
                </a:solidFill>
                <a:latin typeface="Calibri"/>
                <a:cs typeface="Calibri"/>
              </a:rPr>
              <a:t> </a:t>
            </a:r>
            <a:r>
              <a:rPr sz="800" dirty="0">
                <a:solidFill>
                  <a:schemeClr val="bg1"/>
                </a:solidFill>
                <a:latin typeface="Calibri"/>
                <a:cs typeface="Calibri"/>
              </a:rPr>
              <a:t>lease;</a:t>
            </a:r>
            <a:r>
              <a:rPr sz="800" spc="245" dirty="0">
                <a:solidFill>
                  <a:schemeClr val="bg1"/>
                </a:solidFill>
                <a:latin typeface="Calibri"/>
                <a:cs typeface="Calibri"/>
              </a:rPr>
              <a:t> </a:t>
            </a:r>
            <a:r>
              <a:rPr sz="800" dirty="0">
                <a:solidFill>
                  <a:schemeClr val="bg1"/>
                </a:solidFill>
                <a:latin typeface="Calibri"/>
                <a:cs typeface="Calibri"/>
              </a:rPr>
              <a:t>(b)</a:t>
            </a:r>
            <a:r>
              <a:rPr sz="800" spc="215" dirty="0">
                <a:solidFill>
                  <a:schemeClr val="bg1"/>
                </a:solidFill>
                <a:latin typeface="Calibri"/>
                <a:cs typeface="Calibri"/>
              </a:rPr>
              <a:t>  </a:t>
            </a:r>
            <a:r>
              <a:rPr sz="800" dirty="0">
                <a:solidFill>
                  <a:schemeClr val="bg1"/>
                </a:solidFill>
                <a:latin typeface="Calibri"/>
                <a:cs typeface="Calibri"/>
              </a:rPr>
              <a:t>none</a:t>
            </a:r>
            <a:r>
              <a:rPr sz="800" spc="250" dirty="0">
                <a:solidFill>
                  <a:schemeClr val="bg1"/>
                </a:solidFill>
                <a:latin typeface="Calibri"/>
                <a:cs typeface="Calibri"/>
              </a:rPr>
              <a:t> </a:t>
            </a:r>
            <a:r>
              <a:rPr sz="800" dirty="0">
                <a:solidFill>
                  <a:schemeClr val="bg1"/>
                </a:solidFill>
                <a:latin typeface="Calibri"/>
                <a:cs typeface="Calibri"/>
              </a:rPr>
              <a:t>of</a:t>
            </a:r>
            <a:r>
              <a:rPr sz="800" spc="245" dirty="0">
                <a:solidFill>
                  <a:schemeClr val="bg1"/>
                </a:solidFill>
                <a:latin typeface="Calibri"/>
                <a:cs typeface="Calibri"/>
              </a:rPr>
              <a:t> </a:t>
            </a:r>
            <a:r>
              <a:rPr sz="800" dirty="0">
                <a:solidFill>
                  <a:schemeClr val="bg1"/>
                </a:solidFill>
                <a:latin typeface="Calibri"/>
                <a:cs typeface="Calibri"/>
              </a:rPr>
              <a:t>the</a:t>
            </a:r>
            <a:r>
              <a:rPr sz="800" spc="265" dirty="0">
                <a:solidFill>
                  <a:schemeClr val="bg1"/>
                </a:solidFill>
                <a:latin typeface="Calibri"/>
                <a:cs typeface="Calibri"/>
              </a:rPr>
              <a:t> </a:t>
            </a:r>
            <a:r>
              <a:rPr sz="800" dirty="0">
                <a:solidFill>
                  <a:schemeClr val="bg1"/>
                </a:solidFill>
                <a:latin typeface="Calibri"/>
                <a:cs typeface="Calibri"/>
              </a:rPr>
              <a:t>statements</a:t>
            </a:r>
            <a:r>
              <a:rPr sz="800" spc="280" dirty="0">
                <a:solidFill>
                  <a:schemeClr val="bg1"/>
                </a:solidFill>
                <a:latin typeface="Calibri"/>
                <a:cs typeface="Calibri"/>
              </a:rPr>
              <a:t> </a:t>
            </a:r>
            <a:r>
              <a:rPr sz="800" dirty="0">
                <a:solidFill>
                  <a:schemeClr val="bg1"/>
                </a:solidFill>
                <a:latin typeface="Calibri"/>
                <a:cs typeface="Calibri"/>
              </a:rPr>
              <a:t>contained</a:t>
            </a:r>
            <a:r>
              <a:rPr sz="800" spc="240" dirty="0">
                <a:solidFill>
                  <a:schemeClr val="bg1"/>
                </a:solidFill>
                <a:latin typeface="Calibri"/>
                <a:cs typeface="Calibri"/>
              </a:rPr>
              <a:t> </a:t>
            </a:r>
            <a:r>
              <a:rPr sz="800" dirty="0">
                <a:solidFill>
                  <a:schemeClr val="bg1"/>
                </a:solidFill>
                <a:latin typeface="Calibri"/>
                <a:cs typeface="Calibri"/>
              </a:rPr>
              <a:t>in</a:t>
            </a:r>
            <a:r>
              <a:rPr sz="800" spc="270" dirty="0">
                <a:solidFill>
                  <a:schemeClr val="bg1"/>
                </a:solidFill>
                <a:latin typeface="Calibri"/>
                <a:cs typeface="Calibri"/>
              </a:rPr>
              <a:t> </a:t>
            </a:r>
            <a:r>
              <a:rPr sz="800" dirty="0">
                <a:solidFill>
                  <a:schemeClr val="bg1"/>
                </a:solidFill>
                <a:latin typeface="Calibri"/>
                <a:cs typeface="Calibri"/>
              </a:rPr>
              <a:t>these</a:t>
            </a:r>
            <a:r>
              <a:rPr sz="800" spc="250" dirty="0">
                <a:solidFill>
                  <a:schemeClr val="bg1"/>
                </a:solidFill>
                <a:latin typeface="Calibri"/>
                <a:cs typeface="Calibri"/>
              </a:rPr>
              <a:t> </a:t>
            </a:r>
            <a:r>
              <a:rPr sz="800" dirty="0">
                <a:solidFill>
                  <a:schemeClr val="bg1"/>
                </a:solidFill>
                <a:latin typeface="Calibri"/>
                <a:cs typeface="Calibri"/>
              </a:rPr>
              <a:t>particulars</a:t>
            </a:r>
            <a:r>
              <a:rPr sz="800" spc="270" dirty="0">
                <a:solidFill>
                  <a:schemeClr val="bg1"/>
                </a:solidFill>
                <a:latin typeface="Calibri"/>
                <a:cs typeface="Calibri"/>
              </a:rPr>
              <a:t> </a:t>
            </a:r>
            <a:r>
              <a:rPr sz="800" dirty="0">
                <a:solidFill>
                  <a:schemeClr val="bg1"/>
                </a:solidFill>
                <a:latin typeface="Calibri"/>
                <a:cs typeface="Calibri"/>
              </a:rPr>
              <a:t>as</a:t>
            </a:r>
            <a:r>
              <a:rPr sz="800" spc="265" dirty="0">
                <a:solidFill>
                  <a:schemeClr val="bg1"/>
                </a:solidFill>
                <a:latin typeface="Calibri"/>
                <a:cs typeface="Calibri"/>
              </a:rPr>
              <a:t> </a:t>
            </a:r>
            <a:r>
              <a:rPr sz="800" dirty="0">
                <a:solidFill>
                  <a:schemeClr val="bg1"/>
                </a:solidFill>
                <a:latin typeface="Calibri"/>
                <a:cs typeface="Calibri"/>
              </a:rPr>
              <a:t>to</a:t>
            </a:r>
            <a:r>
              <a:rPr sz="800" spc="260" dirty="0">
                <a:solidFill>
                  <a:schemeClr val="bg1"/>
                </a:solidFill>
                <a:latin typeface="Calibri"/>
                <a:cs typeface="Calibri"/>
              </a:rPr>
              <a:t> </a:t>
            </a:r>
            <a:r>
              <a:rPr sz="800" dirty="0">
                <a:solidFill>
                  <a:schemeClr val="bg1"/>
                </a:solidFill>
                <a:latin typeface="Calibri"/>
                <a:cs typeface="Calibri"/>
              </a:rPr>
              <a:t>the</a:t>
            </a:r>
            <a:r>
              <a:rPr sz="800" spc="265" dirty="0">
                <a:solidFill>
                  <a:schemeClr val="bg1"/>
                </a:solidFill>
                <a:latin typeface="Calibri"/>
                <a:cs typeface="Calibri"/>
              </a:rPr>
              <a:t> </a:t>
            </a:r>
            <a:r>
              <a:rPr sz="800" dirty="0">
                <a:solidFill>
                  <a:schemeClr val="bg1"/>
                </a:solidFill>
                <a:latin typeface="Calibri"/>
                <a:cs typeface="Calibri"/>
              </a:rPr>
              <a:t>property</a:t>
            </a:r>
            <a:r>
              <a:rPr sz="800" spc="265" dirty="0">
                <a:solidFill>
                  <a:schemeClr val="bg1"/>
                </a:solidFill>
                <a:latin typeface="Calibri"/>
                <a:cs typeface="Calibri"/>
              </a:rPr>
              <a:t> </a:t>
            </a:r>
            <a:r>
              <a:rPr sz="800" dirty="0">
                <a:solidFill>
                  <a:schemeClr val="bg1"/>
                </a:solidFill>
                <a:latin typeface="Calibri"/>
                <a:cs typeface="Calibri"/>
              </a:rPr>
              <a:t>are</a:t>
            </a:r>
            <a:r>
              <a:rPr sz="800" spc="260" dirty="0">
                <a:solidFill>
                  <a:schemeClr val="bg1"/>
                </a:solidFill>
                <a:latin typeface="Calibri"/>
                <a:cs typeface="Calibri"/>
              </a:rPr>
              <a:t> </a:t>
            </a:r>
            <a:r>
              <a:rPr sz="800" dirty="0">
                <a:solidFill>
                  <a:schemeClr val="bg1"/>
                </a:solidFill>
                <a:latin typeface="Calibri"/>
                <a:cs typeface="Calibri"/>
              </a:rPr>
              <a:t>to</a:t>
            </a:r>
            <a:r>
              <a:rPr sz="800" spc="265" dirty="0">
                <a:solidFill>
                  <a:schemeClr val="bg1"/>
                </a:solidFill>
                <a:latin typeface="Calibri"/>
                <a:cs typeface="Calibri"/>
              </a:rPr>
              <a:t> </a:t>
            </a:r>
            <a:r>
              <a:rPr sz="800" dirty="0">
                <a:solidFill>
                  <a:schemeClr val="bg1"/>
                </a:solidFill>
                <a:latin typeface="Calibri"/>
                <a:cs typeface="Calibri"/>
              </a:rPr>
              <a:t>be</a:t>
            </a:r>
            <a:r>
              <a:rPr sz="800" spc="265" dirty="0">
                <a:solidFill>
                  <a:schemeClr val="bg1"/>
                </a:solidFill>
                <a:latin typeface="Calibri"/>
                <a:cs typeface="Calibri"/>
              </a:rPr>
              <a:t> </a:t>
            </a:r>
            <a:r>
              <a:rPr sz="800" dirty="0">
                <a:solidFill>
                  <a:schemeClr val="bg1"/>
                </a:solidFill>
                <a:latin typeface="Calibri"/>
                <a:cs typeface="Calibri"/>
              </a:rPr>
              <a:t>relied</a:t>
            </a:r>
            <a:r>
              <a:rPr sz="800" spc="240" dirty="0">
                <a:solidFill>
                  <a:schemeClr val="bg1"/>
                </a:solidFill>
                <a:latin typeface="Calibri"/>
                <a:cs typeface="Calibri"/>
              </a:rPr>
              <a:t> </a:t>
            </a:r>
            <a:r>
              <a:rPr sz="800" dirty="0">
                <a:solidFill>
                  <a:schemeClr val="bg1"/>
                </a:solidFill>
                <a:latin typeface="Calibri"/>
                <a:cs typeface="Calibri"/>
              </a:rPr>
              <a:t>on</a:t>
            </a:r>
            <a:r>
              <a:rPr sz="800" spc="245" dirty="0">
                <a:solidFill>
                  <a:schemeClr val="bg1"/>
                </a:solidFill>
                <a:latin typeface="Calibri"/>
                <a:cs typeface="Calibri"/>
              </a:rPr>
              <a:t> </a:t>
            </a:r>
            <a:r>
              <a:rPr sz="800" dirty="0">
                <a:solidFill>
                  <a:schemeClr val="bg1"/>
                </a:solidFill>
                <a:latin typeface="Calibri"/>
                <a:cs typeface="Calibri"/>
              </a:rPr>
              <a:t>as</a:t>
            </a:r>
            <a:r>
              <a:rPr sz="800" spc="250" dirty="0">
                <a:solidFill>
                  <a:schemeClr val="bg1"/>
                </a:solidFill>
                <a:latin typeface="Calibri"/>
                <a:cs typeface="Calibri"/>
              </a:rPr>
              <a:t> </a:t>
            </a:r>
            <a:r>
              <a:rPr sz="800" dirty="0">
                <a:solidFill>
                  <a:schemeClr val="bg1"/>
                </a:solidFill>
                <a:latin typeface="Calibri"/>
                <a:cs typeface="Calibri"/>
              </a:rPr>
              <a:t>statements</a:t>
            </a:r>
            <a:r>
              <a:rPr sz="800" spc="254" dirty="0">
                <a:solidFill>
                  <a:schemeClr val="bg1"/>
                </a:solidFill>
                <a:latin typeface="Calibri"/>
                <a:cs typeface="Calibri"/>
              </a:rPr>
              <a:t> </a:t>
            </a:r>
            <a:r>
              <a:rPr sz="800" dirty="0">
                <a:solidFill>
                  <a:schemeClr val="bg1"/>
                </a:solidFill>
                <a:latin typeface="Calibri"/>
                <a:cs typeface="Calibri"/>
              </a:rPr>
              <a:t>or</a:t>
            </a:r>
            <a:r>
              <a:rPr sz="800" spc="254" dirty="0">
                <a:solidFill>
                  <a:schemeClr val="bg1"/>
                </a:solidFill>
                <a:latin typeface="Calibri"/>
                <a:cs typeface="Calibri"/>
              </a:rPr>
              <a:t> </a:t>
            </a:r>
            <a:r>
              <a:rPr sz="800" dirty="0">
                <a:solidFill>
                  <a:schemeClr val="bg1"/>
                </a:solidFill>
                <a:latin typeface="Calibri"/>
                <a:cs typeface="Calibri"/>
              </a:rPr>
              <a:t>representations</a:t>
            </a:r>
            <a:r>
              <a:rPr sz="800" spc="280" dirty="0">
                <a:solidFill>
                  <a:schemeClr val="bg1"/>
                </a:solidFill>
                <a:latin typeface="Calibri"/>
                <a:cs typeface="Calibri"/>
              </a:rPr>
              <a:t> </a:t>
            </a:r>
            <a:r>
              <a:rPr sz="800" dirty="0">
                <a:solidFill>
                  <a:schemeClr val="bg1"/>
                </a:solidFill>
                <a:latin typeface="Calibri"/>
                <a:cs typeface="Calibri"/>
              </a:rPr>
              <a:t>of</a:t>
            </a:r>
            <a:r>
              <a:rPr sz="800" spc="250" dirty="0">
                <a:solidFill>
                  <a:schemeClr val="bg1"/>
                </a:solidFill>
                <a:latin typeface="Calibri"/>
                <a:cs typeface="Calibri"/>
              </a:rPr>
              <a:t> </a:t>
            </a:r>
            <a:r>
              <a:rPr sz="800" dirty="0">
                <a:solidFill>
                  <a:schemeClr val="bg1"/>
                </a:solidFill>
                <a:latin typeface="Calibri"/>
                <a:cs typeface="Calibri"/>
              </a:rPr>
              <a:t>fact;</a:t>
            </a:r>
            <a:r>
              <a:rPr sz="800" spc="245" dirty="0">
                <a:solidFill>
                  <a:schemeClr val="bg1"/>
                </a:solidFill>
                <a:latin typeface="Calibri"/>
                <a:cs typeface="Calibri"/>
              </a:rPr>
              <a:t> </a:t>
            </a:r>
            <a:r>
              <a:rPr sz="800" dirty="0">
                <a:solidFill>
                  <a:schemeClr val="bg1"/>
                </a:solidFill>
                <a:latin typeface="Calibri"/>
                <a:cs typeface="Calibri"/>
              </a:rPr>
              <a:t>and</a:t>
            </a:r>
            <a:r>
              <a:rPr sz="800" spc="235" dirty="0">
                <a:solidFill>
                  <a:schemeClr val="bg1"/>
                </a:solidFill>
                <a:latin typeface="Calibri"/>
                <a:cs typeface="Calibri"/>
              </a:rPr>
              <a:t> </a:t>
            </a:r>
            <a:r>
              <a:rPr sz="800" dirty="0">
                <a:solidFill>
                  <a:schemeClr val="bg1"/>
                </a:solidFill>
                <a:latin typeface="Calibri"/>
                <a:cs typeface="Calibri"/>
              </a:rPr>
              <a:t>(c)</a:t>
            </a:r>
            <a:r>
              <a:rPr sz="800" spc="250" dirty="0">
                <a:solidFill>
                  <a:schemeClr val="bg1"/>
                </a:solidFill>
                <a:latin typeface="Calibri"/>
                <a:cs typeface="Calibri"/>
              </a:rPr>
              <a:t> </a:t>
            </a:r>
            <a:r>
              <a:rPr sz="800" dirty="0">
                <a:solidFill>
                  <a:schemeClr val="bg1"/>
                </a:solidFill>
                <a:latin typeface="Calibri"/>
                <a:cs typeface="Calibri"/>
              </a:rPr>
              <a:t>the</a:t>
            </a:r>
            <a:r>
              <a:rPr sz="800" spc="240" dirty="0">
                <a:solidFill>
                  <a:schemeClr val="bg1"/>
                </a:solidFill>
                <a:latin typeface="Calibri"/>
                <a:cs typeface="Calibri"/>
              </a:rPr>
              <a:t> </a:t>
            </a:r>
            <a:r>
              <a:rPr sz="800" dirty="0">
                <a:solidFill>
                  <a:schemeClr val="bg1"/>
                </a:solidFill>
                <a:latin typeface="Calibri"/>
                <a:cs typeface="Calibri"/>
              </a:rPr>
              <a:t>vendor/lessor</a:t>
            </a:r>
            <a:r>
              <a:rPr sz="800" spc="270" dirty="0">
                <a:solidFill>
                  <a:schemeClr val="bg1"/>
                </a:solidFill>
                <a:latin typeface="Calibri"/>
                <a:cs typeface="Calibri"/>
              </a:rPr>
              <a:t> </a:t>
            </a:r>
            <a:r>
              <a:rPr sz="800" dirty="0">
                <a:solidFill>
                  <a:schemeClr val="bg1"/>
                </a:solidFill>
                <a:latin typeface="Calibri"/>
                <a:cs typeface="Calibri"/>
              </a:rPr>
              <a:t>does</a:t>
            </a:r>
            <a:r>
              <a:rPr sz="800" spc="245" dirty="0">
                <a:solidFill>
                  <a:schemeClr val="bg1"/>
                </a:solidFill>
                <a:latin typeface="Calibri"/>
                <a:cs typeface="Calibri"/>
              </a:rPr>
              <a:t> </a:t>
            </a:r>
            <a:r>
              <a:rPr sz="800" dirty="0">
                <a:solidFill>
                  <a:schemeClr val="bg1"/>
                </a:solidFill>
                <a:latin typeface="Calibri"/>
                <a:cs typeface="Calibri"/>
              </a:rPr>
              <a:t>not</a:t>
            </a:r>
            <a:r>
              <a:rPr sz="800" spc="260" dirty="0">
                <a:solidFill>
                  <a:schemeClr val="bg1"/>
                </a:solidFill>
                <a:latin typeface="Calibri"/>
                <a:cs typeface="Calibri"/>
              </a:rPr>
              <a:t> </a:t>
            </a:r>
            <a:r>
              <a:rPr sz="800" dirty="0">
                <a:solidFill>
                  <a:schemeClr val="bg1"/>
                </a:solidFill>
                <a:latin typeface="Calibri"/>
                <a:cs typeface="Calibri"/>
              </a:rPr>
              <a:t>make</a:t>
            </a:r>
            <a:r>
              <a:rPr sz="800" spc="245" dirty="0">
                <a:solidFill>
                  <a:schemeClr val="bg1"/>
                </a:solidFill>
                <a:latin typeface="Calibri"/>
                <a:cs typeface="Calibri"/>
              </a:rPr>
              <a:t> </a:t>
            </a:r>
            <a:r>
              <a:rPr sz="800" dirty="0">
                <a:solidFill>
                  <a:schemeClr val="bg1"/>
                </a:solidFill>
                <a:latin typeface="Calibri"/>
                <a:cs typeface="Calibri"/>
              </a:rPr>
              <a:t>or</a:t>
            </a:r>
            <a:r>
              <a:rPr sz="800" spc="254" dirty="0">
                <a:solidFill>
                  <a:schemeClr val="bg1"/>
                </a:solidFill>
                <a:latin typeface="Calibri"/>
                <a:cs typeface="Calibri"/>
              </a:rPr>
              <a:t> </a:t>
            </a:r>
            <a:r>
              <a:rPr sz="800" dirty="0">
                <a:solidFill>
                  <a:schemeClr val="bg1"/>
                </a:solidFill>
                <a:latin typeface="Calibri"/>
                <a:cs typeface="Calibri"/>
              </a:rPr>
              <a:t>give,</a:t>
            </a:r>
            <a:r>
              <a:rPr sz="800" spc="240" dirty="0">
                <a:solidFill>
                  <a:schemeClr val="bg1"/>
                </a:solidFill>
                <a:latin typeface="Calibri"/>
                <a:cs typeface="Calibri"/>
              </a:rPr>
              <a:t> </a:t>
            </a:r>
            <a:r>
              <a:rPr sz="800" dirty="0">
                <a:solidFill>
                  <a:schemeClr val="bg1"/>
                </a:solidFill>
                <a:latin typeface="Calibri"/>
                <a:cs typeface="Calibri"/>
              </a:rPr>
              <a:t>and</a:t>
            </a:r>
            <a:r>
              <a:rPr sz="800" spc="260" dirty="0">
                <a:solidFill>
                  <a:schemeClr val="bg1"/>
                </a:solidFill>
                <a:latin typeface="Calibri"/>
                <a:cs typeface="Calibri"/>
              </a:rPr>
              <a:t> </a:t>
            </a:r>
            <a:r>
              <a:rPr sz="800" dirty="0">
                <a:solidFill>
                  <a:schemeClr val="bg1"/>
                </a:solidFill>
                <a:latin typeface="Calibri"/>
                <a:cs typeface="Calibri"/>
              </a:rPr>
              <a:t>neither</a:t>
            </a:r>
            <a:r>
              <a:rPr sz="800" spc="260" dirty="0">
                <a:solidFill>
                  <a:schemeClr val="bg1"/>
                </a:solidFill>
                <a:latin typeface="Calibri"/>
                <a:cs typeface="Calibri"/>
              </a:rPr>
              <a:t> </a:t>
            </a:r>
            <a:r>
              <a:rPr lang="en-GB" sz="800" dirty="0">
                <a:solidFill>
                  <a:schemeClr val="bg1"/>
                </a:solidFill>
                <a:latin typeface="Calibri"/>
                <a:cs typeface="Calibri"/>
              </a:rPr>
              <a:t>Kinney Green LLP </a:t>
            </a:r>
            <a:r>
              <a:rPr sz="800" dirty="0">
                <a:solidFill>
                  <a:schemeClr val="bg1"/>
                </a:solidFill>
                <a:latin typeface="Calibri"/>
                <a:cs typeface="Calibri"/>
              </a:rPr>
              <a:t>nor</a:t>
            </a:r>
            <a:r>
              <a:rPr sz="800" spc="240" dirty="0">
                <a:solidFill>
                  <a:schemeClr val="bg1"/>
                </a:solidFill>
                <a:latin typeface="Calibri"/>
                <a:cs typeface="Calibri"/>
              </a:rPr>
              <a:t> </a:t>
            </a:r>
            <a:r>
              <a:rPr sz="800" dirty="0">
                <a:solidFill>
                  <a:schemeClr val="bg1"/>
                </a:solidFill>
                <a:latin typeface="Calibri"/>
                <a:cs typeface="Calibri"/>
              </a:rPr>
              <a:t>any</a:t>
            </a:r>
            <a:r>
              <a:rPr sz="800" spc="254" dirty="0">
                <a:solidFill>
                  <a:schemeClr val="bg1"/>
                </a:solidFill>
                <a:latin typeface="Calibri"/>
                <a:cs typeface="Calibri"/>
              </a:rPr>
              <a:t> </a:t>
            </a:r>
            <a:r>
              <a:rPr sz="800" dirty="0">
                <a:solidFill>
                  <a:schemeClr val="bg1"/>
                </a:solidFill>
                <a:latin typeface="Calibri"/>
                <a:cs typeface="Calibri"/>
              </a:rPr>
              <a:t>of</a:t>
            </a:r>
            <a:r>
              <a:rPr sz="800" spc="250" dirty="0">
                <a:solidFill>
                  <a:schemeClr val="bg1"/>
                </a:solidFill>
                <a:latin typeface="Calibri"/>
                <a:cs typeface="Calibri"/>
              </a:rPr>
              <a:t> </a:t>
            </a:r>
            <a:r>
              <a:rPr sz="800" dirty="0">
                <a:solidFill>
                  <a:schemeClr val="bg1"/>
                </a:solidFill>
                <a:latin typeface="Calibri"/>
                <a:cs typeface="Calibri"/>
              </a:rPr>
              <a:t>its</a:t>
            </a:r>
            <a:r>
              <a:rPr sz="800" spc="265" dirty="0">
                <a:solidFill>
                  <a:schemeClr val="bg1"/>
                </a:solidFill>
                <a:latin typeface="Calibri"/>
                <a:cs typeface="Calibri"/>
              </a:rPr>
              <a:t> </a:t>
            </a:r>
            <a:r>
              <a:rPr sz="800" dirty="0">
                <a:solidFill>
                  <a:schemeClr val="bg1"/>
                </a:solidFill>
                <a:latin typeface="Calibri"/>
                <a:cs typeface="Calibri"/>
              </a:rPr>
              <a:t>members</a:t>
            </a:r>
            <a:r>
              <a:rPr sz="800" spc="254" dirty="0">
                <a:solidFill>
                  <a:schemeClr val="bg1"/>
                </a:solidFill>
                <a:latin typeface="Calibri"/>
                <a:cs typeface="Calibri"/>
              </a:rPr>
              <a:t> </a:t>
            </a:r>
            <a:r>
              <a:rPr sz="800" spc="-25" dirty="0">
                <a:solidFill>
                  <a:schemeClr val="bg1"/>
                </a:solidFill>
                <a:latin typeface="Calibri"/>
                <a:cs typeface="Calibri"/>
              </a:rPr>
              <a:t>or</a:t>
            </a:r>
            <a:r>
              <a:rPr sz="800" spc="500" dirty="0">
                <a:solidFill>
                  <a:schemeClr val="bg1"/>
                </a:solidFill>
                <a:latin typeface="Calibri"/>
                <a:cs typeface="Calibri"/>
              </a:rPr>
              <a:t> </a:t>
            </a:r>
            <a:r>
              <a:rPr sz="800" dirty="0">
                <a:solidFill>
                  <a:schemeClr val="bg1"/>
                </a:solidFill>
                <a:latin typeface="Calibri"/>
                <a:cs typeface="Calibri"/>
              </a:rPr>
              <a:t>any</a:t>
            </a:r>
            <a:r>
              <a:rPr sz="800" spc="290" dirty="0">
                <a:solidFill>
                  <a:schemeClr val="bg1"/>
                </a:solidFill>
                <a:latin typeface="Calibri"/>
                <a:cs typeface="Calibri"/>
              </a:rPr>
              <a:t> </a:t>
            </a:r>
            <a:r>
              <a:rPr sz="800" dirty="0">
                <a:solidFill>
                  <a:schemeClr val="bg1"/>
                </a:solidFill>
                <a:latin typeface="Calibri"/>
                <a:cs typeface="Calibri"/>
              </a:rPr>
              <a:t>person</a:t>
            </a:r>
            <a:r>
              <a:rPr sz="800" spc="295" dirty="0">
                <a:solidFill>
                  <a:schemeClr val="bg1"/>
                </a:solidFill>
                <a:latin typeface="Calibri"/>
                <a:cs typeface="Calibri"/>
              </a:rPr>
              <a:t> </a:t>
            </a:r>
            <a:r>
              <a:rPr sz="800" dirty="0">
                <a:solidFill>
                  <a:schemeClr val="bg1"/>
                </a:solidFill>
                <a:latin typeface="Calibri"/>
                <a:cs typeface="Calibri"/>
              </a:rPr>
              <a:t>in</a:t>
            </a:r>
            <a:r>
              <a:rPr sz="800" spc="285" dirty="0">
                <a:solidFill>
                  <a:schemeClr val="bg1"/>
                </a:solidFill>
                <a:latin typeface="Calibri"/>
                <a:cs typeface="Calibri"/>
              </a:rPr>
              <a:t> </a:t>
            </a:r>
            <a:r>
              <a:rPr sz="800" dirty="0">
                <a:solidFill>
                  <a:schemeClr val="bg1"/>
                </a:solidFill>
                <a:latin typeface="Calibri"/>
                <a:cs typeface="Calibri"/>
              </a:rPr>
              <a:t>its</a:t>
            </a:r>
            <a:r>
              <a:rPr sz="800" spc="265" dirty="0">
                <a:solidFill>
                  <a:schemeClr val="bg1"/>
                </a:solidFill>
                <a:latin typeface="Calibri"/>
                <a:cs typeface="Calibri"/>
              </a:rPr>
              <a:t>  </a:t>
            </a:r>
            <a:r>
              <a:rPr sz="800" dirty="0">
                <a:solidFill>
                  <a:schemeClr val="bg1"/>
                </a:solidFill>
                <a:latin typeface="Calibri"/>
                <a:cs typeface="Calibri"/>
              </a:rPr>
              <a:t>employment</a:t>
            </a:r>
            <a:r>
              <a:rPr sz="800" spc="305" dirty="0">
                <a:solidFill>
                  <a:schemeClr val="bg1"/>
                </a:solidFill>
                <a:latin typeface="Calibri"/>
                <a:cs typeface="Calibri"/>
              </a:rPr>
              <a:t> </a:t>
            </a:r>
            <a:r>
              <a:rPr sz="800" dirty="0">
                <a:solidFill>
                  <a:schemeClr val="bg1"/>
                </a:solidFill>
                <a:latin typeface="Calibri"/>
                <a:cs typeface="Calibri"/>
              </a:rPr>
              <a:t>has</a:t>
            </a:r>
            <a:r>
              <a:rPr sz="800" spc="300" dirty="0">
                <a:solidFill>
                  <a:schemeClr val="bg1"/>
                </a:solidFill>
                <a:latin typeface="Calibri"/>
                <a:cs typeface="Calibri"/>
              </a:rPr>
              <a:t> </a:t>
            </a:r>
            <a:r>
              <a:rPr sz="800" dirty="0">
                <a:solidFill>
                  <a:schemeClr val="bg1"/>
                </a:solidFill>
                <a:latin typeface="Calibri"/>
                <a:cs typeface="Calibri"/>
              </a:rPr>
              <a:t>any</a:t>
            </a:r>
            <a:r>
              <a:rPr sz="800" spc="295" dirty="0">
                <a:solidFill>
                  <a:schemeClr val="bg1"/>
                </a:solidFill>
                <a:latin typeface="Calibri"/>
                <a:cs typeface="Calibri"/>
              </a:rPr>
              <a:t> </a:t>
            </a:r>
            <a:r>
              <a:rPr sz="800" dirty="0">
                <a:solidFill>
                  <a:schemeClr val="bg1"/>
                </a:solidFill>
                <a:latin typeface="Calibri"/>
                <a:cs typeface="Calibri"/>
              </a:rPr>
              <a:t>authority</a:t>
            </a:r>
            <a:r>
              <a:rPr sz="800" spc="320" dirty="0">
                <a:solidFill>
                  <a:schemeClr val="bg1"/>
                </a:solidFill>
                <a:latin typeface="Calibri"/>
                <a:cs typeface="Calibri"/>
              </a:rPr>
              <a:t> </a:t>
            </a:r>
            <a:r>
              <a:rPr sz="800" dirty="0">
                <a:solidFill>
                  <a:schemeClr val="bg1"/>
                </a:solidFill>
                <a:latin typeface="Calibri"/>
                <a:cs typeface="Calibri"/>
              </a:rPr>
              <a:t>to</a:t>
            </a:r>
            <a:r>
              <a:rPr sz="800" spc="300" dirty="0">
                <a:solidFill>
                  <a:schemeClr val="bg1"/>
                </a:solidFill>
                <a:latin typeface="Calibri"/>
                <a:cs typeface="Calibri"/>
              </a:rPr>
              <a:t> </a:t>
            </a:r>
            <a:r>
              <a:rPr sz="800" dirty="0">
                <a:solidFill>
                  <a:schemeClr val="bg1"/>
                </a:solidFill>
                <a:latin typeface="Calibri"/>
                <a:cs typeface="Calibri"/>
              </a:rPr>
              <a:t>make</a:t>
            </a:r>
            <a:r>
              <a:rPr sz="800" spc="305" dirty="0">
                <a:solidFill>
                  <a:schemeClr val="bg1"/>
                </a:solidFill>
                <a:latin typeface="Calibri"/>
                <a:cs typeface="Calibri"/>
              </a:rPr>
              <a:t> </a:t>
            </a:r>
            <a:r>
              <a:rPr sz="800" dirty="0">
                <a:solidFill>
                  <a:schemeClr val="bg1"/>
                </a:solidFill>
                <a:latin typeface="Calibri"/>
                <a:cs typeface="Calibri"/>
              </a:rPr>
              <a:t>or</a:t>
            </a:r>
            <a:r>
              <a:rPr sz="800" spc="290" dirty="0">
                <a:solidFill>
                  <a:schemeClr val="bg1"/>
                </a:solidFill>
                <a:latin typeface="Calibri"/>
                <a:cs typeface="Calibri"/>
              </a:rPr>
              <a:t> </a:t>
            </a:r>
            <a:r>
              <a:rPr sz="800" dirty="0">
                <a:solidFill>
                  <a:schemeClr val="bg1"/>
                </a:solidFill>
                <a:latin typeface="Calibri"/>
                <a:cs typeface="Calibri"/>
              </a:rPr>
              <a:t>give,</a:t>
            </a:r>
            <a:r>
              <a:rPr sz="800" spc="295" dirty="0">
                <a:solidFill>
                  <a:schemeClr val="bg1"/>
                </a:solidFill>
                <a:latin typeface="Calibri"/>
                <a:cs typeface="Calibri"/>
              </a:rPr>
              <a:t> </a:t>
            </a:r>
            <a:r>
              <a:rPr sz="800" dirty="0">
                <a:solidFill>
                  <a:schemeClr val="bg1"/>
                </a:solidFill>
                <a:latin typeface="Calibri"/>
                <a:cs typeface="Calibri"/>
              </a:rPr>
              <a:t>any</a:t>
            </a:r>
            <a:r>
              <a:rPr sz="800" spc="295" dirty="0">
                <a:solidFill>
                  <a:schemeClr val="bg1"/>
                </a:solidFill>
                <a:latin typeface="Calibri"/>
                <a:cs typeface="Calibri"/>
              </a:rPr>
              <a:t> </a:t>
            </a:r>
            <a:r>
              <a:rPr sz="800" dirty="0">
                <a:solidFill>
                  <a:schemeClr val="bg1"/>
                </a:solidFill>
                <a:latin typeface="Calibri"/>
                <a:cs typeface="Calibri"/>
              </a:rPr>
              <a:t>representation</a:t>
            </a:r>
            <a:r>
              <a:rPr sz="800" spc="310" dirty="0">
                <a:solidFill>
                  <a:schemeClr val="bg1"/>
                </a:solidFill>
                <a:latin typeface="Calibri"/>
                <a:cs typeface="Calibri"/>
              </a:rPr>
              <a:t> </a:t>
            </a:r>
            <a:r>
              <a:rPr sz="800" dirty="0">
                <a:solidFill>
                  <a:schemeClr val="bg1"/>
                </a:solidFill>
                <a:latin typeface="Calibri"/>
                <a:cs typeface="Calibri"/>
              </a:rPr>
              <a:t>or</a:t>
            </a:r>
            <a:r>
              <a:rPr sz="800" spc="295" dirty="0">
                <a:solidFill>
                  <a:schemeClr val="bg1"/>
                </a:solidFill>
                <a:latin typeface="Calibri"/>
                <a:cs typeface="Calibri"/>
              </a:rPr>
              <a:t> </a:t>
            </a:r>
            <a:r>
              <a:rPr sz="800" dirty="0">
                <a:solidFill>
                  <a:schemeClr val="bg1"/>
                </a:solidFill>
                <a:latin typeface="Calibri"/>
                <a:cs typeface="Calibri"/>
              </a:rPr>
              <a:t>warranty</a:t>
            </a:r>
            <a:r>
              <a:rPr sz="800" spc="300" dirty="0">
                <a:solidFill>
                  <a:schemeClr val="bg1"/>
                </a:solidFill>
                <a:latin typeface="Calibri"/>
                <a:cs typeface="Calibri"/>
              </a:rPr>
              <a:t> </a:t>
            </a:r>
            <a:r>
              <a:rPr sz="800" dirty="0">
                <a:solidFill>
                  <a:schemeClr val="bg1"/>
                </a:solidFill>
                <a:latin typeface="Calibri"/>
                <a:cs typeface="Calibri"/>
              </a:rPr>
              <a:t>whatsoever</a:t>
            </a:r>
            <a:r>
              <a:rPr sz="800" spc="300" dirty="0">
                <a:solidFill>
                  <a:schemeClr val="bg1"/>
                </a:solidFill>
                <a:latin typeface="Calibri"/>
                <a:cs typeface="Calibri"/>
              </a:rPr>
              <a:t> </a:t>
            </a:r>
            <a:r>
              <a:rPr sz="800" dirty="0">
                <a:solidFill>
                  <a:schemeClr val="bg1"/>
                </a:solidFill>
                <a:latin typeface="Calibri"/>
                <a:cs typeface="Calibri"/>
              </a:rPr>
              <a:t>in</a:t>
            </a:r>
            <a:r>
              <a:rPr sz="800" spc="285" dirty="0">
                <a:solidFill>
                  <a:schemeClr val="bg1"/>
                </a:solidFill>
                <a:latin typeface="Calibri"/>
                <a:cs typeface="Calibri"/>
              </a:rPr>
              <a:t> </a:t>
            </a:r>
            <a:r>
              <a:rPr sz="800" dirty="0">
                <a:solidFill>
                  <a:schemeClr val="bg1"/>
                </a:solidFill>
                <a:latin typeface="Calibri"/>
                <a:cs typeface="Calibri"/>
              </a:rPr>
              <a:t>relation</a:t>
            </a:r>
            <a:r>
              <a:rPr sz="800" spc="295" dirty="0">
                <a:solidFill>
                  <a:schemeClr val="bg1"/>
                </a:solidFill>
                <a:latin typeface="Calibri"/>
                <a:cs typeface="Calibri"/>
              </a:rPr>
              <a:t> </a:t>
            </a:r>
            <a:r>
              <a:rPr sz="800" dirty="0">
                <a:solidFill>
                  <a:schemeClr val="bg1"/>
                </a:solidFill>
                <a:latin typeface="Calibri"/>
                <a:cs typeface="Calibri"/>
              </a:rPr>
              <a:t>to</a:t>
            </a:r>
            <a:r>
              <a:rPr sz="800" spc="330" dirty="0">
                <a:solidFill>
                  <a:schemeClr val="bg1"/>
                </a:solidFill>
                <a:latin typeface="Calibri"/>
                <a:cs typeface="Calibri"/>
              </a:rPr>
              <a:t> </a:t>
            </a:r>
            <a:r>
              <a:rPr sz="800" dirty="0">
                <a:solidFill>
                  <a:schemeClr val="bg1"/>
                </a:solidFill>
                <a:latin typeface="Calibri"/>
                <a:cs typeface="Calibri"/>
              </a:rPr>
              <a:t>the</a:t>
            </a:r>
            <a:r>
              <a:rPr sz="800" spc="300" dirty="0">
                <a:solidFill>
                  <a:schemeClr val="bg1"/>
                </a:solidFill>
                <a:latin typeface="Calibri"/>
                <a:cs typeface="Calibri"/>
              </a:rPr>
              <a:t> </a:t>
            </a:r>
            <a:r>
              <a:rPr sz="800" dirty="0">
                <a:solidFill>
                  <a:schemeClr val="bg1"/>
                </a:solidFill>
                <a:latin typeface="Calibri"/>
                <a:cs typeface="Calibri"/>
              </a:rPr>
              <a:t>property.</a:t>
            </a:r>
            <a:r>
              <a:rPr sz="800" spc="305" dirty="0">
                <a:solidFill>
                  <a:schemeClr val="bg1"/>
                </a:solidFill>
                <a:latin typeface="Calibri"/>
                <a:cs typeface="Calibri"/>
              </a:rPr>
              <a:t> </a:t>
            </a:r>
            <a:r>
              <a:rPr sz="800" dirty="0">
                <a:solidFill>
                  <a:schemeClr val="bg1"/>
                </a:solidFill>
                <a:latin typeface="Calibri"/>
                <a:cs typeface="Calibri"/>
              </a:rPr>
              <a:t>The</a:t>
            </a:r>
            <a:r>
              <a:rPr sz="800" spc="300" dirty="0">
                <a:solidFill>
                  <a:schemeClr val="bg1"/>
                </a:solidFill>
                <a:latin typeface="Calibri"/>
                <a:cs typeface="Calibri"/>
              </a:rPr>
              <a:t> </a:t>
            </a:r>
            <a:r>
              <a:rPr sz="800" dirty="0">
                <a:solidFill>
                  <a:schemeClr val="bg1"/>
                </a:solidFill>
                <a:latin typeface="Calibri"/>
                <a:cs typeface="Calibri"/>
              </a:rPr>
              <a:t>only</a:t>
            </a:r>
            <a:r>
              <a:rPr sz="800" spc="295" dirty="0">
                <a:solidFill>
                  <a:schemeClr val="bg1"/>
                </a:solidFill>
                <a:latin typeface="Calibri"/>
                <a:cs typeface="Calibri"/>
              </a:rPr>
              <a:t> </a:t>
            </a:r>
            <a:r>
              <a:rPr sz="800" dirty="0">
                <a:solidFill>
                  <a:schemeClr val="bg1"/>
                </a:solidFill>
                <a:latin typeface="Calibri"/>
                <a:cs typeface="Calibri"/>
              </a:rPr>
              <a:t>representations,</a:t>
            </a:r>
            <a:r>
              <a:rPr sz="800" spc="325" dirty="0">
                <a:solidFill>
                  <a:schemeClr val="bg1"/>
                </a:solidFill>
                <a:latin typeface="Calibri"/>
                <a:cs typeface="Calibri"/>
              </a:rPr>
              <a:t> </a:t>
            </a:r>
            <a:r>
              <a:rPr sz="800" dirty="0">
                <a:solidFill>
                  <a:schemeClr val="bg1"/>
                </a:solidFill>
                <a:latin typeface="Calibri"/>
                <a:cs typeface="Calibri"/>
              </a:rPr>
              <a:t>warranties,</a:t>
            </a:r>
            <a:r>
              <a:rPr sz="800" spc="305" dirty="0">
                <a:solidFill>
                  <a:schemeClr val="bg1"/>
                </a:solidFill>
                <a:latin typeface="Calibri"/>
                <a:cs typeface="Calibri"/>
              </a:rPr>
              <a:t> </a:t>
            </a:r>
            <a:r>
              <a:rPr sz="800" dirty="0">
                <a:solidFill>
                  <a:schemeClr val="bg1"/>
                </a:solidFill>
                <a:latin typeface="Calibri"/>
                <a:cs typeface="Calibri"/>
              </a:rPr>
              <a:t>undertakings</a:t>
            </a:r>
            <a:r>
              <a:rPr sz="800" spc="315" dirty="0">
                <a:solidFill>
                  <a:schemeClr val="bg1"/>
                </a:solidFill>
                <a:latin typeface="Calibri"/>
                <a:cs typeface="Calibri"/>
              </a:rPr>
              <a:t> </a:t>
            </a:r>
            <a:r>
              <a:rPr sz="800" dirty="0">
                <a:solidFill>
                  <a:schemeClr val="bg1"/>
                </a:solidFill>
                <a:latin typeface="Calibri"/>
                <a:cs typeface="Calibri"/>
              </a:rPr>
              <a:t>and</a:t>
            </a:r>
            <a:r>
              <a:rPr sz="800" spc="295" dirty="0">
                <a:solidFill>
                  <a:schemeClr val="bg1"/>
                </a:solidFill>
                <a:latin typeface="Calibri"/>
                <a:cs typeface="Calibri"/>
              </a:rPr>
              <a:t> </a:t>
            </a:r>
            <a:r>
              <a:rPr sz="800" dirty="0">
                <a:solidFill>
                  <a:schemeClr val="bg1"/>
                </a:solidFill>
                <a:latin typeface="Calibri"/>
                <a:cs typeface="Calibri"/>
              </a:rPr>
              <a:t>contractual</a:t>
            </a:r>
            <a:r>
              <a:rPr sz="800" spc="305" dirty="0">
                <a:solidFill>
                  <a:schemeClr val="bg1"/>
                </a:solidFill>
                <a:latin typeface="Calibri"/>
                <a:cs typeface="Calibri"/>
              </a:rPr>
              <a:t> </a:t>
            </a:r>
            <a:r>
              <a:rPr sz="800" dirty="0">
                <a:solidFill>
                  <a:schemeClr val="bg1"/>
                </a:solidFill>
                <a:latin typeface="Calibri"/>
                <a:cs typeface="Calibri"/>
              </a:rPr>
              <a:t>obligations</a:t>
            </a:r>
            <a:r>
              <a:rPr sz="800" spc="315" dirty="0">
                <a:solidFill>
                  <a:schemeClr val="bg1"/>
                </a:solidFill>
                <a:latin typeface="Calibri"/>
                <a:cs typeface="Calibri"/>
              </a:rPr>
              <a:t> </a:t>
            </a:r>
            <a:r>
              <a:rPr sz="800" dirty="0">
                <a:solidFill>
                  <a:schemeClr val="bg1"/>
                </a:solidFill>
                <a:latin typeface="Calibri"/>
                <a:cs typeface="Calibri"/>
              </a:rPr>
              <a:t>to</a:t>
            </a:r>
            <a:r>
              <a:rPr sz="800" spc="305" dirty="0">
                <a:solidFill>
                  <a:schemeClr val="bg1"/>
                </a:solidFill>
                <a:latin typeface="Calibri"/>
                <a:cs typeface="Calibri"/>
              </a:rPr>
              <a:t> </a:t>
            </a:r>
            <a:r>
              <a:rPr sz="800" dirty="0">
                <a:solidFill>
                  <a:schemeClr val="bg1"/>
                </a:solidFill>
                <a:latin typeface="Calibri"/>
                <a:cs typeface="Calibri"/>
              </a:rPr>
              <a:t>be</a:t>
            </a:r>
            <a:r>
              <a:rPr sz="800" spc="300" dirty="0">
                <a:solidFill>
                  <a:schemeClr val="bg1"/>
                </a:solidFill>
                <a:latin typeface="Calibri"/>
                <a:cs typeface="Calibri"/>
              </a:rPr>
              <a:t> </a:t>
            </a:r>
            <a:r>
              <a:rPr sz="800" dirty="0">
                <a:solidFill>
                  <a:schemeClr val="bg1"/>
                </a:solidFill>
                <a:latin typeface="Calibri"/>
                <a:cs typeface="Calibri"/>
              </a:rPr>
              <a:t>given</a:t>
            </a:r>
            <a:r>
              <a:rPr sz="800" spc="295" dirty="0">
                <a:solidFill>
                  <a:schemeClr val="bg1"/>
                </a:solidFill>
                <a:latin typeface="Calibri"/>
                <a:cs typeface="Calibri"/>
              </a:rPr>
              <a:t> </a:t>
            </a:r>
            <a:r>
              <a:rPr sz="800" dirty="0">
                <a:solidFill>
                  <a:schemeClr val="bg1"/>
                </a:solidFill>
                <a:latin typeface="Calibri"/>
                <a:cs typeface="Calibri"/>
              </a:rPr>
              <a:t>or</a:t>
            </a:r>
            <a:r>
              <a:rPr sz="800" spc="295" dirty="0">
                <a:solidFill>
                  <a:schemeClr val="bg1"/>
                </a:solidFill>
                <a:latin typeface="Calibri"/>
                <a:cs typeface="Calibri"/>
              </a:rPr>
              <a:t> </a:t>
            </a:r>
            <a:r>
              <a:rPr sz="800" spc="-10" dirty="0">
                <a:solidFill>
                  <a:schemeClr val="bg1"/>
                </a:solidFill>
                <a:latin typeface="Calibri"/>
                <a:cs typeface="Calibri"/>
              </a:rPr>
              <a:t>undertaken</a:t>
            </a:r>
            <a:r>
              <a:rPr sz="800" spc="500" dirty="0">
                <a:solidFill>
                  <a:schemeClr val="bg1"/>
                </a:solidFill>
                <a:latin typeface="Calibri"/>
                <a:cs typeface="Calibri"/>
              </a:rPr>
              <a:t>  </a:t>
            </a:r>
            <a:r>
              <a:rPr sz="800" dirty="0">
                <a:solidFill>
                  <a:schemeClr val="bg1"/>
                </a:solidFill>
                <a:latin typeface="Calibri"/>
                <a:cs typeface="Calibri"/>
              </a:rPr>
              <a:t>by</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vendor/lessor</a:t>
            </a:r>
            <a:r>
              <a:rPr sz="800" spc="300" dirty="0">
                <a:solidFill>
                  <a:schemeClr val="bg1"/>
                </a:solidFill>
                <a:latin typeface="Calibri"/>
                <a:cs typeface="Calibri"/>
              </a:rPr>
              <a:t> </a:t>
            </a:r>
            <a:r>
              <a:rPr sz="800" dirty="0">
                <a:solidFill>
                  <a:schemeClr val="bg1"/>
                </a:solidFill>
                <a:latin typeface="Calibri"/>
                <a:cs typeface="Calibri"/>
              </a:rPr>
              <a:t>are</a:t>
            </a:r>
            <a:r>
              <a:rPr sz="800" spc="310" dirty="0">
                <a:solidFill>
                  <a:schemeClr val="bg1"/>
                </a:solidFill>
                <a:latin typeface="Calibri"/>
                <a:cs typeface="Calibri"/>
              </a:rPr>
              <a:t> </a:t>
            </a:r>
            <a:r>
              <a:rPr sz="800" dirty="0">
                <a:solidFill>
                  <a:schemeClr val="bg1"/>
                </a:solidFill>
                <a:latin typeface="Calibri"/>
                <a:cs typeface="Calibri"/>
              </a:rPr>
              <a:t>those</a:t>
            </a:r>
            <a:r>
              <a:rPr sz="800" spc="260" dirty="0">
                <a:solidFill>
                  <a:schemeClr val="bg1"/>
                </a:solidFill>
                <a:latin typeface="Calibri"/>
                <a:cs typeface="Calibri"/>
              </a:rPr>
              <a:t>  </a:t>
            </a:r>
            <a:r>
              <a:rPr sz="800" dirty="0">
                <a:solidFill>
                  <a:schemeClr val="bg1"/>
                </a:solidFill>
                <a:latin typeface="Calibri"/>
                <a:cs typeface="Calibri"/>
              </a:rPr>
              <a:t>contained</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expressly</a:t>
            </a:r>
            <a:r>
              <a:rPr sz="800" spc="295" dirty="0">
                <a:solidFill>
                  <a:schemeClr val="bg1"/>
                </a:solidFill>
                <a:latin typeface="Calibri"/>
                <a:cs typeface="Calibri"/>
              </a:rPr>
              <a:t> </a:t>
            </a:r>
            <a:r>
              <a:rPr sz="800" dirty="0">
                <a:solidFill>
                  <a:schemeClr val="bg1"/>
                </a:solidFill>
                <a:latin typeface="Calibri"/>
                <a:cs typeface="Calibri"/>
              </a:rPr>
              <a:t>referred</a:t>
            </a:r>
            <a:r>
              <a:rPr sz="800" spc="280" dirty="0">
                <a:solidFill>
                  <a:schemeClr val="bg1"/>
                </a:solidFill>
                <a:latin typeface="Calibri"/>
                <a:cs typeface="Calibri"/>
              </a:rPr>
              <a:t> </a:t>
            </a:r>
            <a:r>
              <a:rPr sz="800" dirty="0">
                <a:solidFill>
                  <a:schemeClr val="bg1"/>
                </a:solidFill>
                <a:latin typeface="Calibri"/>
                <a:cs typeface="Calibri"/>
              </a:rPr>
              <a:t>to</a:t>
            </a:r>
            <a:r>
              <a:rPr sz="800" spc="315" dirty="0">
                <a:solidFill>
                  <a:schemeClr val="bg1"/>
                </a:solidFill>
                <a:latin typeface="Calibri"/>
                <a:cs typeface="Calibri"/>
              </a:rPr>
              <a:t> </a:t>
            </a:r>
            <a:r>
              <a:rPr sz="800" dirty="0">
                <a:solidFill>
                  <a:schemeClr val="bg1"/>
                </a:solidFill>
                <a:latin typeface="Calibri"/>
                <a:cs typeface="Calibri"/>
              </a:rPr>
              <a:t>in</a:t>
            </a:r>
            <a:r>
              <a:rPr sz="800" spc="275" dirty="0">
                <a:solidFill>
                  <a:schemeClr val="bg1"/>
                </a:solidFill>
                <a:latin typeface="Calibri"/>
                <a:cs typeface="Calibri"/>
              </a:rPr>
              <a:t> </a:t>
            </a:r>
            <a:r>
              <a:rPr sz="800" dirty="0">
                <a:solidFill>
                  <a:schemeClr val="bg1"/>
                </a:solidFill>
                <a:latin typeface="Calibri"/>
                <a:cs typeface="Calibri"/>
              </a:rPr>
              <a:t>the</a:t>
            </a:r>
            <a:r>
              <a:rPr sz="800" spc="295" dirty="0">
                <a:solidFill>
                  <a:schemeClr val="bg1"/>
                </a:solidFill>
                <a:latin typeface="Calibri"/>
                <a:cs typeface="Calibri"/>
              </a:rPr>
              <a:t> </a:t>
            </a:r>
            <a:r>
              <a:rPr sz="800" dirty="0">
                <a:solidFill>
                  <a:schemeClr val="bg1"/>
                </a:solidFill>
                <a:latin typeface="Calibri"/>
                <a:cs typeface="Calibri"/>
              </a:rPr>
              <a:t>written</a:t>
            </a:r>
            <a:r>
              <a:rPr sz="800" spc="280" dirty="0">
                <a:solidFill>
                  <a:schemeClr val="bg1"/>
                </a:solidFill>
                <a:latin typeface="Calibri"/>
                <a:cs typeface="Calibri"/>
              </a:rPr>
              <a:t> </a:t>
            </a:r>
            <a:r>
              <a:rPr sz="800" dirty="0">
                <a:solidFill>
                  <a:schemeClr val="bg1"/>
                </a:solidFill>
                <a:latin typeface="Calibri"/>
                <a:cs typeface="Calibri"/>
              </a:rPr>
              <a:t>contract</a:t>
            </a:r>
            <a:r>
              <a:rPr sz="800" spc="310" dirty="0">
                <a:solidFill>
                  <a:schemeClr val="bg1"/>
                </a:solidFill>
                <a:latin typeface="Calibri"/>
                <a:cs typeface="Calibri"/>
              </a:rPr>
              <a:t> </a:t>
            </a:r>
            <a:r>
              <a:rPr sz="800" dirty="0">
                <a:solidFill>
                  <a:schemeClr val="bg1"/>
                </a:solidFill>
                <a:latin typeface="Calibri"/>
                <a:cs typeface="Calibri"/>
              </a:rPr>
              <a:t>for</a:t>
            </a:r>
            <a:r>
              <a:rPr sz="800" spc="285" dirty="0">
                <a:solidFill>
                  <a:schemeClr val="bg1"/>
                </a:solidFill>
                <a:latin typeface="Calibri"/>
                <a:cs typeface="Calibri"/>
              </a:rPr>
              <a:t> </a:t>
            </a:r>
            <a:r>
              <a:rPr sz="800" dirty="0">
                <a:solidFill>
                  <a:schemeClr val="bg1"/>
                </a:solidFill>
                <a:latin typeface="Calibri"/>
                <a:cs typeface="Calibri"/>
              </a:rPr>
              <a:t>sale</a:t>
            </a:r>
            <a:r>
              <a:rPr sz="800" spc="290" dirty="0">
                <a:solidFill>
                  <a:schemeClr val="bg1"/>
                </a:solidFill>
                <a:latin typeface="Calibri"/>
                <a:cs typeface="Calibri"/>
              </a:rPr>
              <a:t> </a:t>
            </a:r>
            <a:r>
              <a:rPr sz="800" dirty="0">
                <a:solidFill>
                  <a:schemeClr val="bg1"/>
                </a:solidFill>
                <a:latin typeface="Calibri"/>
                <a:cs typeface="Calibri"/>
              </a:rPr>
              <a:t>or</a:t>
            </a:r>
            <a:r>
              <a:rPr sz="800" spc="285" dirty="0">
                <a:solidFill>
                  <a:schemeClr val="bg1"/>
                </a:solidFill>
                <a:latin typeface="Calibri"/>
                <a:cs typeface="Calibri"/>
              </a:rPr>
              <a:t> </a:t>
            </a:r>
            <a:r>
              <a:rPr sz="800" dirty="0">
                <a:solidFill>
                  <a:schemeClr val="bg1"/>
                </a:solidFill>
                <a:latin typeface="Calibri"/>
                <a:cs typeface="Calibri"/>
              </a:rPr>
              <a:t>agreement</a:t>
            </a:r>
            <a:r>
              <a:rPr sz="800" spc="280" dirty="0">
                <a:solidFill>
                  <a:schemeClr val="bg1"/>
                </a:solidFill>
                <a:latin typeface="Calibri"/>
                <a:cs typeface="Calibri"/>
              </a:rPr>
              <a:t> </a:t>
            </a:r>
            <a:r>
              <a:rPr sz="800" dirty="0">
                <a:solidFill>
                  <a:schemeClr val="bg1"/>
                </a:solidFill>
                <a:latin typeface="Calibri"/>
                <a:cs typeface="Calibri"/>
              </a:rPr>
              <a:t>for</a:t>
            </a:r>
            <a:r>
              <a:rPr sz="800" spc="310" dirty="0">
                <a:solidFill>
                  <a:schemeClr val="bg1"/>
                </a:solidFill>
                <a:latin typeface="Calibri"/>
                <a:cs typeface="Calibri"/>
              </a:rPr>
              <a:t> </a:t>
            </a:r>
            <a:r>
              <a:rPr sz="800" dirty="0">
                <a:solidFill>
                  <a:schemeClr val="bg1"/>
                </a:solidFill>
                <a:latin typeface="Calibri"/>
                <a:cs typeface="Calibri"/>
              </a:rPr>
              <a:t>lease</a:t>
            </a:r>
            <a:r>
              <a:rPr sz="800" spc="300" dirty="0">
                <a:solidFill>
                  <a:schemeClr val="bg1"/>
                </a:solidFill>
                <a:latin typeface="Calibri"/>
                <a:cs typeface="Calibri"/>
              </a:rPr>
              <a:t> </a:t>
            </a:r>
            <a:r>
              <a:rPr sz="800" dirty="0">
                <a:solidFill>
                  <a:schemeClr val="bg1"/>
                </a:solidFill>
                <a:latin typeface="Calibri"/>
                <a:cs typeface="Calibri"/>
              </a:rPr>
              <a:t>between</a:t>
            </a:r>
            <a:r>
              <a:rPr sz="800" spc="280" dirty="0">
                <a:solidFill>
                  <a:schemeClr val="bg1"/>
                </a:solidFill>
                <a:latin typeface="Calibri"/>
                <a:cs typeface="Calibri"/>
              </a:rPr>
              <a:t> </a:t>
            </a:r>
            <a:r>
              <a:rPr sz="800" dirty="0">
                <a:solidFill>
                  <a:schemeClr val="bg1"/>
                </a:solidFill>
                <a:latin typeface="Calibri"/>
                <a:cs typeface="Calibri"/>
              </a:rPr>
              <a:t>the</a:t>
            </a:r>
            <a:r>
              <a:rPr sz="800" spc="310" dirty="0">
                <a:solidFill>
                  <a:schemeClr val="bg1"/>
                </a:solidFill>
                <a:latin typeface="Calibri"/>
                <a:cs typeface="Calibri"/>
              </a:rPr>
              <a:t> </a:t>
            </a:r>
            <a:r>
              <a:rPr sz="800" dirty="0">
                <a:solidFill>
                  <a:schemeClr val="bg1"/>
                </a:solidFill>
                <a:latin typeface="Calibri"/>
                <a:cs typeface="Calibri"/>
              </a:rPr>
              <a:t>vendor/lessor</a:t>
            </a:r>
            <a:r>
              <a:rPr sz="800" spc="300" dirty="0">
                <a:solidFill>
                  <a:schemeClr val="bg1"/>
                </a:solidFill>
                <a:latin typeface="Calibri"/>
                <a:cs typeface="Calibri"/>
              </a:rPr>
              <a:t> </a:t>
            </a:r>
            <a:r>
              <a:rPr sz="800" dirty="0">
                <a:solidFill>
                  <a:schemeClr val="bg1"/>
                </a:solidFill>
                <a:latin typeface="Calibri"/>
                <a:cs typeface="Calibri"/>
              </a:rPr>
              <a:t>and</a:t>
            </a:r>
            <a:r>
              <a:rPr sz="800" spc="285" dirty="0">
                <a:solidFill>
                  <a:schemeClr val="bg1"/>
                </a:solidFill>
                <a:latin typeface="Calibri"/>
                <a:cs typeface="Calibri"/>
              </a:rPr>
              <a:t> </a:t>
            </a:r>
            <a:r>
              <a:rPr sz="800" dirty="0">
                <a:solidFill>
                  <a:schemeClr val="bg1"/>
                </a:solidFill>
                <a:latin typeface="Calibri"/>
                <a:cs typeface="Calibri"/>
              </a:rPr>
              <a:t>a</a:t>
            </a:r>
            <a:r>
              <a:rPr sz="800" spc="290" dirty="0">
                <a:solidFill>
                  <a:schemeClr val="bg1"/>
                </a:solidFill>
                <a:latin typeface="Calibri"/>
                <a:cs typeface="Calibri"/>
              </a:rPr>
              <a:t> </a:t>
            </a:r>
            <a:r>
              <a:rPr sz="800" dirty="0">
                <a:solidFill>
                  <a:schemeClr val="bg1"/>
                </a:solidFill>
                <a:latin typeface="Calibri"/>
                <a:cs typeface="Calibri"/>
              </a:rPr>
              <a:t>purchaser</a:t>
            </a:r>
            <a:r>
              <a:rPr sz="800" spc="290" dirty="0">
                <a:solidFill>
                  <a:schemeClr val="bg1"/>
                </a:solidFill>
                <a:latin typeface="Calibri"/>
                <a:cs typeface="Calibri"/>
              </a:rPr>
              <a:t> </a:t>
            </a:r>
            <a:r>
              <a:rPr sz="800" dirty="0">
                <a:solidFill>
                  <a:schemeClr val="bg1"/>
                </a:solidFill>
                <a:latin typeface="Calibri"/>
                <a:cs typeface="Calibri"/>
              </a:rPr>
              <a:t>or</a:t>
            </a:r>
            <a:r>
              <a:rPr sz="800" spc="310" dirty="0">
                <a:solidFill>
                  <a:schemeClr val="bg1"/>
                </a:solidFill>
                <a:latin typeface="Calibri"/>
                <a:cs typeface="Calibri"/>
              </a:rPr>
              <a:t> </a:t>
            </a:r>
            <a:r>
              <a:rPr sz="800" dirty="0">
                <a:solidFill>
                  <a:schemeClr val="bg1"/>
                </a:solidFill>
                <a:latin typeface="Calibri"/>
                <a:cs typeface="Calibri"/>
              </a:rPr>
              <a:t>tenant.</a:t>
            </a:r>
            <a:r>
              <a:rPr sz="800" spc="290" dirty="0">
                <a:solidFill>
                  <a:schemeClr val="bg1"/>
                </a:solidFill>
                <a:latin typeface="Calibri"/>
                <a:cs typeface="Calibri"/>
              </a:rPr>
              <a:t> </a:t>
            </a:r>
            <a:r>
              <a:rPr sz="800" dirty="0">
                <a:solidFill>
                  <a:schemeClr val="bg1"/>
                </a:solidFill>
                <a:latin typeface="Calibri"/>
                <a:cs typeface="Calibri"/>
              </a:rPr>
              <a:t>2.</a:t>
            </a:r>
            <a:r>
              <a:rPr sz="800" spc="290" dirty="0">
                <a:solidFill>
                  <a:schemeClr val="bg1"/>
                </a:solidFill>
                <a:latin typeface="Calibri"/>
                <a:cs typeface="Calibri"/>
              </a:rPr>
              <a:t> </a:t>
            </a:r>
            <a:r>
              <a:rPr sz="800" dirty="0">
                <a:solidFill>
                  <a:schemeClr val="bg1"/>
                </a:solidFill>
                <a:latin typeface="Calibri"/>
                <a:cs typeface="Calibri"/>
              </a:rPr>
              <a:t>Prospective</a:t>
            </a:r>
            <a:r>
              <a:rPr sz="800" spc="300" dirty="0">
                <a:solidFill>
                  <a:schemeClr val="bg1"/>
                </a:solidFill>
                <a:latin typeface="Calibri"/>
                <a:cs typeface="Calibri"/>
              </a:rPr>
              <a:t> </a:t>
            </a:r>
            <a:r>
              <a:rPr sz="800" dirty="0">
                <a:solidFill>
                  <a:schemeClr val="bg1"/>
                </a:solidFill>
                <a:latin typeface="Calibri"/>
                <a:cs typeface="Calibri"/>
              </a:rPr>
              <a:t>purchasers</a:t>
            </a:r>
            <a:r>
              <a:rPr sz="800" spc="300" dirty="0">
                <a:solidFill>
                  <a:schemeClr val="bg1"/>
                </a:solidFill>
                <a:latin typeface="Calibri"/>
                <a:cs typeface="Calibri"/>
              </a:rPr>
              <a:t> </a:t>
            </a:r>
            <a:r>
              <a:rPr sz="800" dirty="0">
                <a:solidFill>
                  <a:schemeClr val="bg1"/>
                </a:solidFill>
                <a:latin typeface="Calibri"/>
                <a:cs typeface="Calibri"/>
              </a:rPr>
              <a:t>or</a:t>
            </a:r>
            <a:r>
              <a:rPr sz="800" spc="300" dirty="0">
                <a:solidFill>
                  <a:schemeClr val="bg1"/>
                </a:solidFill>
                <a:latin typeface="Calibri"/>
                <a:cs typeface="Calibri"/>
              </a:rPr>
              <a:t> </a:t>
            </a:r>
            <a:r>
              <a:rPr sz="800" dirty="0">
                <a:solidFill>
                  <a:schemeClr val="bg1"/>
                </a:solidFill>
                <a:latin typeface="Calibri"/>
                <a:cs typeface="Calibri"/>
              </a:rPr>
              <a:t>tenants</a:t>
            </a:r>
            <a:r>
              <a:rPr sz="800" spc="300" dirty="0">
                <a:solidFill>
                  <a:schemeClr val="bg1"/>
                </a:solidFill>
                <a:latin typeface="Calibri"/>
                <a:cs typeface="Calibri"/>
              </a:rPr>
              <a:t> </a:t>
            </a:r>
            <a:r>
              <a:rPr sz="800" dirty="0">
                <a:solidFill>
                  <a:schemeClr val="bg1"/>
                </a:solidFill>
                <a:latin typeface="Calibri"/>
                <a:cs typeface="Calibri"/>
              </a:rPr>
              <a:t>are</a:t>
            </a:r>
            <a:r>
              <a:rPr sz="800" spc="290" dirty="0">
                <a:solidFill>
                  <a:schemeClr val="bg1"/>
                </a:solidFill>
                <a:latin typeface="Calibri"/>
                <a:cs typeface="Calibri"/>
              </a:rPr>
              <a:t> </a:t>
            </a:r>
            <a:r>
              <a:rPr sz="800" dirty="0">
                <a:solidFill>
                  <a:schemeClr val="bg1"/>
                </a:solidFill>
                <a:latin typeface="Calibri"/>
                <a:cs typeface="Calibri"/>
              </a:rPr>
              <a:t>strongly</a:t>
            </a:r>
            <a:r>
              <a:rPr sz="800" spc="295" dirty="0">
                <a:solidFill>
                  <a:schemeClr val="bg1"/>
                </a:solidFill>
                <a:latin typeface="Calibri"/>
                <a:cs typeface="Calibri"/>
              </a:rPr>
              <a:t> </a:t>
            </a:r>
            <a:r>
              <a:rPr sz="800" dirty="0">
                <a:solidFill>
                  <a:schemeClr val="bg1"/>
                </a:solidFill>
                <a:latin typeface="Calibri"/>
                <a:cs typeface="Calibri"/>
              </a:rPr>
              <a:t>advised</a:t>
            </a:r>
            <a:r>
              <a:rPr sz="800" spc="280" dirty="0">
                <a:solidFill>
                  <a:schemeClr val="bg1"/>
                </a:solidFill>
                <a:latin typeface="Calibri"/>
                <a:cs typeface="Calibri"/>
              </a:rPr>
              <a:t> </a:t>
            </a:r>
            <a:r>
              <a:rPr sz="800" dirty="0">
                <a:solidFill>
                  <a:schemeClr val="bg1"/>
                </a:solidFill>
                <a:latin typeface="Calibri"/>
                <a:cs typeface="Calibri"/>
              </a:rPr>
              <a:t>to:</a:t>
            </a:r>
            <a:r>
              <a:rPr sz="800" spc="300" dirty="0">
                <a:solidFill>
                  <a:schemeClr val="bg1"/>
                </a:solidFill>
                <a:latin typeface="Calibri"/>
                <a:cs typeface="Calibri"/>
              </a:rPr>
              <a:t> </a:t>
            </a:r>
            <a:r>
              <a:rPr sz="800" spc="-25" dirty="0">
                <a:solidFill>
                  <a:schemeClr val="bg1"/>
                </a:solidFill>
                <a:latin typeface="Calibri"/>
                <a:cs typeface="Calibri"/>
              </a:rPr>
              <a:t>(a)</a:t>
            </a:r>
            <a:r>
              <a:rPr sz="800" spc="500" dirty="0">
                <a:solidFill>
                  <a:schemeClr val="bg1"/>
                </a:solidFill>
                <a:latin typeface="Calibri"/>
                <a:cs typeface="Calibri"/>
              </a:rPr>
              <a:t> </a:t>
            </a:r>
            <a:r>
              <a:rPr sz="800" dirty="0">
                <a:solidFill>
                  <a:schemeClr val="bg1"/>
                </a:solidFill>
                <a:latin typeface="Calibri"/>
                <a:cs typeface="Calibri"/>
              </a:rPr>
              <a:t>satisfy</a:t>
            </a:r>
            <a:r>
              <a:rPr sz="800" spc="260" dirty="0">
                <a:solidFill>
                  <a:schemeClr val="bg1"/>
                </a:solidFill>
                <a:latin typeface="Calibri"/>
                <a:cs typeface="Calibri"/>
              </a:rPr>
              <a:t> </a:t>
            </a:r>
            <a:r>
              <a:rPr sz="800" dirty="0">
                <a:solidFill>
                  <a:schemeClr val="bg1"/>
                </a:solidFill>
                <a:latin typeface="Calibri"/>
                <a:cs typeface="Calibri"/>
              </a:rPr>
              <a:t>themselves</a:t>
            </a:r>
            <a:r>
              <a:rPr sz="800" spc="280" dirty="0">
                <a:solidFill>
                  <a:schemeClr val="bg1"/>
                </a:solidFill>
                <a:latin typeface="Calibri"/>
                <a:cs typeface="Calibri"/>
              </a:rPr>
              <a:t> </a:t>
            </a:r>
            <a:r>
              <a:rPr sz="800" dirty="0">
                <a:solidFill>
                  <a:schemeClr val="bg1"/>
                </a:solidFill>
                <a:latin typeface="Calibri"/>
                <a:cs typeface="Calibri"/>
              </a:rPr>
              <a:t>as</a:t>
            </a:r>
            <a:r>
              <a:rPr sz="800" spc="290" dirty="0">
                <a:solidFill>
                  <a:schemeClr val="bg1"/>
                </a:solidFill>
                <a:latin typeface="Calibri"/>
                <a:cs typeface="Calibri"/>
              </a:rPr>
              <a:t> </a:t>
            </a:r>
            <a:r>
              <a:rPr sz="800" dirty="0">
                <a:solidFill>
                  <a:schemeClr val="bg1"/>
                </a:solidFill>
                <a:latin typeface="Calibri"/>
                <a:cs typeface="Calibri"/>
              </a:rPr>
              <a:t>to</a:t>
            </a:r>
            <a:r>
              <a:rPr sz="800" spc="290" dirty="0">
                <a:solidFill>
                  <a:schemeClr val="bg1"/>
                </a:solidFill>
                <a:latin typeface="Calibri"/>
                <a:cs typeface="Calibri"/>
              </a:rPr>
              <a:t> </a:t>
            </a:r>
            <a:r>
              <a:rPr sz="800" dirty="0">
                <a:solidFill>
                  <a:schemeClr val="bg1"/>
                </a:solidFill>
                <a:latin typeface="Calibri"/>
                <a:cs typeface="Calibri"/>
              </a:rPr>
              <a:t>the</a:t>
            </a:r>
            <a:r>
              <a:rPr sz="800" spc="285" dirty="0">
                <a:solidFill>
                  <a:schemeClr val="bg1"/>
                </a:solidFill>
                <a:latin typeface="Calibri"/>
                <a:cs typeface="Calibri"/>
              </a:rPr>
              <a:t> </a:t>
            </a:r>
            <a:r>
              <a:rPr sz="800" dirty="0">
                <a:solidFill>
                  <a:schemeClr val="bg1"/>
                </a:solidFill>
                <a:latin typeface="Calibri"/>
                <a:cs typeface="Calibri"/>
              </a:rPr>
              <a:t>correctness</a:t>
            </a:r>
            <a:r>
              <a:rPr sz="800" spc="290" dirty="0">
                <a:solidFill>
                  <a:schemeClr val="bg1"/>
                </a:solidFill>
                <a:latin typeface="Calibri"/>
                <a:cs typeface="Calibri"/>
              </a:rPr>
              <a:t> </a:t>
            </a:r>
            <a:r>
              <a:rPr sz="800" dirty="0">
                <a:solidFill>
                  <a:schemeClr val="bg1"/>
                </a:solidFill>
                <a:latin typeface="Calibri"/>
                <a:cs typeface="Calibri"/>
              </a:rPr>
              <a:t>of</a:t>
            </a:r>
            <a:r>
              <a:rPr sz="800" spc="229" dirty="0">
                <a:solidFill>
                  <a:schemeClr val="bg1"/>
                </a:solidFill>
                <a:latin typeface="Calibri"/>
                <a:cs typeface="Calibri"/>
              </a:rPr>
              <a:t>  </a:t>
            </a:r>
            <a:r>
              <a:rPr sz="800" dirty="0">
                <a:solidFill>
                  <a:schemeClr val="bg1"/>
                </a:solidFill>
                <a:latin typeface="Calibri"/>
                <a:cs typeface="Calibri"/>
              </a:rPr>
              <a:t>each</a:t>
            </a:r>
            <a:r>
              <a:rPr sz="800" spc="285" dirty="0">
                <a:solidFill>
                  <a:schemeClr val="bg1"/>
                </a:solidFill>
                <a:latin typeface="Calibri"/>
                <a:cs typeface="Calibri"/>
              </a:rPr>
              <a:t> </a:t>
            </a:r>
            <a:r>
              <a:rPr sz="800" dirty="0">
                <a:solidFill>
                  <a:schemeClr val="bg1"/>
                </a:solidFill>
                <a:latin typeface="Calibri"/>
                <a:cs typeface="Calibri"/>
              </a:rPr>
              <a:t>statement</a:t>
            </a:r>
            <a:r>
              <a:rPr sz="800" spc="280" dirty="0">
                <a:solidFill>
                  <a:schemeClr val="bg1"/>
                </a:solidFill>
                <a:latin typeface="Calibri"/>
                <a:cs typeface="Calibri"/>
              </a:rPr>
              <a:t> </a:t>
            </a:r>
            <a:r>
              <a:rPr sz="800" dirty="0">
                <a:solidFill>
                  <a:schemeClr val="bg1"/>
                </a:solidFill>
                <a:latin typeface="Calibri"/>
                <a:cs typeface="Calibri"/>
              </a:rPr>
              <a:t>contained</a:t>
            </a:r>
            <a:r>
              <a:rPr sz="800" spc="280" dirty="0">
                <a:solidFill>
                  <a:schemeClr val="bg1"/>
                </a:solidFill>
                <a:latin typeface="Calibri"/>
                <a:cs typeface="Calibri"/>
              </a:rPr>
              <a:t> </a:t>
            </a:r>
            <a:r>
              <a:rPr sz="800" dirty="0">
                <a:solidFill>
                  <a:schemeClr val="bg1"/>
                </a:solidFill>
                <a:latin typeface="Calibri"/>
                <a:cs typeface="Calibri"/>
              </a:rPr>
              <a:t>in</a:t>
            </a:r>
            <a:r>
              <a:rPr sz="800" spc="295" dirty="0">
                <a:solidFill>
                  <a:schemeClr val="bg1"/>
                </a:solidFill>
                <a:latin typeface="Calibri"/>
                <a:cs typeface="Calibri"/>
              </a:rPr>
              <a:t> </a:t>
            </a:r>
            <a:r>
              <a:rPr sz="800" dirty="0">
                <a:solidFill>
                  <a:schemeClr val="bg1"/>
                </a:solidFill>
                <a:latin typeface="Calibri"/>
                <a:cs typeface="Calibri"/>
              </a:rPr>
              <a:t>these</a:t>
            </a:r>
            <a:r>
              <a:rPr sz="800" spc="295" dirty="0">
                <a:solidFill>
                  <a:schemeClr val="bg1"/>
                </a:solidFill>
                <a:latin typeface="Calibri"/>
                <a:cs typeface="Calibri"/>
              </a:rPr>
              <a:t> </a:t>
            </a:r>
            <a:r>
              <a:rPr sz="800" dirty="0">
                <a:solidFill>
                  <a:schemeClr val="bg1"/>
                </a:solidFill>
                <a:latin typeface="Calibri"/>
                <a:cs typeface="Calibri"/>
              </a:rPr>
              <a:t>particulars;</a:t>
            </a:r>
            <a:r>
              <a:rPr sz="800" spc="300" dirty="0">
                <a:solidFill>
                  <a:schemeClr val="bg1"/>
                </a:solidFill>
                <a:latin typeface="Calibri"/>
                <a:cs typeface="Calibri"/>
              </a:rPr>
              <a:t> </a:t>
            </a:r>
            <a:r>
              <a:rPr sz="800" dirty="0">
                <a:solidFill>
                  <a:schemeClr val="bg1"/>
                </a:solidFill>
                <a:latin typeface="Calibri"/>
                <a:cs typeface="Calibri"/>
              </a:rPr>
              <a:t>(b)</a:t>
            </a:r>
            <a:r>
              <a:rPr sz="800" spc="295" dirty="0">
                <a:solidFill>
                  <a:schemeClr val="bg1"/>
                </a:solidFill>
                <a:latin typeface="Calibri"/>
                <a:cs typeface="Calibri"/>
              </a:rPr>
              <a:t> </a:t>
            </a:r>
            <a:r>
              <a:rPr sz="800" dirty="0">
                <a:solidFill>
                  <a:schemeClr val="bg1"/>
                </a:solidFill>
                <a:latin typeface="Calibri"/>
                <a:cs typeface="Calibri"/>
              </a:rPr>
              <a:t>inspect</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property</a:t>
            </a:r>
            <a:r>
              <a:rPr sz="800" spc="28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the</a:t>
            </a:r>
            <a:r>
              <a:rPr sz="800" spc="290" dirty="0">
                <a:solidFill>
                  <a:schemeClr val="bg1"/>
                </a:solidFill>
                <a:latin typeface="Calibri"/>
                <a:cs typeface="Calibri"/>
              </a:rPr>
              <a:t> </a:t>
            </a:r>
            <a:r>
              <a:rPr sz="800" dirty="0">
                <a:solidFill>
                  <a:schemeClr val="bg1"/>
                </a:solidFill>
                <a:latin typeface="Calibri"/>
                <a:cs typeface="Calibri"/>
              </a:rPr>
              <a:t>neighbouring</a:t>
            </a:r>
            <a:r>
              <a:rPr sz="800" spc="290" dirty="0">
                <a:solidFill>
                  <a:schemeClr val="bg1"/>
                </a:solidFill>
                <a:latin typeface="Calibri"/>
                <a:cs typeface="Calibri"/>
              </a:rPr>
              <a:t> </a:t>
            </a:r>
            <a:r>
              <a:rPr sz="800" dirty="0">
                <a:solidFill>
                  <a:schemeClr val="bg1"/>
                </a:solidFill>
                <a:latin typeface="Calibri"/>
                <a:cs typeface="Calibri"/>
              </a:rPr>
              <a:t>area;</a:t>
            </a:r>
            <a:r>
              <a:rPr sz="800" spc="295" dirty="0">
                <a:solidFill>
                  <a:schemeClr val="bg1"/>
                </a:solidFill>
                <a:latin typeface="Calibri"/>
                <a:cs typeface="Calibri"/>
              </a:rPr>
              <a:t> </a:t>
            </a:r>
            <a:r>
              <a:rPr sz="800" dirty="0">
                <a:solidFill>
                  <a:schemeClr val="bg1"/>
                </a:solidFill>
                <a:latin typeface="Calibri"/>
                <a:cs typeface="Calibri"/>
              </a:rPr>
              <a:t>(c)</a:t>
            </a:r>
            <a:r>
              <a:rPr sz="800" spc="270" dirty="0">
                <a:solidFill>
                  <a:schemeClr val="bg1"/>
                </a:solidFill>
                <a:latin typeface="Calibri"/>
                <a:cs typeface="Calibri"/>
              </a:rPr>
              <a:t> </a:t>
            </a:r>
            <a:r>
              <a:rPr sz="800" dirty="0">
                <a:solidFill>
                  <a:schemeClr val="bg1"/>
                </a:solidFill>
                <a:latin typeface="Calibri"/>
                <a:cs typeface="Calibri"/>
              </a:rPr>
              <a:t>ensure</a:t>
            </a:r>
            <a:r>
              <a:rPr sz="800" spc="290" dirty="0">
                <a:solidFill>
                  <a:schemeClr val="bg1"/>
                </a:solidFill>
                <a:latin typeface="Calibri"/>
                <a:cs typeface="Calibri"/>
              </a:rPr>
              <a:t> </a:t>
            </a:r>
            <a:r>
              <a:rPr sz="800" dirty="0">
                <a:solidFill>
                  <a:schemeClr val="bg1"/>
                </a:solidFill>
                <a:latin typeface="Calibri"/>
                <a:cs typeface="Calibri"/>
              </a:rPr>
              <a:t>that</a:t>
            </a:r>
            <a:r>
              <a:rPr sz="800" spc="280" dirty="0">
                <a:solidFill>
                  <a:schemeClr val="bg1"/>
                </a:solidFill>
                <a:latin typeface="Calibri"/>
                <a:cs typeface="Calibri"/>
              </a:rPr>
              <a:t> </a:t>
            </a:r>
            <a:r>
              <a:rPr sz="800" dirty="0">
                <a:solidFill>
                  <a:schemeClr val="bg1"/>
                </a:solidFill>
                <a:latin typeface="Calibri"/>
                <a:cs typeface="Calibri"/>
              </a:rPr>
              <a:t>any</a:t>
            </a:r>
            <a:r>
              <a:rPr sz="800" spc="280" dirty="0">
                <a:solidFill>
                  <a:schemeClr val="bg1"/>
                </a:solidFill>
                <a:latin typeface="Calibri"/>
                <a:cs typeface="Calibri"/>
              </a:rPr>
              <a:t> </a:t>
            </a:r>
            <a:r>
              <a:rPr sz="800" dirty="0">
                <a:solidFill>
                  <a:schemeClr val="bg1"/>
                </a:solidFill>
                <a:latin typeface="Calibri"/>
                <a:cs typeface="Calibri"/>
              </a:rPr>
              <a:t>items</a:t>
            </a:r>
            <a:r>
              <a:rPr sz="800" spc="295" dirty="0">
                <a:solidFill>
                  <a:schemeClr val="bg1"/>
                </a:solidFill>
                <a:latin typeface="Calibri"/>
                <a:cs typeface="Calibri"/>
              </a:rPr>
              <a:t> </a:t>
            </a:r>
            <a:r>
              <a:rPr sz="800" dirty="0">
                <a:solidFill>
                  <a:schemeClr val="bg1"/>
                </a:solidFill>
                <a:latin typeface="Calibri"/>
                <a:cs typeface="Calibri"/>
              </a:rPr>
              <a:t>expressed</a:t>
            </a:r>
            <a:r>
              <a:rPr sz="800" spc="280" dirty="0">
                <a:solidFill>
                  <a:schemeClr val="bg1"/>
                </a:solidFill>
                <a:latin typeface="Calibri"/>
                <a:cs typeface="Calibri"/>
              </a:rPr>
              <a:t> </a:t>
            </a:r>
            <a:r>
              <a:rPr sz="800" dirty="0">
                <a:solidFill>
                  <a:schemeClr val="bg1"/>
                </a:solidFill>
                <a:latin typeface="Calibri"/>
                <a:cs typeface="Calibri"/>
              </a:rPr>
              <a:t>to</a:t>
            </a:r>
            <a:r>
              <a:rPr sz="800" spc="290" dirty="0">
                <a:solidFill>
                  <a:schemeClr val="bg1"/>
                </a:solidFill>
                <a:latin typeface="Calibri"/>
                <a:cs typeface="Calibri"/>
              </a:rPr>
              <a:t> </a:t>
            </a:r>
            <a:r>
              <a:rPr sz="800" dirty="0">
                <a:solidFill>
                  <a:schemeClr val="bg1"/>
                </a:solidFill>
                <a:latin typeface="Calibri"/>
                <a:cs typeface="Calibri"/>
              </a:rPr>
              <a:t>be</a:t>
            </a:r>
            <a:r>
              <a:rPr sz="800" spc="290" dirty="0">
                <a:solidFill>
                  <a:schemeClr val="bg1"/>
                </a:solidFill>
                <a:latin typeface="Calibri"/>
                <a:cs typeface="Calibri"/>
              </a:rPr>
              <a:t> </a:t>
            </a:r>
            <a:r>
              <a:rPr sz="800" dirty="0">
                <a:solidFill>
                  <a:schemeClr val="bg1"/>
                </a:solidFill>
                <a:latin typeface="Calibri"/>
                <a:cs typeface="Calibri"/>
              </a:rPr>
              <a:t>included</a:t>
            </a:r>
            <a:r>
              <a:rPr sz="800" spc="280" dirty="0">
                <a:solidFill>
                  <a:schemeClr val="bg1"/>
                </a:solidFill>
                <a:latin typeface="Calibri"/>
                <a:cs typeface="Calibri"/>
              </a:rPr>
              <a:t> </a:t>
            </a:r>
            <a:r>
              <a:rPr sz="800" dirty="0">
                <a:solidFill>
                  <a:schemeClr val="bg1"/>
                </a:solidFill>
                <a:latin typeface="Calibri"/>
                <a:cs typeface="Calibri"/>
              </a:rPr>
              <a:t>are</a:t>
            </a:r>
            <a:r>
              <a:rPr sz="800" spc="285" dirty="0">
                <a:solidFill>
                  <a:schemeClr val="bg1"/>
                </a:solidFill>
                <a:latin typeface="Calibri"/>
                <a:cs typeface="Calibri"/>
              </a:rPr>
              <a:t> </a:t>
            </a:r>
            <a:r>
              <a:rPr sz="800" dirty="0">
                <a:solidFill>
                  <a:schemeClr val="bg1"/>
                </a:solidFill>
                <a:latin typeface="Calibri"/>
                <a:cs typeface="Calibri"/>
              </a:rPr>
              <a:t>available</a:t>
            </a:r>
            <a:r>
              <a:rPr sz="800" spc="295" dirty="0">
                <a:solidFill>
                  <a:schemeClr val="bg1"/>
                </a:solidFill>
                <a:latin typeface="Calibri"/>
                <a:cs typeface="Calibri"/>
              </a:rPr>
              <a:t> </a:t>
            </a:r>
            <a:r>
              <a:rPr sz="800" dirty="0">
                <a:solidFill>
                  <a:schemeClr val="bg1"/>
                </a:solidFill>
                <a:latin typeface="Calibri"/>
                <a:cs typeface="Calibri"/>
              </a:rPr>
              <a:t>and</a:t>
            </a:r>
            <a:r>
              <a:rPr sz="800" spc="280" dirty="0">
                <a:solidFill>
                  <a:schemeClr val="bg1"/>
                </a:solidFill>
                <a:latin typeface="Calibri"/>
                <a:cs typeface="Calibri"/>
              </a:rPr>
              <a:t> </a:t>
            </a:r>
            <a:r>
              <a:rPr sz="800" dirty="0">
                <a:solidFill>
                  <a:schemeClr val="bg1"/>
                </a:solidFill>
                <a:latin typeface="Calibri"/>
                <a:cs typeface="Calibri"/>
              </a:rPr>
              <a:t>in</a:t>
            </a:r>
            <a:r>
              <a:rPr sz="800" spc="275" dirty="0">
                <a:solidFill>
                  <a:schemeClr val="bg1"/>
                </a:solidFill>
                <a:latin typeface="Calibri"/>
                <a:cs typeface="Calibri"/>
              </a:rPr>
              <a:t> </a:t>
            </a:r>
            <a:r>
              <a:rPr sz="800" dirty="0">
                <a:solidFill>
                  <a:schemeClr val="bg1"/>
                </a:solidFill>
                <a:latin typeface="Calibri"/>
                <a:cs typeface="Calibri"/>
              </a:rPr>
              <a:t>working</a:t>
            </a:r>
            <a:r>
              <a:rPr sz="800" spc="285" dirty="0">
                <a:solidFill>
                  <a:schemeClr val="bg1"/>
                </a:solidFill>
                <a:latin typeface="Calibri"/>
                <a:cs typeface="Calibri"/>
              </a:rPr>
              <a:t> </a:t>
            </a:r>
            <a:r>
              <a:rPr sz="800" dirty="0">
                <a:solidFill>
                  <a:schemeClr val="bg1"/>
                </a:solidFill>
                <a:latin typeface="Calibri"/>
                <a:cs typeface="Calibri"/>
              </a:rPr>
              <a:t>order;</a:t>
            </a:r>
            <a:r>
              <a:rPr sz="800" spc="300" dirty="0">
                <a:solidFill>
                  <a:schemeClr val="bg1"/>
                </a:solidFill>
                <a:latin typeface="Calibri"/>
                <a:cs typeface="Calibri"/>
              </a:rPr>
              <a:t> </a:t>
            </a:r>
            <a:r>
              <a:rPr sz="800" dirty="0">
                <a:solidFill>
                  <a:schemeClr val="bg1"/>
                </a:solidFill>
                <a:latin typeface="Calibri"/>
                <a:cs typeface="Calibri"/>
              </a:rPr>
              <a:t>(d)</a:t>
            </a:r>
            <a:r>
              <a:rPr sz="800" spc="270" dirty="0">
                <a:solidFill>
                  <a:schemeClr val="bg1"/>
                </a:solidFill>
                <a:latin typeface="Calibri"/>
                <a:cs typeface="Calibri"/>
              </a:rPr>
              <a:t> </a:t>
            </a:r>
            <a:r>
              <a:rPr sz="800" dirty="0">
                <a:solidFill>
                  <a:schemeClr val="bg1"/>
                </a:solidFill>
                <a:latin typeface="Calibri"/>
                <a:cs typeface="Calibri"/>
              </a:rPr>
              <a:t>arrange</a:t>
            </a:r>
            <a:r>
              <a:rPr sz="800" spc="295" dirty="0">
                <a:solidFill>
                  <a:schemeClr val="bg1"/>
                </a:solidFill>
                <a:latin typeface="Calibri"/>
                <a:cs typeface="Calibri"/>
              </a:rPr>
              <a:t> </a:t>
            </a:r>
            <a:r>
              <a:rPr sz="800" spc="-50" dirty="0">
                <a:solidFill>
                  <a:schemeClr val="bg1"/>
                </a:solidFill>
                <a:latin typeface="Calibri"/>
                <a:cs typeface="Calibri"/>
              </a:rPr>
              <a:t>a</a:t>
            </a:r>
            <a:r>
              <a:rPr sz="800" spc="500" dirty="0">
                <a:solidFill>
                  <a:schemeClr val="bg1"/>
                </a:solidFill>
                <a:latin typeface="Calibri"/>
                <a:cs typeface="Calibri"/>
              </a:rPr>
              <a:t> </a:t>
            </a:r>
            <a:r>
              <a:rPr sz="800" dirty="0">
                <a:solidFill>
                  <a:schemeClr val="bg1"/>
                </a:solidFill>
                <a:latin typeface="Calibri"/>
                <a:cs typeface="Calibri"/>
              </a:rPr>
              <a:t>full</a:t>
            </a:r>
            <a:r>
              <a:rPr sz="800" spc="250" dirty="0">
                <a:solidFill>
                  <a:schemeClr val="bg1"/>
                </a:solidFill>
                <a:latin typeface="Calibri"/>
                <a:cs typeface="Calibri"/>
              </a:rPr>
              <a:t> </a:t>
            </a:r>
            <a:r>
              <a:rPr sz="800" dirty="0">
                <a:solidFill>
                  <a:schemeClr val="bg1"/>
                </a:solidFill>
                <a:latin typeface="Calibri"/>
                <a:cs typeface="Calibri"/>
              </a:rPr>
              <a:t>structural</a:t>
            </a:r>
            <a:r>
              <a:rPr sz="800" spc="300"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where</a:t>
            </a:r>
            <a:r>
              <a:rPr sz="800" spc="285" dirty="0">
                <a:solidFill>
                  <a:schemeClr val="bg1"/>
                </a:solidFill>
                <a:latin typeface="Calibri"/>
                <a:cs typeface="Calibri"/>
              </a:rPr>
              <a:t> </a:t>
            </a:r>
            <a:r>
              <a:rPr sz="800" dirty="0">
                <a:solidFill>
                  <a:schemeClr val="bg1"/>
                </a:solidFill>
                <a:latin typeface="Calibri"/>
                <a:cs typeface="Calibri"/>
              </a:rPr>
              <a:t>appropriate</a:t>
            </a:r>
            <a:r>
              <a:rPr sz="800" spc="320" dirty="0">
                <a:solidFill>
                  <a:schemeClr val="bg1"/>
                </a:solidFill>
                <a:latin typeface="Calibri"/>
                <a:cs typeface="Calibri"/>
              </a:rPr>
              <a:t> </a:t>
            </a:r>
            <a:r>
              <a:rPr sz="800" dirty="0">
                <a:solidFill>
                  <a:schemeClr val="bg1"/>
                </a:solidFill>
                <a:latin typeface="Calibri"/>
                <a:cs typeface="Calibri"/>
              </a:rPr>
              <a:t>environmental)</a:t>
            </a:r>
            <a:r>
              <a:rPr sz="800" spc="250" dirty="0">
                <a:solidFill>
                  <a:schemeClr val="bg1"/>
                </a:solidFill>
                <a:latin typeface="Calibri"/>
                <a:cs typeface="Calibri"/>
              </a:rPr>
              <a:t>  </a:t>
            </a:r>
            <a:r>
              <a:rPr sz="800" dirty="0">
                <a:solidFill>
                  <a:schemeClr val="bg1"/>
                </a:solidFill>
                <a:latin typeface="Calibri"/>
                <a:cs typeface="Calibri"/>
              </a:rPr>
              <a:t>survey</a:t>
            </a:r>
            <a:r>
              <a:rPr sz="800" spc="265" dirty="0">
                <a:solidFill>
                  <a:schemeClr val="bg1"/>
                </a:solidFill>
                <a:latin typeface="Calibri"/>
                <a:cs typeface="Calibri"/>
              </a:rPr>
              <a:t> </a:t>
            </a:r>
            <a:r>
              <a:rPr sz="800" dirty="0">
                <a:solidFill>
                  <a:schemeClr val="bg1"/>
                </a:solidFill>
                <a:latin typeface="Calibri"/>
                <a:cs typeface="Calibri"/>
              </a:rPr>
              <a:t>of</a:t>
            </a:r>
            <a:r>
              <a:rPr sz="800" spc="240" dirty="0">
                <a:solidFill>
                  <a:schemeClr val="bg1"/>
                </a:solidFill>
                <a:latin typeface="Calibri"/>
                <a:cs typeface="Calibri"/>
              </a:rPr>
              <a:t> </a:t>
            </a:r>
            <a:r>
              <a:rPr sz="800" dirty="0">
                <a:solidFill>
                  <a:schemeClr val="bg1"/>
                </a:solidFill>
                <a:latin typeface="Calibri"/>
                <a:cs typeface="Calibri"/>
              </a:rPr>
              <a:t>the</a:t>
            </a:r>
            <a:r>
              <a:rPr sz="800" spc="275" dirty="0">
                <a:solidFill>
                  <a:schemeClr val="bg1"/>
                </a:solidFill>
                <a:latin typeface="Calibri"/>
                <a:cs typeface="Calibri"/>
              </a:rPr>
              <a:t> </a:t>
            </a:r>
            <a:r>
              <a:rPr sz="800" dirty="0">
                <a:solidFill>
                  <a:schemeClr val="bg1"/>
                </a:solidFill>
                <a:latin typeface="Calibri"/>
                <a:cs typeface="Calibri"/>
              </a:rPr>
              <a:t>property;</a:t>
            </a:r>
            <a:r>
              <a:rPr sz="800" spc="285"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(e)</a:t>
            </a:r>
            <a:r>
              <a:rPr sz="800" spc="254" dirty="0">
                <a:solidFill>
                  <a:schemeClr val="bg1"/>
                </a:solidFill>
                <a:latin typeface="Calibri"/>
                <a:cs typeface="Calibri"/>
              </a:rPr>
              <a:t> </a:t>
            </a:r>
            <a:r>
              <a:rPr sz="800" dirty="0">
                <a:solidFill>
                  <a:schemeClr val="bg1"/>
                </a:solidFill>
                <a:latin typeface="Calibri"/>
                <a:cs typeface="Calibri"/>
              </a:rPr>
              <a:t>carry</a:t>
            </a:r>
            <a:r>
              <a:rPr sz="800" spc="275" dirty="0">
                <a:solidFill>
                  <a:schemeClr val="bg1"/>
                </a:solidFill>
                <a:latin typeface="Calibri"/>
                <a:cs typeface="Calibri"/>
              </a:rPr>
              <a:t> </a:t>
            </a:r>
            <a:r>
              <a:rPr sz="800" dirty="0">
                <a:solidFill>
                  <a:schemeClr val="bg1"/>
                </a:solidFill>
                <a:latin typeface="Calibri"/>
                <a:cs typeface="Calibri"/>
              </a:rPr>
              <a:t>out</a:t>
            </a:r>
            <a:r>
              <a:rPr sz="800" spc="265" dirty="0">
                <a:solidFill>
                  <a:schemeClr val="bg1"/>
                </a:solidFill>
                <a:latin typeface="Calibri"/>
                <a:cs typeface="Calibri"/>
              </a:rPr>
              <a:t> </a:t>
            </a:r>
            <a:r>
              <a:rPr sz="800" dirty="0">
                <a:solidFill>
                  <a:schemeClr val="bg1"/>
                </a:solidFill>
                <a:latin typeface="Calibri"/>
                <a:cs typeface="Calibri"/>
              </a:rPr>
              <a:t>all</a:t>
            </a:r>
            <a:r>
              <a:rPr sz="800" spc="280" dirty="0">
                <a:solidFill>
                  <a:schemeClr val="bg1"/>
                </a:solidFill>
                <a:latin typeface="Calibri"/>
                <a:cs typeface="Calibri"/>
              </a:rPr>
              <a:t> </a:t>
            </a:r>
            <a:r>
              <a:rPr sz="800" dirty="0">
                <a:solidFill>
                  <a:schemeClr val="bg1"/>
                </a:solidFill>
                <a:latin typeface="Calibri"/>
                <a:cs typeface="Calibri"/>
              </a:rPr>
              <a:t>necessary</a:t>
            </a:r>
            <a:r>
              <a:rPr sz="800" spc="240" dirty="0">
                <a:solidFill>
                  <a:schemeClr val="bg1"/>
                </a:solidFill>
                <a:latin typeface="Calibri"/>
                <a:cs typeface="Calibri"/>
              </a:rPr>
              <a:t> </a:t>
            </a:r>
            <a:r>
              <a:rPr sz="800" dirty="0">
                <a:solidFill>
                  <a:schemeClr val="bg1"/>
                </a:solidFill>
                <a:latin typeface="Calibri"/>
                <a:cs typeface="Calibri"/>
              </a:rPr>
              <a:t>searches</a:t>
            </a:r>
            <a:r>
              <a:rPr sz="800" spc="270" dirty="0">
                <a:solidFill>
                  <a:schemeClr val="bg1"/>
                </a:solidFill>
                <a:latin typeface="Calibri"/>
                <a:cs typeface="Calibri"/>
              </a:rPr>
              <a:t> </a:t>
            </a:r>
            <a:r>
              <a:rPr sz="800" dirty="0">
                <a:solidFill>
                  <a:schemeClr val="bg1"/>
                </a:solidFill>
                <a:latin typeface="Calibri"/>
                <a:cs typeface="Calibri"/>
              </a:rPr>
              <a:t>and</a:t>
            </a:r>
            <a:r>
              <a:rPr sz="800" spc="250" dirty="0">
                <a:solidFill>
                  <a:schemeClr val="bg1"/>
                </a:solidFill>
                <a:latin typeface="Calibri"/>
                <a:cs typeface="Calibri"/>
              </a:rPr>
              <a:t> </a:t>
            </a:r>
            <a:r>
              <a:rPr sz="800" dirty="0">
                <a:solidFill>
                  <a:schemeClr val="bg1"/>
                </a:solidFill>
                <a:latin typeface="Calibri"/>
                <a:cs typeface="Calibri"/>
              </a:rPr>
              <a:t>enquiries.</a:t>
            </a:r>
            <a:r>
              <a:rPr sz="800" spc="260" dirty="0">
                <a:solidFill>
                  <a:schemeClr val="bg1"/>
                </a:solidFill>
                <a:latin typeface="Calibri"/>
                <a:cs typeface="Calibri"/>
              </a:rPr>
              <a:t> </a:t>
            </a:r>
            <a:r>
              <a:rPr sz="800" spc="235" dirty="0">
                <a:solidFill>
                  <a:schemeClr val="bg1"/>
                </a:solidFill>
                <a:latin typeface="Calibri"/>
                <a:cs typeface="Calibri"/>
              </a:rPr>
              <a:t> </a:t>
            </a:r>
            <a:r>
              <a:rPr lang="en-GB" sz="800" dirty="0">
                <a:solidFill>
                  <a:schemeClr val="bg1"/>
                </a:solidFill>
                <a:latin typeface="Calibri"/>
                <a:cs typeface="Calibri"/>
              </a:rPr>
              <a:t>April 2026</a:t>
            </a:r>
            <a:r>
              <a:rPr sz="800" dirty="0">
                <a:solidFill>
                  <a:schemeClr val="bg1"/>
                </a:solidFill>
                <a:latin typeface="Calibri"/>
                <a:cs typeface="Calibri"/>
              </a:rPr>
              <a:t>.</a:t>
            </a:r>
          </a:p>
        </p:txBody>
      </p:sp>
      <p:sp>
        <p:nvSpPr>
          <p:cNvPr id="10" name="object 4">
            <a:extLst>
              <a:ext uri="{FF2B5EF4-FFF2-40B4-BE49-F238E27FC236}">
                <a16:creationId xmlns:a16="http://schemas.microsoft.com/office/drawing/2014/main" id="{C2CAA7E4-70D1-C5E0-346A-2CCBD5D25FEA}"/>
              </a:ext>
            </a:extLst>
          </p:cNvPr>
          <p:cNvSpPr txBox="1"/>
          <p:nvPr/>
        </p:nvSpPr>
        <p:spPr>
          <a:xfrm>
            <a:off x="6784341" y="1504012"/>
            <a:ext cx="3047804" cy="594393"/>
          </a:xfrm>
          <a:prstGeom prst="rect">
            <a:avLst/>
          </a:prstGeom>
        </p:spPr>
        <p:txBody>
          <a:bodyPr vert="horz" wrap="square" lIns="0" tIns="95885" rIns="0" bIns="0" rtlCol="0">
            <a:spAutoFit/>
          </a:bodyPr>
          <a:lstStyle/>
          <a:p>
            <a:pPr marL="12700">
              <a:lnSpc>
                <a:spcPct val="100000"/>
              </a:lnSpc>
              <a:spcBef>
                <a:spcPts val="755"/>
              </a:spcBef>
            </a:pPr>
            <a:r>
              <a:rPr b="1" u="sng" dirty="0">
                <a:solidFill>
                  <a:srgbClr val="FFFFFF"/>
                </a:solidFill>
                <a:latin typeface="Segoe UI Semibold"/>
                <a:cs typeface="Segoe UI Semibold"/>
              </a:rPr>
              <a:t>FOR</a:t>
            </a:r>
            <a:r>
              <a:rPr b="1" u="sng" spc="-80" dirty="0">
                <a:solidFill>
                  <a:srgbClr val="FFFFFF"/>
                </a:solidFill>
                <a:latin typeface="Segoe UI Semibold"/>
                <a:cs typeface="Segoe UI Semibold"/>
              </a:rPr>
              <a:t> </a:t>
            </a:r>
            <a:r>
              <a:rPr b="1" u="sng" dirty="0">
                <a:solidFill>
                  <a:srgbClr val="FFFFFF"/>
                </a:solidFill>
                <a:latin typeface="Segoe UI Semibold"/>
                <a:cs typeface="Segoe UI Semibold"/>
              </a:rPr>
              <a:t>MORE</a:t>
            </a:r>
            <a:r>
              <a:rPr b="1" u="sng" spc="-85" dirty="0">
                <a:solidFill>
                  <a:srgbClr val="FFFFFF"/>
                </a:solidFill>
                <a:latin typeface="Segoe UI Semibold"/>
                <a:cs typeface="Segoe UI Semibold"/>
              </a:rPr>
              <a:t> </a:t>
            </a:r>
            <a:r>
              <a:rPr b="1" u="sng" spc="-20" dirty="0">
                <a:solidFill>
                  <a:srgbClr val="FFFFFF"/>
                </a:solidFill>
                <a:latin typeface="Segoe UI Semibold"/>
                <a:cs typeface="Segoe UI Semibold"/>
              </a:rPr>
              <a:t>INFORMATION</a:t>
            </a:r>
            <a:endParaRPr u="sng" dirty="0">
              <a:latin typeface="Segoe UI Semibold"/>
              <a:cs typeface="Segoe UI Semibold"/>
            </a:endParaRPr>
          </a:p>
          <a:p>
            <a:pPr marL="12700">
              <a:lnSpc>
                <a:spcPct val="100000"/>
              </a:lnSpc>
              <a:spcBef>
                <a:spcPts val="409"/>
              </a:spcBef>
            </a:pPr>
            <a:r>
              <a:rPr sz="1100" b="0" dirty="0">
                <a:solidFill>
                  <a:srgbClr val="FFFFFF"/>
                </a:solidFill>
                <a:latin typeface="Segoe UI Light"/>
                <a:cs typeface="Segoe UI Light"/>
              </a:rPr>
              <a:t>STRICTLY</a:t>
            </a:r>
            <a:r>
              <a:rPr sz="1100" b="0" spc="30" dirty="0">
                <a:solidFill>
                  <a:srgbClr val="FFFFFF"/>
                </a:solidFill>
                <a:latin typeface="Segoe UI Light"/>
                <a:cs typeface="Segoe UI Light"/>
              </a:rPr>
              <a:t> </a:t>
            </a:r>
            <a:r>
              <a:rPr sz="1100" b="0" dirty="0">
                <a:solidFill>
                  <a:srgbClr val="FFFFFF"/>
                </a:solidFill>
                <a:latin typeface="Segoe UI Light"/>
                <a:cs typeface="Segoe UI Light"/>
              </a:rPr>
              <a:t>THROUGH</a:t>
            </a:r>
            <a:r>
              <a:rPr sz="1100" b="0" spc="30" dirty="0">
                <a:solidFill>
                  <a:srgbClr val="FFFFFF"/>
                </a:solidFill>
                <a:latin typeface="Segoe UI Light"/>
                <a:cs typeface="Segoe UI Light"/>
              </a:rPr>
              <a:t> </a:t>
            </a:r>
            <a:r>
              <a:rPr sz="1100" b="0" dirty="0">
                <a:solidFill>
                  <a:srgbClr val="FFFFFF"/>
                </a:solidFill>
                <a:latin typeface="Segoe UI Light"/>
                <a:cs typeface="Segoe UI Light"/>
              </a:rPr>
              <a:t>THE</a:t>
            </a:r>
            <a:r>
              <a:rPr sz="1100" b="0" spc="45" dirty="0">
                <a:solidFill>
                  <a:srgbClr val="FFFFFF"/>
                </a:solidFill>
                <a:latin typeface="Segoe UI Light"/>
                <a:cs typeface="Segoe UI Light"/>
              </a:rPr>
              <a:t> </a:t>
            </a:r>
            <a:r>
              <a:rPr sz="1100" b="0" dirty="0">
                <a:solidFill>
                  <a:srgbClr val="FFFFFF"/>
                </a:solidFill>
                <a:latin typeface="Segoe UI Light"/>
                <a:cs typeface="Segoe UI Light"/>
              </a:rPr>
              <a:t>LETTING</a:t>
            </a:r>
            <a:r>
              <a:rPr sz="1100" b="0" spc="75" dirty="0">
                <a:solidFill>
                  <a:srgbClr val="FFFFFF"/>
                </a:solidFill>
                <a:latin typeface="Segoe UI Light"/>
                <a:cs typeface="Segoe UI Light"/>
              </a:rPr>
              <a:t> </a:t>
            </a:r>
            <a:r>
              <a:rPr sz="1100" b="0" spc="-10" dirty="0">
                <a:solidFill>
                  <a:srgbClr val="FFFFFF"/>
                </a:solidFill>
                <a:latin typeface="Segoe UI Light"/>
                <a:cs typeface="Segoe UI Light"/>
              </a:rPr>
              <a:t>AGENT:</a:t>
            </a:r>
            <a:endParaRPr sz="1100" dirty="0">
              <a:latin typeface="Segoe UI Light"/>
              <a:cs typeface="Segoe UI Light"/>
            </a:endParaRPr>
          </a:p>
        </p:txBody>
      </p:sp>
      <p:sp>
        <p:nvSpPr>
          <p:cNvPr id="11" name="object 4">
            <a:extLst>
              <a:ext uri="{FF2B5EF4-FFF2-40B4-BE49-F238E27FC236}">
                <a16:creationId xmlns:a16="http://schemas.microsoft.com/office/drawing/2014/main" id="{5B1279DE-7A60-CF7F-B58B-AE05FE38AF1C}"/>
              </a:ext>
            </a:extLst>
          </p:cNvPr>
          <p:cNvSpPr txBox="1"/>
          <p:nvPr/>
        </p:nvSpPr>
        <p:spPr>
          <a:xfrm>
            <a:off x="8738871" y="2717800"/>
            <a:ext cx="2452370" cy="809837"/>
          </a:xfrm>
          <a:prstGeom prst="rect">
            <a:avLst/>
          </a:prstGeom>
        </p:spPr>
        <p:txBody>
          <a:bodyPr vert="horz" wrap="square" lIns="0" tIns="95885" rIns="0" bIns="0" rtlCol="0">
            <a:spAutoFit/>
          </a:bodyPr>
          <a:lstStyle/>
          <a:p>
            <a:pPr marL="12700">
              <a:lnSpc>
                <a:spcPct val="100000"/>
              </a:lnSpc>
              <a:spcBef>
                <a:spcPts val="755"/>
              </a:spcBef>
            </a:pPr>
            <a:r>
              <a:rPr lang="en-GB" sz="1100" b="1" u="sng" dirty="0">
                <a:solidFill>
                  <a:srgbClr val="FFFFFF"/>
                </a:solidFill>
                <a:latin typeface="Segoe UI Semibold"/>
                <a:cs typeface="Segoe UI Semibold"/>
              </a:rPr>
              <a:t>CHARLES FOGG</a:t>
            </a:r>
          </a:p>
          <a:p>
            <a:pPr marL="12700">
              <a:lnSpc>
                <a:spcPct val="100000"/>
              </a:lnSpc>
              <a:spcBef>
                <a:spcPts val="755"/>
              </a:spcBef>
            </a:pPr>
            <a:r>
              <a:rPr lang="en-GB" sz="1100" dirty="0">
                <a:solidFill>
                  <a:srgbClr val="FFFFFF"/>
                </a:solidFill>
                <a:latin typeface="Segoe UI Semibold"/>
                <a:cs typeface="Segoe UI Semibold"/>
              </a:rPr>
              <a:t>c.fogg@kinneygreen.com</a:t>
            </a:r>
          </a:p>
          <a:p>
            <a:pPr marL="12700">
              <a:lnSpc>
                <a:spcPct val="100000"/>
              </a:lnSpc>
              <a:spcBef>
                <a:spcPts val="755"/>
              </a:spcBef>
            </a:pPr>
            <a:r>
              <a:rPr lang="en-GB" sz="1100" dirty="0">
                <a:solidFill>
                  <a:srgbClr val="FFFFFF"/>
                </a:solidFill>
                <a:latin typeface="Segoe UI Semibold"/>
                <a:cs typeface="Segoe UI Semibold"/>
              </a:rPr>
              <a:t>+44 (0)7841 782 124</a:t>
            </a:r>
            <a:endParaRPr sz="1100" dirty="0">
              <a:latin typeface="Segoe UI Semibold"/>
              <a:cs typeface="Segoe UI Semibold"/>
            </a:endParaRPr>
          </a:p>
        </p:txBody>
      </p:sp>
      <p:sp>
        <p:nvSpPr>
          <p:cNvPr id="13" name="object 4">
            <a:extLst>
              <a:ext uri="{FF2B5EF4-FFF2-40B4-BE49-F238E27FC236}">
                <a16:creationId xmlns:a16="http://schemas.microsoft.com/office/drawing/2014/main" id="{D49CE9F4-E1B4-734C-C93F-FA4E42EE00C4}"/>
              </a:ext>
            </a:extLst>
          </p:cNvPr>
          <p:cNvSpPr txBox="1"/>
          <p:nvPr/>
        </p:nvSpPr>
        <p:spPr>
          <a:xfrm>
            <a:off x="6784341" y="2720695"/>
            <a:ext cx="2452370" cy="809837"/>
          </a:xfrm>
          <a:prstGeom prst="rect">
            <a:avLst/>
          </a:prstGeom>
        </p:spPr>
        <p:txBody>
          <a:bodyPr vert="horz" wrap="square" lIns="0" tIns="95885" rIns="0" bIns="0" rtlCol="0">
            <a:spAutoFit/>
          </a:bodyPr>
          <a:lstStyle/>
          <a:p>
            <a:pPr marL="12700">
              <a:lnSpc>
                <a:spcPct val="100000"/>
              </a:lnSpc>
              <a:spcBef>
                <a:spcPts val="755"/>
              </a:spcBef>
            </a:pPr>
            <a:r>
              <a:rPr lang="en-GB" sz="1100" b="1" u="sng" dirty="0">
                <a:solidFill>
                  <a:srgbClr val="FFFFFF"/>
                </a:solidFill>
                <a:latin typeface="Segoe UI Semibold"/>
                <a:cs typeface="Segoe UI Semibold"/>
              </a:rPr>
              <a:t>JAMES PROCTOR</a:t>
            </a:r>
          </a:p>
          <a:p>
            <a:pPr marL="12700">
              <a:lnSpc>
                <a:spcPct val="100000"/>
              </a:lnSpc>
              <a:spcBef>
                <a:spcPts val="755"/>
              </a:spcBef>
            </a:pPr>
            <a:r>
              <a:rPr lang="en-GB" sz="1100" dirty="0">
                <a:solidFill>
                  <a:srgbClr val="FFFFFF"/>
                </a:solidFill>
                <a:latin typeface="Segoe UI Semibold"/>
                <a:cs typeface="Segoe UI Semibold"/>
              </a:rPr>
              <a:t>j.proctor@kinneygreen.com</a:t>
            </a:r>
          </a:p>
          <a:p>
            <a:pPr marL="12700">
              <a:lnSpc>
                <a:spcPct val="100000"/>
              </a:lnSpc>
              <a:spcBef>
                <a:spcPts val="755"/>
              </a:spcBef>
            </a:pPr>
            <a:r>
              <a:rPr lang="en-GB" sz="1100" dirty="0">
                <a:solidFill>
                  <a:srgbClr val="FFFFFF"/>
                </a:solidFill>
                <a:latin typeface="Segoe UI Semibold"/>
                <a:cs typeface="Segoe UI Semibold"/>
              </a:rPr>
              <a:t>+44 (0)7779 789 957</a:t>
            </a:r>
            <a:endParaRPr sz="1100" dirty="0">
              <a:latin typeface="Segoe UI Semibold"/>
              <a:cs typeface="Segoe UI Semibold"/>
            </a:endParaRPr>
          </a:p>
        </p:txBody>
      </p:sp>
      <p:sp>
        <p:nvSpPr>
          <p:cNvPr id="17" name="Isosceles Triangle 16">
            <a:extLst>
              <a:ext uri="{FF2B5EF4-FFF2-40B4-BE49-F238E27FC236}">
                <a16:creationId xmlns:a16="http://schemas.microsoft.com/office/drawing/2014/main" id="{6ADF8BB5-F570-0A12-E8B4-77DE0DFBD551}"/>
              </a:ext>
            </a:extLst>
          </p:cNvPr>
          <p:cNvSpPr/>
          <p:nvPr/>
        </p:nvSpPr>
        <p:spPr>
          <a:xfrm rot="10800000">
            <a:off x="3441700" y="3479800"/>
            <a:ext cx="228600" cy="255611"/>
          </a:xfrm>
          <a:prstGeom prst="triangle">
            <a:avLst/>
          </a:prstGeom>
          <a:solidFill>
            <a:srgbClr val="E94E1B"/>
          </a:solidFill>
          <a:ln>
            <a:solidFill>
              <a:srgbClr val="626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BCD2EC6-DBAB-6C22-28F0-1CF2F3C40CD0}"/>
              </a:ext>
            </a:extLst>
          </p:cNvPr>
          <p:cNvPicPr>
            <a:picLocks noChangeAspect="1"/>
          </p:cNvPicPr>
          <p:nvPr/>
        </p:nvPicPr>
        <p:blipFill>
          <a:blip r:embed="rId5"/>
          <a:stretch>
            <a:fillRect/>
          </a:stretch>
        </p:blipFill>
        <p:spPr>
          <a:xfrm>
            <a:off x="7099300" y="4038669"/>
            <a:ext cx="2567720" cy="1476644"/>
          </a:xfrm>
          <a:prstGeom prst="rect">
            <a:avLst/>
          </a:prstGeom>
        </p:spPr>
      </p:pic>
    </p:spTree>
    <p:extLst>
      <p:ext uri="{BB962C8B-B14F-4D97-AF65-F5344CB8AC3E}">
        <p14:creationId xmlns:p14="http://schemas.microsoft.com/office/powerpoint/2010/main" val="241279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1480</TotalTime>
  <Words>534</Words>
  <Application>Microsoft Office PowerPoint</Application>
  <PresentationFormat>Custom</PresentationFormat>
  <Paragraphs>52</Paragraphs>
  <Slides>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Aktiv Grotesk Medium</vt:lpstr>
      <vt:lpstr>Arial</vt:lpstr>
      <vt:lpstr>Atten New Bold</vt:lpstr>
      <vt:lpstr>Avenir Next LT Pro Demi</vt:lpstr>
      <vt:lpstr>Calibri</vt:lpstr>
      <vt:lpstr>Gill Sans Nova Light</vt:lpstr>
      <vt:lpstr>Palatino Linotype</vt:lpstr>
      <vt:lpstr>Seaford Display</vt:lpstr>
      <vt:lpstr>Segoe UI Light</vt:lpstr>
      <vt:lpstr>Segoe UI Semibold</vt:lpstr>
      <vt:lpstr>Office Theme</vt:lpstr>
      <vt:lpstr>PowerPoint Presentation</vt:lpstr>
      <vt:lpstr>PowerPoint Presentation</vt:lpstr>
      <vt:lpstr>30-31 COWCROSS STREET, LONDON, EC1M 6DQ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5,267 SQ FT OF NEW  FULLY FITTED SPACE  AVAILABLE FOR  IMMEDIATE OCCUPATION</dc:title>
  <dc:creator>Anne Housden</dc:creator>
  <cp:lastModifiedBy>Joanna Gospage</cp:lastModifiedBy>
  <cp:revision>36</cp:revision>
  <dcterms:created xsi:type="dcterms:W3CDTF">2022-04-28T14:46:34Z</dcterms:created>
  <dcterms:modified xsi:type="dcterms:W3CDTF">2026-04-08T09:40:42Z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2022-04-19T00:00:00Z</vt:filetime>
  </property>
  <property fmtid="{D5CDD505-2E9C-101B-9397-08002B2CF9AE}" pid="3" name="Creator">
    <vt:lpwstr>Microsoft® PowerPoint® for Microsoft 365</vt:lpwstr>
  </property>
  <property fmtid="{D5CDD505-2E9C-101B-9397-08002B2CF9AE}" pid="4" name="LastSaved">
    <vt:filetime>2022-04-28T00:00:00Z</vt:filetime>
  </property>
</Properties>
</file>