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8"/>
  </p:notesMasterIdLst>
  <p:sldIdLst>
    <p:sldId id="256" r:id="rId5"/>
    <p:sldId id="257" r:id="rId6"/>
    <p:sldId id="258" r:id="rId7"/>
  </p:sldIdLst>
  <p:sldSz cx="9906000" cy="6858000" type="A4"/>
  <p:notesSz cx="9926638"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1C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1584" y="96"/>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eron Cruiks" userId="d49a20f8-37db-4fd9-b0b7-538987333348" providerId="ADAL" clId="{74A81E80-CB89-434B-AA4C-58874D0237E6}"/>
    <pc:docChg chg="modSld">
      <pc:chgData name="Cameron Cruiks" userId="d49a20f8-37db-4fd9-b0b7-538987333348" providerId="ADAL" clId="{74A81E80-CB89-434B-AA4C-58874D0237E6}" dt="2026-10-09T13:45:00.898" v="4" actId="1076"/>
      <pc:docMkLst>
        <pc:docMk/>
      </pc:docMkLst>
      <pc:sldChg chg="modSp mod">
        <pc:chgData name="Cameron Cruiks" userId="d49a20f8-37db-4fd9-b0b7-538987333348" providerId="ADAL" clId="{74A81E80-CB89-434B-AA4C-58874D0237E6}" dt="2026-10-09T13:45:00.898" v="4" actId="1076"/>
        <pc:sldMkLst>
          <pc:docMk/>
          <pc:sldMk cId="1914334471" sldId="258"/>
        </pc:sldMkLst>
        <pc:spChg chg="mod">
          <ac:chgData name="Cameron Cruiks" userId="d49a20f8-37db-4fd9-b0b7-538987333348" providerId="ADAL" clId="{74A81E80-CB89-434B-AA4C-58874D0237E6}" dt="2026-10-09T13:45:00.898" v="4" actId="1076"/>
          <ac:spMkLst>
            <pc:docMk/>
            <pc:sldMk cId="1914334471" sldId="258"/>
            <ac:spMk id="5" creationId="{7D50C6D6-B1F6-AF1A-14DF-63C23199EE0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301543" cy="341064"/>
          </a:xfrm>
          <a:prstGeom prst="rect">
            <a:avLst/>
          </a:prstGeom>
        </p:spPr>
        <p:txBody>
          <a:bodyPr vert="horz" lIns="93230" tIns="46615" rIns="93230" bIns="46615" rtlCol="0"/>
          <a:lstStyle>
            <a:lvl1pPr algn="l">
              <a:defRPr sz="1300"/>
            </a:lvl1pPr>
          </a:lstStyle>
          <a:p>
            <a:endParaRPr lang="en-GB"/>
          </a:p>
        </p:txBody>
      </p:sp>
      <p:sp>
        <p:nvSpPr>
          <p:cNvPr id="3" name="Date Placeholder 2"/>
          <p:cNvSpPr>
            <a:spLocks noGrp="1"/>
          </p:cNvSpPr>
          <p:nvPr>
            <p:ph type="dt" idx="1"/>
          </p:nvPr>
        </p:nvSpPr>
        <p:spPr>
          <a:xfrm>
            <a:off x="5622801" y="1"/>
            <a:ext cx="4301543" cy="341064"/>
          </a:xfrm>
          <a:prstGeom prst="rect">
            <a:avLst/>
          </a:prstGeom>
        </p:spPr>
        <p:txBody>
          <a:bodyPr vert="horz" lIns="93230" tIns="46615" rIns="93230" bIns="46615" rtlCol="0"/>
          <a:lstStyle>
            <a:lvl1pPr algn="r">
              <a:defRPr sz="1300"/>
            </a:lvl1pPr>
          </a:lstStyle>
          <a:p>
            <a:fld id="{F4D85C36-E4A9-44B6-AFB2-DDD5B1371B1F}" type="datetimeFigureOut">
              <a:rPr lang="en-GB" smtClean="0"/>
              <a:t>09/10/2026</a:t>
            </a:fld>
            <a:endParaRPr lang="en-GB"/>
          </a:p>
        </p:txBody>
      </p:sp>
      <p:sp>
        <p:nvSpPr>
          <p:cNvPr id="4" name="Slide Image Placeholder 3"/>
          <p:cNvSpPr>
            <a:spLocks noGrp="1" noRot="1" noChangeAspect="1"/>
          </p:cNvSpPr>
          <p:nvPr>
            <p:ph type="sldImg" idx="2"/>
          </p:nvPr>
        </p:nvSpPr>
        <p:spPr>
          <a:xfrm>
            <a:off x="3306763" y="849313"/>
            <a:ext cx="3313112" cy="2295525"/>
          </a:xfrm>
          <a:prstGeom prst="rect">
            <a:avLst/>
          </a:prstGeom>
          <a:noFill/>
          <a:ln w="12700">
            <a:solidFill>
              <a:prstClr val="black"/>
            </a:solidFill>
          </a:ln>
        </p:spPr>
        <p:txBody>
          <a:bodyPr vert="horz" lIns="93230" tIns="46615" rIns="93230" bIns="46615" rtlCol="0" anchor="ctr"/>
          <a:lstStyle/>
          <a:p>
            <a:endParaRPr lang="en-GB"/>
          </a:p>
        </p:txBody>
      </p:sp>
      <p:sp>
        <p:nvSpPr>
          <p:cNvPr id="5" name="Notes Placeholder 4"/>
          <p:cNvSpPr>
            <a:spLocks noGrp="1"/>
          </p:cNvSpPr>
          <p:nvPr>
            <p:ph type="body" sz="quarter" idx="3"/>
          </p:nvPr>
        </p:nvSpPr>
        <p:spPr>
          <a:xfrm>
            <a:off x="992664" y="3271382"/>
            <a:ext cx="7941310" cy="2676585"/>
          </a:xfrm>
          <a:prstGeom prst="rect">
            <a:avLst/>
          </a:prstGeom>
        </p:spPr>
        <p:txBody>
          <a:bodyPr vert="horz" lIns="93230" tIns="46615" rIns="93230" bIns="466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6456613"/>
            <a:ext cx="4301543" cy="341063"/>
          </a:xfrm>
          <a:prstGeom prst="rect">
            <a:avLst/>
          </a:prstGeom>
        </p:spPr>
        <p:txBody>
          <a:bodyPr vert="horz" lIns="93230" tIns="46615" rIns="93230" bIns="46615" rtlCol="0" anchor="b"/>
          <a:lstStyle>
            <a:lvl1pPr algn="l">
              <a:defRPr sz="1300"/>
            </a:lvl1pPr>
          </a:lstStyle>
          <a:p>
            <a:endParaRPr lang="en-GB"/>
          </a:p>
        </p:txBody>
      </p:sp>
      <p:sp>
        <p:nvSpPr>
          <p:cNvPr id="7" name="Slide Number Placeholder 6"/>
          <p:cNvSpPr>
            <a:spLocks noGrp="1"/>
          </p:cNvSpPr>
          <p:nvPr>
            <p:ph type="sldNum" sz="quarter" idx="5"/>
          </p:nvPr>
        </p:nvSpPr>
        <p:spPr>
          <a:xfrm>
            <a:off x="5622801" y="6456613"/>
            <a:ext cx="4301543" cy="341063"/>
          </a:xfrm>
          <a:prstGeom prst="rect">
            <a:avLst/>
          </a:prstGeom>
        </p:spPr>
        <p:txBody>
          <a:bodyPr vert="horz" lIns="93230" tIns="46615" rIns="93230" bIns="46615" rtlCol="0" anchor="b"/>
          <a:lstStyle>
            <a:lvl1pPr algn="r">
              <a:defRPr sz="1300"/>
            </a:lvl1pPr>
          </a:lstStyle>
          <a:p>
            <a:fld id="{F47F14F2-1C83-4AE5-8B86-EB9E5C0ECA10}" type="slidenum">
              <a:rPr lang="en-GB" smtClean="0"/>
              <a:t>‹#›</a:t>
            </a:fld>
            <a:endParaRPr lang="en-GB"/>
          </a:p>
        </p:txBody>
      </p:sp>
    </p:spTree>
    <p:extLst>
      <p:ext uri="{BB962C8B-B14F-4D97-AF65-F5344CB8AC3E}">
        <p14:creationId xmlns:p14="http://schemas.microsoft.com/office/powerpoint/2010/main" val="3407880872"/>
      </p:ext>
    </p:extLst>
  </p:cSld>
  <p:clrMap bg1="lt1" tx1="dk1" bg2="lt2" tx2="dk2" accent1="accent1" accent2="accent2" accent3="accent3" accent4="accent4" accent5="accent5" accent6="accent6" hlink="hlink" folHlink="folHlink"/>
  <p:notesStyle>
    <a:lvl1pPr marL="0" algn="l" defTabSz="914298" rtl="0" eaLnBrk="1" latinLnBrk="0" hangingPunct="1">
      <a:defRPr sz="1200" kern="1200">
        <a:solidFill>
          <a:schemeClr val="tx1"/>
        </a:solidFill>
        <a:latin typeface="+mn-lt"/>
        <a:ea typeface="+mn-ea"/>
        <a:cs typeface="+mn-cs"/>
      </a:defRPr>
    </a:lvl1pPr>
    <a:lvl2pPr marL="457148" algn="l" defTabSz="914298" rtl="0" eaLnBrk="1" latinLnBrk="0" hangingPunct="1">
      <a:defRPr sz="1200" kern="1200">
        <a:solidFill>
          <a:schemeClr val="tx1"/>
        </a:solidFill>
        <a:latin typeface="+mn-lt"/>
        <a:ea typeface="+mn-ea"/>
        <a:cs typeface="+mn-cs"/>
      </a:defRPr>
    </a:lvl2pPr>
    <a:lvl3pPr marL="914298" algn="l" defTabSz="914298" rtl="0" eaLnBrk="1" latinLnBrk="0" hangingPunct="1">
      <a:defRPr sz="1200" kern="1200">
        <a:solidFill>
          <a:schemeClr val="tx1"/>
        </a:solidFill>
        <a:latin typeface="+mn-lt"/>
        <a:ea typeface="+mn-ea"/>
        <a:cs typeface="+mn-cs"/>
      </a:defRPr>
    </a:lvl3pPr>
    <a:lvl4pPr marL="1371446" algn="l" defTabSz="914298" rtl="0" eaLnBrk="1" latinLnBrk="0" hangingPunct="1">
      <a:defRPr sz="1200" kern="1200">
        <a:solidFill>
          <a:schemeClr val="tx1"/>
        </a:solidFill>
        <a:latin typeface="+mn-lt"/>
        <a:ea typeface="+mn-ea"/>
        <a:cs typeface="+mn-cs"/>
      </a:defRPr>
    </a:lvl4pPr>
    <a:lvl5pPr marL="1828595" algn="l" defTabSz="914298" rtl="0" eaLnBrk="1" latinLnBrk="0" hangingPunct="1">
      <a:defRPr sz="1200" kern="1200">
        <a:solidFill>
          <a:schemeClr val="tx1"/>
        </a:solidFill>
        <a:latin typeface="+mn-lt"/>
        <a:ea typeface="+mn-ea"/>
        <a:cs typeface="+mn-cs"/>
      </a:defRPr>
    </a:lvl5pPr>
    <a:lvl6pPr marL="2285744" algn="l" defTabSz="914298" rtl="0" eaLnBrk="1" latinLnBrk="0" hangingPunct="1">
      <a:defRPr sz="1200" kern="1200">
        <a:solidFill>
          <a:schemeClr val="tx1"/>
        </a:solidFill>
        <a:latin typeface="+mn-lt"/>
        <a:ea typeface="+mn-ea"/>
        <a:cs typeface="+mn-cs"/>
      </a:defRPr>
    </a:lvl6pPr>
    <a:lvl7pPr marL="2742893" algn="l" defTabSz="914298" rtl="0" eaLnBrk="1" latinLnBrk="0" hangingPunct="1">
      <a:defRPr sz="1200" kern="1200">
        <a:solidFill>
          <a:schemeClr val="tx1"/>
        </a:solidFill>
        <a:latin typeface="+mn-lt"/>
        <a:ea typeface="+mn-ea"/>
        <a:cs typeface="+mn-cs"/>
      </a:defRPr>
    </a:lvl7pPr>
    <a:lvl8pPr marL="3200041" algn="l" defTabSz="914298" rtl="0" eaLnBrk="1" latinLnBrk="0" hangingPunct="1">
      <a:defRPr sz="1200" kern="1200">
        <a:solidFill>
          <a:schemeClr val="tx1"/>
        </a:solidFill>
        <a:latin typeface="+mn-lt"/>
        <a:ea typeface="+mn-ea"/>
        <a:cs typeface="+mn-cs"/>
      </a:defRPr>
    </a:lvl8pPr>
    <a:lvl9pPr marL="3657191" algn="l" defTabSz="91429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6763" y="849313"/>
            <a:ext cx="3313112" cy="2295525"/>
          </a:xfrm>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47F14F2-1C83-4AE5-8B86-EB9E5C0ECA10}" type="slidenum">
              <a:rPr lang="en-GB" smtClean="0"/>
              <a:t>1</a:t>
            </a:fld>
            <a:endParaRPr lang="en-GB"/>
          </a:p>
        </p:txBody>
      </p:sp>
    </p:spTree>
    <p:extLst>
      <p:ext uri="{BB962C8B-B14F-4D97-AF65-F5344CB8AC3E}">
        <p14:creationId xmlns:p14="http://schemas.microsoft.com/office/powerpoint/2010/main" val="2697653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6763" y="849313"/>
            <a:ext cx="3313112" cy="2295525"/>
          </a:xfrm>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47F14F2-1C83-4AE5-8B86-EB9E5C0ECA10}" type="slidenum">
              <a:rPr lang="en-GB" smtClean="0"/>
              <a:t>2</a:t>
            </a:fld>
            <a:endParaRPr lang="en-GB"/>
          </a:p>
        </p:txBody>
      </p:sp>
    </p:spTree>
    <p:extLst>
      <p:ext uri="{BB962C8B-B14F-4D97-AF65-F5344CB8AC3E}">
        <p14:creationId xmlns:p14="http://schemas.microsoft.com/office/powerpoint/2010/main" val="2421091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CDFBD-4B3F-D1BB-7C4F-E766C81379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8067CF-241E-B31A-2F63-3C880AA70CF5}"/>
              </a:ext>
            </a:extLst>
          </p:cNvPr>
          <p:cNvSpPr>
            <a:spLocks noGrp="1" noRot="1" noChangeAspect="1"/>
          </p:cNvSpPr>
          <p:nvPr>
            <p:ph type="sldImg"/>
          </p:nvPr>
        </p:nvSpPr>
        <p:spPr>
          <a:xfrm>
            <a:off x="3306763" y="849313"/>
            <a:ext cx="3313112" cy="2295525"/>
          </a:xfrm>
        </p:spPr>
        <p:txBody>
          <a:bodyPr/>
          <a:lstStyle/>
          <a:p>
            <a:endParaRPr lang="en-GB"/>
          </a:p>
        </p:txBody>
      </p:sp>
      <p:sp>
        <p:nvSpPr>
          <p:cNvPr id="3" name="Notes Placeholder 2">
            <a:extLst>
              <a:ext uri="{FF2B5EF4-FFF2-40B4-BE49-F238E27FC236}">
                <a16:creationId xmlns:a16="http://schemas.microsoft.com/office/drawing/2014/main" id="{F0C7BE0C-387D-14EA-9D92-A8381798424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DBA2AEC-865C-1245-90A3-3AC1356A610E}"/>
              </a:ext>
            </a:extLst>
          </p:cNvPr>
          <p:cNvSpPr>
            <a:spLocks noGrp="1"/>
          </p:cNvSpPr>
          <p:nvPr>
            <p:ph type="sldNum" sz="quarter" idx="5"/>
          </p:nvPr>
        </p:nvSpPr>
        <p:spPr/>
        <p:txBody>
          <a:bodyPr/>
          <a:lstStyle/>
          <a:p>
            <a:fld id="{F47F14F2-1C83-4AE5-8B86-EB9E5C0ECA10}" type="slidenum">
              <a:rPr lang="en-GB" smtClean="0"/>
              <a:t>3</a:t>
            </a:fld>
            <a:endParaRPr lang="en-GB"/>
          </a:p>
        </p:txBody>
      </p:sp>
    </p:spTree>
    <p:extLst>
      <p:ext uri="{BB962C8B-B14F-4D97-AF65-F5344CB8AC3E}">
        <p14:creationId xmlns:p14="http://schemas.microsoft.com/office/powerpoint/2010/main" val="1413206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A00F0BA-1BAA-458B-809A-E8030C41C8B1}" type="datetimeFigureOut">
              <a:rPr lang="en-GB" smtClean="0"/>
              <a:t>09/10/2026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6DC3BB-3B31-4C77-95EB-E6D410DCE9AA}" type="slidenum">
              <a:rPr lang="en-GB" smtClean="0"/>
              <a:t>‹#›</a:t>
            </a:fld>
            <a:endParaRPr lang="en-GB"/>
          </a:p>
        </p:txBody>
      </p:sp>
    </p:spTree>
    <p:extLst>
      <p:ext uri="{BB962C8B-B14F-4D97-AF65-F5344CB8AC3E}">
        <p14:creationId xmlns:p14="http://schemas.microsoft.com/office/powerpoint/2010/main" val="1919123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00F0BA-1BAA-458B-809A-E8030C41C8B1}" type="datetimeFigureOut">
              <a:rPr lang="en-GB" smtClean="0"/>
              <a:t>09/10/2026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6DC3BB-3B31-4C77-95EB-E6D410DCE9AA}" type="slidenum">
              <a:rPr lang="en-GB" smtClean="0"/>
              <a:t>‹#›</a:t>
            </a:fld>
            <a:endParaRPr lang="en-GB"/>
          </a:p>
        </p:txBody>
      </p:sp>
    </p:spTree>
    <p:extLst>
      <p:ext uri="{BB962C8B-B14F-4D97-AF65-F5344CB8AC3E}">
        <p14:creationId xmlns:p14="http://schemas.microsoft.com/office/powerpoint/2010/main" val="2512588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00F0BA-1BAA-458B-809A-E8030C41C8B1}" type="datetimeFigureOut">
              <a:rPr lang="en-GB" smtClean="0"/>
              <a:t>09/10/2026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6DC3BB-3B31-4C77-95EB-E6D410DCE9AA}" type="slidenum">
              <a:rPr lang="en-GB" smtClean="0"/>
              <a:t>‹#›</a:t>
            </a:fld>
            <a:endParaRPr lang="en-GB"/>
          </a:p>
        </p:txBody>
      </p:sp>
    </p:spTree>
    <p:extLst>
      <p:ext uri="{BB962C8B-B14F-4D97-AF65-F5344CB8AC3E}">
        <p14:creationId xmlns:p14="http://schemas.microsoft.com/office/powerpoint/2010/main" val="1465895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00F0BA-1BAA-458B-809A-E8030C41C8B1}" type="datetimeFigureOut">
              <a:rPr lang="en-GB" smtClean="0"/>
              <a:t>09/10/2026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66DC3BB-3B31-4C77-95EB-E6D410DCE9AA}" type="slidenum">
              <a:rPr lang="en-GB" smtClean="0"/>
              <a:t>‹#›</a:t>
            </a:fld>
            <a:endParaRPr lang="en-GB"/>
          </a:p>
        </p:txBody>
      </p:sp>
    </p:spTree>
    <p:extLst>
      <p:ext uri="{BB962C8B-B14F-4D97-AF65-F5344CB8AC3E}">
        <p14:creationId xmlns:p14="http://schemas.microsoft.com/office/powerpoint/2010/main" val="1407527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00F0BA-1BAA-458B-809A-E8030C41C8B1}" type="datetimeFigureOut">
              <a:rPr lang="en-GB" smtClean="0"/>
              <a:t>09/10/2026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66DC3BB-3B31-4C77-95EB-E6D410DCE9AA}" type="slidenum">
              <a:rPr lang="en-GB" smtClean="0"/>
              <a:t>‹#›</a:t>
            </a:fld>
            <a:endParaRPr lang="en-GB"/>
          </a:p>
        </p:txBody>
      </p:sp>
    </p:spTree>
    <p:extLst>
      <p:ext uri="{BB962C8B-B14F-4D97-AF65-F5344CB8AC3E}">
        <p14:creationId xmlns:p14="http://schemas.microsoft.com/office/powerpoint/2010/main" val="2230849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A00F0BA-1BAA-458B-809A-E8030C41C8B1}" type="datetimeFigureOut">
              <a:rPr lang="en-GB" smtClean="0"/>
              <a:t>09/10/2026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66DC3BB-3B31-4C77-95EB-E6D410DCE9AA}" type="slidenum">
              <a:rPr lang="en-GB" smtClean="0"/>
              <a:t>‹#›</a:t>
            </a:fld>
            <a:endParaRPr lang="en-GB"/>
          </a:p>
        </p:txBody>
      </p:sp>
    </p:spTree>
    <p:extLst>
      <p:ext uri="{BB962C8B-B14F-4D97-AF65-F5344CB8AC3E}">
        <p14:creationId xmlns:p14="http://schemas.microsoft.com/office/powerpoint/2010/main" val="328174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00F0BA-1BAA-458B-809A-E8030C41C8B1}" type="datetimeFigureOut">
              <a:rPr lang="en-GB" smtClean="0"/>
              <a:t>09/10/2026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66DC3BB-3B31-4C77-95EB-E6D410DCE9AA}" type="slidenum">
              <a:rPr lang="en-GB" smtClean="0"/>
              <a:t>‹#›</a:t>
            </a:fld>
            <a:endParaRPr lang="en-GB"/>
          </a:p>
        </p:txBody>
      </p:sp>
    </p:spTree>
    <p:extLst>
      <p:ext uri="{BB962C8B-B14F-4D97-AF65-F5344CB8AC3E}">
        <p14:creationId xmlns:p14="http://schemas.microsoft.com/office/powerpoint/2010/main" val="616697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A00F0BA-1BAA-458B-809A-E8030C41C8B1}" type="datetimeFigureOut">
              <a:rPr lang="en-GB" smtClean="0"/>
              <a:t>09/10/2026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66DC3BB-3B31-4C77-95EB-E6D410DCE9AA}" type="slidenum">
              <a:rPr lang="en-GB" smtClean="0"/>
              <a:t>‹#›</a:t>
            </a:fld>
            <a:endParaRPr lang="en-GB"/>
          </a:p>
        </p:txBody>
      </p:sp>
    </p:spTree>
    <p:extLst>
      <p:ext uri="{BB962C8B-B14F-4D97-AF65-F5344CB8AC3E}">
        <p14:creationId xmlns:p14="http://schemas.microsoft.com/office/powerpoint/2010/main" val="3057576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A00F0BA-1BAA-458B-809A-E8030C41C8B1}" type="datetimeFigureOut">
              <a:rPr lang="en-GB" smtClean="0"/>
              <a:t>09/10/2026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66DC3BB-3B31-4C77-95EB-E6D410DCE9AA}" type="slidenum">
              <a:rPr lang="en-GB" smtClean="0"/>
              <a:t>‹#›</a:t>
            </a:fld>
            <a:endParaRPr lang="en-GB"/>
          </a:p>
        </p:txBody>
      </p:sp>
    </p:spTree>
    <p:extLst>
      <p:ext uri="{BB962C8B-B14F-4D97-AF65-F5344CB8AC3E}">
        <p14:creationId xmlns:p14="http://schemas.microsoft.com/office/powerpoint/2010/main" val="3456387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00F0BA-1BAA-458B-809A-E8030C41C8B1}" type="datetimeFigureOut">
              <a:rPr lang="en-GB" smtClean="0"/>
              <a:t>09/10/2026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6DC3BB-3B31-4C77-95EB-E6D410DCE9AA}" type="slidenum">
              <a:rPr lang="en-GB" smtClean="0"/>
              <a:t>‹#›</a:t>
            </a:fld>
            <a:endParaRPr lang="en-GB"/>
          </a:p>
        </p:txBody>
      </p:sp>
    </p:spTree>
    <p:extLst>
      <p:ext uri="{BB962C8B-B14F-4D97-AF65-F5344CB8AC3E}">
        <p14:creationId xmlns:p14="http://schemas.microsoft.com/office/powerpoint/2010/main" val="856923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00F0BA-1BAA-458B-809A-E8030C41C8B1}" type="datetimeFigureOut">
              <a:rPr lang="en-GB" smtClean="0"/>
              <a:t>09/10/2026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6DC3BB-3B31-4C77-95EB-E6D410DCE9AA}" type="slidenum">
              <a:rPr lang="en-GB" smtClean="0"/>
              <a:t>‹#›</a:t>
            </a:fld>
            <a:endParaRPr lang="en-GB"/>
          </a:p>
        </p:txBody>
      </p:sp>
    </p:spTree>
    <p:extLst>
      <p:ext uri="{BB962C8B-B14F-4D97-AF65-F5344CB8AC3E}">
        <p14:creationId xmlns:p14="http://schemas.microsoft.com/office/powerpoint/2010/main" val="1006420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A00F0BA-1BAA-458B-809A-E8030C41C8B1}" type="datetimeFigureOut">
              <a:rPr lang="en-GB" smtClean="0"/>
              <a:t>09/10/2026</a:t>
            </a:fld>
            <a:endParaRPr lang="en-GB"/>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66DC3BB-3B31-4C77-95EB-E6D410DCE9AA}" type="slidenum">
              <a:rPr lang="en-GB" smtClean="0"/>
              <a:t>‹#›</a:t>
            </a:fld>
            <a:endParaRPr lang="en-GB"/>
          </a:p>
        </p:txBody>
      </p:sp>
    </p:spTree>
    <p:extLst>
      <p:ext uri="{BB962C8B-B14F-4D97-AF65-F5344CB8AC3E}">
        <p14:creationId xmlns:p14="http://schemas.microsoft.com/office/powerpoint/2010/main" val="266550107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CD646C1-A519-F1AD-6152-C973B147BAC4}"/>
              </a:ext>
            </a:extLst>
          </p:cNvPr>
          <p:cNvSpPr/>
          <p:nvPr/>
        </p:nvSpPr>
        <p:spPr>
          <a:xfrm>
            <a:off x="152400" y="177800"/>
            <a:ext cx="2654531" cy="6451594"/>
          </a:xfrm>
          <a:prstGeom prst="rect">
            <a:avLst/>
          </a:prstGeom>
          <a:solidFill>
            <a:srgbClr val="701C74"/>
          </a:solidFill>
          <a:ln>
            <a:solidFill>
              <a:srgbClr val="701C74"/>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dirty="0"/>
          </a:p>
        </p:txBody>
      </p:sp>
      <p:pic>
        <p:nvPicPr>
          <p:cNvPr id="7" name="Picture 6">
            <a:extLst>
              <a:ext uri="{FF2B5EF4-FFF2-40B4-BE49-F238E27FC236}">
                <a16:creationId xmlns:a16="http://schemas.microsoft.com/office/drawing/2014/main" id="{A9DCD8EC-47A4-7825-D3B7-F3A0188B38E8}"/>
              </a:ext>
            </a:extLst>
          </p:cNvPr>
          <p:cNvPicPr>
            <a:picLocks noChangeAspect="1"/>
          </p:cNvPicPr>
          <p:nvPr/>
        </p:nvPicPr>
        <p:blipFill>
          <a:blip r:embed="rId3"/>
          <a:stretch>
            <a:fillRect/>
          </a:stretch>
        </p:blipFill>
        <p:spPr>
          <a:xfrm>
            <a:off x="152400" y="175313"/>
            <a:ext cx="2255412" cy="1208469"/>
          </a:xfrm>
          <a:prstGeom prst="rect">
            <a:avLst/>
          </a:prstGeom>
        </p:spPr>
      </p:pic>
      <p:sp>
        <p:nvSpPr>
          <p:cNvPr id="8" name="TextBox 7">
            <a:extLst>
              <a:ext uri="{FF2B5EF4-FFF2-40B4-BE49-F238E27FC236}">
                <a16:creationId xmlns:a16="http://schemas.microsoft.com/office/drawing/2014/main" id="{B3FA5B65-C70E-1D7D-408A-98A5B7FC9676}"/>
              </a:ext>
            </a:extLst>
          </p:cNvPr>
          <p:cNvSpPr txBox="1"/>
          <p:nvPr/>
        </p:nvSpPr>
        <p:spPr>
          <a:xfrm>
            <a:off x="256168" y="1323005"/>
            <a:ext cx="2361193" cy="584775"/>
          </a:xfrm>
          <a:prstGeom prst="rect">
            <a:avLst/>
          </a:prstGeom>
          <a:noFill/>
        </p:spPr>
        <p:txBody>
          <a:bodyPr wrap="square" rtlCol="0">
            <a:spAutoFit/>
          </a:bodyPr>
          <a:lstStyle/>
          <a:p>
            <a:r>
              <a:rPr lang="en-US" sz="1600" b="1" dirty="0">
                <a:solidFill>
                  <a:schemeClr val="bg1"/>
                </a:solidFill>
              </a:rPr>
              <a:t>For Sale </a:t>
            </a:r>
          </a:p>
          <a:p>
            <a:endParaRPr lang="en-US" sz="1600" b="1" dirty="0">
              <a:solidFill>
                <a:schemeClr val="bg1"/>
              </a:solidFill>
            </a:endParaRPr>
          </a:p>
        </p:txBody>
      </p:sp>
      <p:cxnSp>
        <p:nvCxnSpPr>
          <p:cNvPr id="10" name="Straight Connector 9">
            <a:extLst>
              <a:ext uri="{FF2B5EF4-FFF2-40B4-BE49-F238E27FC236}">
                <a16:creationId xmlns:a16="http://schemas.microsoft.com/office/drawing/2014/main" id="{97FD6B8C-BFCE-56A1-55A8-908E3CCA3828}"/>
              </a:ext>
            </a:extLst>
          </p:cNvPr>
          <p:cNvCxnSpPr>
            <a:cxnSpLocks/>
          </p:cNvCxnSpPr>
          <p:nvPr/>
        </p:nvCxnSpPr>
        <p:spPr>
          <a:xfrm>
            <a:off x="331204" y="1718093"/>
            <a:ext cx="22861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8B4B1C2F-D5D3-0729-118C-D48B8AACC91B}"/>
              </a:ext>
            </a:extLst>
          </p:cNvPr>
          <p:cNvSpPr txBox="1"/>
          <p:nvPr/>
        </p:nvSpPr>
        <p:spPr>
          <a:xfrm>
            <a:off x="256168" y="1810071"/>
            <a:ext cx="2255412" cy="523220"/>
          </a:xfrm>
          <a:prstGeom prst="rect">
            <a:avLst/>
          </a:prstGeom>
          <a:noFill/>
        </p:spPr>
        <p:txBody>
          <a:bodyPr wrap="square" rtlCol="0">
            <a:spAutoFit/>
          </a:bodyPr>
          <a:lstStyle/>
          <a:p>
            <a:r>
              <a:rPr lang="en-US" sz="1400" dirty="0">
                <a:solidFill>
                  <a:schemeClr val="bg1"/>
                </a:solidFill>
              </a:rPr>
              <a:t>46 &amp; 48 Hockley Road, Rayleigh, SS6 8EB </a:t>
            </a:r>
            <a:endParaRPr lang="en-GB" sz="1400" dirty="0">
              <a:solidFill>
                <a:schemeClr val="bg1"/>
              </a:solidFill>
            </a:endParaRPr>
          </a:p>
        </p:txBody>
      </p:sp>
      <p:sp>
        <p:nvSpPr>
          <p:cNvPr id="13" name="TextBox 12">
            <a:extLst>
              <a:ext uri="{FF2B5EF4-FFF2-40B4-BE49-F238E27FC236}">
                <a16:creationId xmlns:a16="http://schemas.microsoft.com/office/drawing/2014/main" id="{12340BB9-2B8D-AD13-D2F6-F14721ABA6F6}"/>
              </a:ext>
            </a:extLst>
          </p:cNvPr>
          <p:cNvSpPr txBox="1"/>
          <p:nvPr/>
        </p:nvSpPr>
        <p:spPr>
          <a:xfrm>
            <a:off x="256168" y="2528987"/>
            <a:ext cx="2527183" cy="3016210"/>
          </a:xfrm>
          <a:prstGeom prst="rect">
            <a:avLst/>
          </a:prstGeom>
          <a:noFill/>
        </p:spPr>
        <p:txBody>
          <a:bodyPr wrap="square" rtlCol="0">
            <a:spAutoFit/>
          </a:bodyPr>
          <a:lstStyle/>
          <a:p>
            <a:r>
              <a:rPr lang="en-US" sz="1400" dirty="0">
                <a:solidFill>
                  <a:schemeClr val="bg1"/>
                </a:solidFill>
              </a:rPr>
              <a:t>A pair of two-bedroom houses which are currently let out producing a total of £31,200 per annum</a:t>
            </a:r>
          </a:p>
          <a:p>
            <a:endParaRPr lang="en-US" sz="1400" dirty="0">
              <a:solidFill>
                <a:schemeClr val="bg1"/>
              </a:solidFill>
            </a:endParaRPr>
          </a:p>
          <a:p>
            <a:pPr marL="285750" indent="-285750">
              <a:buFont typeface="Arial" panose="020B0604020202020204" pitchFamily="34" charset="0"/>
              <a:buChar char="•"/>
            </a:pPr>
            <a:r>
              <a:rPr lang="en-US" sz="1200" dirty="0">
                <a:solidFill>
                  <a:schemeClr val="bg1"/>
                </a:solidFill>
              </a:rPr>
              <a:t>Pair of Two-Bedroom House</a:t>
            </a:r>
          </a:p>
          <a:p>
            <a:pPr marL="285750" indent="-285750">
              <a:buFont typeface="Arial" panose="020B0604020202020204" pitchFamily="34" charset="0"/>
              <a:buChar char="•"/>
            </a:pPr>
            <a:r>
              <a:rPr lang="en-US" sz="1200" dirty="0">
                <a:solidFill>
                  <a:schemeClr val="bg1"/>
                </a:solidFill>
              </a:rPr>
              <a:t>Spacious living rooms</a:t>
            </a:r>
          </a:p>
          <a:p>
            <a:pPr marL="285750" indent="-285750">
              <a:buFont typeface="Arial" panose="020B0604020202020204" pitchFamily="34" charset="0"/>
              <a:buChar char="•"/>
            </a:pPr>
            <a:r>
              <a:rPr lang="en-US" sz="1200" dirty="0">
                <a:solidFill>
                  <a:schemeClr val="bg1"/>
                </a:solidFill>
              </a:rPr>
              <a:t>Fitted kitchens with integrated appliances</a:t>
            </a:r>
          </a:p>
          <a:p>
            <a:pPr marL="285750" indent="-285750">
              <a:buFont typeface="Arial" panose="020B0604020202020204" pitchFamily="34" charset="0"/>
              <a:buChar char="•"/>
            </a:pPr>
            <a:r>
              <a:rPr lang="en-US" sz="1200" dirty="0">
                <a:solidFill>
                  <a:schemeClr val="bg1"/>
                </a:solidFill>
              </a:rPr>
              <a:t>Ground floor bathrooms</a:t>
            </a:r>
          </a:p>
          <a:p>
            <a:pPr marL="285750" indent="-285750">
              <a:buFont typeface="Arial" panose="020B0604020202020204" pitchFamily="34" charset="0"/>
              <a:buChar char="•"/>
            </a:pPr>
            <a:r>
              <a:rPr lang="en-US" sz="1200" dirty="0">
                <a:solidFill>
                  <a:schemeClr val="bg1"/>
                </a:solidFill>
              </a:rPr>
              <a:t>Ensuites</a:t>
            </a:r>
          </a:p>
          <a:p>
            <a:pPr marL="285750" indent="-285750">
              <a:buFont typeface="Arial" panose="020B0604020202020204" pitchFamily="34" charset="0"/>
              <a:buChar char="•"/>
            </a:pPr>
            <a:r>
              <a:rPr lang="en-US" sz="1200" dirty="0">
                <a:solidFill>
                  <a:schemeClr val="bg1"/>
                </a:solidFill>
              </a:rPr>
              <a:t>Double glazing and central heating</a:t>
            </a:r>
          </a:p>
          <a:p>
            <a:pPr marL="285750" indent="-285750">
              <a:buFont typeface="Arial" panose="020B0604020202020204" pitchFamily="34" charset="0"/>
              <a:buChar char="•"/>
            </a:pPr>
            <a:r>
              <a:rPr lang="en-US" sz="1200" dirty="0">
                <a:solidFill>
                  <a:schemeClr val="bg1"/>
                </a:solidFill>
              </a:rPr>
              <a:t>Producing £31,200 per annum</a:t>
            </a:r>
          </a:p>
          <a:p>
            <a:pPr marL="285750" indent="-285750">
              <a:buFont typeface="Arial" panose="020B0604020202020204" pitchFamily="34" charset="0"/>
              <a:buChar char="•"/>
            </a:pPr>
            <a:r>
              <a:rPr lang="en-US" sz="1200" dirty="0">
                <a:solidFill>
                  <a:schemeClr val="bg1"/>
                </a:solidFill>
              </a:rPr>
              <a:t>Offers in Excess of £600,000</a:t>
            </a:r>
          </a:p>
        </p:txBody>
      </p:sp>
      <p:sp>
        <p:nvSpPr>
          <p:cNvPr id="16" name="TextBox 15">
            <a:extLst>
              <a:ext uri="{FF2B5EF4-FFF2-40B4-BE49-F238E27FC236}">
                <a16:creationId xmlns:a16="http://schemas.microsoft.com/office/drawing/2014/main" id="{7F19ABFC-381E-5424-5825-9C079C943884}"/>
              </a:ext>
            </a:extLst>
          </p:cNvPr>
          <p:cNvSpPr txBox="1"/>
          <p:nvPr/>
        </p:nvSpPr>
        <p:spPr>
          <a:xfrm>
            <a:off x="237852" y="6008254"/>
            <a:ext cx="2442117" cy="461665"/>
          </a:xfrm>
          <a:prstGeom prst="rect">
            <a:avLst/>
          </a:prstGeom>
          <a:noFill/>
        </p:spPr>
        <p:txBody>
          <a:bodyPr wrap="square" rtlCol="0">
            <a:spAutoFit/>
          </a:bodyPr>
          <a:lstStyle/>
          <a:p>
            <a:r>
              <a:rPr lang="en-US" sz="1200" dirty="0">
                <a:solidFill>
                  <a:schemeClr val="bg1"/>
                </a:solidFill>
              </a:rPr>
              <a:t>01702 343060                    www.ayerscruiks.co.uk</a:t>
            </a:r>
            <a:endParaRPr lang="en-GB" sz="1200" dirty="0">
              <a:solidFill>
                <a:schemeClr val="bg1"/>
              </a:solidFill>
            </a:endParaRPr>
          </a:p>
        </p:txBody>
      </p:sp>
      <p:cxnSp>
        <p:nvCxnSpPr>
          <p:cNvPr id="23" name="Straight Connector 22">
            <a:extLst>
              <a:ext uri="{FF2B5EF4-FFF2-40B4-BE49-F238E27FC236}">
                <a16:creationId xmlns:a16="http://schemas.microsoft.com/office/drawing/2014/main" id="{669B2080-48C5-8298-951A-68BE041F9D17}"/>
              </a:ext>
            </a:extLst>
          </p:cNvPr>
          <p:cNvCxnSpPr>
            <a:cxnSpLocks/>
          </p:cNvCxnSpPr>
          <p:nvPr/>
        </p:nvCxnSpPr>
        <p:spPr>
          <a:xfrm>
            <a:off x="351959" y="2394846"/>
            <a:ext cx="2255411"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28C3CDEC-46F4-A351-BFED-D0BE57DEB9D9}"/>
              </a:ext>
            </a:extLst>
          </p:cNvPr>
          <p:cNvCxnSpPr>
            <a:cxnSpLocks/>
          </p:cNvCxnSpPr>
          <p:nvPr/>
        </p:nvCxnSpPr>
        <p:spPr>
          <a:xfrm>
            <a:off x="309058" y="5965161"/>
            <a:ext cx="2255411"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A3537AA7-BACF-BA2A-4FE3-53ADB3CEF02F}"/>
              </a:ext>
            </a:extLst>
          </p:cNvPr>
          <p:cNvPicPr>
            <a:picLocks noChangeAspect="1"/>
          </p:cNvPicPr>
          <p:nvPr/>
        </p:nvPicPr>
        <p:blipFill>
          <a:blip r:embed="rId4"/>
          <a:stretch>
            <a:fillRect/>
          </a:stretch>
        </p:blipFill>
        <p:spPr>
          <a:xfrm>
            <a:off x="2806928" y="175312"/>
            <a:ext cx="6946671" cy="6451591"/>
          </a:xfrm>
          <a:prstGeom prst="rect">
            <a:avLst/>
          </a:prstGeom>
        </p:spPr>
      </p:pic>
    </p:spTree>
    <p:extLst>
      <p:ext uri="{BB962C8B-B14F-4D97-AF65-F5344CB8AC3E}">
        <p14:creationId xmlns:p14="http://schemas.microsoft.com/office/powerpoint/2010/main" val="4268256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D7F470D-9D3B-7E8C-A519-078AAC8BBE1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09E88A9-1A48-B4A9-8FAE-9A6B33495FC1}"/>
              </a:ext>
            </a:extLst>
          </p:cNvPr>
          <p:cNvSpPr/>
          <p:nvPr/>
        </p:nvSpPr>
        <p:spPr>
          <a:xfrm>
            <a:off x="199602" y="164722"/>
            <a:ext cx="2683483" cy="6528556"/>
          </a:xfrm>
          <a:prstGeom prst="rect">
            <a:avLst/>
          </a:prstGeom>
          <a:solidFill>
            <a:srgbClr val="701C74"/>
          </a:solidFill>
          <a:ln>
            <a:solidFill>
              <a:srgbClr val="701C74"/>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dirty="0"/>
          </a:p>
        </p:txBody>
      </p:sp>
      <p:cxnSp>
        <p:nvCxnSpPr>
          <p:cNvPr id="10" name="Straight Connector 9">
            <a:extLst>
              <a:ext uri="{FF2B5EF4-FFF2-40B4-BE49-F238E27FC236}">
                <a16:creationId xmlns:a16="http://schemas.microsoft.com/office/drawing/2014/main" id="{7C05C815-1E38-66F6-2244-2F0AB5552067}"/>
              </a:ext>
            </a:extLst>
          </p:cNvPr>
          <p:cNvCxnSpPr>
            <a:cxnSpLocks/>
          </p:cNvCxnSpPr>
          <p:nvPr/>
        </p:nvCxnSpPr>
        <p:spPr>
          <a:xfrm>
            <a:off x="342736" y="1364190"/>
            <a:ext cx="241238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CDAC961A-8B36-067E-30CE-CD45461995EA}"/>
              </a:ext>
            </a:extLst>
          </p:cNvPr>
          <p:cNvSpPr txBox="1"/>
          <p:nvPr/>
        </p:nvSpPr>
        <p:spPr>
          <a:xfrm>
            <a:off x="220535" y="1428733"/>
            <a:ext cx="2608344" cy="1061829"/>
          </a:xfrm>
          <a:prstGeom prst="rect">
            <a:avLst/>
          </a:prstGeom>
          <a:noFill/>
        </p:spPr>
        <p:txBody>
          <a:bodyPr wrap="square" rtlCol="0">
            <a:spAutoFit/>
          </a:bodyPr>
          <a:lstStyle/>
          <a:p>
            <a:r>
              <a:rPr lang="en-US" sz="900" dirty="0">
                <a:solidFill>
                  <a:schemeClr val="bg1"/>
                </a:solidFill>
              </a:rPr>
              <a:t>Summary </a:t>
            </a:r>
          </a:p>
          <a:p>
            <a:r>
              <a:rPr lang="en-US" sz="900" dirty="0">
                <a:solidFill>
                  <a:schemeClr val="bg1"/>
                </a:solidFill>
              </a:rPr>
              <a:t>Price: Freehold offers in Excess of £600,000</a:t>
            </a:r>
          </a:p>
          <a:p>
            <a:r>
              <a:rPr lang="en-US" sz="900" dirty="0">
                <a:solidFill>
                  <a:schemeClr val="bg1"/>
                </a:solidFill>
              </a:rPr>
              <a:t>VAT: To be confirmed</a:t>
            </a:r>
          </a:p>
          <a:p>
            <a:r>
              <a:rPr lang="en-US" sz="900" dirty="0">
                <a:solidFill>
                  <a:schemeClr val="bg1"/>
                </a:solidFill>
              </a:rPr>
              <a:t>EPC: C</a:t>
            </a:r>
          </a:p>
          <a:p>
            <a:r>
              <a:rPr lang="en-US" sz="900" dirty="0">
                <a:solidFill>
                  <a:schemeClr val="bg1"/>
                </a:solidFill>
              </a:rPr>
              <a:t>Legal fees: Each party to bear their own costs.</a:t>
            </a:r>
          </a:p>
          <a:p>
            <a:r>
              <a:rPr lang="en-US" sz="900" dirty="0">
                <a:solidFill>
                  <a:schemeClr val="bg1"/>
                </a:solidFill>
              </a:rPr>
              <a:t>Rental Income: The two properties are producing a total of £31,200 per annum</a:t>
            </a:r>
            <a:endParaRPr lang="en-GB" sz="600" dirty="0">
              <a:solidFill>
                <a:schemeClr val="bg1"/>
              </a:solidFill>
            </a:endParaRPr>
          </a:p>
        </p:txBody>
      </p:sp>
      <p:sp>
        <p:nvSpPr>
          <p:cNvPr id="13" name="TextBox 12">
            <a:extLst>
              <a:ext uri="{FF2B5EF4-FFF2-40B4-BE49-F238E27FC236}">
                <a16:creationId xmlns:a16="http://schemas.microsoft.com/office/drawing/2014/main" id="{5273B01C-55DD-1E61-1AB0-D990C638ADDD}"/>
              </a:ext>
            </a:extLst>
          </p:cNvPr>
          <p:cNvSpPr txBox="1"/>
          <p:nvPr/>
        </p:nvSpPr>
        <p:spPr>
          <a:xfrm>
            <a:off x="199602" y="2771182"/>
            <a:ext cx="2205395" cy="338554"/>
          </a:xfrm>
          <a:prstGeom prst="rect">
            <a:avLst/>
          </a:prstGeom>
          <a:noFill/>
        </p:spPr>
        <p:txBody>
          <a:bodyPr wrap="square" rtlCol="0">
            <a:spAutoFit/>
          </a:bodyPr>
          <a:lstStyle/>
          <a:p>
            <a:r>
              <a:rPr lang="en-US" sz="1600" dirty="0">
                <a:solidFill>
                  <a:schemeClr val="bg1"/>
                </a:solidFill>
              </a:rPr>
              <a:t>Contact &amp; Viewings</a:t>
            </a:r>
            <a:endParaRPr lang="en-GB" sz="1600" dirty="0">
              <a:solidFill>
                <a:schemeClr val="bg1"/>
              </a:solidFill>
            </a:endParaRPr>
          </a:p>
        </p:txBody>
      </p:sp>
      <p:sp>
        <p:nvSpPr>
          <p:cNvPr id="16" name="TextBox 15">
            <a:extLst>
              <a:ext uri="{FF2B5EF4-FFF2-40B4-BE49-F238E27FC236}">
                <a16:creationId xmlns:a16="http://schemas.microsoft.com/office/drawing/2014/main" id="{E385E920-344F-1C87-4C22-CD4E135E5E60}"/>
              </a:ext>
            </a:extLst>
          </p:cNvPr>
          <p:cNvSpPr txBox="1"/>
          <p:nvPr/>
        </p:nvSpPr>
        <p:spPr>
          <a:xfrm>
            <a:off x="342736" y="6058533"/>
            <a:ext cx="2877566" cy="461665"/>
          </a:xfrm>
          <a:prstGeom prst="rect">
            <a:avLst/>
          </a:prstGeom>
          <a:noFill/>
        </p:spPr>
        <p:txBody>
          <a:bodyPr wrap="square" rtlCol="0">
            <a:spAutoFit/>
          </a:bodyPr>
          <a:lstStyle/>
          <a:p>
            <a:r>
              <a:rPr lang="en-US" sz="1200" dirty="0">
                <a:solidFill>
                  <a:schemeClr val="bg1"/>
                </a:solidFill>
              </a:rPr>
              <a:t>01702 343060                          www.ayerscruiks.co.uk</a:t>
            </a:r>
            <a:endParaRPr lang="en-GB" sz="1200" dirty="0">
              <a:solidFill>
                <a:schemeClr val="bg1"/>
              </a:solidFill>
            </a:endParaRPr>
          </a:p>
        </p:txBody>
      </p:sp>
      <p:sp>
        <p:nvSpPr>
          <p:cNvPr id="2" name="TextBox 1">
            <a:extLst>
              <a:ext uri="{FF2B5EF4-FFF2-40B4-BE49-F238E27FC236}">
                <a16:creationId xmlns:a16="http://schemas.microsoft.com/office/drawing/2014/main" id="{D48BECE1-25E4-4DE1-8178-A51422255597}"/>
              </a:ext>
            </a:extLst>
          </p:cNvPr>
          <p:cNvSpPr txBox="1"/>
          <p:nvPr/>
        </p:nvSpPr>
        <p:spPr>
          <a:xfrm>
            <a:off x="285138" y="491698"/>
            <a:ext cx="2608344" cy="646331"/>
          </a:xfrm>
          <a:prstGeom prst="rect">
            <a:avLst/>
          </a:prstGeom>
          <a:noFill/>
        </p:spPr>
        <p:txBody>
          <a:bodyPr wrap="square" rtlCol="0">
            <a:spAutoFit/>
          </a:bodyPr>
          <a:lstStyle/>
          <a:p>
            <a:r>
              <a:rPr lang="en-US" dirty="0">
                <a:solidFill>
                  <a:schemeClr val="bg1"/>
                </a:solidFill>
              </a:rPr>
              <a:t>46 Hockley Road, Rayleigh, SS6 8EB </a:t>
            </a:r>
          </a:p>
        </p:txBody>
      </p:sp>
      <p:sp>
        <p:nvSpPr>
          <p:cNvPr id="3" name="TextBox 2">
            <a:extLst>
              <a:ext uri="{FF2B5EF4-FFF2-40B4-BE49-F238E27FC236}">
                <a16:creationId xmlns:a16="http://schemas.microsoft.com/office/drawing/2014/main" id="{D7CBD4A7-BD52-3CAD-4436-3A8D606C838F}"/>
              </a:ext>
            </a:extLst>
          </p:cNvPr>
          <p:cNvSpPr txBox="1"/>
          <p:nvPr/>
        </p:nvSpPr>
        <p:spPr>
          <a:xfrm>
            <a:off x="197223" y="3170852"/>
            <a:ext cx="1506036" cy="1692771"/>
          </a:xfrm>
          <a:prstGeom prst="rect">
            <a:avLst/>
          </a:prstGeom>
          <a:noFill/>
        </p:spPr>
        <p:txBody>
          <a:bodyPr wrap="square" rtlCol="0">
            <a:spAutoFit/>
          </a:bodyPr>
          <a:lstStyle/>
          <a:p>
            <a:r>
              <a:rPr lang="en-GB" sz="800" dirty="0">
                <a:solidFill>
                  <a:schemeClr val="bg1"/>
                </a:solidFill>
              </a:rPr>
              <a:t>Cameron Cruiks</a:t>
            </a:r>
          </a:p>
          <a:p>
            <a:r>
              <a:rPr lang="en-GB" sz="800" dirty="0">
                <a:solidFill>
                  <a:schemeClr val="bg1"/>
                </a:solidFill>
              </a:rPr>
              <a:t>01702 608045</a:t>
            </a:r>
          </a:p>
          <a:p>
            <a:r>
              <a:rPr lang="en-GB" sz="800" dirty="0">
                <a:solidFill>
                  <a:schemeClr val="bg1"/>
                </a:solidFill>
              </a:rPr>
              <a:t>cameron@ayerscruiks.co.uk</a:t>
            </a:r>
          </a:p>
          <a:p>
            <a:endParaRPr lang="en-GB" sz="800" dirty="0">
              <a:solidFill>
                <a:schemeClr val="bg1"/>
              </a:solidFill>
            </a:endParaRPr>
          </a:p>
          <a:p>
            <a:endParaRPr lang="en-GB" sz="800" dirty="0">
              <a:solidFill>
                <a:schemeClr val="bg1"/>
              </a:solidFill>
            </a:endParaRPr>
          </a:p>
          <a:p>
            <a:r>
              <a:rPr lang="en-GB" sz="800" dirty="0">
                <a:solidFill>
                  <a:schemeClr val="bg1"/>
                </a:solidFill>
              </a:rPr>
              <a:t>Bradley Hair </a:t>
            </a:r>
          </a:p>
          <a:p>
            <a:r>
              <a:rPr lang="en-GB" sz="800" dirty="0">
                <a:solidFill>
                  <a:schemeClr val="bg1"/>
                </a:solidFill>
              </a:rPr>
              <a:t>01702 608057</a:t>
            </a:r>
          </a:p>
          <a:p>
            <a:r>
              <a:rPr lang="en-GB" sz="800" dirty="0">
                <a:solidFill>
                  <a:schemeClr val="bg1"/>
                </a:solidFill>
              </a:rPr>
              <a:t>Bradley@ayerscruiks.co.uk</a:t>
            </a:r>
          </a:p>
          <a:p>
            <a:endParaRPr lang="en-GB" sz="800" dirty="0">
              <a:solidFill>
                <a:schemeClr val="bg1"/>
              </a:solidFill>
            </a:endParaRPr>
          </a:p>
          <a:p>
            <a:r>
              <a:rPr lang="en-GB" sz="800" dirty="0">
                <a:solidFill>
                  <a:schemeClr val="bg1"/>
                </a:solidFill>
              </a:rPr>
              <a:t>Holly Garrad</a:t>
            </a:r>
          </a:p>
          <a:p>
            <a:r>
              <a:rPr lang="en-GB" sz="800" dirty="0">
                <a:solidFill>
                  <a:schemeClr val="bg1"/>
                </a:solidFill>
              </a:rPr>
              <a:t>01702 608044</a:t>
            </a:r>
          </a:p>
          <a:p>
            <a:r>
              <a:rPr lang="en-GB" sz="800" dirty="0">
                <a:solidFill>
                  <a:schemeClr val="bg1"/>
                </a:solidFill>
              </a:rPr>
              <a:t>holly@ayerscruiks.co.uk</a:t>
            </a:r>
          </a:p>
          <a:p>
            <a:endParaRPr lang="en-GB" sz="800" dirty="0">
              <a:solidFill>
                <a:schemeClr val="bg1"/>
              </a:solidFill>
            </a:endParaRPr>
          </a:p>
        </p:txBody>
      </p:sp>
      <p:sp>
        <p:nvSpPr>
          <p:cNvPr id="4" name="TextBox 3">
            <a:extLst>
              <a:ext uri="{FF2B5EF4-FFF2-40B4-BE49-F238E27FC236}">
                <a16:creationId xmlns:a16="http://schemas.microsoft.com/office/drawing/2014/main" id="{E533DD3B-DE96-A8EE-AE52-4F8F7C717880}"/>
              </a:ext>
            </a:extLst>
          </p:cNvPr>
          <p:cNvSpPr txBox="1"/>
          <p:nvPr/>
        </p:nvSpPr>
        <p:spPr>
          <a:xfrm>
            <a:off x="1611532" y="3182837"/>
            <a:ext cx="1354267" cy="954107"/>
          </a:xfrm>
          <a:prstGeom prst="rect">
            <a:avLst/>
          </a:prstGeom>
          <a:noFill/>
        </p:spPr>
        <p:txBody>
          <a:bodyPr wrap="square" rtlCol="0">
            <a:spAutoFit/>
          </a:bodyPr>
          <a:lstStyle/>
          <a:p>
            <a:r>
              <a:rPr lang="en-US" sz="800" dirty="0">
                <a:solidFill>
                  <a:schemeClr val="bg1"/>
                </a:solidFill>
              </a:rPr>
              <a:t>Darrell Clarke</a:t>
            </a:r>
          </a:p>
          <a:p>
            <a:r>
              <a:rPr lang="en-US" sz="800" dirty="0">
                <a:solidFill>
                  <a:schemeClr val="bg1"/>
                </a:solidFill>
              </a:rPr>
              <a:t>01702 608039</a:t>
            </a:r>
          </a:p>
          <a:p>
            <a:r>
              <a:rPr lang="en-US" sz="800" dirty="0">
                <a:solidFill>
                  <a:schemeClr val="bg1"/>
                </a:solidFill>
              </a:rPr>
              <a:t>darrell@ayerscruiks.co.uk</a:t>
            </a:r>
          </a:p>
          <a:p>
            <a:endParaRPr lang="en-US" sz="800" dirty="0">
              <a:solidFill>
                <a:schemeClr val="bg1"/>
              </a:solidFill>
            </a:endParaRPr>
          </a:p>
          <a:p>
            <a:r>
              <a:rPr lang="en-GB" sz="800" dirty="0">
                <a:solidFill>
                  <a:schemeClr val="bg1"/>
                </a:solidFill>
              </a:rPr>
              <a:t>Neil Burroughs</a:t>
            </a:r>
          </a:p>
          <a:p>
            <a:r>
              <a:rPr lang="en-GB" sz="800" dirty="0">
                <a:solidFill>
                  <a:schemeClr val="bg1"/>
                </a:solidFill>
              </a:rPr>
              <a:t>01702 608035</a:t>
            </a:r>
          </a:p>
          <a:p>
            <a:r>
              <a:rPr lang="en-GB" sz="800" dirty="0">
                <a:solidFill>
                  <a:schemeClr val="bg1"/>
                </a:solidFill>
              </a:rPr>
              <a:t>neil@ayerscruiks.co.uk</a:t>
            </a:r>
            <a:endParaRPr lang="en-GB" sz="900" dirty="0">
              <a:solidFill>
                <a:schemeClr val="bg1"/>
              </a:solidFill>
            </a:endParaRPr>
          </a:p>
        </p:txBody>
      </p:sp>
      <p:sp>
        <p:nvSpPr>
          <p:cNvPr id="9" name="TextBox 8">
            <a:extLst>
              <a:ext uri="{FF2B5EF4-FFF2-40B4-BE49-F238E27FC236}">
                <a16:creationId xmlns:a16="http://schemas.microsoft.com/office/drawing/2014/main" id="{85DDFF90-851E-7400-6B46-CD72B84F9EC1}"/>
              </a:ext>
            </a:extLst>
          </p:cNvPr>
          <p:cNvSpPr txBox="1"/>
          <p:nvPr/>
        </p:nvSpPr>
        <p:spPr>
          <a:xfrm>
            <a:off x="199602" y="5054098"/>
            <a:ext cx="1755733" cy="707886"/>
          </a:xfrm>
          <a:prstGeom prst="rect">
            <a:avLst/>
          </a:prstGeom>
          <a:noFill/>
        </p:spPr>
        <p:txBody>
          <a:bodyPr wrap="square" rtlCol="0">
            <a:spAutoFit/>
          </a:bodyPr>
          <a:lstStyle/>
          <a:p>
            <a:r>
              <a:rPr lang="en-US" sz="1000" dirty="0">
                <a:solidFill>
                  <a:schemeClr val="bg1"/>
                </a:solidFill>
              </a:rPr>
              <a:t>86-88 Baxter Avenue</a:t>
            </a:r>
          </a:p>
          <a:p>
            <a:r>
              <a:rPr lang="en-US" sz="1000" dirty="0">
                <a:solidFill>
                  <a:schemeClr val="bg1"/>
                </a:solidFill>
              </a:rPr>
              <a:t>Southend-on-Sea,</a:t>
            </a:r>
          </a:p>
          <a:p>
            <a:r>
              <a:rPr lang="en-US" sz="1000" dirty="0">
                <a:solidFill>
                  <a:schemeClr val="bg1"/>
                </a:solidFill>
              </a:rPr>
              <a:t>Essex, </a:t>
            </a:r>
          </a:p>
          <a:p>
            <a:r>
              <a:rPr lang="en-US" sz="1000" dirty="0">
                <a:solidFill>
                  <a:schemeClr val="bg1"/>
                </a:solidFill>
              </a:rPr>
              <a:t>SS2 6HZ</a:t>
            </a:r>
            <a:endParaRPr lang="en-GB" sz="1000" dirty="0">
              <a:solidFill>
                <a:schemeClr val="bg1"/>
              </a:solidFill>
            </a:endParaRPr>
          </a:p>
        </p:txBody>
      </p:sp>
      <p:sp>
        <p:nvSpPr>
          <p:cNvPr id="14" name="TextBox 13">
            <a:extLst>
              <a:ext uri="{FF2B5EF4-FFF2-40B4-BE49-F238E27FC236}">
                <a16:creationId xmlns:a16="http://schemas.microsoft.com/office/drawing/2014/main" id="{62892B0B-74EC-D553-107A-80551CAB9308}"/>
              </a:ext>
            </a:extLst>
          </p:cNvPr>
          <p:cNvSpPr txBox="1"/>
          <p:nvPr/>
        </p:nvSpPr>
        <p:spPr>
          <a:xfrm>
            <a:off x="1493409" y="5032471"/>
            <a:ext cx="1755733" cy="861774"/>
          </a:xfrm>
          <a:prstGeom prst="rect">
            <a:avLst/>
          </a:prstGeom>
          <a:noFill/>
        </p:spPr>
        <p:txBody>
          <a:bodyPr wrap="square" rtlCol="0">
            <a:spAutoFit/>
          </a:bodyPr>
          <a:lstStyle/>
          <a:p>
            <a:r>
              <a:rPr lang="en-US" sz="1000" dirty="0">
                <a:solidFill>
                  <a:schemeClr val="bg1"/>
                </a:solidFill>
              </a:rPr>
              <a:t>Burgundy Court, </a:t>
            </a:r>
          </a:p>
          <a:p>
            <a:r>
              <a:rPr lang="en-US" sz="1000" dirty="0">
                <a:solidFill>
                  <a:schemeClr val="bg1"/>
                </a:solidFill>
              </a:rPr>
              <a:t>64/66 Springfield Road, </a:t>
            </a:r>
          </a:p>
          <a:p>
            <a:r>
              <a:rPr lang="en-US" sz="1000" dirty="0">
                <a:solidFill>
                  <a:schemeClr val="bg1"/>
                </a:solidFill>
              </a:rPr>
              <a:t>Chelmsford, </a:t>
            </a:r>
          </a:p>
          <a:p>
            <a:r>
              <a:rPr lang="en-US" sz="1000" dirty="0">
                <a:solidFill>
                  <a:schemeClr val="bg1"/>
                </a:solidFill>
              </a:rPr>
              <a:t>Essex</a:t>
            </a:r>
          </a:p>
          <a:p>
            <a:r>
              <a:rPr lang="en-US" sz="1000" dirty="0">
                <a:solidFill>
                  <a:schemeClr val="bg1"/>
                </a:solidFill>
              </a:rPr>
              <a:t>CM2 6JY</a:t>
            </a:r>
            <a:endParaRPr lang="en-GB" sz="1000" dirty="0">
              <a:solidFill>
                <a:schemeClr val="bg1"/>
              </a:solidFill>
            </a:endParaRPr>
          </a:p>
        </p:txBody>
      </p:sp>
      <p:sp>
        <p:nvSpPr>
          <p:cNvPr id="18" name="TextBox 17">
            <a:extLst>
              <a:ext uri="{FF2B5EF4-FFF2-40B4-BE49-F238E27FC236}">
                <a16:creationId xmlns:a16="http://schemas.microsoft.com/office/drawing/2014/main" id="{69788C9C-D456-F80A-5D6A-4CAAC753A7C0}"/>
              </a:ext>
            </a:extLst>
          </p:cNvPr>
          <p:cNvSpPr txBox="1"/>
          <p:nvPr/>
        </p:nvSpPr>
        <p:spPr>
          <a:xfrm>
            <a:off x="2891090" y="1995056"/>
            <a:ext cx="3454407" cy="338554"/>
          </a:xfrm>
          <a:prstGeom prst="rect">
            <a:avLst/>
          </a:prstGeom>
          <a:noFill/>
        </p:spPr>
        <p:txBody>
          <a:bodyPr wrap="none" rtlCol="0">
            <a:spAutoFit/>
          </a:bodyPr>
          <a:lstStyle/>
          <a:p>
            <a:r>
              <a:rPr lang="en-US" sz="1600" b="1" dirty="0">
                <a:solidFill>
                  <a:schemeClr val="accent5"/>
                </a:solidFill>
              </a:rPr>
              <a:t>Accommodation – 46 Hockley Road</a:t>
            </a:r>
          </a:p>
        </p:txBody>
      </p:sp>
      <p:sp>
        <p:nvSpPr>
          <p:cNvPr id="19" name="TextBox 18">
            <a:extLst>
              <a:ext uri="{FF2B5EF4-FFF2-40B4-BE49-F238E27FC236}">
                <a16:creationId xmlns:a16="http://schemas.microsoft.com/office/drawing/2014/main" id="{D448E3BA-FBD3-8070-2F9D-5240A25153AE}"/>
              </a:ext>
            </a:extLst>
          </p:cNvPr>
          <p:cNvSpPr txBox="1"/>
          <p:nvPr/>
        </p:nvSpPr>
        <p:spPr>
          <a:xfrm>
            <a:off x="2903878" y="2246461"/>
            <a:ext cx="3399263" cy="3631763"/>
          </a:xfrm>
          <a:prstGeom prst="rect">
            <a:avLst/>
          </a:prstGeom>
          <a:noFill/>
        </p:spPr>
        <p:txBody>
          <a:bodyPr wrap="square" rtlCol="0">
            <a:spAutoFit/>
          </a:bodyPr>
          <a:lstStyle/>
          <a:p>
            <a:pPr algn="just"/>
            <a:r>
              <a:rPr lang="en-US" sz="1000" b="1" dirty="0"/>
              <a:t>Ground floor:</a:t>
            </a:r>
          </a:p>
          <a:p>
            <a:pPr algn="just"/>
            <a:r>
              <a:rPr lang="en-US" sz="1000" dirty="0"/>
              <a:t>Hallway (1m x 2.2m) - Wooden Front Door, Carpeted</a:t>
            </a:r>
          </a:p>
          <a:p>
            <a:pPr algn="just"/>
            <a:r>
              <a:rPr lang="en-US" sz="1000" dirty="0"/>
              <a:t>Bathroom (2.6m x 2.2m) - Equipped with a WC, wash hand basin, bath, shower cubicle and UPVC double-glazed window</a:t>
            </a:r>
          </a:p>
          <a:p>
            <a:pPr algn="just"/>
            <a:r>
              <a:rPr lang="en-US" sz="1000" dirty="0"/>
              <a:t>Lounge (3.7m x 3.7m) - UPVC double glazed window, carpeted, smooth plastered ceiling, radiators, storage cupboard</a:t>
            </a:r>
          </a:p>
          <a:p>
            <a:pPr algn="just"/>
            <a:r>
              <a:rPr lang="en-US" sz="1000" dirty="0"/>
              <a:t>Kitchen/Diner (3.7m x 3.7m) - Wood-effect flooring, equipped with oven, gas hob, stainless steel sink, integrated dishwasher, Velux window and UPVC French glazed doors to the garden</a:t>
            </a:r>
          </a:p>
          <a:p>
            <a:pPr algn="just"/>
            <a:endParaRPr lang="en-US" sz="1000" b="1" dirty="0"/>
          </a:p>
          <a:p>
            <a:pPr algn="just"/>
            <a:r>
              <a:rPr lang="en-US" sz="1000" b="1" dirty="0"/>
              <a:t>First Floor</a:t>
            </a:r>
          </a:p>
          <a:p>
            <a:pPr algn="just"/>
            <a:r>
              <a:rPr lang="en-US" sz="1000" dirty="0"/>
              <a:t>Landing, carpeted</a:t>
            </a:r>
          </a:p>
          <a:p>
            <a:pPr algn="just"/>
            <a:r>
              <a:rPr lang="en-US" sz="1000" dirty="0"/>
              <a:t>Bedroom 1 (2.7 x 3.7m) - Carpeted, smooth plastered ceiling, UPVC double-glazed window to front aspect, 1x radiator, door to W.C with Vinyl flooring equipped with WC, wash hand basin,</a:t>
            </a:r>
          </a:p>
          <a:p>
            <a:pPr algn="just"/>
            <a:r>
              <a:rPr lang="en-US" sz="1000" dirty="0"/>
              <a:t>Bedroom 2 (3.7m x 2.2m) - Carpeted, smooth plastered ceiling, UPVC double-glazed window to rear aspect, 1x radiator, loft hatch</a:t>
            </a:r>
          </a:p>
          <a:p>
            <a:pPr algn="just"/>
            <a:endParaRPr lang="en-US" sz="1000" dirty="0"/>
          </a:p>
        </p:txBody>
      </p:sp>
      <p:sp>
        <p:nvSpPr>
          <p:cNvPr id="29" name="TextBox 28">
            <a:extLst>
              <a:ext uri="{FF2B5EF4-FFF2-40B4-BE49-F238E27FC236}">
                <a16:creationId xmlns:a16="http://schemas.microsoft.com/office/drawing/2014/main" id="{7E4A470E-4368-FDC1-0E39-4D0DD46F901E}"/>
              </a:ext>
            </a:extLst>
          </p:cNvPr>
          <p:cNvSpPr txBox="1"/>
          <p:nvPr/>
        </p:nvSpPr>
        <p:spPr>
          <a:xfrm>
            <a:off x="2929745" y="6019237"/>
            <a:ext cx="6855692" cy="738664"/>
          </a:xfrm>
          <a:prstGeom prst="rect">
            <a:avLst/>
          </a:prstGeom>
          <a:noFill/>
        </p:spPr>
        <p:txBody>
          <a:bodyPr wrap="square" rtlCol="0">
            <a:spAutoFit/>
          </a:bodyPr>
          <a:lstStyle/>
          <a:p>
            <a:r>
              <a:rPr lang="en-US" sz="700" dirty="0"/>
              <a:t>Misrepresentation Act 1967 These particulars do not constitute, any part of an offer or a contract. All statements contained within these particulars as to this property are made without responsibility on the part of Highlands Properties Ltd. T/A Ayers &amp; Cruiks, of the vendors or lessors. None of the statements contained within these particulars are to be relied upon as statements or representations of fact. Intending purchasers or lessees must satisfy themselves by inspection otherwise, as to the correctness of each of the statements contained in these particulars. The vendors or lessors do not make or give Highlands Properties T/A Ayers &amp; Cruiks nor any person in their employment, any authority to make any representations, whatever in relation to this property. All prices, premiums or rents stated are deemed to be exclusive of VAT, unless stated otherwise Jan 2026.</a:t>
            </a:r>
            <a:endParaRPr lang="en-GB" sz="700" dirty="0"/>
          </a:p>
        </p:txBody>
      </p:sp>
      <p:cxnSp>
        <p:nvCxnSpPr>
          <p:cNvPr id="32" name="Straight Connector 31">
            <a:extLst>
              <a:ext uri="{FF2B5EF4-FFF2-40B4-BE49-F238E27FC236}">
                <a16:creationId xmlns:a16="http://schemas.microsoft.com/office/drawing/2014/main" id="{0C7E0BB8-BC89-F284-DA70-01F2A559D024}"/>
              </a:ext>
            </a:extLst>
          </p:cNvPr>
          <p:cNvCxnSpPr>
            <a:cxnSpLocks/>
          </p:cNvCxnSpPr>
          <p:nvPr/>
        </p:nvCxnSpPr>
        <p:spPr>
          <a:xfrm>
            <a:off x="295455" y="2684500"/>
            <a:ext cx="248874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33E6BA4C-A137-993B-BCA4-6A7D8958AD2B}"/>
              </a:ext>
            </a:extLst>
          </p:cNvPr>
          <p:cNvCxnSpPr>
            <a:cxnSpLocks/>
          </p:cNvCxnSpPr>
          <p:nvPr/>
        </p:nvCxnSpPr>
        <p:spPr>
          <a:xfrm>
            <a:off x="295455" y="4936724"/>
            <a:ext cx="248503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D56831E-AB3D-C7AE-2CD1-023F449C9548}"/>
              </a:ext>
            </a:extLst>
          </p:cNvPr>
          <p:cNvSpPr txBox="1"/>
          <p:nvPr/>
        </p:nvSpPr>
        <p:spPr>
          <a:xfrm>
            <a:off x="6357591" y="128871"/>
            <a:ext cx="1276311" cy="338554"/>
          </a:xfrm>
          <a:prstGeom prst="rect">
            <a:avLst/>
          </a:prstGeom>
          <a:noFill/>
        </p:spPr>
        <p:txBody>
          <a:bodyPr wrap="none" rtlCol="0">
            <a:spAutoFit/>
          </a:bodyPr>
          <a:lstStyle/>
          <a:p>
            <a:r>
              <a:rPr lang="en-US" sz="1600" b="1" dirty="0">
                <a:solidFill>
                  <a:schemeClr val="accent5"/>
                </a:solidFill>
              </a:rPr>
              <a:t>Description</a:t>
            </a:r>
          </a:p>
        </p:txBody>
      </p:sp>
      <p:sp>
        <p:nvSpPr>
          <p:cNvPr id="17" name="TextBox 16">
            <a:extLst>
              <a:ext uri="{FF2B5EF4-FFF2-40B4-BE49-F238E27FC236}">
                <a16:creationId xmlns:a16="http://schemas.microsoft.com/office/drawing/2014/main" id="{A2E95062-20A6-EA3E-E7AE-1568A8C29F56}"/>
              </a:ext>
            </a:extLst>
          </p:cNvPr>
          <p:cNvSpPr txBox="1"/>
          <p:nvPr/>
        </p:nvSpPr>
        <p:spPr>
          <a:xfrm>
            <a:off x="6360047" y="379229"/>
            <a:ext cx="3308437" cy="2400657"/>
          </a:xfrm>
          <a:prstGeom prst="rect">
            <a:avLst/>
          </a:prstGeom>
          <a:noFill/>
        </p:spPr>
        <p:txBody>
          <a:bodyPr wrap="square" rtlCol="0">
            <a:spAutoFit/>
          </a:bodyPr>
          <a:lstStyle/>
          <a:p>
            <a:pPr algn="just"/>
            <a:r>
              <a:rPr lang="en-US" sz="1000" dirty="0"/>
              <a:t>A well-presented two-bedroom property offering well-proportioned accommodation over two floors. The ground floor comprises a lounge, spacious kitchen/diner with French doors opening onto the rear garden, and a family bathroom with separate shower. The first floor provides two bedrooms, with Bedroom One benefiting from an additional WC.</a:t>
            </a:r>
          </a:p>
          <a:p>
            <a:pPr algn="just"/>
            <a:endParaRPr lang="en-US" sz="1000" dirty="0"/>
          </a:p>
          <a:p>
            <a:pPr algn="just"/>
            <a:r>
              <a:rPr lang="en-US" sz="1000" dirty="0"/>
              <a:t>The property is currently let at £1,200 </a:t>
            </a:r>
            <a:r>
              <a:rPr lang="en-US" sz="1000" dirty="0" err="1"/>
              <a:t>pcm</a:t>
            </a:r>
            <a:r>
              <a:rPr lang="en-US" sz="1000" dirty="0"/>
              <a:t> (£14,400 per annum), making it an attractive opportunity for buy-to-let investors.</a:t>
            </a:r>
          </a:p>
          <a:p>
            <a:pPr algn="just"/>
            <a:endParaRPr lang="en-US" sz="1000" dirty="0"/>
          </a:p>
          <a:p>
            <a:pPr algn="just"/>
            <a:r>
              <a:rPr lang="en-US" sz="1000" dirty="0"/>
              <a:t>There is also off-street parking available with the property to the rear. </a:t>
            </a:r>
          </a:p>
          <a:p>
            <a:pPr algn="just"/>
            <a:endParaRPr lang="en-US" sz="1000" dirty="0"/>
          </a:p>
        </p:txBody>
      </p:sp>
      <p:pic>
        <p:nvPicPr>
          <p:cNvPr id="23" name="Picture 22">
            <a:extLst>
              <a:ext uri="{FF2B5EF4-FFF2-40B4-BE49-F238E27FC236}">
                <a16:creationId xmlns:a16="http://schemas.microsoft.com/office/drawing/2014/main" id="{06491D8B-9A03-998A-05C2-73124C174DBD}"/>
              </a:ext>
            </a:extLst>
          </p:cNvPr>
          <p:cNvPicPr>
            <a:picLocks noChangeAspect="1"/>
          </p:cNvPicPr>
          <p:nvPr/>
        </p:nvPicPr>
        <p:blipFill>
          <a:blip r:embed="rId3"/>
          <a:srcRect l="23335" r="20357" b="13955"/>
          <a:stretch>
            <a:fillRect/>
          </a:stretch>
        </p:blipFill>
        <p:spPr>
          <a:xfrm>
            <a:off x="2988302" y="164722"/>
            <a:ext cx="3308436" cy="1865444"/>
          </a:xfrm>
          <a:prstGeom prst="rect">
            <a:avLst/>
          </a:prstGeom>
        </p:spPr>
      </p:pic>
    </p:spTree>
    <p:extLst>
      <p:ext uri="{BB962C8B-B14F-4D97-AF65-F5344CB8AC3E}">
        <p14:creationId xmlns:p14="http://schemas.microsoft.com/office/powerpoint/2010/main" val="3701659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75D2563-6A59-E4B8-F152-BDFE787AD17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5D079A3-141D-ADAA-ABA7-AAD99F6A76E5}"/>
              </a:ext>
            </a:extLst>
          </p:cNvPr>
          <p:cNvSpPr/>
          <p:nvPr/>
        </p:nvSpPr>
        <p:spPr>
          <a:xfrm>
            <a:off x="199602" y="164722"/>
            <a:ext cx="2683483" cy="6528556"/>
          </a:xfrm>
          <a:prstGeom prst="rect">
            <a:avLst/>
          </a:prstGeom>
          <a:solidFill>
            <a:srgbClr val="701C74"/>
          </a:solidFill>
          <a:ln>
            <a:solidFill>
              <a:srgbClr val="701C74"/>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dirty="0"/>
          </a:p>
        </p:txBody>
      </p:sp>
      <p:cxnSp>
        <p:nvCxnSpPr>
          <p:cNvPr id="10" name="Straight Connector 9">
            <a:extLst>
              <a:ext uri="{FF2B5EF4-FFF2-40B4-BE49-F238E27FC236}">
                <a16:creationId xmlns:a16="http://schemas.microsoft.com/office/drawing/2014/main" id="{45B1FA23-3BE8-FFC1-C369-E290B8C196E3}"/>
              </a:ext>
            </a:extLst>
          </p:cNvPr>
          <p:cNvCxnSpPr>
            <a:cxnSpLocks/>
          </p:cNvCxnSpPr>
          <p:nvPr/>
        </p:nvCxnSpPr>
        <p:spPr>
          <a:xfrm>
            <a:off x="342736" y="1364190"/>
            <a:ext cx="241238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5EFDBFC3-87C6-BB3D-0FB0-535DE4A80A2F}"/>
              </a:ext>
            </a:extLst>
          </p:cNvPr>
          <p:cNvSpPr txBox="1"/>
          <p:nvPr/>
        </p:nvSpPr>
        <p:spPr>
          <a:xfrm>
            <a:off x="220535" y="1428733"/>
            <a:ext cx="2608344" cy="1061829"/>
          </a:xfrm>
          <a:prstGeom prst="rect">
            <a:avLst/>
          </a:prstGeom>
          <a:noFill/>
        </p:spPr>
        <p:txBody>
          <a:bodyPr wrap="square" rtlCol="0">
            <a:spAutoFit/>
          </a:bodyPr>
          <a:lstStyle/>
          <a:p>
            <a:r>
              <a:rPr lang="en-US" sz="900" dirty="0">
                <a:solidFill>
                  <a:schemeClr val="bg1"/>
                </a:solidFill>
              </a:rPr>
              <a:t>Summary </a:t>
            </a:r>
          </a:p>
          <a:p>
            <a:r>
              <a:rPr lang="en-US" sz="900" dirty="0">
                <a:solidFill>
                  <a:schemeClr val="bg1"/>
                </a:solidFill>
              </a:rPr>
              <a:t>Price: Freehold offers in Excess of £600,000</a:t>
            </a:r>
          </a:p>
          <a:p>
            <a:r>
              <a:rPr lang="en-US" sz="900" dirty="0">
                <a:solidFill>
                  <a:schemeClr val="bg1"/>
                </a:solidFill>
              </a:rPr>
              <a:t>VAT: To be confirmed</a:t>
            </a:r>
          </a:p>
          <a:p>
            <a:r>
              <a:rPr lang="en-US" sz="900" dirty="0">
                <a:solidFill>
                  <a:schemeClr val="bg1"/>
                </a:solidFill>
              </a:rPr>
              <a:t>EPC: C</a:t>
            </a:r>
          </a:p>
          <a:p>
            <a:r>
              <a:rPr lang="en-US" sz="900" dirty="0">
                <a:solidFill>
                  <a:schemeClr val="bg1"/>
                </a:solidFill>
              </a:rPr>
              <a:t>Legal fees: Each party to bear their own costs.</a:t>
            </a:r>
          </a:p>
          <a:p>
            <a:r>
              <a:rPr lang="en-US" sz="900" dirty="0">
                <a:solidFill>
                  <a:schemeClr val="bg1"/>
                </a:solidFill>
              </a:rPr>
              <a:t>Rental Income: The two properties are producing a total of £31,200 per annum</a:t>
            </a:r>
            <a:endParaRPr lang="en-GB" sz="600" dirty="0">
              <a:solidFill>
                <a:schemeClr val="bg1"/>
              </a:solidFill>
            </a:endParaRPr>
          </a:p>
        </p:txBody>
      </p:sp>
      <p:sp>
        <p:nvSpPr>
          <p:cNvPr id="13" name="TextBox 12">
            <a:extLst>
              <a:ext uri="{FF2B5EF4-FFF2-40B4-BE49-F238E27FC236}">
                <a16:creationId xmlns:a16="http://schemas.microsoft.com/office/drawing/2014/main" id="{FB736DDB-B1C0-57C8-3126-5837A7ED642C}"/>
              </a:ext>
            </a:extLst>
          </p:cNvPr>
          <p:cNvSpPr txBox="1"/>
          <p:nvPr/>
        </p:nvSpPr>
        <p:spPr>
          <a:xfrm>
            <a:off x="199602" y="2771182"/>
            <a:ext cx="2205395" cy="338554"/>
          </a:xfrm>
          <a:prstGeom prst="rect">
            <a:avLst/>
          </a:prstGeom>
          <a:noFill/>
        </p:spPr>
        <p:txBody>
          <a:bodyPr wrap="square" rtlCol="0">
            <a:spAutoFit/>
          </a:bodyPr>
          <a:lstStyle/>
          <a:p>
            <a:r>
              <a:rPr lang="en-US" sz="1600" dirty="0">
                <a:solidFill>
                  <a:schemeClr val="bg1"/>
                </a:solidFill>
              </a:rPr>
              <a:t>Contact &amp; Viewings</a:t>
            </a:r>
            <a:endParaRPr lang="en-GB" sz="1600" dirty="0">
              <a:solidFill>
                <a:schemeClr val="bg1"/>
              </a:solidFill>
            </a:endParaRPr>
          </a:p>
        </p:txBody>
      </p:sp>
      <p:sp>
        <p:nvSpPr>
          <p:cNvPr id="16" name="TextBox 15">
            <a:extLst>
              <a:ext uri="{FF2B5EF4-FFF2-40B4-BE49-F238E27FC236}">
                <a16:creationId xmlns:a16="http://schemas.microsoft.com/office/drawing/2014/main" id="{784A7538-9E06-AAC9-D053-37CE8F945A13}"/>
              </a:ext>
            </a:extLst>
          </p:cNvPr>
          <p:cNvSpPr txBox="1"/>
          <p:nvPr/>
        </p:nvSpPr>
        <p:spPr>
          <a:xfrm>
            <a:off x="342736" y="6058533"/>
            <a:ext cx="2877566" cy="461665"/>
          </a:xfrm>
          <a:prstGeom prst="rect">
            <a:avLst/>
          </a:prstGeom>
          <a:noFill/>
        </p:spPr>
        <p:txBody>
          <a:bodyPr wrap="square" rtlCol="0">
            <a:spAutoFit/>
          </a:bodyPr>
          <a:lstStyle/>
          <a:p>
            <a:r>
              <a:rPr lang="en-US" sz="1200" dirty="0">
                <a:solidFill>
                  <a:schemeClr val="bg1"/>
                </a:solidFill>
              </a:rPr>
              <a:t>01702 343060                          www.ayerscruiks.co.uk</a:t>
            </a:r>
            <a:endParaRPr lang="en-GB" sz="1200" dirty="0">
              <a:solidFill>
                <a:schemeClr val="bg1"/>
              </a:solidFill>
            </a:endParaRPr>
          </a:p>
        </p:txBody>
      </p:sp>
      <p:sp>
        <p:nvSpPr>
          <p:cNvPr id="2" name="TextBox 1">
            <a:extLst>
              <a:ext uri="{FF2B5EF4-FFF2-40B4-BE49-F238E27FC236}">
                <a16:creationId xmlns:a16="http://schemas.microsoft.com/office/drawing/2014/main" id="{6E29D5C4-0B88-DE1C-1471-E1DD92193C7F}"/>
              </a:ext>
            </a:extLst>
          </p:cNvPr>
          <p:cNvSpPr txBox="1"/>
          <p:nvPr/>
        </p:nvSpPr>
        <p:spPr>
          <a:xfrm>
            <a:off x="285138" y="491698"/>
            <a:ext cx="2608344" cy="646331"/>
          </a:xfrm>
          <a:prstGeom prst="rect">
            <a:avLst/>
          </a:prstGeom>
          <a:noFill/>
        </p:spPr>
        <p:txBody>
          <a:bodyPr wrap="square" rtlCol="0">
            <a:spAutoFit/>
          </a:bodyPr>
          <a:lstStyle/>
          <a:p>
            <a:r>
              <a:rPr lang="en-US" dirty="0">
                <a:solidFill>
                  <a:schemeClr val="bg1"/>
                </a:solidFill>
              </a:rPr>
              <a:t>46 Hockley Road, Rayleigh, SS6 8EB </a:t>
            </a:r>
          </a:p>
        </p:txBody>
      </p:sp>
      <p:sp>
        <p:nvSpPr>
          <p:cNvPr id="3" name="TextBox 2">
            <a:extLst>
              <a:ext uri="{FF2B5EF4-FFF2-40B4-BE49-F238E27FC236}">
                <a16:creationId xmlns:a16="http://schemas.microsoft.com/office/drawing/2014/main" id="{1BB2CF7A-A573-5339-CB81-C82EF87B7B6B}"/>
              </a:ext>
            </a:extLst>
          </p:cNvPr>
          <p:cNvSpPr txBox="1"/>
          <p:nvPr/>
        </p:nvSpPr>
        <p:spPr>
          <a:xfrm>
            <a:off x="197223" y="3170852"/>
            <a:ext cx="1506036" cy="1692771"/>
          </a:xfrm>
          <a:prstGeom prst="rect">
            <a:avLst/>
          </a:prstGeom>
          <a:noFill/>
        </p:spPr>
        <p:txBody>
          <a:bodyPr wrap="square" rtlCol="0">
            <a:spAutoFit/>
          </a:bodyPr>
          <a:lstStyle/>
          <a:p>
            <a:r>
              <a:rPr lang="en-GB" sz="800" dirty="0">
                <a:solidFill>
                  <a:schemeClr val="bg1"/>
                </a:solidFill>
              </a:rPr>
              <a:t>Cameron Cruiks</a:t>
            </a:r>
          </a:p>
          <a:p>
            <a:r>
              <a:rPr lang="en-GB" sz="800" dirty="0">
                <a:solidFill>
                  <a:schemeClr val="bg1"/>
                </a:solidFill>
              </a:rPr>
              <a:t>01702 608045</a:t>
            </a:r>
          </a:p>
          <a:p>
            <a:r>
              <a:rPr lang="en-GB" sz="800" dirty="0">
                <a:solidFill>
                  <a:schemeClr val="bg1"/>
                </a:solidFill>
              </a:rPr>
              <a:t>cameron@ayerscruiks.co.uk</a:t>
            </a:r>
          </a:p>
          <a:p>
            <a:endParaRPr lang="en-GB" sz="800" dirty="0">
              <a:solidFill>
                <a:schemeClr val="bg1"/>
              </a:solidFill>
            </a:endParaRPr>
          </a:p>
          <a:p>
            <a:endParaRPr lang="en-GB" sz="800" dirty="0">
              <a:solidFill>
                <a:schemeClr val="bg1"/>
              </a:solidFill>
            </a:endParaRPr>
          </a:p>
          <a:p>
            <a:r>
              <a:rPr lang="en-GB" sz="800" dirty="0">
                <a:solidFill>
                  <a:schemeClr val="bg1"/>
                </a:solidFill>
              </a:rPr>
              <a:t>Bradley Hair </a:t>
            </a:r>
          </a:p>
          <a:p>
            <a:r>
              <a:rPr lang="en-GB" sz="800" dirty="0">
                <a:solidFill>
                  <a:schemeClr val="bg1"/>
                </a:solidFill>
              </a:rPr>
              <a:t>01702 608057</a:t>
            </a:r>
          </a:p>
          <a:p>
            <a:r>
              <a:rPr lang="en-GB" sz="800" dirty="0">
                <a:solidFill>
                  <a:schemeClr val="bg1"/>
                </a:solidFill>
              </a:rPr>
              <a:t>Bradley@ayerscruiks.co.uk</a:t>
            </a:r>
          </a:p>
          <a:p>
            <a:endParaRPr lang="en-GB" sz="800" dirty="0">
              <a:solidFill>
                <a:schemeClr val="bg1"/>
              </a:solidFill>
            </a:endParaRPr>
          </a:p>
          <a:p>
            <a:r>
              <a:rPr lang="en-GB" sz="800" dirty="0">
                <a:solidFill>
                  <a:schemeClr val="bg1"/>
                </a:solidFill>
              </a:rPr>
              <a:t>Holly Garrad</a:t>
            </a:r>
          </a:p>
          <a:p>
            <a:r>
              <a:rPr lang="en-GB" sz="800" dirty="0">
                <a:solidFill>
                  <a:schemeClr val="bg1"/>
                </a:solidFill>
              </a:rPr>
              <a:t>01702 608044</a:t>
            </a:r>
          </a:p>
          <a:p>
            <a:r>
              <a:rPr lang="en-GB" sz="800" dirty="0">
                <a:solidFill>
                  <a:schemeClr val="bg1"/>
                </a:solidFill>
              </a:rPr>
              <a:t>holly@ayerscruiks.co.uk</a:t>
            </a:r>
          </a:p>
          <a:p>
            <a:endParaRPr lang="en-GB" sz="800" dirty="0">
              <a:solidFill>
                <a:schemeClr val="bg1"/>
              </a:solidFill>
            </a:endParaRPr>
          </a:p>
        </p:txBody>
      </p:sp>
      <p:sp>
        <p:nvSpPr>
          <p:cNvPr id="4" name="TextBox 3">
            <a:extLst>
              <a:ext uri="{FF2B5EF4-FFF2-40B4-BE49-F238E27FC236}">
                <a16:creationId xmlns:a16="http://schemas.microsoft.com/office/drawing/2014/main" id="{5ACE7037-CFAF-98DB-7414-A9556ED93F8A}"/>
              </a:ext>
            </a:extLst>
          </p:cNvPr>
          <p:cNvSpPr txBox="1"/>
          <p:nvPr/>
        </p:nvSpPr>
        <p:spPr>
          <a:xfrm>
            <a:off x="1611532" y="3182837"/>
            <a:ext cx="1354267" cy="954107"/>
          </a:xfrm>
          <a:prstGeom prst="rect">
            <a:avLst/>
          </a:prstGeom>
          <a:noFill/>
        </p:spPr>
        <p:txBody>
          <a:bodyPr wrap="square" rtlCol="0">
            <a:spAutoFit/>
          </a:bodyPr>
          <a:lstStyle/>
          <a:p>
            <a:r>
              <a:rPr lang="en-US" sz="800" dirty="0">
                <a:solidFill>
                  <a:schemeClr val="bg1"/>
                </a:solidFill>
              </a:rPr>
              <a:t>Darrell Clarke</a:t>
            </a:r>
          </a:p>
          <a:p>
            <a:r>
              <a:rPr lang="en-US" sz="800" dirty="0">
                <a:solidFill>
                  <a:schemeClr val="bg1"/>
                </a:solidFill>
              </a:rPr>
              <a:t>01702 608039</a:t>
            </a:r>
          </a:p>
          <a:p>
            <a:r>
              <a:rPr lang="en-US" sz="800" dirty="0">
                <a:solidFill>
                  <a:schemeClr val="bg1"/>
                </a:solidFill>
              </a:rPr>
              <a:t>darrell@ayerscruiks.co.uk</a:t>
            </a:r>
          </a:p>
          <a:p>
            <a:endParaRPr lang="en-US" sz="800" dirty="0">
              <a:solidFill>
                <a:schemeClr val="bg1"/>
              </a:solidFill>
            </a:endParaRPr>
          </a:p>
          <a:p>
            <a:r>
              <a:rPr lang="en-GB" sz="800" dirty="0">
                <a:solidFill>
                  <a:schemeClr val="bg1"/>
                </a:solidFill>
              </a:rPr>
              <a:t>Neil Burroughs</a:t>
            </a:r>
          </a:p>
          <a:p>
            <a:r>
              <a:rPr lang="en-GB" sz="800" dirty="0">
                <a:solidFill>
                  <a:schemeClr val="bg1"/>
                </a:solidFill>
              </a:rPr>
              <a:t>01702 608035</a:t>
            </a:r>
          </a:p>
          <a:p>
            <a:r>
              <a:rPr lang="en-GB" sz="800" dirty="0">
                <a:solidFill>
                  <a:schemeClr val="bg1"/>
                </a:solidFill>
              </a:rPr>
              <a:t>neil@ayerscruiks.co.uk</a:t>
            </a:r>
            <a:endParaRPr lang="en-GB" sz="900" dirty="0">
              <a:solidFill>
                <a:schemeClr val="bg1"/>
              </a:solidFill>
            </a:endParaRPr>
          </a:p>
        </p:txBody>
      </p:sp>
      <p:sp>
        <p:nvSpPr>
          <p:cNvPr id="9" name="TextBox 8">
            <a:extLst>
              <a:ext uri="{FF2B5EF4-FFF2-40B4-BE49-F238E27FC236}">
                <a16:creationId xmlns:a16="http://schemas.microsoft.com/office/drawing/2014/main" id="{1B6CDA2E-5722-3F6E-9310-4067874AB417}"/>
              </a:ext>
            </a:extLst>
          </p:cNvPr>
          <p:cNvSpPr txBox="1"/>
          <p:nvPr/>
        </p:nvSpPr>
        <p:spPr>
          <a:xfrm>
            <a:off x="199602" y="5054098"/>
            <a:ext cx="1755733" cy="707886"/>
          </a:xfrm>
          <a:prstGeom prst="rect">
            <a:avLst/>
          </a:prstGeom>
          <a:noFill/>
        </p:spPr>
        <p:txBody>
          <a:bodyPr wrap="square" rtlCol="0">
            <a:spAutoFit/>
          </a:bodyPr>
          <a:lstStyle/>
          <a:p>
            <a:r>
              <a:rPr lang="en-US" sz="1000" dirty="0">
                <a:solidFill>
                  <a:schemeClr val="bg1"/>
                </a:solidFill>
              </a:rPr>
              <a:t>86-88 Baxter Avenue</a:t>
            </a:r>
          </a:p>
          <a:p>
            <a:r>
              <a:rPr lang="en-US" sz="1000" dirty="0">
                <a:solidFill>
                  <a:schemeClr val="bg1"/>
                </a:solidFill>
              </a:rPr>
              <a:t>Southend-on-Sea,</a:t>
            </a:r>
          </a:p>
          <a:p>
            <a:r>
              <a:rPr lang="en-US" sz="1000" dirty="0">
                <a:solidFill>
                  <a:schemeClr val="bg1"/>
                </a:solidFill>
              </a:rPr>
              <a:t>Essex, </a:t>
            </a:r>
          </a:p>
          <a:p>
            <a:r>
              <a:rPr lang="en-US" sz="1000" dirty="0">
                <a:solidFill>
                  <a:schemeClr val="bg1"/>
                </a:solidFill>
              </a:rPr>
              <a:t>SS2 6HZ</a:t>
            </a:r>
            <a:endParaRPr lang="en-GB" sz="1000" dirty="0">
              <a:solidFill>
                <a:schemeClr val="bg1"/>
              </a:solidFill>
            </a:endParaRPr>
          </a:p>
        </p:txBody>
      </p:sp>
      <p:sp>
        <p:nvSpPr>
          <p:cNvPr id="14" name="TextBox 13">
            <a:extLst>
              <a:ext uri="{FF2B5EF4-FFF2-40B4-BE49-F238E27FC236}">
                <a16:creationId xmlns:a16="http://schemas.microsoft.com/office/drawing/2014/main" id="{B3CF4017-B665-9F2F-3448-E77D99D03824}"/>
              </a:ext>
            </a:extLst>
          </p:cNvPr>
          <p:cNvSpPr txBox="1"/>
          <p:nvPr/>
        </p:nvSpPr>
        <p:spPr>
          <a:xfrm>
            <a:off x="1493409" y="5032471"/>
            <a:ext cx="1755733" cy="861774"/>
          </a:xfrm>
          <a:prstGeom prst="rect">
            <a:avLst/>
          </a:prstGeom>
          <a:noFill/>
        </p:spPr>
        <p:txBody>
          <a:bodyPr wrap="square" rtlCol="0">
            <a:spAutoFit/>
          </a:bodyPr>
          <a:lstStyle/>
          <a:p>
            <a:r>
              <a:rPr lang="en-US" sz="1000" dirty="0">
                <a:solidFill>
                  <a:schemeClr val="bg1"/>
                </a:solidFill>
              </a:rPr>
              <a:t>Burgundy Court, </a:t>
            </a:r>
          </a:p>
          <a:p>
            <a:r>
              <a:rPr lang="en-US" sz="1000" dirty="0">
                <a:solidFill>
                  <a:schemeClr val="bg1"/>
                </a:solidFill>
              </a:rPr>
              <a:t>64/66 Springfield Road, </a:t>
            </a:r>
          </a:p>
          <a:p>
            <a:r>
              <a:rPr lang="en-US" sz="1000" dirty="0">
                <a:solidFill>
                  <a:schemeClr val="bg1"/>
                </a:solidFill>
              </a:rPr>
              <a:t>Chelmsford, </a:t>
            </a:r>
          </a:p>
          <a:p>
            <a:r>
              <a:rPr lang="en-US" sz="1000" dirty="0">
                <a:solidFill>
                  <a:schemeClr val="bg1"/>
                </a:solidFill>
              </a:rPr>
              <a:t>Essex</a:t>
            </a:r>
          </a:p>
          <a:p>
            <a:r>
              <a:rPr lang="en-US" sz="1000" dirty="0">
                <a:solidFill>
                  <a:schemeClr val="bg1"/>
                </a:solidFill>
              </a:rPr>
              <a:t>CM2 6JY</a:t>
            </a:r>
            <a:endParaRPr lang="en-GB" sz="1000" dirty="0">
              <a:solidFill>
                <a:schemeClr val="bg1"/>
              </a:solidFill>
            </a:endParaRPr>
          </a:p>
        </p:txBody>
      </p:sp>
      <p:sp>
        <p:nvSpPr>
          <p:cNvPr id="18" name="TextBox 17">
            <a:extLst>
              <a:ext uri="{FF2B5EF4-FFF2-40B4-BE49-F238E27FC236}">
                <a16:creationId xmlns:a16="http://schemas.microsoft.com/office/drawing/2014/main" id="{E164DE4F-DAC9-E4B7-648C-107D5081D5D8}"/>
              </a:ext>
            </a:extLst>
          </p:cNvPr>
          <p:cNvSpPr txBox="1"/>
          <p:nvPr/>
        </p:nvSpPr>
        <p:spPr>
          <a:xfrm>
            <a:off x="2892188" y="1933299"/>
            <a:ext cx="3454407" cy="338554"/>
          </a:xfrm>
          <a:prstGeom prst="rect">
            <a:avLst/>
          </a:prstGeom>
          <a:noFill/>
        </p:spPr>
        <p:txBody>
          <a:bodyPr wrap="none" rtlCol="0">
            <a:spAutoFit/>
          </a:bodyPr>
          <a:lstStyle/>
          <a:p>
            <a:r>
              <a:rPr lang="en-US" sz="1600" b="1" dirty="0">
                <a:solidFill>
                  <a:schemeClr val="accent5"/>
                </a:solidFill>
              </a:rPr>
              <a:t>Accommodation – 48 Hockley Road</a:t>
            </a:r>
          </a:p>
        </p:txBody>
      </p:sp>
      <p:sp>
        <p:nvSpPr>
          <p:cNvPr id="19" name="TextBox 18">
            <a:extLst>
              <a:ext uri="{FF2B5EF4-FFF2-40B4-BE49-F238E27FC236}">
                <a16:creationId xmlns:a16="http://schemas.microsoft.com/office/drawing/2014/main" id="{379D4B77-C433-33E4-4487-6EEB0D94DA1B}"/>
              </a:ext>
            </a:extLst>
          </p:cNvPr>
          <p:cNvSpPr txBox="1"/>
          <p:nvPr/>
        </p:nvSpPr>
        <p:spPr>
          <a:xfrm>
            <a:off x="2904018" y="2194454"/>
            <a:ext cx="3399263" cy="3985706"/>
          </a:xfrm>
          <a:prstGeom prst="rect">
            <a:avLst/>
          </a:prstGeom>
          <a:noFill/>
        </p:spPr>
        <p:txBody>
          <a:bodyPr wrap="square" rtlCol="0">
            <a:spAutoFit/>
          </a:bodyPr>
          <a:lstStyle/>
          <a:p>
            <a:r>
              <a:rPr lang="en-US" sz="1100" b="1" dirty="0"/>
              <a:t>Entrance Hallway – 1.71m x 2.24m</a:t>
            </a:r>
            <a:endParaRPr lang="en-US" sz="1100" dirty="0"/>
          </a:p>
          <a:p>
            <a:r>
              <a:rPr lang="en-US" sz="1100" dirty="0"/>
              <a:t>A bright entrance hallway with laminate flooring, wall-mounted radiator and carpeted staircase leading to the first floor.</a:t>
            </a:r>
          </a:p>
          <a:p>
            <a:r>
              <a:rPr lang="en-US" sz="1100" b="1" dirty="0"/>
              <a:t>Ground Floor Bathroom/Shower Room – 1.90m x 2.24m</a:t>
            </a:r>
            <a:endParaRPr lang="en-US" sz="1100" dirty="0"/>
          </a:p>
          <a:p>
            <a:r>
              <a:rPr lang="en-US" sz="1100" dirty="0"/>
              <a:t>Double-glazed UPVC window to the front. Fitted with a </a:t>
            </a:r>
            <a:r>
              <a:rPr lang="en-US" sz="1100" dirty="0" err="1"/>
              <a:t>panelled</a:t>
            </a:r>
            <a:r>
              <a:rPr lang="en-US" sz="1100" dirty="0"/>
              <a:t> bath, separate shower cubicle with overhead shower, low-level WC and pedestal wash basin with mixer tap. Laminate flooring and wall-mounted radiator.</a:t>
            </a:r>
          </a:p>
          <a:p>
            <a:r>
              <a:rPr lang="en-US" sz="1100" b="1" dirty="0"/>
              <a:t>Living Room – 3.75m x 3.75m</a:t>
            </a:r>
            <a:endParaRPr lang="en-US" sz="1100" dirty="0"/>
          </a:p>
          <a:p>
            <a:r>
              <a:rPr lang="en-US" sz="1100" dirty="0"/>
              <a:t>Double-glazed UPVC window to the side, laminate flooring and wall-mounted radiator. Further benefiting from useful understairs storage.</a:t>
            </a:r>
          </a:p>
          <a:p>
            <a:r>
              <a:rPr lang="en-GB" sz="1100" b="1" dirty="0"/>
              <a:t>Kitchen – 3.67m x 3.76m</a:t>
            </a:r>
            <a:endParaRPr lang="en-GB" sz="1100" dirty="0"/>
          </a:p>
          <a:p>
            <a:r>
              <a:rPr lang="en-US" sz="1100" dirty="0"/>
              <a:t>Fitted with a range of base and wall-mounted units incorporating a four-ring gas hob, fitted electric oven and overhead extractor. Integrated appliances include an undercounter fridge/freezer and dishwasher. Double-glazed UPVC window overlooking the rear garden and wall-mounted double radiator.</a:t>
            </a:r>
            <a:endParaRPr lang="en-US" sz="1000" dirty="0"/>
          </a:p>
        </p:txBody>
      </p:sp>
      <p:sp>
        <p:nvSpPr>
          <p:cNvPr id="29" name="TextBox 28">
            <a:extLst>
              <a:ext uri="{FF2B5EF4-FFF2-40B4-BE49-F238E27FC236}">
                <a16:creationId xmlns:a16="http://schemas.microsoft.com/office/drawing/2014/main" id="{6B94E321-CD20-FC95-5B30-2E037CB48967}"/>
              </a:ext>
            </a:extLst>
          </p:cNvPr>
          <p:cNvSpPr txBox="1"/>
          <p:nvPr/>
        </p:nvSpPr>
        <p:spPr>
          <a:xfrm>
            <a:off x="2929745" y="6019237"/>
            <a:ext cx="6855692" cy="738664"/>
          </a:xfrm>
          <a:prstGeom prst="rect">
            <a:avLst/>
          </a:prstGeom>
          <a:noFill/>
        </p:spPr>
        <p:txBody>
          <a:bodyPr wrap="square" rtlCol="0">
            <a:spAutoFit/>
          </a:bodyPr>
          <a:lstStyle/>
          <a:p>
            <a:r>
              <a:rPr lang="en-US" sz="700" dirty="0"/>
              <a:t>Misrepresentation Act 1967 These particulars do not constitute, any part of an offer or a contract. All statements contained within these particulars as to this property are made without responsibility on the part of Highlands Properties Ltd. T/A Ayers &amp; Cruiks, of the vendors or lessors. None of the statements contained within these particulars are to be relied upon as statements or representations of fact. Intending purchasers or lessees must satisfy themselves by inspection otherwise, as to the correctness of each of the statements contained in these particulars. The vendors or lessors do not make or give Highlands Properties T/A Ayers &amp; Cruiks nor any person in their employment, any authority to make any representations, whatever in relation to this property. All prices, premiums or rents stated are deemed to be exclusive of VAT, unless stated otherwise Jan 2026.</a:t>
            </a:r>
            <a:endParaRPr lang="en-GB" sz="700" dirty="0"/>
          </a:p>
        </p:txBody>
      </p:sp>
      <p:cxnSp>
        <p:nvCxnSpPr>
          <p:cNvPr id="32" name="Straight Connector 31">
            <a:extLst>
              <a:ext uri="{FF2B5EF4-FFF2-40B4-BE49-F238E27FC236}">
                <a16:creationId xmlns:a16="http://schemas.microsoft.com/office/drawing/2014/main" id="{C68B5C26-C513-9029-B004-98D83CBB754A}"/>
              </a:ext>
            </a:extLst>
          </p:cNvPr>
          <p:cNvCxnSpPr>
            <a:cxnSpLocks/>
          </p:cNvCxnSpPr>
          <p:nvPr/>
        </p:nvCxnSpPr>
        <p:spPr>
          <a:xfrm>
            <a:off x="295455" y="2684500"/>
            <a:ext cx="248874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CB29AB10-60E8-A64D-04B0-EEF881D44FFF}"/>
              </a:ext>
            </a:extLst>
          </p:cNvPr>
          <p:cNvCxnSpPr>
            <a:cxnSpLocks/>
          </p:cNvCxnSpPr>
          <p:nvPr/>
        </p:nvCxnSpPr>
        <p:spPr>
          <a:xfrm>
            <a:off x="295455" y="4936724"/>
            <a:ext cx="248503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C8C9F79-DEA4-AFA6-1EF4-EBD96C30B072}"/>
              </a:ext>
            </a:extLst>
          </p:cNvPr>
          <p:cNvSpPr txBox="1"/>
          <p:nvPr/>
        </p:nvSpPr>
        <p:spPr>
          <a:xfrm>
            <a:off x="6357591" y="3089620"/>
            <a:ext cx="1276311" cy="338554"/>
          </a:xfrm>
          <a:prstGeom prst="rect">
            <a:avLst/>
          </a:prstGeom>
          <a:noFill/>
        </p:spPr>
        <p:txBody>
          <a:bodyPr wrap="none" rtlCol="0">
            <a:spAutoFit/>
          </a:bodyPr>
          <a:lstStyle/>
          <a:p>
            <a:r>
              <a:rPr lang="en-US" sz="1600" b="1" dirty="0">
                <a:solidFill>
                  <a:schemeClr val="accent5"/>
                </a:solidFill>
              </a:rPr>
              <a:t>Description</a:t>
            </a:r>
          </a:p>
        </p:txBody>
      </p:sp>
      <p:sp>
        <p:nvSpPr>
          <p:cNvPr id="17" name="TextBox 16">
            <a:extLst>
              <a:ext uri="{FF2B5EF4-FFF2-40B4-BE49-F238E27FC236}">
                <a16:creationId xmlns:a16="http://schemas.microsoft.com/office/drawing/2014/main" id="{1A90241A-22C0-9ADF-684B-0CF995117ED4}"/>
              </a:ext>
            </a:extLst>
          </p:cNvPr>
          <p:cNvSpPr txBox="1"/>
          <p:nvPr/>
        </p:nvSpPr>
        <p:spPr>
          <a:xfrm>
            <a:off x="6377028" y="163861"/>
            <a:ext cx="3308437" cy="2970044"/>
          </a:xfrm>
          <a:prstGeom prst="rect">
            <a:avLst/>
          </a:prstGeom>
          <a:noFill/>
        </p:spPr>
        <p:txBody>
          <a:bodyPr wrap="square" rtlCol="0">
            <a:spAutoFit/>
          </a:bodyPr>
          <a:lstStyle/>
          <a:p>
            <a:r>
              <a:rPr lang="en-US" sz="1100" b="1" dirty="0"/>
              <a:t>First Floor Landing – 0.94m x 0.99m</a:t>
            </a:r>
            <a:endParaRPr lang="en-US" sz="1100" dirty="0"/>
          </a:p>
          <a:p>
            <a:r>
              <a:rPr lang="en-US" sz="1100" dirty="0"/>
              <a:t>Providing access to both first-floor bedrooms.</a:t>
            </a:r>
          </a:p>
          <a:p>
            <a:r>
              <a:rPr lang="en-US" sz="1100" b="1" dirty="0"/>
              <a:t>Bedroom One – 3.75m x 2.19m</a:t>
            </a:r>
            <a:endParaRPr lang="en-US" sz="1100" dirty="0"/>
          </a:p>
          <a:p>
            <a:r>
              <a:rPr lang="en-US" sz="1100" dirty="0"/>
              <a:t>Double-glazed UPVC window overlooking the rear garden, carpeted flooring and wall-mounted radiator.</a:t>
            </a:r>
          </a:p>
          <a:p>
            <a:r>
              <a:rPr lang="en-US" sz="1100" b="1" dirty="0"/>
              <a:t>Bedroom Two – 3.75m narrowing to 2.68m x 2.77m narrowing to 1.77m</a:t>
            </a:r>
            <a:endParaRPr lang="en-US" sz="1100" dirty="0"/>
          </a:p>
          <a:p>
            <a:r>
              <a:rPr lang="en-US" sz="1100" dirty="0"/>
              <a:t>Double-glazed UPVC window to the front, carpeted flooring and wall-mounted double radiator. Further benefiting from an en-suite WC.</a:t>
            </a:r>
          </a:p>
          <a:p>
            <a:r>
              <a:rPr lang="fr-FR" sz="1100" b="1" dirty="0" err="1"/>
              <a:t>En-Suite</a:t>
            </a:r>
            <a:r>
              <a:rPr lang="fr-FR" sz="1100" b="1" dirty="0"/>
              <a:t> WC – 1.01m x 1.22m</a:t>
            </a:r>
            <a:endParaRPr lang="fr-FR" sz="1100" dirty="0"/>
          </a:p>
          <a:p>
            <a:r>
              <a:rPr lang="en-US" sz="1100" dirty="0"/>
              <a:t>Fitted with a low-level WC and vanity wash basin with mixer tap.</a:t>
            </a:r>
          </a:p>
          <a:p>
            <a:r>
              <a:rPr lang="en-GB" sz="1100" b="1" dirty="0"/>
              <a:t>Outside</a:t>
            </a:r>
            <a:endParaRPr lang="en-GB" sz="1100" dirty="0"/>
          </a:p>
          <a:p>
            <a:r>
              <a:rPr lang="en-US" sz="1100" dirty="0"/>
              <a:t>The property benefits from a large rear garden, providing generous external space.</a:t>
            </a:r>
            <a:endParaRPr lang="en-US" sz="200" dirty="0"/>
          </a:p>
        </p:txBody>
      </p:sp>
      <p:pic>
        <p:nvPicPr>
          <p:cNvPr id="23" name="Picture 22">
            <a:extLst>
              <a:ext uri="{FF2B5EF4-FFF2-40B4-BE49-F238E27FC236}">
                <a16:creationId xmlns:a16="http://schemas.microsoft.com/office/drawing/2014/main" id="{61CADF3E-8C56-7A1B-DD80-3C0DE11BF49F}"/>
              </a:ext>
            </a:extLst>
          </p:cNvPr>
          <p:cNvPicPr>
            <a:picLocks noChangeAspect="1"/>
          </p:cNvPicPr>
          <p:nvPr/>
        </p:nvPicPr>
        <p:blipFill>
          <a:blip r:embed="rId3"/>
          <a:srcRect l="23335" r="20357" b="13955"/>
          <a:stretch>
            <a:fillRect/>
          </a:stretch>
        </p:blipFill>
        <p:spPr>
          <a:xfrm>
            <a:off x="2988302" y="164722"/>
            <a:ext cx="3308436" cy="1865444"/>
          </a:xfrm>
          <a:prstGeom prst="rect">
            <a:avLst/>
          </a:prstGeom>
        </p:spPr>
      </p:pic>
      <p:sp>
        <p:nvSpPr>
          <p:cNvPr id="5" name="TextBox 4">
            <a:extLst>
              <a:ext uri="{FF2B5EF4-FFF2-40B4-BE49-F238E27FC236}">
                <a16:creationId xmlns:a16="http://schemas.microsoft.com/office/drawing/2014/main" id="{7D50C6D6-B1F6-AF1A-14DF-63C23199EE0E}"/>
              </a:ext>
            </a:extLst>
          </p:cNvPr>
          <p:cNvSpPr txBox="1"/>
          <p:nvPr/>
        </p:nvSpPr>
        <p:spPr>
          <a:xfrm>
            <a:off x="6357591" y="3428174"/>
            <a:ext cx="3044952" cy="2292935"/>
          </a:xfrm>
          <a:prstGeom prst="rect">
            <a:avLst/>
          </a:prstGeom>
          <a:noFill/>
        </p:spPr>
        <p:txBody>
          <a:bodyPr wrap="square" rtlCol="0">
            <a:spAutoFit/>
          </a:bodyPr>
          <a:lstStyle/>
          <a:p>
            <a:r>
              <a:rPr lang="en-US" sz="1100" dirty="0"/>
              <a:t>A well-presented two-bedroom property, currently let and producing £1,400 </a:t>
            </a:r>
            <a:r>
              <a:rPr lang="en-US" sz="1100" dirty="0" err="1"/>
              <a:t>pcm</a:t>
            </a:r>
            <a:r>
              <a:rPr lang="en-US" sz="1100" dirty="0"/>
              <a:t> (£16,800 per annum). The accommodation comprises a living room, fitted kitchen, ground-floor bathroom with separate shower, and two first-floor bedrooms, one benefiting from an en-suite WC. </a:t>
            </a:r>
          </a:p>
          <a:p>
            <a:r>
              <a:rPr lang="en-US" sz="1100" dirty="0"/>
              <a:t>Externally, the property benefits from a generous rear garden as well as off street parking. </a:t>
            </a:r>
          </a:p>
          <a:p>
            <a:r>
              <a:rPr lang="en-US" sz="1100" dirty="0"/>
              <a:t>46 Hockley Road is also available for sale, both properties can be purchased together and are guided at £600,000.</a:t>
            </a:r>
            <a:endParaRPr lang="en-GB" sz="800" dirty="0"/>
          </a:p>
        </p:txBody>
      </p:sp>
    </p:spTree>
    <p:extLst>
      <p:ext uri="{BB962C8B-B14F-4D97-AF65-F5344CB8AC3E}">
        <p14:creationId xmlns:p14="http://schemas.microsoft.com/office/powerpoint/2010/main" val="19143344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d32c84d-6c82-4660-a9d4-810b0f99ec79" xsi:nil="true"/>
    <lcf76f155ced4ddcb4097134ff3c332f xmlns="ece575b7-6739-47a3-8df0-cba4c41a783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39FDCAA923E1E4E94BD5CB538B4298A" ma:contentTypeVersion="18" ma:contentTypeDescription="Create a new document." ma:contentTypeScope="" ma:versionID="1016acd5415a8989d155bcd390d36cf4">
  <xsd:schema xmlns:xsd="http://www.w3.org/2001/XMLSchema" xmlns:xs="http://www.w3.org/2001/XMLSchema" xmlns:p="http://schemas.microsoft.com/office/2006/metadata/properties" xmlns:ns2="fd32c84d-6c82-4660-a9d4-810b0f99ec79" xmlns:ns3="ece575b7-6739-47a3-8df0-cba4c41a7839" targetNamespace="http://schemas.microsoft.com/office/2006/metadata/properties" ma:root="true" ma:fieldsID="3629d2d0bf0b6bd49a3d562a58c61abc" ns2:_="" ns3:_="">
    <xsd:import namespace="fd32c84d-6c82-4660-a9d4-810b0f99ec79"/>
    <xsd:import namespace="ece575b7-6739-47a3-8df0-cba4c41a783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ObjectDetectorVersions" minOccurs="0"/>
                <xsd:element ref="ns3:MediaServiceLocation" minOccurs="0"/>
                <xsd:element ref="ns3:MediaServiceGenerationTime" minOccurs="0"/>
                <xsd:element ref="ns3:MediaServiceEventHashCode" minOccurs="0"/>
                <xsd:element ref="ns3:MediaLengthInSeconds" minOccurs="0"/>
                <xsd:element ref="ns2:TaxCatchAll" minOccurs="0"/>
                <xsd:element ref="ns3:MediaServiceOCR" minOccurs="0"/>
                <xsd:element ref="ns3:MediaServiceSearchProperties" minOccurs="0"/>
                <xsd:element ref="ns3:lcf76f155ced4ddcb4097134ff3c332f"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32c84d-6c82-4660-a9d4-810b0f99ec7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99b982dd-12c9-4876-b90b-b0ef706cfe5e}" ma:internalName="TaxCatchAll" ma:showField="CatchAllData" ma:web="fd32c84d-6c82-4660-a9d4-810b0f99ec7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ce575b7-6739-47a3-8df0-cba4c41a783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ObjectDetectorVersions" ma:index="13" nillable="true" ma:displayName="MediaServiceObjectDetectorVersions" ma:description="" ma:hidden="true" ma:indexed="true" ma:internalName="MediaServiceObjectDetectorVersions" ma:readOnly="true">
      <xsd:simpleType>
        <xsd:restriction base="dms:Text"/>
      </xsd:simpleType>
    </xsd:element>
    <xsd:element name="MediaServiceLocation" ma:index="14" nillable="true" ma:displayName="Location" ma:description="" ma:indexed="true"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12304a1-e2e7-4326-a533-c34e6d6d0af5" ma:termSetId="09814cd3-568e-fe90-9814-8d621ff8fb84" ma:anchorId="fba54fb3-c3e1-fe81-a776-ca4b69148c4d" ma:open="true" ma:isKeyword="false">
      <xsd:complexType>
        <xsd:sequence>
          <xsd:element ref="pc:Terms" minOccurs="0" maxOccurs="1"/>
        </xsd:sequence>
      </xsd:complex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C8DE6E-F71F-4E8E-A674-556AF398D2CD}">
  <ds:schemaRefs>
    <ds:schemaRef ds:uri="http://schemas.microsoft.com/office/2006/metadata/properties"/>
    <ds:schemaRef ds:uri="fd32c84d-6c82-4660-a9d4-810b0f99ec79"/>
    <ds:schemaRef ds:uri="http://purl.org/dc/elements/1.1/"/>
    <ds:schemaRef ds:uri="http://schemas.openxmlformats.org/package/2006/metadata/core-properties"/>
    <ds:schemaRef ds:uri="http://www.w3.org/XML/1998/namespace"/>
    <ds:schemaRef ds:uri="http://schemas.microsoft.com/office/2006/documentManagement/types"/>
    <ds:schemaRef ds:uri="http://schemas.microsoft.com/office/infopath/2007/PartnerControls"/>
    <ds:schemaRef ds:uri="ece575b7-6739-47a3-8df0-cba4c41a7839"/>
    <ds:schemaRef ds:uri="http://purl.org/dc/dcmitype/"/>
    <ds:schemaRef ds:uri="http://purl.org/dc/terms/"/>
  </ds:schemaRefs>
</ds:datastoreItem>
</file>

<file path=customXml/itemProps2.xml><?xml version="1.0" encoding="utf-8"?>
<ds:datastoreItem xmlns:ds="http://schemas.openxmlformats.org/officeDocument/2006/customXml" ds:itemID="{8D185570-F130-4015-9A89-D65B38B90F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32c84d-6c82-4660-a9d4-810b0f99ec79"/>
    <ds:schemaRef ds:uri="ece575b7-6739-47a3-8df0-cba4c41a78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C3D0719-2A6B-4E86-9BFC-BCC29A4F80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78</TotalTime>
  <Words>1271</Words>
  <Application>Microsoft Office PowerPoint</Application>
  <PresentationFormat>A4 Paper (210x297 mm)</PresentationFormat>
  <Paragraphs>132</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Aptos</vt:lpstr>
      <vt:lpstr>Aptos Display</vt:lpstr>
      <vt:lpstr>Arial</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Cameron Cruiks</dc:creator>
  <cp:lastModifiedBy>Cameron Cruiks</cp:lastModifiedBy>
  <cp:revision>9</cp:revision>
  <cp:lastPrinted>2026-10-09T13:35:05Z</cp:lastPrinted>
  <dcterms:created xsi:type="dcterms:W3CDTF">2026-01-16T10:42:14Z</dcterms:created>
  <dcterms:modified xsi:type="dcterms:W3CDTF">2026-10-09T13:45:07Z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0x010100939FDCAA923E1E4E94BD5CB538B4298A</vt:lpwstr>
  </property>
  <property fmtid="{D5CDD505-2E9C-101B-9397-08002B2CF9AE}" pid="3" name="MediaServiceImageTags">
    <vt:lpwstr/>
  </property>
</Properties>
</file>