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53D"/>
    <a:srgbClr val="977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18" y="-11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8943-2DF5-484E-AA1F-47E7EDA202D0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06740-8EF5-4202-9F9B-56BEA09AE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8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06740-8EF5-4202-9F9B-56BEA09AE2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4035" cy="7564120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mailto:james.proctor@allsop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8544" y="12108"/>
            <a:ext cx="10721588" cy="7569713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5500" y="2489200"/>
            <a:ext cx="3657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84715B"/>
                </a:solidFill>
                <a:latin typeface="Segoe UI Black"/>
                <a:cs typeface="Segoe UI Black"/>
              </a:rPr>
              <a:t>BROWNLOW</a:t>
            </a:r>
            <a:r>
              <a:rPr sz="2400" b="1" spc="-7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4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HOUSE</a:t>
            </a:r>
            <a:endParaRPr sz="2400" dirty="0"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0" y="4622800"/>
            <a:ext cx="26736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715B"/>
                </a:solidFill>
                <a:latin typeface="Segoe UI Black"/>
                <a:cs typeface="Segoe UI Black"/>
              </a:rPr>
              <a:t>HIGH</a:t>
            </a:r>
            <a:r>
              <a:rPr sz="2400" b="1" spc="-40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4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HOLBORN</a:t>
            </a:r>
            <a:endParaRPr sz="2400" dirty="0"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24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LONDON</a:t>
            </a:r>
            <a:r>
              <a:rPr sz="2400" b="0" spc="-8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2400" b="0" spc="-25" dirty="0">
                <a:solidFill>
                  <a:srgbClr val="84715B"/>
                </a:solidFill>
                <a:latin typeface="Segoe UI Light"/>
                <a:cs typeface="Segoe UI Light"/>
              </a:rPr>
              <a:t>WC1</a:t>
            </a:r>
            <a:endParaRPr sz="2400" dirty="0">
              <a:latin typeface="Segoe UI Light"/>
              <a:cs typeface="Segoe U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1900" y="3784600"/>
            <a:ext cx="312420" cy="45720"/>
          </a:xfrm>
          <a:custGeom>
            <a:avLst/>
            <a:gdLst/>
            <a:ahLst/>
            <a:cxnLst/>
            <a:rect l="l" t="t" r="r" b="b"/>
            <a:pathLst>
              <a:path w="312420" h="45720">
                <a:moveTo>
                  <a:pt x="312420" y="0"/>
                </a:moveTo>
                <a:lnTo>
                  <a:pt x="0" y="0"/>
                </a:lnTo>
                <a:lnTo>
                  <a:pt x="0" y="45720"/>
                </a:lnTo>
                <a:lnTo>
                  <a:pt x="312420" y="45720"/>
                </a:lnTo>
                <a:lnTo>
                  <a:pt x="312420" y="0"/>
                </a:lnTo>
                <a:close/>
              </a:path>
            </a:pathLst>
          </a:custGeom>
          <a:solidFill>
            <a:srgbClr val="7B6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2700" y="3175000"/>
            <a:ext cx="129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5" dirty="0"/>
              <a:t>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99100" y="3175000"/>
            <a:ext cx="129635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51</a:t>
            </a:r>
            <a:endParaRPr sz="8000" dirty="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528816"/>
            <a:ext cx="10604500" cy="285115"/>
          </a:xfrm>
          <a:custGeom>
            <a:avLst/>
            <a:gdLst/>
            <a:ahLst/>
            <a:cxnLst/>
            <a:rect l="l" t="t" r="r" b="b"/>
            <a:pathLst>
              <a:path w="10604500" h="285115">
                <a:moveTo>
                  <a:pt x="10603992" y="0"/>
                </a:moveTo>
                <a:lnTo>
                  <a:pt x="0" y="0"/>
                </a:lnTo>
                <a:lnTo>
                  <a:pt x="0" y="284988"/>
                </a:lnTo>
                <a:lnTo>
                  <a:pt x="10603992" y="284988"/>
                </a:lnTo>
                <a:lnTo>
                  <a:pt x="10603992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98700" y="5689600"/>
            <a:ext cx="6019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b="0" dirty="0">
                <a:solidFill>
                  <a:srgbClr val="84715B"/>
                </a:solidFill>
                <a:latin typeface="Segoe UI Light"/>
                <a:cs typeface="Segoe UI Light"/>
              </a:rPr>
              <a:t>1,434 – 1,815 SQ FT –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2</a:t>
            </a:r>
            <a:r>
              <a:rPr lang="en-GB" sz="1600" b="0" dirty="0">
                <a:solidFill>
                  <a:srgbClr val="84715B"/>
                </a:solidFill>
                <a:latin typeface="Segoe UI Light"/>
                <a:cs typeface="Segoe UI Light"/>
              </a:rPr>
              <a:t>3 to 27</a:t>
            </a:r>
            <a:r>
              <a:rPr sz="1600" b="0" spc="-35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DESK</a:t>
            </a:r>
            <a:r>
              <a:rPr lang="en-GB" sz="1600" dirty="0">
                <a:solidFill>
                  <a:srgbClr val="84715B"/>
                </a:solidFill>
                <a:latin typeface="Segoe UI Light"/>
                <a:cs typeface="Segoe UI Light"/>
              </a:rPr>
              <a:t> FITTED SUITE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IN</a:t>
            </a:r>
            <a:r>
              <a:rPr sz="1600" b="0" spc="-15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84715B"/>
                </a:solidFill>
                <a:latin typeface="Segoe UI Light"/>
                <a:cs typeface="Segoe UI Light"/>
              </a:rPr>
              <a:t>PRIME</a:t>
            </a:r>
            <a:r>
              <a:rPr sz="1600" b="0" spc="-4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6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HOLBORN</a:t>
            </a:r>
            <a:endParaRPr sz="1600" dirty="0">
              <a:latin typeface="Segoe UI Light"/>
              <a:cs typeface="Segoe U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450847"/>
            <a:ext cx="2356104" cy="35966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04" y="225551"/>
            <a:ext cx="3707891" cy="2362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23" y="2688335"/>
            <a:ext cx="3712464" cy="23591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7480" y="195071"/>
            <a:ext cx="3297935" cy="2430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9859" y="2749295"/>
            <a:ext cx="3297936" cy="23058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07480" y="5178552"/>
            <a:ext cx="3297935" cy="2197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287" y="5080"/>
            <a:ext cx="10694035" cy="7564120"/>
          </a:xfrm>
          <a:custGeom>
            <a:avLst/>
            <a:gdLst/>
            <a:ahLst/>
            <a:cxnLst/>
            <a:rect l="l" t="t" r="r" b="b"/>
            <a:pathLst>
              <a:path w="10694035" h="7564120">
                <a:moveTo>
                  <a:pt x="10693908" y="0"/>
                </a:moveTo>
                <a:lnTo>
                  <a:pt x="0" y="0"/>
                </a:lnTo>
                <a:lnTo>
                  <a:pt x="0" y="7563611"/>
                </a:lnTo>
                <a:lnTo>
                  <a:pt x="10693908" y="7563611"/>
                </a:lnTo>
                <a:lnTo>
                  <a:pt x="10693908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94192" y="0"/>
            <a:ext cx="2299970" cy="2853055"/>
            <a:chOff x="8394192" y="0"/>
            <a:chExt cx="2299970" cy="2853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192" y="739139"/>
              <a:ext cx="2013203" cy="21137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7484" y="0"/>
              <a:ext cx="1106423" cy="1088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46620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BROWNLOW</a:t>
            </a:r>
            <a:r>
              <a:rPr sz="1650" b="1" spc="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HOUSE,</a:t>
            </a:r>
            <a:r>
              <a:rPr sz="1650" b="1" spc="1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50-51</a:t>
            </a:r>
            <a:r>
              <a:rPr sz="1650" b="1" spc="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HIGH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HOLBORN,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LONDON,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WC1V</a:t>
            </a:r>
            <a:r>
              <a:rPr sz="165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6ER</a:t>
            </a:r>
            <a:endParaRPr sz="165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1715" y="4836921"/>
            <a:ext cx="1617980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Comprehensively</a:t>
            </a:r>
            <a:r>
              <a:rPr sz="90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refurbished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Fully-furnished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&amp;</a:t>
            </a:r>
            <a:r>
              <a:rPr sz="90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fitted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1400mm</a:t>
            </a:r>
            <a:r>
              <a:rPr sz="90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desks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90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WC’s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90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air-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conditioning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Remodelled</a:t>
            </a:r>
            <a:r>
              <a:rPr sz="900" b="0" spc="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entrance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0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natural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light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Cycle</a:t>
            </a:r>
            <a:r>
              <a:rPr sz="90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storage</a:t>
            </a:r>
            <a:r>
              <a:rPr sz="90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Shower</a:t>
            </a:r>
            <a:r>
              <a:rPr sz="90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Exposed brick</a:t>
            </a:r>
            <a:endParaRPr sz="9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184785" algn="l"/>
              </a:tabLst>
            </a:pP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⁄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Strip</a:t>
            </a:r>
            <a:r>
              <a:rPr sz="900" b="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Segoe UI Semilight"/>
                <a:cs typeface="Segoe UI Semilight"/>
              </a:rPr>
              <a:t>LED</a:t>
            </a:r>
            <a:r>
              <a:rPr sz="90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0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lighting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0827" y="4535551"/>
            <a:ext cx="873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Specification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66" y="731900"/>
            <a:ext cx="4826000" cy="179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is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positioned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prominent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corner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overlooking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junction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High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Holborn</a:t>
            </a:r>
            <a:r>
              <a:rPr sz="950" b="0" spc="-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Brownlow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Street.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26670" marR="5080" algn="just">
              <a:lnSpc>
                <a:spcPct val="100000"/>
              </a:lnSpc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undergone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refurbishment.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Designed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architects,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Buckley</a:t>
            </a:r>
            <a:r>
              <a:rPr sz="9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Gray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Yeoman,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it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offers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stylish,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high-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quality,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contemporary office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space.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immediate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benefitted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from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notable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increase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number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hotels,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restaurants,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bars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cafes.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transport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links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close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</a:t>
            </a:r>
            <a:r>
              <a:rPr sz="950" b="0" spc="2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Holborn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Piccadilly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lines),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Chancery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Lane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line)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Farringdon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(Crossrail)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being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within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few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minutes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distance.</a:t>
            </a:r>
            <a:endParaRPr sz="95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Segoe UI Semilight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Schedule</a:t>
            </a:r>
            <a:r>
              <a:rPr sz="1100" b="1" spc="105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of</a:t>
            </a:r>
            <a:r>
              <a:rPr sz="1100" b="1" spc="130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spc="-20" dirty="0">
                <a:solidFill>
                  <a:srgbClr val="84715B"/>
                </a:solidFill>
                <a:latin typeface="Segoe UI Semibold"/>
                <a:cs typeface="Segoe UI Semibold"/>
              </a:rPr>
              <a:t>Areas</a:t>
            </a:r>
            <a:endParaRPr sz="1100">
              <a:latin typeface="Segoe UI Semibold"/>
              <a:cs typeface="Segoe UI Semibold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92434"/>
              </p:ext>
            </p:extLst>
          </p:nvPr>
        </p:nvGraphicFramePr>
        <p:xfrm>
          <a:off x="375020" y="2549097"/>
          <a:ext cx="4133289" cy="1546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622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3909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Floor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ft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sq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Desks 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spc="-10" dirty="0">
                          <a:latin typeface="Calibri"/>
                          <a:cs typeface="Calibri"/>
                        </a:rPr>
                        <a:t>Fourth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1,434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>
                          <a:latin typeface="Calibri"/>
                          <a:cs typeface="Calibri"/>
                        </a:rPr>
                        <a:t>133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>
                          <a:latin typeface="Calibri"/>
                          <a:cs typeface="Calibri"/>
                        </a:rPr>
                        <a:t>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Third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1,755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163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TBD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54699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000" dirty="0">
                          <a:latin typeface="Calibri"/>
                          <a:cs typeface="Calibri"/>
                        </a:rPr>
                        <a:t>First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1,815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168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   27</a:t>
                      </a: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4074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83565" y="4370899"/>
            <a:ext cx="18627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Floor</a:t>
            </a:r>
            <a:r>
              <a:rPr sz="1100" b="1" spc="1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Plan</a:t>
            </a:r>
            <a:r>
              <a:rPr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Segoe UI Semibold"/>
                <a:cs typeface="Segoe UI Semibold"/>
              </a:rPr>
              <a:t>–</a:t>
            </a:r>
            <a:r>
              <a:rPr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lang="en-GB" sz="110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Fourth</a:t>
            </a:r>
            <a:r>
              <a:rPr sz="1100" b="1" spc="10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Floor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589" y="7085107"/>
            <a:ext cx="257657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SCAL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INDICATIVE</a:t>
            </a:r>
            <a:r>
              <a:rPr sz="5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5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7840" y="754379"/>
            <a:ext cx="2724912" cy="20985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9792" y="5131308"/>
            <a:ext cx="2927604" cy="21549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79792" y="2929127"/>
            <a:ext cx="2927604" cy="214731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79364" y="2929127"/>
            <a:ext cx="1816608" cy="1533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5397EC-989F-746E-1BC1-E072FA10D3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6" r="1685"/>
          <a:stretch/>
        </p:blipFill>
        <p:spPr>
          <a:xfrm>
            <a:off x="283565" y="4624728"/>
            <a:ext cx="5057166" cy="241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6502907"/>
            <a:ext cx="10515600" cy="935990"/>
          </a:xfrm>
          <a:custGeom>
            <a:avLst/>
            <a:gdLst/>
            <a:ahLst/>
            <a:cxnLst/>
            <a:rect l="l" t="t" r="r" b="b"/>
            <a:pathLst>
              <a:path w="10515600" h="935990">
                <a:moveTo>
                  <a:pt x="10515600" y="0"/>
                </a:moveTo>
                <a:lnTo>
                  <a:pt x="0" y="0"/>
                </a:lnTo>
                <a:lnTo>
                  <a:pt x="0" y="935735"/>
                </a:lnTo>
                <a:lnTo>
                  <a:pt x="10515600" y="935735"/>
                </a:lnTo>
                <a:lnTo>
                  <a:pt x="1051560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457" y="6607556"/>
            <a:ext cx="10276840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Misrepresentation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Act: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1.</a:t>
            </a:r>
            <a:r>
              <a:rPr lang="en-GB"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own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this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agent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is,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notice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constitute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offer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1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none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relied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fact;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3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does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neither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nor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members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person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employment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has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authority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warranty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whatsoever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3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property.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representations,</a:t>
            </a:r>
            <a:r>
              <a:rPr sz="700" spc="32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warranties,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undertakings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contractual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obligations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4715B"/>
                </a:solidFill>
                <a:latin typeface="Calibri"/>
                <a:cs typeface="Calibri"/>
              </a:rPr>
              <a:t>undertaken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those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referred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written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agreement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between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2.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Prospective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strongly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advised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to: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satisfy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themselves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correctness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29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each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inspect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neighbouring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area;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ensure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items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included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available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working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order;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(d)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arrange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full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structural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where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appropriate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environmental)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survey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property;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(e)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carry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out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all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necessary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searches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 err="1">
                <a:solidFill>
                  <a:srgbClr val="84715B"/>
                </a:solidFill>
                <a:latin typeface="Calibri"/>
                <a:cs typeface="Calibri"/>
              </a:rPr>
              <a:t>enquirie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s.  April 2026.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4951415"/>
            <a:ext cx="2452370" cy="556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sz="1600" b="1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sz="1600" b="1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sz="16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0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0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AGENTS:</a:t>
            </a:r>
            <a:endParaRPr sz="1000">
              <a:latin typeface="Segoe UI Light"/>
              <a:cs typeface="Segoe U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329183"/>
            <a:ext cx="6088380" cy="44744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717792" y="312419"/>
            <a:ext cx="3682365" cy="2080260"/>
          </a:xfrm>
          <a:custGeom>
            <a:avLst/>
            <a:gdLst/>
            <a:ahLst/>
            <a:cxnLst/>
            <a:rect l="l" t="t" r="r" b="b"/>
            <a:pathLst>
              <a:path w="3682365" h="2080260">
                <a:moveTo>
                  <a:pt x="3681984" y="0"/>
                </a:moveTo>
                <a:lnTo>
                  <a:pt x="0" y="0"/>
                </a:lnTo>
                <a:lnTo>
                  <a:pt x="0" y="2080260"/>
                </a:lnTo>
                <a:lnTo>
                  <a:pt x="3681984" y="2080260"/>
                </a:lnTo>
                <a:lnTo>
                  <a:pt x="3681984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0973" y="287557"/>
            <a:ext cx="2850515" cy="19088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Outgoings: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Rent - £59.50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 </a:t>
            </a:r>
            <a:r>
              <a:rPr lang="en-GB" sz="1100" dirty="0" err="1">
                <a:latin typeface="Segoe UI Semibold"/>
                <a:cs typeface="Segoe UI Semibold"/>
              </a:rPr>
              <a:t>pax</a:t>
            </a:r>
            <a:endParaRPr lang="en-GB" sz="11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Rates - £24.46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Service Charge - £16.29 per </a:t>
            </a:r>
            <a:r>
              <a:rPr lang="en-GB" sz="1100" dirty="0" err="1">
                <a:latin typeface="Segoe UI Semibold"/>
                <a:cs typeface="Segoe UI Semibold"/>
              </a:rPr>
              <a:t>sq</a:t>
            </a:r>
            <a:r>
              <a:rPr lang="en-GB" sz="1100" dirty="0">
                <a:latin typeface="Segoe UI Semibold"/>
                <a:cs typeface="Segoe UI Semibold"/>
              </a:rPr>
              <a:t> ft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en-GB" sz="1100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EPC – B-44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New flexible lease available from Landlord.</a:t>
            </a:r>
            <a:endParaRPr sz="1000" dirty="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7123" y="2744723"/>
            <a:ext cx="3741420" cy="2432685"/>
          </a:xfrm>
          <a:custGeom>
            <a:avLst/>
            <a:gdLst/>
            <a:ahLst/>
            <a:cxnLst/>
            <a:rect l="l" t="t" r="r" b="b"/>
            <a:pathLst>
              <a:path w="3741420" h="2432685">
                <a:moveTo>
                  <a:pt x="3741420" y="0"/>
                </a:moveTo>
                <a:lnTo>
                  <a:pt x="0" y="0"/>
                </a:lnTo>
                <a:lnTo>
                  <a:pt x="0" y="2432304"/>
                </a:lnTo>
                <a:lnTo>
                  <a:pt x="3741420" y="2432304"/>
                </a:lnTo>
                <a:lnTo>
                  <a:pt x="374142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64881" y="4593793"/>
            <a:ext cx="206248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4715B"/>
                </a:solidFill>
                <a:latin typeface="Segoe UI Black"/>
                <a:cs typeface="Segoe UI Black"/>
              </a:rPr>
              <a:t>HIGH</a:t>
            </a:r>
            <a:r>
              <a:rPr sz="2000" b="1" spc="-4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000" b="1" spc="-10" dirty="0">
                <a:solidFill>
                  <a:srgbClr val="84715B"/>
                </a:solidFill>
                <a:latin typeface="Segoe UI Black"/>
                <a:cs typeface="Segoe UI Black"/>
              </a:rPr>
              <a:t>HOLBORN</a:t>
            </a:r>
            <a:endParaRPr sz="2000"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1400" b="0" spc="-10" dirty="0">
                <a:solidFill>
                  <a:srgbClr val="84715B"/>
                </a:solidFill>
                <a:latin typeface="Segoe UI Light"/>
                <a:cs typeface="Segoe UI Light"/>
              </a:rPr>
              <a:t>LONDON</a:t>
            </a:r>
            <a:r>
              <a:rPr sz="1400" b="0" spc="-80" dirty="0">
                <a:solidFill>
                  <a:srgbClr val="84715B"/>
                </a:solidFill>
                <a:latin typeface="Segoe UI Light"/>
                <a:cs typeface="Segoe UI Light"/>
              </a:rPr>
              <a:t> </a:t>
            </a:r>
            <a:r>
              <a:rPr sz="1400" b="0" spc="-25" dirty="0">
                <a:solidFill>
                  <a:srgbClr val="84715B"/>
                </a:solidFill>
                <a:latin typeface="Segoe UI Light"/>
                <a:cs typeface="Segoe UI Light"/>
              </a:rPr>
              <a:t>WC1</a:t>
            </a:r>
            <a:endParaRPr sz="14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2500" y="2764917"/>
            <a:ext cx="2585720" cy="19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14"/>
              </a:lnSpc>
              <a:spcBef>
                <a:spcPts val="105"/>
              </a:spcBef>
            </a:pPr>
            <a:r>
              <a:rPr sz="2000" b="1" dirty="0">
                <a:solidFill>
                  <a:srgbClr val="84715B"/>
                </a:solidFill>
                <a:latin typeface="Segoe UI Black"/>
                <a:cs typeface="Segoe UI Black"/>
              </a:rPr>
              <a:t>BROWNLOW</a:t>
            </a:r>
            <a:r>
              <a:rPr sz="2000" b="1" spc="-25" dirty="0">
                <a:solidFill>
                  <a:srgbClr val="84715B"/>
                </a:solidFill>
                <a:latin typeface="Segoe UI Black"/>
                <a:cs typeface="Segoe UI Black"/>
              </a:rPr>
              <a:t> </a:t>
            </a:r>
            <a:r>
              <a:rPr sz="2000" b="1" spc="-20" dirty="0">
                <a:solidFill>
                  <a:srgbClr val="84715B"/>
                </a:solidFill>
                <a:latin typeface="Segoe UI Black"/>
                <a:cs typeface="Segoe UI Black"/>
              </a:rPr>
              <a:t>HOUSE</a:t>
            </a:r>
            <a:endParaRPr sz="2000">
              <a:latin typeface="Segoe UI Black"/>
              <a:cs typeface="Segoe UI Black"/>
            </a:endParaRPr>
          </a:p>
          <a:p>
            <a:pPr marL="406400">
              <a:lnSpc>
                <a:spcPts val="6265"/>
              </a:lnSpc>
            </a:pPr>
            <a:r>
              <a:rPr sz="66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50</a:t>
            </a:r>
            <a:endParaRPr sz="6600">
              <a:latin typeface="Palatino Linotype"/>
              <a:cs typeface="Palatino Linotype"/>
            </a:endParaRPr>
          </a:p>
          <a:p>
            <a:pPr marL="1195070">
              <a:lnSpc>
                <a:spcPts val="7050"/>
              </a:lnSpc>
            </a:pPr>
            <a:r>
              <a:rPr sz="6600" spc="-25" dirty="0">
                <a:solidFill>
                  <a:srgbClr val="84715B"/>
                </a:solidFill>
                <a:latin typeface="Palatino Linotype"/>
                <a:cs typeface="Palatino Linotype"/>
              </a:rPr>
              <a:t>51</a:t>
            </a:r>
            <a:endParaRPr sz="6600">
              <a:latin typeface="Palatino Linotype"/>
              <a:cs typeface="Palatino Linotype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84139"/>
              </p:ext>
            </p:extLst>
          </p:nvPr>
        </p:nvGraphicFramePr>
        <p:xfrm>
          <a:off x="257505" y="5781829"/>
          <a:ext cx="10097768" cy="665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130">
                <a:tc>
                  <a:txBody>
                    <a:bodyPr/>
                    <a:lstStyle/>
                    <a:p>
                      <a:pPr marR="149860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CHARLES FOGG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0304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JAMES</a:t>
                      </a:r>
                      <a:r>
                        <a:rPr sz="900" b="1" u="none" spc="3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 </a:t>
                      </a:r>
                      <a:r>
                        <a:rPr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PROCTO</a:t>
                      </a:r>
                      <a:r>
                        <a:rPr sz="900" b="1" u="none" spc="-5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R</a:t>
                      </a:r>
                      <a:endParaRPr sz="900" b="1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986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JULIAN HIND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ts val="1015"/>
                        </a:lnSpc>
                        <a:spcBef>
                          <a:spcPts val="70"/>
                        </a:spcBef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HARVEY WIDDOWSON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89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41">
                <a:tc>
                  <a:txBody>
                    <a:bodyPr/>
                    <a:lstStyle/>
                    <a:p>
                      <a:pPr marR="127635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0820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endParaRPr sz="900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2245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1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(0)7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976 839 011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5260" algn="ctr">
                        <a:lnSpc>
                          <a:spcPts val="1019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114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7732 649 308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 marR="12763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 (0)7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841 782 124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018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lang="en-GB" sz="900" b="1" u="none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 (0) 7779 789 957</a:t>
                      </a:r>
                      <a:endParaRPr sz="900" u="none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859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20 7855 3558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015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+44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(0)</a:t>
                      </a:r>
                      <a:r>
                        <a:rPr lang="en-GB" sz="900" b="1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20 7855 3507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8255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marR="132715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c.fogg@kinneygreen.com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483995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</a:rPr>
                        <a:t>j.proctor@kinneygreen.com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52880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 err="1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jhind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@farebrother.com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ts val="1025"/>
                        </a:lnSpc>
                        <a:spcBef>
                          <a:spcPts val="60"/>
                        </a:spcBef>
                      </a:pPr>
                      <a:r>
                        <a:rPr lang="en-GB" sz="900" b="1" spc="-10" dirty="0" err="1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jainsworth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Segoe UI Semibold"/>
                          <a:cs typeface="Segoe UI Semibold"/>
                          <a:hlinkClick r:id="rId4"/>
                        </a:rPr>
                        <a:t>@farebrother.com</a:t>
                      </a:r>
                      <a:endParaRPr sz="900" dirty="0">
                        <a:latin typeface="Segoe UI Semibold"/>
                        <a:cs typeface="Segoe UI Semibold"/>
                      </a:endParaRPr>
                    </a:p>
                  </a:txBody>
                  <a:tcPr marL="0" marR="0" marT="7620" marB="0">
                    <a:solidFill>
                      <a:srgbClr val="8BD7AD">
                        <a:alpha val="9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321046" y="5240223"/>
            <a:ext cx="21247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solidFill>
                  <a:srgbClr val="FFFFFF"/>
                </a:solidFill>
                <a:latin typeface="Segoe UI Semibold"/>
                <a:cs typeface="Segoe UI Semibold"/>
                <a:hlinkClick r:id="rId4"/>
              </a:rPr>
              <a:t>FAREBROTHER</a:t>
            </a:r>
            <a:endParaRPr sz="2500">
              <a:latin typeface="Segoe UI Semibold"/>
              <a:cs typeface="Segoe UI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ABD81B-8E8A-4760-9250-FC74D46A4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267" y="5156301"/>
            <a:ext cx="1691670" cy="972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640</Words>
  <Application>Microsoft Office PowerPoint</Application>
  <PresentationFormat>Custom</PresentationFormat>
  <Paragraphs>76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Calibri</vt:lpstr>
      <vt:lpstr>Palatino Linotype</vt:lpstr>
      <vt:lpstr>Segoe UI Black</vt:lpstr>
      <vt:lpstr>Segoe UI Light</vt:lpstr>
      <vt:lpstr>Segoe UI Semibold</vt:lpstr>
      <vt:lpstr>Segoe UI Semilight</vt:lpstr>
      <vt:lpstr>Office Theme</vt:lpstr>
      <vt:lpstr>50</vt:lpstr>
      <vt:lpstr>PowerPoint Presentation</vt:lpstr>
      <vt:lpstr>BROWNLOW HOUSE, 50-51 HIGH HOLBORN, LONDON, WC1V 6ER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22</cp:revision>
  <dcterms:created xsi:type="dcterms:W3CDTF">2022-04-28T14:46:34Z</dcterms:created>
  <dcterms:modified xsi:type="dcterms:W3CDTF">2026-03-26T09:33:38Z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