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4"/>
  </p:notesMasterIdLst>
  <p:sldIdLst>
    <p:sldId id="257" r:id="rId5"/>
    <p:sldId id="258" r:id="rId6"/>
    <p:sldId id="259" r:id="rId7"/>
    <p:sldId id="260" r:id="rId8"/>
    <p:sldId id="261" r:id="rId9"/>
    <p:sldId id="268" r:id="rId10"/>
    <p:sldId id="271" r:id="rId11"/>
    <p:sldId id="264" r:id="rId12"/>
    <p:sldId id="266" r:id="rId13"/>
  </p:sldIdLst>
  <p:sldSz cx="9144000" cy="6400800"/>
  <p:notesSz cx="6797675" cy="9926638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33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ED1B5-21F0-4BF0-813A-D84176D46BCE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1241425"/>
            <a:ext cx="47847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76EE6-219F-4584-A3EE-821B7ADF3F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4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76EE6-219F-4584-A3EE-821B7ADF3F4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64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76EE6-219F-4584-A3EE-821B7ADF3F4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9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976EE6-219F-4584-A3EE-821B7ADF3F4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94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7539"/>
            <a:ext cx="7772400" cy="2228427"/>
          </a:xfrm>
        </p:spPr>
        <p:txBody>
          <a:bodyPr anchor="b"/>
          <a:lstStyle>
            <a:lvl1pPr algn="ctr">
              <a:defRPr sz="857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61902"/>
            <a:ext cx="6858000" cy="1545378"/>
          </a:xfrm>
        </p:spPr>
        <p:txBody>
          <a:bodyPr/>
          <a:lstStyle>
            <a:lvl1pPr marL="0" indent="0" algn="ctr">
              <a:buNone/>
              <a:defRPr sz="3429"/>
            </a:lvl1pPr>
            <a:lvl2pPr marL="653156" indent="0" algn="ctr">
              <a:buNone/>
              <a:defRPr sz="2857"/>
            </a:lvl2pPr>
            <a:lvl3pPr marL="1306312" indent="0" algn="ctr">
              <a:buNone/>
              <a:defRPr sz="2571"/>
            </a:lvl3pPr>
            <a:lvl4pPr marL="1959468" indent="0" algn="ctr">
              <a:buNone/>
              <a:defRPr sz="2286"/>
            </a:lvl4pPr>
            <a:lvl5pPr marL="2612624" indent="0" algn="ctr">
              <a:buNone/>
              <a:defRPr sz="2286"/>
            </a:lvl5pPr>
            <a:lvl6pPr marL="3265780" indent="0" algn="ctr">
              <a:buNone/>
              <a:defRPr sz="2286"/>
            </a:lvl6pPr>
            <a:lvl7pPr marL="3918936" indent="0" algn="ctr">
              <a:buNone/>
              <a:defRPr sz="2286"/>
            </a:lvl7pPr>
            <a:lvl8pPr marL="4572091" indent="0" algn="ctr">
              <a:buNone/>
              <a:defRPr sz="2286"/>
            </a:lvl8pPr>
            <a:lvl9pPr marL="5225247" indent="0" algn="ctr">
              <a:buNone/>
              <a:defRPr sz="228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40783"/>
            <a:ext cx="1971675" cy="542438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40783"/>
            <a:ext cx="5800725" cy="542438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1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93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95757"/>
            <a:ext cx="7886700" cy="2662555"/>
          </a:xfrm>
        </p:spPr>
        <p:txBody>
          <a:bodyPr anchor="b"/>
          <a:lstStyle>
            <a:lvl1pPr>
              <a:defRPr sz="857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83500"/>
            <a:ext cx="7886700" cy="1400175"/>
          </a:xfrm>
        </p:spPr>
        <p:txBody>
          <a:bodyPr/>
          <a:lstStyle>
            <a:lvl1pPr marL="0" indent="0">
              <a:buNone/>
              <a:defRPr sz="3429">
                <a:solidFill>
                  <a:schemeClr val="tx1"/>
                </a:solidFill>
              </a:defRPr>
            </a:lvl1pPr>
            <a:lvl2pPr marL="653156" indent="0">
              <a:buNone/>
              <a:defRPr sz="2857">
                <a:solidFill>
                  <a:schemeClr val="tx1">
                    <a:tint val="75000"/>
                  </a:schemeClr>
                </a:solidFill>
              </a:defRPr>
            </a:lvl2pPr>
            <a:lvl3pPr marL="1306312" indent="0">
              <a:buNone/>
              <a:defRPr sz="2571">
                <a:solidFill>
                  <a:schemeClr val="tx1">
                    <a:tint val="75000"/>
                  </a:schemeClr>
                </a:solidFill>
              </a:defRPr>
            </a:lvl3pPr>
            <a:lvl4pPr marL="1959468" indent="0">
              <a:buNone/>
              <a:defRPr sz="2286">
                <a:solidFill>
                  <a:schemeClr val="tx1">
                    <a:tint val="75000"/>
                  </a:schemeClr>
                </a:solidFill>
              </a:defRPr>
            </a:lvl4pPr>
            <a:lvl5pPr marL="2612624" indent="0">
              <a:buNone/>
              <a:defRPr sz="2286">
                <a:solidFill>
                  <a:schemeClr val="tx1">
                    <a:tint val="75000"/>
                  </a:schemeClr>
                </a:solidFill>
              </a:defRPr>
            </a:lvl5pPr>
            <a:lvl6pPr marL="3265780" indent="0">
              <a:buNone/>
              <a:defRPr sz="2286">
                <a:solidFill>
                  <a:schemeClr val="tx1">
                    <a:tint val="75000"/>
                  </a:schemeClr>
                </a:solidFill>
              </a:defRPr>
            </a:lvl6pPr>
            <a:lvl7pPr marL="3918936" indent="0">
              <a:buNone/>
              <a:defRPr sz="2286">
                <a:solidFill>
                  <a:schemeClr val="tx1">
                    <a:tint val="75000"/>
                  </a:schemeClr>
                </a:solidFill>
              </a:defRPr>
            </a:lvl7pPr>
            <a:lvl8pPr marL="4572091" indent="0">
              <a:buNone/>
              <a:defRPr sz="2286">
                <a:solidFill>
                  <a:schemeClr val="tx1">
                    <a:tint val="75000"/>
                  </a:schemeClr>
                </a:solidFill>
              </a:defRPr>
            </a:lvl8pPr>
            <a:lvl9pPr marL="5225247" indent="0">
              <a:buNone/>
              <a:defRPr sz="228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03917"/>
            <a:ext cx="388620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03917"/>
            <a:ext cx="3886200" cy="40612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1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0785"/>
            <a:ext cx="7886700" cy="12371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69085"/>
            <a:ext cx="3868340" cy="768985"/>
          </a:xfrm>
        </p:spPr>
        <p:txBody>
          <a:bodyPr anchor="b"/>
          <a:lstStyle>
            <a:lvl1pPr marL="0" indent="0">
              <a:buNone/>
              <a:defRPr sz="3429" b="1"/>
            </a:lvl1pPr>
            <a:lvl2pPr marL="653156" indent="0">
              <a:buNone/>
              <a:defRPr sz="2857" b="1"/>
            </a:lvl2pPr>
            <a:lvl3pPr marL="1306312" indent="0">
              <a:buNone/>
              <a:defRPr sz="2571" b="1"/>
            </a:lvl3pPr>
            <a:lvl4pPr marL="1959468" indent="0">
              <a:buNone/>
              <a:defRPr sz="2286" b="1"/>
            </a:lvl4pPr>
            <a:lvl5pPr marL="2612624" indent="0">
              <a:buNone/>
              <a:defRPr sz="2286" b="1"/>
            </a:lvl5pPr>
            <a:lvl6pPr marL="3265780" indent="0">
              <a:buNone/>
              <a:defRPr sz="2286" b="1"/>
            </a:lvl6pPr>
            <a:lvl7pPr marL="3918936" indent="0">
              <a:buNone/>
              <a:defRPr sz="2286" b="1"/>
            </a:lvl7pPr>
            <a:lvl8pPr marL="4572091" indent="0">
              <a:buNone/>
              <a:defRPr sz="2286" b="1"/>
            </a:lvl8pPr>
            <a:lvl9pPr marL="5225247" indent="0">
              <a:buNone/>
              <a:defRPr sz="2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38070"/>
            <a:ext cx="3868340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569085"/>
            <a:ext cx="3887391" cy="768985"/>
          </a:xfrm>
        </p:spPr>
        <p:txBody>
          <a:bodyPr anchor="b"/>
          <a:lstStyle>
            <a:lvl1pPr marL="0" indent="0">
              <a:buNone/>
              <a:defRPr sz="3429" b="1"/>
            </a:lvl1pPr>
            <a:lvl2pPr marL="653156" indent="0">
              <a:buNone/>
              <a:defRPr sz="2857" b="1"/>
            </a:lvl2pPr>
            <a:lvl3pPr marL="1306312" indent="0">
              <a:buNone/>
              <a:defRPr sz="2571" b="1"/>
            </a:lvl3pPr>
            <a:lvl4pPr marL="1959468" indent="0">
              <a:buNone/>
              <a:defRPr sz="2286" b="1"/>
            </a:lvl4pPr>
            <a:lvl5pPr marL="2612624" indent="0">
              <a:buNone/>
              <a:defRPr sz="2286" b="1"/>
            </a:lvl5pPr>
            <a:lvl6pPr marL="3265780" indent="0">
              <a:buNone/>
              <a:defRPr sz="2286" b="1"/>
            </a:lvl6pPr>
            <a:lvl7pPr marL="3918936" indent="0">
              <a:buNone/>
              <a:defRPr sz="2286" b="1"/>
            </a:lvl7pPr>
            <a:lvl8pPr marL="4572091" indent="0">
              <a:buNone/>
              <a:defRPr sz="2286" b="1"/>
            </a:lvl8pPr>
            <a:lvl9pPr marL="5225247" indent="0">
              <a:buNone/>
              <a:defRPr sz="2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338070"/>
            <a:ext cx="3887391" cy="34389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25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6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9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6720"/>
            <a:ext cx="2949178" cy="1493520"/>
          </a:xfrm>
        </p:spPr>
        <p:txBody>
          <a:bodyPr anchor="b"/>
          <a:lstStyle>
            <a:lvl1pPr>
              <a:defRPr sz="457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21598"/>
            <a:ext cx="4629150" cy="4548717"/>
          </a:xfrm>
        </p:spPr>
        <p:txBody>
          <a:bodyPr/>
          <a:lstStyle>
            <a:lvl1pPr>
              <a:defRPr sz="4572"/>
            </a:lvl1pPr>
            <a:lvl2pPr>
              <a:defRPr sz="4000"/>
            </a:lvl2pPr>
            <a:lvl3pPr>
              <a:defRPr sz="3429"/>
            </a:lvl3pPr>
            <a:lvl4pPr>
              <a:defRPr sz="2857"/>
            </a:lvl4pPr>
            <a:lvl5pPr>
              <a:defRPr sz="2857"/>
            </a:lvl5pPr>
            <a:lvl6pPr>
              <a:defRPr sz="2857"/>
            </a:lvl6pPr>
            <a:lvl7pPr>
              <a:defRPr sz="2857"/>
            </a:lvl7pPr>
            <a:lvl8pPr>
              <a:defRPr sz="2857"/>
            </a:lvl8pPr>
            <a:lvl9pPr>
              <a:defRPr sz="28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20240"/>
            <a:ext cx="2949178" cy="3557482"/>
          </a:xfrm>
        </p:spPr>
        <p:txBody>
          <a:bodyPr/>
          <a:lstStyle>
            <a:lvl1pPr marL="0" indent="0">
              <a:buNone/>
              <a:defRPr sz="2286"/>
            </a:lvl1pPr>
            <a:lvl2pPr marL="653156" indent="0">
              <a:buNone/>
              <a:defRPr sz="2000"/>
            </a:lvl2pPr>
            <a:lvl3pPr marL="1306312" indent="0">
              <a:buNone/>
              <a:defRPr sz="1714"/>
            </a:lvl3pPr>
            <a:lvl4pPr marL="1959468" indent="0">
              <a:buNone/>
              <a:defRPr sz="1429"/>
            </a:lvl4pPr>
            <a:lvl5pPr marL="2612624" indent="0">
              <a:buNone/>
              <a:defRPr sz="1429"/>
            </a:lvl5pPr>
            <a:lvl6pPr marL="3265780" indent="0">
              <a:buNone/>
              <a:defRPr sz="1429"/>
            </a:lvl6pPr>
            <a:lvl7pPr marL="3918936" indent="0">
              <a:buNone/>
              <a:defRPr sz="1429"/>
            </a:lvl7pPr>
            <a:lvl8pPr marL="4572091" indent="0">
              <a:buNone/>
              <a:defRPr sz="1429"/>
            </a:lvl8pPr>
            <a:lvl9pPr marL="5225247" indent="0">
              <a:buNone/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26720"/>
            <a:ext cx="2949178" cy="1493520"/>
          </a:xfrm>
        </p:spPr>
        <p:txBody>
          <a:bodyPr anchor="b"/>
          <a:lstStyle>
            <a:lvl1pPr>
              <a:defRPr sz="457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21598"/>
            <a:ext cx="4629150" cy="4548717"/>
          </a:xfrm>
        </p:spPr>
        <p:txBody>
          <a:bodyPr anchor="t"/>
          <a:lstStyle>
            <a:lvl1pPr marL="0" indent="0">
              <a:buNone/>
              <a:defRPr sz="4572"/>
            </a:lvl1pPr>
            <a:lvl2pPr marL="653156" indent="0">
              <a:buNone/>
              <a:defRPr sz="4000"/>
            </a:lvl2pPr>
            <a:lvl3pPr marL="1306312" indent="0">
              <a:buNone/>
              <a:defRPr sz="3429"/>
            </a:lvl3pPr>
            <a:lvl4pPr marL="1959468" indent="0">
              <a:buNone/>
              <a:defRPr sz="2857"/>
            </a:lvl4pPr>
            <a:lvl5pPr marL="2612624" indent="0">
              <a:buNone/>
              <a:defRPr sz="2857"/>
            </a:lvl5pPr>
            <a:lvl6pPr marL="3265780" indent="0">
              <a:buNone/>
              <a:defRPr sz="2857"/>
            </a:lvl6pPr>
            <a:lvl7pPr marL="3918936" indent="0">
              <a:buNone/>
              <a:defRPr sz="2857"/>
            </a:lvl7pPr>
            <a:lvl8pPr marL="4572091" indent="0">
              <a:buNone/>
              <a:defRPr sz="2857"/>
            </a:lvl8pPr>
            <a:lvl9pPr marL="5225247" indent="0">
              <a:buNone/>
              <a:defRPr sz="285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20240"/>
            <a:ext cx="2949178" cy="3557482"/>
          </a:xfrm>
        </p:spPr>
        <p:txBody>
          <a:bodyPr/>
          <a:lstStyle>
            <a:lvl1pPr marL="0" indent="0">
              <a:buNone/>
              <a:defRPr sz="2286"/>
            </a:lvl1pPr>
            <a:lvl2pPr marL="653156" indent="0">
              <a:buNone/>
              <a:defRPr sz="2000"/>
            </a:lvl2pPr>
            <a:lvl3pPr marL="1306312" indent="0">
              <a:buNone/>
              <a:defRPr sz="1714"/>
            </a:lvl3pPr>
            <a:lvl4pPr marL="1959468" indent="0">
              <a:buNone/>
              <a:defRPr sz="1429"/>
            </a:lvl4pPr>
            <a:lvl5pPr marL="2612624" indent="0">
              <a:buNone/>
              <a:defRPr sz="1429"/>
            </a:lvl5pPr>
            <a:lvl6pPr marL="3265780" indent="0">
              <a:buNone/>
              <a:defRPr sz="1429"/>
            </a:lvl6pPr>
            <a:lvl7pPr marL="3918936" indent="0">
              <a:buNone/>
              <a:defRPr sz="1429"/>
            </a:lvl7pPr>
            <a:lvl8pPr marL="4572091" indent="0">
              <a:buNone/>
              <a:defRPr sz="1429"/>
            </a:lvl8pPr>
            <a:lvl9pPr marL="5225247" indent="0">
              <a:buNone/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40785"/>
            <a:ext cx="7886700" cy="1237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03917"/>
            <a:ext cx="788670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932595"/>
            <a:ext cx="20574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932595"/>
            <a:ext cx="30861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932595"/>
            <a:ext cx="20574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8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bizspace.co.uk/spaces/basingstok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oy, sign&#10;&#10;Description automatically generated">
            <a:extLst>
              <a:ext uri="{FF2B5EF4-FFF2-40B4-BE49-F238E27FC236}">
                <a16:creationId xmlns:a16="http://schemas.microsoft.com/office/drawing/2014/main" id="{8C659203-31C5-41CD-8121-1B8FF894E7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8"/>
          <a:stretch/>
        </p:blipFill>
        <p:spPr>
          <a:xfrm>
            <a:off x="20" y="1196"/>
            <a:ext cx="9143980" cy="63996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DC8048-C2FD-43AB-984E-C28700D02F4C}"/>
              </a:ext>
            </a:extLst>
          </p:cNvPr>
          <p:cNvSpPr txBox="1"/>
          <p:nvPr/>
        </p:nvSpPr>
        <p:spPr>
          <a:xfrm>
            <a:off x="1422147" y="1300217"/>
            <a:ext cx="6299705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Rockwell"/>
                <a:ea typeface="+mn-lt"/>
                <a:cs typeface="+mn-lt"/>
              </a:rPr>
              <a:t>BizSpace</a:t>
            </a:r>
            <a:r>
              <a:rPr lang="en-GB" sz="2400" b="1" dirty="0">
                <a:solidFill>
                  <a:schemeClr val="bg1"/>
                </a:solidFill>
                <a:latin typeface="Rockwell"/>
                <a:ea typeface="+mn-lt"/>
                <a:cs typeface="+mn-lt"/>
              </a:rPr>
              <a:t> Basingstoke  </a:t>
            </a:r>
          </a:p>
          <a:p>
            <a:pPr algn="ctr"/>
            <a:r>
              <a:rPr lang="en-GB" sz="2400" b="1" dirty="0">
                <a:solidFill>
                  <a:schemeClr val="bg1"/>
                </a:solidFill>
                <a:latin typeface="Rockwell"/>
                <a:ea typeface="+mn-lt"/>
                <a:cs typeface="+mn-lt"/>
              </a:rPr>
              <a:t>Belvedere House</a:t>
            </a:r>
            <a:endParaRPr lang="en-US" sz="2400" dirty="0">
              <a:solidFill>
                <a:schemeClr val="bg1"/>
              </a:solidFill>
              <a:latin typeface="Rockwell"/>
              <a:cs typeface="Calibri"/>
            </a:endParaRPr>
          </a:p>
          <a:p>
            <a:pPr algn="ctr"/>
            <a:endParaRPr lang="en-GB" sz="2400" dirty="0">
              <a:solidFill>
                <a:srgbClr val="FFFF00"/>
              </a:solidFill>
              <a:latin typeface="Rockwell"/>
            </a:endParaRPr>
          </a:p>
          <a:p>
            <a:pPr algn="ctr"/>
            <a:endParaRPr lang="en-GB" sz="2400" b="1" dirty="0">
              <a:solidFill>
                <a:srgbClr val="FFFF00"/>
              </a:solidFill>
              <a:latin typeface="Rockwel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95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BC188B-E66D-5414-5095-37D128347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573AC38-27F7-4E3E-871D-9AC991C0D113}"/>
              </a:ext>
            </a:extLst>
          </p:cNvPr>
          <p:cNvSpPr/>
          <p:nvPr/>
        </p:nvSpPr>
        <p:spPr>
          <a:xfrm>
            <a:off x="5403273" y="5568467"/>
            <a:ext cx="3738644" cy="370580"/>
          </a:xfrm>
          <a:prstGeom prst="rect">
            <a:avLst/>
          </a:prstGeom>
          <a:solidFill>
            <a:srgbClr val="1C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400" b="1">
              <a:solidFill>
                <a:srgbClr val="FFFF00"/>
              </a:solidFill>
              <a:latin typeface="Rockwell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E9F4F2-F939-4209-9643-8C2B647920E7}"/>
              </a:ext>
            </a:extLst>
          </p:cNvPr>
          <p:cNvSpPr txBox="1"/>
          <p:nvPr/>
        </p:nvSpPr>
        <p:spPr>
          <a:xfrm>
            <a:off x="5345084" y="5568467"/>
            <a:ext cx="38005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 dirty="0">
                <a:solidFill>
                  <a:srgbClr val="FFFF00"/>
                </a:solidFill>
                <a:latin typeface="Rockwell"/>
              </a:rPr>
              <a:t>Belvedere House </a:t>
            </a:r>
          </a:p>
          <a:p>
            <a:pPr algn="ctr"/>
            <a:r>
              <a:rPr lang="en-GB" b="1" dirty="0">
                <a:solidFill>
                  <a:srgbClr val="FFFF00"/>
                </a:solidFill>
                <a:latin typeface="Rockwell"/>
              </a:rPr>
              <a:t>Bizspace Basingstoke</a:t>
            </a:r>
            <a:endParaRPr lang="en-GB" dirty="0"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DD3DFD-FBD9-8EB2-6BB3-18D6EDF11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20350"/>
            <a:ext cx="9141916" cy="46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1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679F4D1-8E26-4740-9A92-C6D145B74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8"/>
          <a:stretch/>
        </p:blipFill>
        <p:spPr>
          <a:xfrm>
            <a:off x="20" y="1196"/>
            <a:ext cx="9143980" cy="6399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978EF0-6C51-4F81-91F1-FD299A20836F}"/>
              </a:ext>
            </a:extLst>
          </p:cNvPr>
          <p:cNvSpPr txBox="1"/>
          <p:nvPr/>
        </p:nvSpPr>
        <p:spPr>
          <a:xfrm>
            <a:off x="632065" y="722870"/>
            <a:ext cx="41275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1DA428-215C-4D65-B186-4EE805AE2ED9}"/>
              </a:ext>
            </a:extLst>
          </p:cNvPr>
          <p:cNvSpPr txBox="1"/>
          <p:nvPr/>
        </p:nvSpPr>
        <p:spPr>
          <a:xfrm>
            <a:off x="437960" y="515203"/>
            <a:ext cx="629970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rgbClr val="FFFF00"/>
                </a:solidFill>
                <a:latin typeface="Rockwell"/>
                <a:ea typeface="+mn-lt"/>
                <a:cs typeface="+mn-lt"/>
              </a:rPr>
              <a:t>Included in the price</a:t>
            </a:r>
            <a:endParaRPr lang="en-US">
              <a:solidFill>
                <a:srgbClr val="FFFF00"/>
              </a:solidFill>
              <a:latin typeface="Rockwell"/>
            </a:endParaRPr>
          </a:p>
          <a:p>
            <a:endParaRPr lang="en-GB" sz="2400" b="1">
              <a:solidFill>
                <a:srgbClr val="FFFF00"/>
              </a:solidFill>
              <a:latin typeface="Rockwell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BAC3F-9F26-44F7-BCF3-31C3B0D8A80D}"/>
              </a:ext>
            </a:extLst>
          </p:cNvPr>
          <p:cNvSpPr txBox="1"/>
          <p:nvPr/>
        </p:nvSpPr>
        <p:spPr>
          <a:xfrm>
            <a:off x="436253" y="1232748"/>
            <a:ext cx="4642126" cy="41134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Free onsite parking</a:t>
            </a:r>
          </a:p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Fully decorated and carpeted offices </a:t>
            </a:r>
          </a:p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Air conditioned </a:t>
            </a:r>
          </a:p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Reception</a:t>
            </a:r>
          </a:p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Onsite Café</a:t>
            </a:r>
          </a:p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Onsite shower </a:t>
            </a:r>
          </a:p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GB" sz="1600" b="0" i="0" u="none" strike="noStrike" baseline="0" dirty="0">
                <a:solidFill>
                  <a:srgbClr val="FFFFFF"/>
                </a:solidFill>
                <a:latin typeface="Calibri-Light"/>
              </a:rPr>
              <a:t>Superfast Internet ethernet cabling to each office with the choice to run your own VoIP system</a:t>
            </a:r>
          </a:p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GB" sz="1600" dirty="0">
                <a:solidFill>
                  <a:srgbClr val="FFFFFF"/>
                </a:solidFill>
                <a:latin typeface="Calibri-Light"/>
              </a:rPr>
              <a:t>Wi-Fi </a:t>
            </a:r>
            <a:endParaRPr lang="en-GB" sz="1600" b="0" i="0" u="none" strike="noStrike" baseline="0" dirty="0">
              <a:solidFill>
                <a:srgbClr val="FFFFFF"/>
              </a:solidFill>
              <a:latin typeface="Calibri-Light"/>
            </a:endParaRPr>
          </a:p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Attractive and comfortable furnished atrium </a:t>
            </a:r>
          </a:p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24 hours / 365-day access</a:t>
            </a:r>
          </a:p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Access by security building passes</a:t>
            </a:r>
          </a:p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GB" sz="1600" b="0" i="0" u="none" strike="noStrike" baseline="0" dirty="0">
                <a:solidFill>
                  <a:srgbClr val="FFFFFF"/>
                </a:solidFill>
                <a:latin typeface="Calibri-Light"/>
              </a:rPr>
              <a:t>Secure CCTV for peace of mind</a:t>
            </a:r>
          </a:p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Fully equipped kitchens, </a:t>
            </a:r>
          </a:p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Toilets on every floor.</a:t>
            </a:r>
          </a:p>
          <a:p>
            <a:pPr marL="285750" indent="-285750">
              <a:lnSpc>
                <a:spcPct val="90000"/>
              </a:lnSpc>
              <a:buClr>
                <a:srgbClr val="00FF0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bg1"/>
                </a:solidFill>
              </a:rPr>
              <a:t>Building Insurance &amp; Registered Business Address</a:t>
            </a:r>
          </a:p>
          <a:p>
            <a:pPr>
              <a:lnSpc>
                <a:spcPct val="90000"/>
              </a:lnSpc>
              <a:buClr>
                <a:srgbClr val="00FF00"/>
              </a:buClr>
            </a:pP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285750" indent="-285750" algn="l">
              <a:spcBef>
                <a:spcPts val="300"/>
              </a:spcBef>
              <a:buFont typeface="Wingdings"/>
              <a:buChar char="ü"/>
            </a:pPr>
            <a:endParaRPr lang="en-GB" sz="1400" dirty="0">
              <a:solidFill>
                <a:schemeClr val="bg1"/>
              </a:solidFill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1119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FDE64A5-1551-4955-857D-F6B57F01B7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8"/>
          <a:stretch/>
        </p:blipFill>
        <p:spPr>
          <a:xfrm>
            <a:off x="20" y="0"/>
            <a:ext cx="9143980" cy="6399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978EF0-6C51-4F81-91F1-FD299A20836F}"/>
              </a:ext>
            </a:extLst>
          </p:cNvPr>
          <p:cNvSpPr txBox="1"/>
          <p:nvPr/>
        </p:nvSpPr>
        <p:spPr>
          <a:xfrm>
            <a:off x="632065" y="722870"/>
            <a:ext cx="41275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5E8B7-4397-48E9-91CC-502B46E47E20}"/>
              </a:ext>
            </a:extLst>
          </p:cNvPr>
          <p:cNvSpPr txBox="1"/>
          <p:nvPr/>
        </p:nvSpPr>
        <p:spPr>
          <a:xfrm>
            <a:off x="437960" y="515203"/>
            <a:ext cx="629970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rgbClr val="FFFF00"/>
                </a:solidFill>
                <a:latin typeface="Rockwell"/>
                <a:ea typeface="+mn-lt"/>
                <a:cs typeface="+mn-lt"/>
              </a:rPr>
              <a:t>Not included in the price</a:t>
            </a:r>
            <a:endParaRPr lang="en-US">
              <a:solidFill>
                <a:srgbClr val="FFFF00"/>
              </a:solidFill>
              <a:latin typeface="Rockwell"/>
            </a:endParaRPr>
          </a:p>
          <a:p>
            <a:endParaRPr lang="en-GB" sz="2400" b="1">
              <a:solidFill>
                <a:srgbClr val="FFFF00"/>
              </a:solidFill>
              <a:latin typeface="Rockwell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44284C-4770-42E0-B15D-A49AA3C2430D}"/>
              </a:ext>
            </a:extLst>
          </p:cNvPr>
          <p:cNvSpPr txBox="1"/>
          <p:nvPr/>
        </p:nvSpPr>
        <p:spPr>
          <a:xfrm>
            <a:off x="436817" y="1299869"/>
            <a:ext cx="4642126" cy="30700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400" b="1" dirty="0">
                <a:solidFill>
                  <a:srgbClr val="FFFF00"/>
                </a:solidFill>
                <a:latin typeface="Rockwell"/>
                <a:ea typeface="+mn-lt"/>
                <a:cs typeface="+mn-lt"/>
              </a:rPr>
              <a:t>Business rates</a:t>
            </a:r>
            <a:endParaRPr lang="en-US" sz="1400" dirty="0">
              <a:solidFill>
                <a:srgbClr val="FFFF00"/>
              </a:solidFill>
              <a:latin typeface="Rockwell"/>
              <a:cs typeface="Calibri"/>
            </a:endParaRPr>
          </a:p>
          <a:p>
            <a:r>
              <a:rPr lang="en-GB" sz="1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Customers are responsible for paying their own business rates, but many are eligible to claim Small Business Rates Relief*</a:t>
            </a:r>
            <a:endParaRPr lang="en-GB" dirty="0">
              <a:solidFill>
                <a:schemeClr val="bg1"/>
              </a:solidFill>
              <a:latin typeface="Calibri Light"/>
              <a:cs typeface="Calibri" panose="020F0502020204030204"/>
            </a:endParaRPr>
          </a:p>
          <a:p>
            <a:br>
              <a:rPr lang="en-US" dirty="0">
                <a:latin typeface="Calibri Light"/>
              </a:rPr>
            </a:br>
            <a:r>
              <a:rPr lang="en-GB" sz="1400" b="1" dirty="0">
                <a:solidFill>
                  <a:srgbClr val="FFFF00"/>
                </a:solidFill>
                <a:latin typeface="Rockwell"/>
                <a:ea typeface="+mn-lt"/>
                <a:cs typeface="+mn-lt"/>
              </a:rPr>
              <a:t>Furnishings</a:t>
            </a:r>
            <a:endParaRPr lang="en-GB" dirty="0">
              <a:solidFill>
                <a:srgbClr val="FFFF00"/>
              </a:solidFill>
              <a:latin typeface="Rockwell"/>
              <a:cs typeface="Calibri" panose="020F0502020204030204"/>
            </a:endParaRPr>
          </a:p>
          <a:p>
            <a:r>
              <a:rPr lang="en-GB" sz="1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All offices are provided as blank canvases for customers to make their personal mark on**</a:t>
            </a:r>
            <a:br>
              <a:rPr lang="en-GB" sz="14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</a:br>
            <a:r>
              <a:rPr lang="en-GB" sz="1400" dirty="0">
                <a:latin typeface="Calibri Light"/>
                <a:ea typeface="+mn-lt"/>
                <a:cs typeface="+mn-lt"/>
              </a:rPr>
              <a:t> </a:t>
            </a:r>
            <a:endParaRPr lang="en-GB" sz="1400" dirty="0">
              <a:solidFill>
                <a:srgbClr val="FFFF00"/>
              </a:solidFill>
              <a:latin typeface="Rockwell"/>
              <a:cs typeface="Calibri" panose="020F0502020204030204"/>
            </a:endParaRPr>
          </a:p>
          <a:p>
            <a:pPr>
              <a:spcBef>
                <a:spcPts val="300"/>
              </a:spcBef>
            </a:pPr>
            <a:r>
              <a:rPr lang="en-GB" sz="1400" b="1" dirty="0">
                <a:solidFill>
                  <a:srgbClr val="FFFF00"/>
                </a:solidFill>
                <a:latin typeface="Rockwell"/>
                <a:ea typeface="+mn-lt"/>
                <a:cs typeface="+mn-lt"/>
              </a:rPr>
              <a:t>Electricity</a:t>
            </a:r>
          </a:p>
          <a:p>
            <a:pPr>
              <a:spcBef>
                <a:spcPts val="300"/>
              </a:spcBef>
            </a:pPr>
            <a:r>
              <a:rPr lang="en-GB" sz="1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E</a:t>
            </a:r>
            <a:r>
              <a:rPr lang="en-GB" sz="14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ach office is wired to a smart meter and our recent  refurbishment included LED energy saving lights fitted in all new offices</a:t>
            </a:r>
            <a:endParaRPr lang="en-GB" sz="1400" dirty="0">
              <a:solidFill>
                <a:schemeClr val="bg1"/>
              </a:solidFill>
              <a:latin typeface="+mj-lt"/>
              <a:cs typeface="Calibri" panose="020F0502020204030204"/>
            </a:endParaRPr>
          </a:p>
          <a:p>
            <a:pPr algn="l">
              <a:spcBef>
                <a:spcPts val="300"/>
              </a:spcBef>
            </a:pPr>
            <a:endParaRPr lang="en-GB" sz="1400" dirty="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583617-B6AF-494F-9CC4-37000D1F33CA}"/>
              </a:ext>
            </a:extLst>
          </p:cNvPr>
          <p:cNvSpPr txBox="1"/>
          <p:nvPr/>
        </p:nvSpPr>
        <p:spPr>
          <a:xfrm>
            <a:off x="568148" y="2757832"/>
            <a:ext cx="4642126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1400" b="1">
              <a:solidFill>
                <a:srgbClr val="FFFF00"/>
              </a:solidFill>
              <a:latin typeface="Rockwell"/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255F55-1838-43A1-A24B-014E4DBB848E}"/>
              </a:ext>
            </a:extLst>
          </p:cNvPr>
          <p:cNvSpPr txBox="1"/>
          <p:nvPr/>
        </p:nvSpPr>
        <p:spPr>
          <a:xfrm>
            <a:off x="568108" y="5248043"/>
            <a:ext cx="4642126" cy="8335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* More about business rates eligibility and Small Business Rates Relief here</a:t>
            </a:r>
            <a:endParaRPr lang="en-US" sz="1100" dirty="0">
              <a:solidFill>
                <a:schemeClr val="bg1"/>
              </a:solidFill>
              <a:latin typeface="Calibri Light"/>
              <a:cs typeface="Calibri"/>
            </a:endParaRPr>
          </a:p>
          <a:p>
            <a:pPr>
              <a:spcBef>
                <a:spcPts val="500"/>
              </a:spcBef>
            </a:pPr>
            <a:r>
              <a:rPr lang="en-GB" sz="11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** BizSpace works with a number of third-party suppliers who can provide furnishings and services directly to customers at an additional cost</a:t>
            </a:r>
            <a:endParaRPr lang="en-GB" sz="1100" dirty="0">
              <a:solidFill>
                <a:schemeClr val="bg1"/>
              </a:solidFill>
              <a:latin typeface="Calibri Light"/>
              <a:cs typeface="Calibri"/>
            </a:endParaRPr>
          </a:p>
          <a:p>
            <a:pPr algn="l"/>
            <a:endParaRPr lang="en-GB" sz="1100" b="1" dirty="0">
              <a:solidFill>
                <a:schemeClr val="bg1"/>
              </a:solidFill>
              <a:latin typeface="Calibri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251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6" descr="A picture containing flower&#10;&#10;Description automatically generated">
            <a:extLst>
              <a:ext uri="{FF2B5EF4-FFF2-40B4-BE49-F238E27FC236}">
                <a16:creationId xmlns:a16="http://schemas.microsoft.com/office/drawing/2014/main" id="{6DD43D4D-941F-4B5E-B5A0-225D91FFF9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9"/>
          <a:stretch/>
        </p:blipFill>
        <p:spPr>
          <a:xfrm>
            <a:off x="20" y="1196"/>
            <a:ext cx="9143980" cy="639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00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41966CE-8A4A-4DFB-9A1A-88A4031089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9619" y="-9805"/>
            <a:ext cx="2740142" cy="2894883"/>
          </a:xfr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AB3ABE3-01D7-4071-9C01-D2CB59587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65" y="2502132"/>
            <a:ext cx="9144429" cy="43625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68BF7C-223B-4134-B141-47904B409C46}"/>
              </a:ext>
            </a:extLst>
          </p:cNvPr>
          <p:cNvSpPr txBox="1"/>
          <p:nvPr/>
        </p:nvSpPr>
        <p:spPr>
          <a:xfrm>
            <a:off x="465514" y="2882513"/>
            <a:ext cx="8087936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dirty="0">
                <a:solidFill>
                  <a:srgbClr val="FFFF00"/>
                </a:solidFill>
                <a:latin typeface="Rockwell" panose="02060603020205020403" pitchFamily="18" charset="0"/>
              </a:rPr>
              <a:t>AVAILABILITY </a:t>
            </a:r>
          </a:p>
          <a:p>
            <a:endParaRPr lang="en-GB" sz="1400" b="1" dirty="0">
              <a:solidFill>
                <a:schemeClr val="bg1"/>
              </a:solidFill>
              <a:latin typeface="+mj-lt"/>
            </a:endParaRPr>
          </a:p>
          <a:p>
            <a:endParaRPr lang="en-GB" sz="1400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+mj-lt"/>
              </a:rPr>
              <a:t>Suite 2.6           	 4,652.sq.ft	 2</a:t>
            </a:r>
            <a:r>
              <a:rPr lang="en-GB" sz="1400" b="1" baseline="30000" dirty="0">
                <a:solidFill>
                  <a:schemeClr val="bg1"/>
                </a:solidFill>
                <a:latin typeface="+mj-lt"/>
              </a:rPr>
              <a:t>nd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 Floor	                      </a:t>
            </a:r>
          </a:p>
          <a:p>
            <a:endParaRPr lang="en-GB" sz="1400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+mj-lt"/>
              </a:rPr>
              <a:t>Suite G6  	 5,134 </a:t>
            </a:r>
            <a:r>
              <a:rPr lang="en-GB" sz="1400" b="1" dirty="0" err="1">
                <a:solidFill>
                  <a:schemeClr val="bg1"/>
                </a:solidFill>
                <a:latin typeface="+mj-lt"/>
              </a:rPr>
              <a:t>sq.ft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	2</a:t>
            </a:r>
            <a:r>
              <a:rPr lang="en-GB" sz="1400" b="1" baseline="30000" dirty="0">
                <a:solidFill>
                  <a:schemeClr val="bg1"/>
                </a:solidFill>
                <a:latin typeface="+mj-lt"/>
              </a:rPr>
              <a:t>nd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 Floor 	                       Available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b="1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+mj-lt"/>
              </a:rPr>
              <a:t>Suite 3.1 	 3,850.sq.ft	 3</a:t>
            </a:r>
            <a:r>
              <a:rPr lang="en-GB" sz="1400" b="1" baseline="30000" dirty="0">
                <a:solidFill>
                  <a:schemeClr val="bg1"/>
                </a:solidFill>
                <a:latin typeface="+mj-lt"/>
              </a:rPr>
              <a:t>rd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 Floor		Available 1</a:t>
            </a:r>
            <a:r>
              <a:rPr lang="en-GB" sz="1400" b="1" baseline="30000" dirty="0">
                <a:solidFill>
                  <a:schemeClr val="bg1"/>
                </a:solidFill>
                <a:latin typeface="+mj-lt"/>
              </a:rPr>
              <a:t>st </a:t>
            </a:r>
            <a:r>
              <a:rPr lang="en-GB" sz="1400" b="1" dirty="0">
                <a:solidFill>
                  <a:schemeClr val="bg1"/>
                </a:solidFill>
                <a:latin typeface="+mj-lt"/>
              </a:rPr>
              <a:t>March 2024	</a:t>
            </a:r>
          </a:p>
          <a:p>
            <a:endParaRPr lang="en-GB" sz="2000" b="1" dirty="0">
              <a:solidFill>
                <a:srgbClr val="FFFF00"/>
              </a:solidFill>
              <a:latin typeface="Rockwell"/>
              <a:ea typeface="+mn-lt"/>
              <a:cs typeface="+mn-lt"/>
            </a:endParaRPr>
          </a:p>
          <a:p>
            <a:endParaRPr lang="en-GB" sz="2000" b="1" dirty="0">
              <a:solidFill>
                <a:srgbClr val="FFFF00"/>
              </a:solidFill>
              <a:latin typeface="Rockwell"/>
              <a:ea typeface="+mn-lt"/>
              <a:cs typeface="+mn-lt"/>
            </a:endParaRPr>
          </a:p>
          <a:p>
            <a:endParaRPr lang="en-GB" sz="2000" b="1" dirty="0">
              <a:solidFill>
                <a:srgbClr val="FFFF00"/>
              </a:solidFill>
              <a:latin typeface="Rockwell"/>
              <a:ea typeface="+mn-lt"/>
              <a:cs typeface="+mn-lt"/>
            </a:endParaRPr>
          </a:p>
          <a:p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BF8D5B6-6897-4F9A-B3AF-B0BD8BD99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" y="2794440"/>
            <a:ext cx="9144429" cy="8807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0879333-470B-4040-A331-925E00099EBC}"/>
              </a:ext>
            </a:extLst>
          </p:cNvPr>
          <p:cNvSpPr/>
          <p:nvPr/>
        </p:nvSpPr>
        <p:spPr>
          <a:xfrm>
            <a:off x="-4666" y="2456413"/>
            <a:ext cx="9148291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BF33B-F181-7762-BF44-1D026E640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127" y="-10160"/>
            <a:ext cx="4920792" cy="24994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D6E8D5-F75B-71CA-CD79-304A3AA204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0"/>
            <a:ext cx="3067051" cy="2453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C5D940-27FD-062A-C930-26EAD49D3D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600" t="1698" r="455" b="-1698"/>
          <a:stretch/>
        </p:blipFill>
        <p:spPr>
          <a:xfrm>
            <a:off x="6162674" y="5647"/>
            <a:ext cx="2985615" cy="255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37371D2-6918-4A97-9825-6D8BE15F1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9"/>
          <a:stretch/>
        </p:blipFill>
        <p:spPr>
          <a:xfrm>
            <a:off x="19" y="1196"/>
            <a:ext cx="9148271" cy="63996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6CB705-2A2A-4BA0-834F-A22AED08ECD1}"/>
              </a:ext>
            </a:extLst>
          </p:cNvPr>
          <p:cNvSpPr/>
          <p:nvPr/>
        </p:nvSpPr>
        <p:spPr>
          <a:xfrm>
            <a:off x="0" y="3159899"/>
            <a:ext cx="9148291" cy="500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F40C5F-2D2F-4B44-9B1C-9FA9953C6457}"/>
              </a:ext>
            </a:extLst>
          </p:cNvPr>
          <p:cNvSpPr txBox="1"/>
          <p:nvPr/>
        </p:nvSpPr>
        <p:spPr>
          <a:xfrm>
            <a:off x="311727" y="3331451"/>
            <a:ext cx="5088948" cy="354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  <a:latin typeface="Rockwell"/>
                <a:ea typeface="+mn-lt"/>
                <a:cs typeface="+mn-lt"/>
              </a:rPr>
              <a:t>Suite G6</a:t>
            </a:r>
          </a:p>
          <a:p>
            <a:endParaRPr lang="en-GB" sz="1600" b="1" dirty="0">
              <a:solidFill>
                <a:srgbClr val="FFFF00"/>
              </a:solidFill>
              <a:latin typeface="Rockwell"/>
              <a:ea typeface="+mn-lt"/>
              <a:cs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bg1"/>
                </a:solidFill>
                <a:latin typeface="+mj-lt"/>
              </a:rPr>
              <a:t>5134.sq.ft 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located on the Ground floor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Natural light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Disable Access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Wi-Fi internet available throughout the office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Carpeted throughout.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Fully air conditioned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Free Allocated 10 Parking Spaces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</a:rPr>
              <a:t>Available for 12 Months Contract or long (up to 5 years) Lease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j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 descr="A large empty room with white columns">
            <a:extLst>
              <a:ext uri="{FF2B5EF4-FFF2-40B4-BE49-F238E27FC236}">
                <a16:creationId xmlns:a16="http://schemas.microsoft.com/office/drawing/2014/main" id="{81C77C0A-BFD2-7BF0-7304-EB0557AC9D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6741" b="30444"/>
          <a:stretch/>
        </p:blipFill>
        <p:spPr>
          <a:xfrm>
            <a:off x="1488281" y="4465"/>
            <a:ext cx="6167438" cy="31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16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72F8CC25-0D7E-4454-8CB5-CB45212F4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8" y="-77591"/>
            <a:ext cx="4570151" cy="64043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6C7555-9263-4411-A11D-E8262390EC02}"/>
              </a:ext>
            </a:extLst>
          </p:cNvPr>
          <p:cNvSpPr txBox="1"/>
          <p:nvPr/>
        </p:nvSpPr>
        <p:spPr>
          <a:xfrm>
            <a:off x="437960" y="515203"/>
            <a:ext cx="364808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00"/>
                </a:solidFill>
                <a:latin typeface="Rockwell"/>
                <a:ea typeface="+mn-lt"/>
                <a:cs typeface="+mn-lt"/>
              </a:rPr>
              <a:t>Local information</a:t>
            </a:r>
            <a:endParaRPr lang="en-US" dirty="0">
              <a:solidFill>
                <a:srgbClr val="FFFF00"/>
              </a:solidFill>
              <a:latin typeface="Rockwell"/>
            </a:endParaRPr>
          </a:p>
          <a:p>
            <a:endParaRPr lang="en-GB" sz="2400" b="1" dirty="0">
              <a:solidFill>
                <a:srgbClr val="FFFF00"/>
              </a:solidFill>
              <a:latin typeface="Rockwell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7D123-81FD-4872-927B-A645BD96B342}"/>
              </a:ext>
            </a:extLst>
          </p:cNvPr>
          <p:cNvSpPr txBox="1"/>
          <p:nvPr/>
        </p:nvSpPr>
        <p:spPr>
          <a:xfrm>
            <a:off x="436253" y="1232748"/>
            <a:ext cx="372180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4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en-GB" sz="1400" b="0" i="0" u="none" strike="noStrike" baseline="0" dirty="0">
                <a:solidFill>
                  <a:srgbClr val="FFEE00"/>
                </a:solidFill>
                <a:latin typeface="Calibri-Light"/>
              </a:rPr>
              <a:t>• 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Rubik_Regular"/>
              </a:rPr>
              <a:t>Our Centre is situated within an established office campus location with great accessibility by road (M3 J6, only 5 minutes by car) and public transport with Basingstoke train station being 10 minutes walk  </a:t>
            </a:r>
          </a:p>
          <a:p>
            <a:pPr algn="l"/>
            <a:r>
              <a:rPr lang="en-GB" sz="1400" b="0" i="0" u="none" strike="noStrike" baseline="0" dirty="0">
                <a:solidFill>
                  <a:srgbClr val="FFEE00"/>
                </a:solidFill>
                <a:latin typeface="Calibri-Light"/>
              </a:rPr>
              <a:t>• 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Rubik_Regular"/>
              </a:rPr>
              <a:t>Trains to Basingstoke from London are frequent, the fastest taking just over 40 minutes. Direct trains from Southampton are every hour, taking just over half an hour).</a:t>
            </a:r>
          </a:p>
          <a:p>
            <a:pPr algn="l"/>
            <a:r>
              <a:rPr lang="en-GB" sz="1400" b="0" i="0" u="none" strike="noStrike" baseline="0" dirty="0">
                <a:solidFill>
                  <a:srgbClr val="FFEE00"/>
                </a:solidFill>
                <a:latin typeface="Calibri-Light"/>
              </a:rPr>
              <a:t>• </a:t>
            </a:r>
            <a:r>
              <a:rPr lang="en-GB" sz="1400" b="0" i="0" u="none" strike="noStrike" baseline="0" dirty="0">
                <a:solidFill>
                  <a:schemeClr val="bg1"/>
                </a:solidFill>
                <a:latin typeface="Calibri-Light"/>
              </a:rPr>
              <a:t>Village Hotel only across the road</a:t>
            </a:r>
          </a:p>
          <a:p>
            <a:pPr algn="l"/>
            <a:r>
              <a:rPr lang="en-GB" sz="1400" b="0" i="0" u="none" strike="noStrike" baseline="0" dirty="0">
                <a:solidFill>
                  <a:srgbClr val="FFEE00"/>
                </a:solidFill>
                <a:latin typeface="Calibri-Light"/>
              </a:rPr>
              <a:t>• 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Rubik_Regular"/>
              </a:rPr>
              <a:t>Within 1 mile of Linford Forum there are a variety of amenities including Co-Operative, local shops, BP, a Novotel Hotel, and the wider Centre: MK is one of the UK's top shopping destinations based in the heart of </a:t>
            </a:r>
            <a:r>
              <a:rPr lang="en-GB" sz="1400" b="1" i="0" dirty="0">
                <a:solidFill>
                  <a:schemeClr val="bg1"/>
                </a:solidFill>
                <a:effectLst/>
                <a:latin typeface="Rubik_Regular"/>
              </a:rPr>
              <a:t>Milton Keynes</a:t>
            </a:r>
            <a:r>
              <a:rPr lang="en-GB" sz="1400" b="0" i="0" dirty="0">
                <a:solidFill>
                  <a:schemeClr val="bg1"/>
                </a:solidFill>
                <a:effectLst/>
                <a:latin typeface="Rubik_Regular"/>
              </a:rPr>
              <a:t>.</a:t>
            </a:r>
          </a:p>
          <a:p>
            <a:pPr algn="l"/>
            <a:endParaRPr lang="en-GB" sz="1400" b="0" i="0" u="none" strike="noStrike" baseline="0" dirty="0">
              <a:solidFill>
                <a:srgbClr val="FFFFFF"/>
              </a:solidFill>
              <a:latin typeface="Calibri-Light"/>
            </a:endParaRPr>
          </a:p>
          <a:p>
            <a:pPr algn="l"/>
            <a:endParaRPr lang="en-GB" sz="1400" dirty="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F3C6FA-A798-4858-BCAD-E915DE579764}"/>
              </a:ext>
            </a:extLst>
          </p:cNvPr>
          <p:cNvSpPr/>
          <p:nvPr/>
        </p:nvSpPr>
        <p:spPr>
          <a:xfrm rot="5400000">
            <a:off x="1346309" y="3180886"/>
            <a:ext cx="6407949" cy="352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1A4600-0D36-488A-B2DF-56B240D9A7CA}"/>
              </a:ext>
            </a:extLst>
          </p:cNvPr>
          <p:cNvSpPr txBox="1"/>
          <p:nvPr/>
        </p:nvSpPr>
        <p:spPr>
          <a:xfrm>
            <a:off x="478552" y="5154656"/>
            <a:ext cx="3566898" cy="11721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* More about business rates eligibility and Small Business Rates Relief here</a:t>
            </a:r>
            <a:endParaRPr lang="en-US" sz="1100" dirty="0">
              <a:solidFill>
                <a:schemeClr val="bg1"/>
              </a:solidFill>
              <a:latin typeface="Calibri Light"/>
              <a:cs typeface="Calibri"/>
            </a:endParaRPr>
          </a:p>
          <a:p>
            <a:pPr>
              <a:spcBef>
                <a:spcPts val="500"/>
              </a:spcBef>
            </a:pPr>
            <a:r>
              <a:rPr lang="en-GB" sz="1100" dirty="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** BizSpace works with a number of third-party suppliers who can provide furnishings and services directly to customers at an additional cost</a:t>
            </a:r>
            <a:endParaRPr lang="en-GB" sz="1100" dirty="0">
              <a:solidFill>
                <a:schemeClr val="bg1"/>
              </a:solidFill>
              <a:latin typeface="Calibri Light"/>
              <a:cs typeface="Calibri"/>
            </a:endParaRPr>
          </a:p>
          <a:p>
            <a:pPr algn="l"/>
            <a:endParaRPr lang="en-GB" sz="1100" b="1" dirty="0">
              <a:solidFill>
                <a:schemeClr val="bg1"/>
              </a:solidFill>
              <a:latin typeface="Calibri Light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C0CF2-02C1-D1E7-2494-8B8BC6E661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969" r="20003" b="1484"/>
          <a:stretch/>
        </p:blipFill>
        <p:spPr>
          <a:xfrm rot="5400000">
            <a:off x="3696859" y="863727"/>
            <a:ext cx="6399212" cy="450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07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37371D2-6918-4A97-9825-6D8BE15F1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79"/>
          <a:stretch/>
        </p:blipFill>
        <p:spPr>
          <a:xfrm>
            <a:off x="20" y="1196"/>
            <a:ext cx="9143980" cy="63996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F32161-EDDE-482B-A18C-1C906313FED0}"/>
              </a:ext>
            </a:extLst>
          </p:cNvPr>
          <p:cNvSpPr txBox="1"/>
          <p:nvPr/>
        </p:nvSpPr>
        <p:spPr>
          <a:xfrm>
            <a:off x="663336" y="2364223"/>
            <a:ext cx="8012901" cy="32008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b="1" dirty="0">
                <a:solidFill>
                  <a:srgbClr val="FFFF00"/>
                </a:solidFill>
                <a:latin typeface="Rockwell"/>
                <a:ea typeface="+mn-lt"/>
                <a:cs typeface="+mn-lt"/>
              </a:rPr>
              <a:t>Business Centre Manager</a:t>
            </a:r>
            <a:endParaRPr lang="en-US" sz="1600" dirty="0">
              <a:cs typeface="Calibri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Rockwell"/>
                <a:ea typeface="+mn-lt"/>
                <a:cs typeface="+mn-lt"/>
              </a:rPr>
              <a:t>Melissa Mullen</a:t>
            </a:r>
          </a:p>
          <a:p>
            <a:pPr algn="ctr"/>
            <a:endParaRPr lang="en-GB" sz="1400" dirty="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  <a:p>
            <a:pPr algn="ctr"/>
            <a:r>
              <a:rPr lang="en-GB" sz="1200" b="1" dirty="0">
                <a:solidFill>
                  <a:srgbClr val="FFFF00"/>
                </a:solidFill>
                <a:latin typeface="Rockwell"/>
                <a:ea typeface="+mn-lt"/>
                <a:cs typeface="+mn-lt"/>
              </a:rPr>
              <a:t>Telephone</a:t>
            </a:r>
            <a:endParaRPr lang="en-GB" sz="1200" b="1" dirty="0">
              <a:solidFill>
                <a:srgbClr val="FFFF00"/>
              </a:solidFill>
              <a:latin typeface="Rockwell"/>
            </a:endParaRP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Rockwell" panose="02060603020205020403" pitchFamily="18" charset="0"/>
              </a:rPr>
              <a:t>07917764483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Rockwell" panose="02060603020205020403" pitchFamily="18" charset="0"/>
              </a:rPr>
              <a:t>01256 856935</a:t>
            </a:r>
          </a:p>
          <a:p>
            <a:pPr algn="ctr"/>
            <a:br>
              <a:rPr lang="en-US" sz="1200" b="1" dirty="0">
                <a:latin typeface="Rockwell"/>
              </a:rPr>
            </a:br>
            <a:r>
              <a:rPr lang="en-GB" sz="1200" b="1" dirty="0">
                <a:solidFill>
                  <a:srgbClr val="FFFF00"/>
                </a:solidFill>
                <a:latin typeface="Rockwell"/>
                <a:ea typeface="+mn-lt"/>
                <a:cs typeface="+mn-lt"/>
              </a:rPr>
              <a:t>Email</a:t>
            </a:r>
            <a:endParaRPr lang="en-GB" sz="1200" b="1" dirty="0">
              <a:solidFill>
                <a:srgbClr val="FFFF00"/>
              </a:solidFill>
              <a:latin typeface="Rockwell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Rockwell"/>
                <a:ea typeface="+mn-lt"/>
                <a:cs typeface="+mn-lt"/>
              </a:rPr>
              <a:t>Melissa.mullen@bizspace.co.uk</a:t>
            </a:r>
            <a:endParaRPr lang="en-GB" sz="1200" b="1" dirty="0">
              <a:solidFill>
                <a:schemeClr val="bg1"/>
              </a:solidFill>
              <a:latin typeface="Rockwell"/>
            </a:endParaRPr>
          </a:p>
          <a:p>
            <a:pPr algn="ctr"/>
            <a:endParaRPr lang="en-US" sz="1200" b="1" dirty="0">
              <a:solidFill>
                <a:schemeClr val="bg1"/>
              </a:solidFill>
              <a:latin typeface="Rockwell"/>
            </a:endParaRPr>
          </a:p>
          <a:p>
            <a:pPr algn="ctr"/>
            <a:r>
              <a:rPr lang="en-GB" sz="1200" b="1" dirty="0">
                <a:solidFill>
                  <a:srgbClr val="FFFF00"/>
                </a:solidFill>
                <a:latin typeface="Rockwell"/>
                <a:ea typeface="+mn-lt"/>
                <a:cs typeface="+mn-lt"/>
              </a:rPr>
              <a:t>Website</a:t>
            </a:r>
            <a:endParaRPr lang="en-GB" sz="1200" b="1" dirty="0">
              <a:solidFill>
                <a:srgbClr val="FFFF00"/>
              </a:solidFill>
              <a:latin typeface="Rockwell"/>
            </a:endParaRPr>
          </a:p>
          <a:p>
            <a:r>
              <a:rPr lang="en-GB" sz="1200" dirty="0"/>
              <a:t>		         </a:t>
            </a:r>
            <a:r>
              <a:rPr lang="en-GB" sz="1200" dirty="0">
                <a:solidFill>
                  <a:schemeClr val="bg1"/>
                </a:solidFill>
                <a:latin typeface="Rockwell" panose="02060603020205020403" pitchFamily="18" charset="0"/>
                <a:hlinkClick r:id="rId4"/>
              </a:rPr>
              <a:t>https://www.bizspace.co.uk/spaces/basingstoke</a:t>
            </a:r>
            <a:endParaRPr lang="en-GB" sz="1200" dirty="0">
              <a:solidFill>
                <a:schemeClr val="bg1"/>
              </a:solidFill>
              <a:latin typeface="Rockwell" panose="02060603020205020403" pitchFamily="18" charset="0"/>
            </a:endParaRPr>
          </a:p>
          <a:p>
            <a:endParaRPr lang="en-US" sz="1200" b="1" dirty="0">
              <a:solidFill>
                <a:schemeClr val="bg1"/>
              </a:solidFill>
              <a:latin typeface="Rockwell"/>
            </a:endParaRPr>
          </a:p>
          <a:p>
            <a:pPr algn="ctr"/>
            <a:endParaRPr lang="en-US" sz="1200" dirty="0">
              <a:ea typeface="+mn-lt"/>
              <a:cs typeface="+mn-lt"/>
            </a:endParaRPr>
          </a:p>
          <a:p>
            <a:pPr algn="ctr"/>
            <a:r>
              <a:rPr lang="en-GB" sz="1200" b="1" dirty="0">
                <a:solidFill>
                  <a:srgbClr val="FFFF00"/>
                </a:solidFill>
                <a:latin typeface="Rockwell"/>
                <a:cs typeface="Calibri"/>
              </a:rPr>
              <a:t>Address</a:t>
            </a:r>
            <a:endParaRPr lang="en-GB" sz="1200" dirty="0">
              <a:ea typeface="+mn-lt"/>
              <a:cs typeface="+mn-lt"/>
            </a:endParaRPr>
          </a:p>
          <a:p>
            <a:pPr algn="ctr"/>
            <a:r>
              <a:rPr lang="en-GB" sz="1200" b="1" dirty="0">
                <a:solidFill>
                  <a:schemeClr val="bg1"/>
                </a:solidFill>
                <a:latin typeface="Rockwell"/>
                <a:ea typeface="+mn-lt"/>
                <a:cs typeface="+mn-lt"/>
              </a:rPr>
              <a:t>   Belvedere House, Basing View, Basingstoke, Hampshire, RG21 4HG</a:t>
            </a:r>
            <a:endParaRPr lang="en-GB" sz="1200" b="1" dirty="0">
              <a:solidFill>
                <a:schemeClr val="bg1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60328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C35BABA58524587F65CFEEC83E56A" ma:contentTypeVersion="9" ma:contentTypeDescription="Create a new document." ma:contentTypeScope="" ma:versionID="5515035678099780f5794e2ccfba9adb">
  <xsd:schema xmlns:xsd="http://www.w3.org/2001/XMLSchema" xmlns:xs="http://www.w3.org/2001/XMLSchema" xmlns:p="http://schemas.microsoft.com/office/2006/metadata/properties" xmlns:ns3="ea0c72f8-ebba-4955-a470-c801c0119a08" targetNamespace="http://schemas.microsoft.com/office/2006/metadata/properties" ma:root="true" ma:fieldsID="0931c05f0abb8cfa8124f3cea2dee5f7" ns3:_="">
    <xsd:import namespace="ea0c72f8-ebba-4955-a470-c801c0119a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c72f8-ebba-4955-a470-c801c0119a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3ACBC0-D483-4186-9C93-56DDF62CF81F}">
  <ds:schemaRefs>
    <ds:schemaRef ds:uri="http://www.w3.org/XML/1998/namespace"/>
    <ds:schemaRef ds:uri="ea0c72f8-ebba-4955-a470-c801c0119a08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D12D57F-3C43-4B3F-B583-85BE430844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0618C3-3141-4086-B1E3-1B574172D8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0c72f8-ebba-4955-a470-c801c0119a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509</TotalTime>
  <Words>498</Words>
  <Application>Microsoft Office PowerPoint</Application>
  <PresentationFormat>Custom</PresentationFormat>
  <Paragraphs>76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Calibri-Light</vt:lpstr>
      <vt:lpstr>Rockwell</vt:lpstr>
      <vt:lpstr>Rubik_Regular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Khalid Aziz</dc:creator>
  <cp:lastModifiedBy>Melissa Mullen</cp:lastModifiedBy>
  <cp:revision>66</cp:revision>
  <cp:lastPrinted>2021-02-26T14:07:51Z</cp:lastPrinted>
  <dcterms:created xsi:type="dcterms:W3CDTF">2020-07-30T14:04:57Z</dcterms:created>
  <dcterms:modified xsi:type="dcterms:W3CDTF">2024-02-09T12:59:53Z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0x010100063C35BABA58524587F65CFEEC83E56A</vt:lpwstr>
  </property>
</Properties>
</file>