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63" r:id="rId5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8CE"/>
    <a:srgbClr val="E94E1B"/>
    <a:srgbClr val="163050"/>
    <a:srgbClr val="626161"/>
    <a:srgbClr val="FCFCFC"/>
    <a:srgbClr val="FEFEF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9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05A66-AE7D-4DE3-8F7E-2C0ADEBE5641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6150"/>
            <a:ext cx="3609975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3313"/>
            <a:ext cx="8553450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97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74E78-BF46-43C9-93C2-4B384BE02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21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33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41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96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7794" y="2693670"/>
            <a:ext cx="863600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40916"/>
            <a:ext cx="962977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0"/>
            <a:ext cx="10693400" cy="7569580"/>
          </a:xfrm>
          <a:prstGeom prst="rect">
            <a:avLst/>
          </a:prstGeom>
          <a:solidFill>
            <a:srgbClr val="E94E1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A9D485-AC6D-5461-C690-00C379F66B74}"/>
              </a:ext>
            </a:extLst>
          </p:cNvPr>
          <p:cNvGrpSpPr/>
          <p:nvPr/>
        </p:nvGrpSpPr>
        <p:grpSpPr>
          <a:xfrm>
            <a:off x="1879600" y="2208586"/>
            <a:ext cx="7200900" cy="2403091"/>
            <a:chOff x="1721776" y="2010893"/>
            <a:chExt cx="7200900" cy="2403091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915119C0-CF69-307A-3FD4-E75C06C4F3E8}"/>
                </a:ext>
              </a:extLst>
            </p:cNvPr>
            <p:cNvSpPr/>
            <p:nvPr/>
          </p:nvSpPr>
          <p:spPr>
            <a:xfrm>
              <a:off x="3060701" y="2010893"/>
              <a:ext cx="4572000" cy="2403091"/>
            </a:xfrm>
            <a:custGeom>
              <a:avLst/>
              <a:gdLst/>
              <a:ahLst/>
              <a:cxnLst/>
              <a:rect l="l" t="t" r="r" b="b"/>
              <a:pathLst>
                <a:path w="15840075" h="8386445">
                  <a:moveTo>
                    <a:pt x="15839998" y="0"/>
                  </a:moveTo>
                  <a:lnTo>
                    <a:pt x="0" y="0"/>
                  </a:lnTo>
                  <a:lnTo>
                    <a:pt x="0" y="8386140"/>
                  </a:lnTo>
                  <a:lnTo>
                    <a:pt x="15839998" y="8386140"/>
                  </a:lnTo>
                  <a:lnTo>
                    <a:pt x="15839998" y="0"/>
                  </a:lnTo>
                  <a:close/>
                </a:path>
              </a:pathLst>
            </a:custGeom>
            <a:noFill/>
            <a:ln>
              <a:solidFill>
                <a:srgbClr val="FAD8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654E635B-163D-EBDA-D5B0-695C7CA5EEF6}"/>
                </a:ext>
              </a:extLst>
            </p:cNvPr>
            <p:cNvSpPr txBox="1"/>
            <p:nvPr/>
          </p:nvSpPr>
          <p:spPr>
            <a:xfrm>
              <a:off x="2644913" y="3139535"/>
              <a:ext cx="5403574" cy="62837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dirty="0">
                  <a:solidFill>
                    <a:srgbClr val="FAD8CE"/>
                  </a:solidFill>
                  <a:latin typeface="Atten New Bold" panose="00000800000000000000" pitchFamily="50" charset="0"/>
                  <a:ea typeface="Baskerville Display PT" panose="02030702080406020203" pitchFamily="18" charset="0"/>
                </a:rPr>
                <a:t>115 HIGH HOLBORN</a:t>
              </a:r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E86D2E24-65CD-07E8-B633-7D681C51082A}"/>
                </a:ext>
              </a:extLst>
            </p:cNvPr>
            <p:cNvSpPr txBox="1"/>
            <p:nvPr/>
          </p:nvSpPr>
          <p:spPr>
            <a:xfrm>
              <a:off x="2745939" y="3726622"/>
              <a:ext cx="5399709" cy="3667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 algn="ctr">
                <a:defRPr/>
              </a:pPr>
              <a:r>
                <a:rPr lang="en-GB" sz="2300" spc="300" dirty="0">
                  <a:solidFill>
                    <a:srgbClr val="FAD8CE"/>
                  </a:solidFill>
                  <a:latin typeface="Gill Sans Nova Light" panose="020B0402020204020203" pitchFamily="34" charset="0"/>
                </a:rPr>
                <a:t>LONDON WC1  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6AC22A3E-9AB9-9D33-0BE4-D4DFF55D5B2F}"/>
                </a:ext>
              </a:extLst>
            </p:cNvPr>
            <p:cNvSpPr txBox="1"/>
            <p:nvPr/>
          </p:nvSpPr>
          <p:spPr>
            <a:xfrm>
              <a:off x="1721776" y="2028825"/>
              <a:ext cx="7200900" cy="136704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 algn="ctr">
                <a:defRPr/>
              </a:pPr>
              <a:r>
                <a:rPr lang="en-GB" sz="4000" dirty="0">
                  <a:solidFill>
                    <a:srgbClr val="FAD8CE"/>
                  </a:solidFill>
                  <a:latin typeface="Aktiv Grotesk Medium" panose="020B0504020202020204" pitchFamily="34" charset="0"/>
                  <a:ea typeface="Aktiv Grotesk Medium" panose="020B0504020202020204" pitchFamily="34" charset="0"/>
                  <a:cs typeface="Aktiv Grotesk Medium" panose="020B0504020202020204" pitchFamily="34" charset="0"/>
                </a:rPr>
                <a:t>KINGSGATE HOUSE</a:t>
              </a:r>
              <a:r>
                <a:rPr lang="en-GB" sz="8800" dirty="0">
                  <a:solidFill>
                    <a:srgbClr val="FAD8CE"/>
                  </a:solidFill>
                  <a:latin typeface="Aktiv Grotesk Medium" panose="020B0504020202020204" pitchFamily="34" charset="0"/>
                  <a:ea typeface="Aktiv Grotesk Medium" panose="020B0504020202020204" pitchFamily="34" charset="0"/>
                  <a:cs typeface="Aktiv Grotesk Medium" panose="020B0504020202020204" pitchFamily="34" charset="0"/>
                </a:rPr>
                <a:t> </a:t>
              </a:r>
              <a:endParaRPr lang="en-GB" sz="8000" dirty="0">
                <a:solidFill>
                  <a:srgbClr val="FAD8CE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endParaRPr>
            </a:p>
          </p:txBody>
        </p:sp>
      </p:grpSp>
      <p:sp>
        <p:nvSpPr>
          <p:cNvPr id="17" name="object 2">
            <a:extLst>
              <a:ext uri="{FF2B5EF4-FFF2-40B4-BE49-F238E27FC236}">
                <a16:creationId xmlns:a16="http://schemas.microsoft.com/office/drawing/2014/main" id="{1F202307-E2D4-3CB4-2E17-D70335F734F3}"/>
              </a:ext>
            </a:extLst>
          </p:cNvPr>
          <p:cNvSpPr txBox="1">
            <a:spLocks/>
          </p:cNvSpPr>
          <p:nvPr/>
        </p:nvSpPr>
        <p:spPr>
          <a:xfrm>
            <a:off x="1308099" y="6336607"/>
            <a:ext cx="8229601" cy="54373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AD8CE"/>
                </a:solidFill>
                <a:latin typeface="Avenir Next LT Pro Demi" panose="020B0604020202020204" pitchFamily="34" charset="0"/>
              </a:rPr>
              <a:t>10/14 DESK PRIVATE OFFICES</a:t>
            </a:r>
            <a:r>
              <a:rPr lang="en-GB" sz="1600" spc="300" dirty="0">
                <a:solidFill>
                  <a:srgbClr val="FAD8CE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  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AD8CE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IN PRIME </a:t>
            </a:r>
            <a:r>
              <a:rPr lang="en-GB" sz="1600" spc="300" dirty="0">
                <a:solidFill>
                  <a:srgbClr val="FAD8CE"/>
                </a:solidFill>
                <a:latin typeface="Avenir Next LT Pro Demi" panose="020B0604020202020204" pitchFamily="34" charset="0"/>
              </a:rPr>
              <a:t>HOLBORN</a:t>
            </a:r>
            <a:r>
              <a:rPr lang="en-GB" sz="1600" spc="300" dirty="0">
                <a:solidFill>
                  <a:srgbClr val="FAD8CE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 LOCATION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8204B78B-F339-1822-DC65-1EE0C815B26A}"/>
              </a:ext>
            </a:extLst>
          </p:cNvPr>
          <p:cNvSpPr txBox="1">
            <a:spLocks/>
          </p:cNvSpPr>
          <p:nvPr/>
        </p:nvSpPr>
        <p:spPr>
          <a:xfrm>
            <a:off x="1879600" y="6841533"/>
            <a:ext cx="6934199" cy="28495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ts val="2000"/>
              </a:lnSpc>
              <a:spcBef>
                <a:spcPts val="300"/>
              </a:spcBef>
            </a:pPr>
            <a:r>
              <a:rPr lang="en-GB" sz="1600" kern="0" spc="300" dirty="0">
                <a:solidFill>
                  <a:srgbClr val="FAD8CE"/>
                </a:solidFill>
                <a:latin typeface="Avenir Next LT Pro Demi" panose="020B0604020202020204" pitchFamily="34" charset="0"/>
              </a:rPr>
              <a:t>AVAILABLE TO LET</a:t>
            </a:r>
            <a:endParaRPr lang="en-GB" sz="1600" kern="0" spc="300" dirty="0">
              <a:solidFill>
                <a:srgbClr val="FAD8CE"/>
              </a:solidFill>
              <a:latin typeface="Avenir Next LT Pro Demi" panose="020B0604020202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-190"/>
            <a:ext cx="10693400" cy="7569580"/>
          </a:xfrm>
          <a:prstGeom prst="rect">
            <a:avLst/>
          </a:prstGeom>
          <a:solidFill>
            <a:srgbClr val="E94E1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AA692E-4855-42E4-B0D0-2F7267F8EF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4" y="3940496"/>
            <a:ext cx="5533488" cy="3490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09B7FA-107D-45AA-AAAE-4F6D5453A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12" y="163881"/>
            <a:ext cx="5533488" cy="3712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8E971B-B290-4B24-B79A-7BF5929244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4"/>
          <a:stretch/>
        </p:blipFill>
        <p:spPr>
          <a:xfrm rot="5400000">
            <a:off x="6393915" y="3833365"/>
            <a:ext cx="3497280" cy="37046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69C8CB-EA92-48E8-AC0D-B8A3B5D9A6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600" y="167806"/>
            <a:ext cx="3712533" cy="370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13024"/>
            <a:ext cx="10714809" cy="7569580"/>
          </a:xfrm>
          <a:prstGeom prst="rect">
            <a:avLst/>
          </a:prstGeom>
          <a:solidFill>
            <a:srgbClr val="E94E1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D1776E01-7838-5D4D-88AB-64A7B0D89A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166" y="265303"/>
            <a:ext cx="6885534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600" spc="300" dirty="0">
                <a:solidFill>
                  <a:srgbClr val="FAD8CE"/>
                </a:solidFill>
                <a:latin typeface="Avenir Next LT Pro Demi" panose="020B0604020202020204" pitchFamily="34" charset="0"/>
                <a:cs typeface="+mj-cs"/>
              </a:rPr>
              <a:t>KINGSGATE HOUSE, 115 HIGH HOLBORN</a:t>
            </a:r>
            <a:r>
              <a:rPr sz="1600" spc="300" dirty="0">
                <a:solidFill>
                  <a:srgbClr val="FAD8CE"/>
                </a:solidFill>
                <a:latin typeface="Avenir Next LT Pro Demi" panose="020B0604020202020204" pitchFamily="34" charset="0"/>
                <a:cs typeface="+mj-cs"/>
              </a:rPr>
              <a:t>,</a:t>
            </a:r>
            <a:r>
              <a:rPr lang="en-GB" sz="1600" spc="300" dirty="0">
                <a:solidFill>
                  <a:srgbClr val="FAD8CE"/>
                </a:solidFill>
                <a:latin typeface="Avenir Next LT Pro Demi" panose="020B0604020202020204" pitchFamily="34" charset="0"/>
                <a:cs typeface="+mj-cs"/>
              </a:rPr>
              <a:t>WC1V 6JJ</a:t>
            </a:r>
            <a:endParaRPr sz="2000" dirty="0">
              <a:solidFill>
                <a:srgbClr val="FAD8CE"/>
              </a:solidFill>
              <a:latin typeface="Seaford Display" panose="00000500000000000000" pitchFamily="2" charset="0"/>
              <a:cs typeface="Segoe UI Semibold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AB09B68B-B5CE-07B5-83A4-80BCE0E4BC78}"/>
              </a:ext>
            </a:extLst>
          </p:cNvPr>
          <p:cNvSpPr txBox="1"/>
          <p:nvPr/>
        </p:nvSpPr>
        <p:spPr>
          <a:xfrm>
            <a:off x="5956300" y="4970140"/>
            <a:ext cx="3839256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Fully Furnished &amp; Fitted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Max of 10 desks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6 person Agile Work Stations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1 x 4 Person Meeting Room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Kitchenette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D82137B2-F063-49E4-BF29-D161893D24CD}"/>
              </a:ext>
            </a:extLst>
          </p:cNvPr>
          <p:cNvSpPr txBox="1"/>
          <p:nvPr/>
        </p:nvSpPr>
        <p:spPr>
          <a:xfrm>
            <a:off x="5956301" y="4573984"/>
            <a:ext cx="264147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5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</a:t>
            </a:r>
            <a:r>
              <a:rPr lang="en-GB" sz="1600" b="1" spc="25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PECIFICATION</a:t>
            </a:r>
            <a:endParaRPr sz="1600" b="1" spc="25" dirty="0">
              <a:solidFill>
                <a:srgbClr val="FAD8CE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0C248992-0816-B305-F1A2-44153B77367E}"/>
              </a:ext>
            </a:extLst>
          </p:cNvPr>
          <p:cNvSpPr txBox="1"/>
          <p:nvPr/>
        </p:nvSpPr>
        <p:spPr>
          <a:xfrm>
            <a:off x="376718" y="1029817"/>
            <a:ext cx="5350982" cy="25026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r>
              <a:rPr lang="en-GB" sz="1400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Kingsgate House offers economic, open plan office accommodation on its own floor opposite Holborn Underground Station.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rgbClr val="FAD8CE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spcBef>
                <a:spcPts val="95"/>
              </a:spcBef>
            </a:pPr>
            <a:r>
              <a:rPr lang="en-GB" sz="1400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Holborn offers unrivalled local amenities with numerous restaurants and retailers within a short walk on High Holborn and Kingsway.  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r>
              <a:rPr lang="en-GB" sz="1400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rgbClr val="FAD8CE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rgbClr val="FAD8CE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rgbClr val="FAD8CE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just">
              <a:lnSpc>
                <a:spcPct val="100000"/>
              </a:lnSpc>
              <a:spcBef>
                <a:spcPts val="95"/>
              </a:spcBef>
            </a:pPr>
            <a:endParaRPr sz="1400" dirty="0">
              <a:solidFill>
                <a:srgbClr val="FAD8CE"/>
              </a:solidFill>
              <a:latin typeface="Seaford Display" panose="00000500000000000000" pitchFamily="2" charset="0"/>
              <a:cs typeface="Segoe UI Semilight"/>
            </a:endParaRPr>
          </a:p>
          <a:p>
            <a:pPr marL="12700" algn="just">
              <a:lnSpc>
                <a:spcPct val="100000"/>
              </a:lnSpc>
            </a:pPr>
            <a:endParaRPr sz="1600" b="1" spc="25" dirty="0">
              <a:solidFill>
                <a:srgbClr val="FAD8CE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17" name="object 10">
            <a:extLst>
              <a:ext uri="{FF2B5EF4-FFF2-40B4-BE49-F238E27FC236}">
                <a16:creationId xmlns:a16="http://schemas.microsoft.com/office/drawing/2014/main" id="{DF39F1CC-0470-4AF0-2080-59E22AE0B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864238"/>
              </p:ext>
            </p:extLst>
          </p:nvPr>
        </p:nvGraphicFramePr>
        <p:xfrm>
          <a:off x="376718" y="2910108"/>
          <a:ext cx="5132934" cy="1356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3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232">
                  <a:extLst>
                    <a:ext uri="{9D8B030D-6E8A-4147-A177-3AD203B41FA5}">
                      <a16:colId xmlns:a16="http://schemas.microsoft.com/office/drawing/2014/main" val="3209161388"/>
                    </a:ext>
                  </a:extLst>
                </a:gridCol>
              </a:tblGrid>
              <a:tr h="3797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Floor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8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Area sq ft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8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Area sq m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8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Desks </a:t>
                      </a:r>
                      <a:endParaRPr sz="1400" dirty="0">
                        <a:solidFill>
                          <a:schemeClr val="tx1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Sixth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Fifth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First</a:t>
                      </a: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601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904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904</a:t>
                      </a: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56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84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84</a:t>
                      </a: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10       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14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14</a:t>
                      </a: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1">
            <a:extLst>
              <a:ext uri="{FF2B5EF4-FFF2-40B4-BE49-F238E27FC236}">
                <a16:creationId xmlns:a16="http://schemas.microsoft.com/office/drawing/2014/main" id="{DF3944C8-E4A2-8ABA-645C-324ED0FB3C8E}"/>
              </a:ext>
            </a:extLst>
          </p:cNvPr>
          <p:cNvSpPr txBox="1"/>
          <p:nvPr/>
        </p:nvSpPr>
        <p:spPr>
          <a:xfrm>
            <a:off x="5956301" y="1041400"/>
            <a:ext cx="3124199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25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</a:t>
            </a:r>
            <a:r>
              <a:rPr lang="en-GB" sz="1600" b="1" spc="25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LOOR PLAN – SIXTH FLOOR</a:t>
            </a:r>
            <a:endParaRPr sz="1600" b="1" spc="25" dirty="0">
              <a:solidFill>
                <a:srgbClr val="FAD8CE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2" name="object 2416">
            <a:extLst>
              <a:ext uri="{FF2B5EF4-FFF2-40B4-BE49-F238E27FC236}">
                <a16:creationId xmlns:a16="http://schemas.microsoft.com/office/drawing/2014/main" id="{066C8E8C-8DBC-A446-87FA-43A13C3B3070}"/>
              </a:ext>
            </a:extLst>
          </p:cNvPr>
          <p:cNvSpPr txBox="1"/>
          <p:nvPr/>
        </p:nvSpPr>
        <p:spPr>
          <a:xfrm>
            <a:off x="350802" y="4338871"/>
            <a:ext cx="235849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00" b="1" spc="25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MANAGED SOLUTION</a:t>
            </a:r>
            <a:endParaRPr sz="1600" b="1" spc="25" dirty="0">
              <a:solidFill>
                <a:srgbClr val="FAD8CE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2F89ADC0-5A5F-645E-E63F-090C571082B8}"/>
              </a:ext>
            </a:extLst>
          </p:cNvPr>
          <p:cNvSpPr txBox="1"/>
          <p:nvPr/>
        </p:nvSpPr>
        <p:spPr>
          <a:xfrm>
            <a:off x="350802" y="4728942"/>
            <a:ext cx="3571777" cy="22692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r>
              <a:rPr lang="en-GB" sz="1400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What is included: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All inclusive price – 6</a:t>
            </a:r>
            <a:r>
              <a:rPr lang="en-GB" sz="1400" baseline="30000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th</a:t>
            </a:r>
            <a:r>
              <a:rPr lang="en-GB" sz="1400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 - £5,250 pcm + VAT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                               - 1</a:t>
            </a:r>
            <a:r>
              <a:rPr lang="en-GB" sz="1400" baseline="30000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st</a:t>
            </a:r>
            <a:r>
              <a:rPr lang="en-GB" sz="1400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&amp; 5</a:t>
            </a:r>
            <a:r>
              <a:rPr lang="en-GB" sz="1400" baseline="30000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th</a:t>
            </a:r>
            <a:r>
              <a:rPr lang="en-GB" sz="1400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- £8,000 pcm + VAT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Internet of 100 Mbps capable of upgrade to 500 Mbps 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Cleaning 5 hour per week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Dilapidations / Reinstatement 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2 data ports per desk 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Handsets on desks </a:t>
            </a:r>
          </a:p>
          <a:p>
            <a:pPr marL="209550" indent="-1714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All utilities &amp; local taxes</a:t>
            </a:r>
            <a:endParaRPr sz="1400" dirty="0">
              <a:solidFill>
                <a:srgbClr val="FAD8CE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4" name="object 2416">
            <a:extLst>
              <a:ext uri="{FF2B5EF4-FFF2-40B4-BE49-F238E27FC236}">
                <a16:creationId xmlns:a16="http://schemas.microsoft.com/office/drawing/2014/main" id="{0B73739C-B6A2-0CA4-78FD-9DD9A2B7DD4B}"/>
              </a:ext>
            </a:extLst>
          </p:cNvPr>
          <p:cNvSpPr txBox="1"/>
          <p:nvPr/>
        </p:nvSpPr>
        <p:spPr>
          <a:xfrm>
            <a:off x="350803" y="2525028"/>
            <a:ext cx="235849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00" b="1" spc="25" dirty="0">
                <a:solidFill>
                  <a:srgbClr val="FAD8CE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SCHEDULE OF AREAS</a:t>
            </a:r>
            <a:endParaRPr sz="1600" b="1" spc="25" dirty="0">
              <a:solidFill>
                <a:srgbClr val="FAD8CE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6432C-6665-31A0-0B0C-480C71F40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632" y="1301086"/>
            <a:ext cx="4236954" cy="323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5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-190"/>
            <a:ext cx="10693400" cy="7569580"/>
          </a:xfrm>
          <a:prstGeom prst="rect">
            <a:avLst/>
          </a:prstGeom>
          <a:solidFill>
            <a:srgbClr val="E94E1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E35939E-67DB-0A54-714E-394A12BBD025}"/>
              </a:ext>
            </a:extLst>
          </p:cNvPr>
          <p:cNvSpPr txBox="1"/>
          <p:nvPr/>
        </p:nvSpPr>
        <p:spPr>
          <a:xfrm>
            <a:off x="207772" y="6427412"/>
            <a:ext cx="10276840" cy="936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8000"/>
              </a:lnSpc>
              <a:spcBef>
                <a:spcPts val="90"/>
              </a:spcBef>
            </a:pP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Misrepresentation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Act: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1.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FAD8CE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on</a:t>
            </a:r>
            <a:r>
              <a:rPr sz="800" spc="26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its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own</a:t>
            </a:r>
            <a:r>
              <a:rPr sz="800" spc="26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behalf</a:t>
            </a:r>
            <a:r>
              <a:rPr sz="800" spc="28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on</a:t>
            </a:r>
            <a:r>
              <a:rPr sz="800" spc="26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behalf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of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the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vendor/lessor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of</a:t>
            </a:r>
            <a:r>
              <a:rPr sz="800" spc="28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this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property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whose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agent</a:t>
            </a:r>
            <a:r>
              <a:rPr sz="800" spc="26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FAD8CE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is,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gives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notice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that: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(a)</a:t>
            </a:r>
            <a:r>
              <a:rPr sz="800" spc="28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these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particulars</a:t>
            </a:r>
            <a:r>
              <a:rPr sz="800" spc="28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do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not</a:t>
            </a:r>
            <a:r>
              <a:rPr sz="800" spc="29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constitute</a:t>
            </a:r>
            <a:r>
              <a:rPr sz="800" spc="30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in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whole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or</a:t>
            </a:r>
            <a:r>
              <a:rPr sz="800" spc="26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in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part</a:t>
            </a:r>
            <a:r>
              <a:rPr sz="800" spc="29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an</a:t>
            </a:r>
            <a:r>
              <a:rPr sz="800" spc="26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offer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or</a:t>
            </a:r>
            <a:r>
              <a:rPr sz="800" spc="26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contract</a:t>
            </a:r>
            <a:r>
              <a:rPr sz="800" spc="29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for</a:t>
            </a:r>
            <a:r>
              <a:rPr sz="800" spc="29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sale</a:t>
            </a:r>
            <a:r>
              <a:rPr sz="800" spc="27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FAD8CE"/>
                </a:solidFill>
                <a:latin typeface="Calibri"/>
                <a:cs typeface="Calibri"/>
              </a:rPr>
              <a:t>or</a:t>
            </a:r>
            <a:r>
              <a:rPr sz="800" spc="50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lease;</a:t>
            </a:r>
            <a:r>
              <a:rPr sz="800" spc="24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(b)</a:t>
            </a:r>
            <a:r>
              <a:rPr sz="800" spc="215" dirty="0">
                <a:solidFill>
                  <a:srgbClr val="FAD8CE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none</a:t>
            </a:r>
            <a:r>
              <a:rPr sz="800" spc="25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of</a:t>
            </a:r>
            <a:r>
              <a:rPr sz="800" spc="24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the</a:t>
            </a:r>
            <a:r>
              <a:rPr sz="800" spc="26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statements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contained</a:t>
            </a:r>
            <a:r>
              <a:rPr sz="800" spc="24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in</a:t>
            </a:r>
            <a:r>
              <a:rPr sz="800" spc="27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these</a:t>
            </a:r>
            <a:r>
              <a:rPr sz="800" spc="25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particulars</a:t>
            </a:r>
            <a:r>
              <a:rPr sz="800" spc="27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as</a:t>
            </a:r>
            <a:r>
              <a:rPr sz="800" spc="26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to</a:t>
            </a:r>
            <a:r>
              <a:rPr sz="800" spc="26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the</a:t>
            </a:r>
            <a:r>
              <a:rPr sz="800" spc="26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property</a:t>
            </a:r>
            <a:r>
              <a:rPr sz="800" spc="26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are</a:t>
            </a:r>
            <a:r>
              <a:rPr sz="800" spc="26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to</a:t>
            </a:r>
            <a:r>
              <a:rPr sz="800" spc="26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be</a:t>
            </a:r>
            <a:r>
              <a:rPr sz="800" spc="26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relied</a:t>
            </a:r>
            <a:r>
              <a:rPr sz="800" spc="24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on</a:t>
            </a:r>
            <a:r>
              <a:rPr sz="800" spc="24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as</a:t>
            </a:r>
            <a:r>
              <a:rPr sz="800" spc="25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statements</a:t>
            </a:r>
            <a:r>
              <a:rPr sz="800" spc="254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or</a:t>
            </a:r>
            <a:r>
              <a:rPr sz="800" spc="254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representations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of</a:t>
            </a:r>
            <a:r>
              <a:rPr sz="800" spc="25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fact;</a:t>
            </a:r>
            <a:r>
              <a:rPr sz="800" spc="24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and</a:t>
            </a:r>
            <a:r>
              <a:rPr sz="800" spc="23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(c)</a:t>
            </a:r>
            <a:r>
              <a:rPr sz="800" spc="25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the</a:t>
            </a:r>
            <a:r>
              <a:rPr sz="800" spc="24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vendor/lessor</a:t>
            </a:r>
            <a:r>
              <a:rPr sz="800" spc="27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does</a:t>
            </a:r>
            <a:r>
              <a:rPr sz="800" spc="24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not</a:t>
            </a:r>
            <a:r>
              <a:rPr sz="800" spc="26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make</a:t>
            </a:r>
            <a:r>
              <a:rPr sz="800" spc="24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or</a:t>
            </a:r>
            <a:r>
              <a:rPr sz="800" spc="254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give,</a:t>
            </a:r>
            <a:r>
              <a:rPr sz="800" spc="24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and</a:t>
            </a:r>
            <a:r>
              <a:rPr sz="800" spc="26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neither</a:t>
            </a:r>
            <a:r>
              <a:rPr sz="800" spc="26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FAD8CE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nor</a:t>
            </a:r>
            <a:r>
              <a:rPr sz="800" spc="24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any</a:t>
            </a:r>
            <a:r>
              <a:rPr sz="800" spc="254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of</a:t>
            </a:r>
            <a:r>
              <a:rPr sz="800" spc="25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its</a:t>
            </a:r>
            <a:r>
              <a:rPr sz="800" spc="26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members</a:t>
            </a:r>
            <a:r>
              <a:rPr sz="800" spc="254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FAD8CE"/>
                </a:solidFill>
                <a:latin typeface="Calibri"/>
                <a:cs typeface="Calibri"/>
              </a:rPr>
              <a:t>or</a:t>
            </a:r>
            <a:r>
              <a:rPr sz="800" spc="50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any</a:t>
            </a:r>
            <a:r>
              <a:rPr sz="800" spc="29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person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in</a:t>
            </a:r>
            <a:r>
              <a:rPr sz="800" spc="28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its</a:t>
            </a:r>
            <a:r>
              <a:rPr sz="800" spc="265" dirty="0">
                <a:solidFill>
                  <a:srgbClr val="FAD8CE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employment</a:t>
            </a:r>
            <a:r>
              <a:rPr sz="800" spc="30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has</a:t>
            </a:r>
            <a:r>
              <a:rPr sz="800" spc="30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any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authority</a:t>
            </a:r>
            <a:r>
              <a:rPr sz="800" spc="32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to</a:t>
            </a:r>
            <a:r>
              <a:rPr sz="800" spc="30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make</a:t>
            </a:r>
            <a:r>
              <a:rPr sz="800" spc="30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or</a:t>
            </a:r>
            <a:r>
              <a:rPr sz="800" spc="29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give,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any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representation</a:t>
            </a:r>
            <a:r>
              <a:rPr sz="800" spc="31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or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warranty</a:t>
            </a:r>
            <a:r>
              <a:rPr sz="800" spc="30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whatsoever</a:t>
            </a:r>
            <a:r>
              <a:rPr sz="800" spc="30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in</a:t>
            </a:r>
            <a:r>
              <a:rPr sz="800" spc="28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relation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to</a:t>
            </a:r>
            <a:r>
              <a:rPr sz="800" spc="33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the</a:t>
            </a:r>
            <a:r>
              <a:rPr sz="800" spc="30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property.</a:t>
            </a:r>
            <a:r>
              <a:rPr sz="800" spc="30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The</a:t>
            </a:r>
            <a:r>
              <a:rPr sz="800" spc="30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only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representations,</a:t>
            </a:r>
            <a:r>
              <a:rPr sz="800" spc="32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warranties,</a:t>
            </a:r>
            <a:r>
              <a:rPr sz="800" spc="30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undertakings</a:t>
            </a:r>
            <a:r>
              <a:rPr sz="800" spc="31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and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contractual</a:t>
            </a:r>
            <a:r>
              <a:rPr sz="800" spc="30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obligations</a:t>
            </a:r>
            <a:r>
              <a:rPr sz="800" spc="31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to</a:t>
            </a:r>
            <a:r>
              <a:rPr sz="800" spc="30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be</a:t>
            </a:r>
            <a:r>
              <a:rPr sz="800" spc="30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given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or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AD8CE"/>
                </a:solidFill>
                <a:latin typeface="Calibri"/>
                <a:cs typeface="Calibri"/>
              </a:rPr>
              <a:t>undertaken</a:t>
            </a:r>
            <a:r>
              <a:rPr sz="800" spc="500" dirty="0">
                <a:solidFill>
                  <a:srgbClr val="FAD8CE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by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vendor/lessor</a:t>
            </a:r>
            <a:r>
              <a:rPr sz="800" spc="30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are</a:t>
            </a:r>
            <a:r>
              <a:rPr sz="800" spc="31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those</a:t>
            </a:r>
            <a:r>
              <a:rPr sz="800" spc="260" dirty="0">
                <a:solidFill>
                  <a:srgbClr val="FAD8CE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contained</a:t>
            </a:r>
            <a:r>
              <a:rPr sz="800" spc="28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expressly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referred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to</a:t>
            </a:r>
            <a:r>
              <a:rPr sz="800" spc="31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in</a:t>
            </a:r>
            <a:r>
              <a:rPr sz="800" spc="27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the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written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contract</a:t>
            </a:r>
            <a:r>
              <a:rPr sz="800" spc="31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for</a:t>
            </a:r>
            <a:r>
              <a:rPr sz="800" spc="28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sale</a:t>
            </a:r>
            <a:r>
              <a:rPr sz="800" spc="29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or</a:t>
            </a:r>
            <a:r>
              <a:rPr sz="800" spc="28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agreement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for</a:t>
            </a:r>
            <a:r>
              <a:rPr sz="800" spc="31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lease</a:t>
            </a:r>
            <a:r>
              <a:rPr sz="800" spc="30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between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the</a:t>
            </a:r>
            <a:r>
              <a:rPr sz="800" spc="31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vendor/lessor</a:t>
            </a:r>
            <a:r>
              <a:rPr sz="800" spc="30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and</a:t>
            </a:r>
            <a:r>
              <a:rPr sz="800" spc="28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</a:t>
            </a:r>
            <a:r>
              <a:rPr sz="800" spc="29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purchaser</a:t>
            </a:r>
            <a:r>
              <a:rPr sz="800" spc="29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or</a:t>
            </a:r>
            <a:r>
              <a:rPr sz="800" spc="31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tenant.</a:t>
            </a:r>
            <a:r>
              <a:rPr sz="800" spc="29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2.</a:t>
            </a:r>
            <a:r>
              <a:rPr sz="800" spc="29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Prospective</a:t>
            </a:r>
            <a:r>
              <a:rPr sz="800" spc="30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purchasers</a:t>
            </a:r>
            <a:r>
              <a:rPr sz="800" spc="30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or</a:t>
            </a:r>
            <a:r>
              <a:rPr sz="800" spc="30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tenants</a:t>
            </a:r>
            <a:r>
              <a:rPr sz="800" spc="30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are</a:t>
            </a:r>
            <a:r>
              <a:rPr sz="800" spc="29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strongly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advised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to:</a:t>
            </a:r>
            <a:r>
              <a:rPr sz="800" spc="30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FAD8CE"/>
                </a:solidFill>
                <a:latin typeface="Calibri"/>
                <a:cs typeface="Calibri"/>
              </a:rPr>
              <a:t>(a)</a:t>
            </a:r>
            <a:r>
              <a:rPr sz="800" spc="50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satisfy</a:t>
            </a:r>
            <a:r>
              <a:rPr sz="800" spc="26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themselves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as</a:t>
            </a:r>
            <a:r>
              <a:rPr sz="800" spc="29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to</a:t>
            </a:r>
            <a:r>
              <a:rPr sz="800" spc="29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the</a:t>
            </a:r>
            <a:r>
              <a:rPr sz="800" spc="28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correctness</a:t>
            </a:r>
            <a:r>
              <a:rPr sz="800" spc="29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of</a:t>
            </a:r>
            <a:r>
              <a:rPr sz="800" spc="229" dirty="0">
                <a:solidFill>
                  <a:srgbClr val="FAD8CE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each</a:t>
            </a:r>
            <a:r>
              <a:rPr sz="800" spc="28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statement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contained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in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these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particulars;</a:t>
            </a:r>
            <a:r>
              <a:rPr sz="800" spc="30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(b)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inspect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property</a:t>
            </a:r>
            <a:r>
              <a:rPr sz="800" spc="28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neighbouring</a:t>
            </a:r>
            <a:r>
              <a:rPr sz="800" spc="29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area;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(c)</a:t>
            </a:r>
            <a:r>
              <a:rPr sz="800" spc="27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ensure</a:t>
            </a:r>
            <a:r>
              <a:rPr sz="800" spc="29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that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any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items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expressed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to</a:t>
            </a:r>
            <a:r>
              <a:rPr sz="800" spc="29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be</a:t>
            </a:r>
            <a:r>
              <a:rPr sz="800" spc="29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included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are</a:t>
            </a:r>
            <a:r>
              <a:rPr sz="800" spc="28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available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in</a:t>
            </a:r>
            <a:r>
              <a:rPr sz="800" spc="27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working</a:t>
            </a:r>
            <a:r>
              <a:rPr sz="800" spc="28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order;</a:t>
            </a:r>
            <a:r>
              <a:rPr sz="800" spc="30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(d)</a:t>
            </a:r>
            <a:r>
              <a:rPr sz="800" spc="27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arrange</a:t>
            </a:r>
            <a:r>
              <a:rPr sz="800" spc="29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spc="-50" dirty="0">
                <a:solidFill>
                  <a:srgbClr val="FAD8CE"/>
                </a:solidFill>
                <a:latin typeface="Calibri"/>
                <a:cs typeface="Calibri"/>
              </a:rPr>
              <a:t>a</a:t>
            </a:r>
            <a:r>
              <a:rPr sz="800" spc="50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full</a:t>
            </a:r>
            <a:r>
              <a:rPr sz="800" spc="25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structural</a:t>
            </a:r>
            <a:r>
              <a:rPr sz="800" spc="30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(and</a:t>
            </a:r>
            <a:r>
              <a:rPr sz="800" spc="25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where</a:t>
            </a:r>
            <a:r>
              <a:rPr sz="800" spc="28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appropriate</a:t>
            </a:r>
            <a:r>
              <a:rPr sz="800" spc="32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environmental)</a:t>
            </a:r>
            <a:r>
              <a:rPr sz="800" spc="250" dirty="0">
                <a:solidFill>
                  <a:srgbClr val="FAD8CE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survey</a:t>
            </a:r>
            <a:r>
              <a:rPr sz="800" spc="26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of</a:t>
            </a:r>
            <a:r>
              <a:rPr sz="800" spc="24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the</a:t>
            </a:r>
            <a:r>
              <a:rPr sz="800" spc="27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property;</a:t>
            </a:r>
            <a:r>
              <a:rPr sz="800" spc="28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and</a:t>
            </a:r>
            <a:r>
              <a:rPr sz="800" spc="25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(e)</a:t>
            </a:r>
            <a:r>
              <a:rPr sz="800" spc="254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carry</a:t>
            </a:r>
            <a:r>
              <a:rPr sz="800" spc="27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out</a:t>
            </a:r>
            <a:r>
              <a:rPr sz="800" spc="265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all</a:t>
            </a:r>
            <a:r>
              <a:rPr sz="800" spc="28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necessary</a:t>
            </a:r>
            <a:r>
              <a:rPr sz="800" spc="24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searches</a:t>
            </a:r>
            <a:r>
              <a:rPr sz="800" spc="27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and</a:t>
            </a:r>
            <a:r>
              <a:rPr sz="800" spc="25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AD8CE"/>
                </a:solidFill>
                <a:latin typeface="Calibri"/>
                <a:cs typeface="Calibri"/>
              </a:rPr>
              <a:t>enquiries.</a:t>
            </a:r>
            <a:r>
              <a:rPr sz="800" spc="260" dirty="0">
                <a:solidFill>
                  <a:srgbClr val="FAD8CE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rgbClr val="FAD8CE"/>
                </a:solidFill>
                <a:latin typeface="Calibri"/>
                <a:cs typeface="Calibri"/>
              </a:rPr>
              <a:t>April 2026.</a:t>
            </a:r>
            <a:endParaRPr sz="800" dirty="0">
              <a:solidFill>
                <a:srgbClr val="FAD8CE"/>
              </a:solidFill>
              <a:latin typeface="Calibri"/>
              <a:cs typeface="Calibri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C2CAA7E4-70D1-C5E0-346A-2CCBD5D25FEA}"/>
              </a:ext>
            </a:extLst>
          </p:cNvPr>
          <p:cNvSpPr txBox="1"/>
          <p:nvPr/>
        </p:nvSpPr>
        <p:spPr>
          <a:xfrm>
            <a:off x="6784341" y="1504012"/>
            <a:ext cx="3047804" cy="59439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b="1" u="sng" dirty="0">
                <a:solidFill>
                  <a:srgbClr val="FAD8CE"/>
                </a:solidFill>
                <a:latin typeface="Segoe UI Semibold"/>
                <a:cs typeface="Segoe UI Semibold"/>
              </a:rPr>
              <a:t>FOR</a:t>
            </a:r>
            <a:r>
              <a:rPr b="1" u="sng" spc="-80" dirty="0">
                <a:solidFill>
                  <a:srgbClr val="FAD8CE"/>
                </a:solidFill>
                <a:latin typeface="Segoe UI Semibold"/>
                <a:cs typeface="Segoe UI Semibold"/>
              </a:rPr>
              <a:t> </a:t>
            </a:r>
            <a:r>
              <a:rPr b="1" u="sng" dirty="0">
                <a:solidFill>
                  <a:srgbClr val="FAD8CE"/>
                </a:solidFill>
                <a:latin typeface="Segoe UI Semibold"/>
                <a:cs typeface="Segoe UI Semibold"/>
              </a:rPr>
              <a:t>MORE</a:t>
            </a:r>
            <a:r>
              <a:rPr b="1" u="sng" spc="-85" dirty="0">
                <a:solidFill>
                  <a:srgbClr val="FAD8CE"/>
                </a:solidFill>
                <a:latin typeface="Segoe UI Semibold"/>
                <a:cs typeface="Segoe UI Semibold"/>
              </a:rPr>
              <a:t> </a:t>
            </a:r>
            <a:r>
              <a:rPr b="1" u="sng" spc="-20" dirty="0">
                <a:solidFill>
                  <a:srgbClr val="FAD8CE"/>
                </a:solidFill>
                <a:latin typeface="Segoe UI Semibold"/>
                <a:cs typeface="Segoe UI Semibold"/>
              </a:rPr>
              <a:t>INFORMATION</a:t>
            </a:r>
            <a:endParaRPr u="sng" dirty="0">
              <a:solidFill>
                <a:srgbClr val="FAD8CE"/>
              </a:solidFill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100" b="0" dirty="0">
                <a:solidFill>
                  <a:srgbClr val="FAD8CE"/>
                </a:solidFill>
                <a:latin typeface="Segoe UI Light"/>
                <a:cs typeface="Segoe UI Light"/>
              </a:rPr>
              <a:t>STRICTLY</a:t>
            </a:r>
            <a:r>
              <a:rPr sz="1100" b="0" spc="30" dirty="0">
                <a:solidFill>
                  <a:srgbClr val="FAD8CE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AD8CE"/>
                </a:solidFill>
                <a:latin typeface="Segoe UI Light"/>
                <a:cs typeface="Segoe UI Light"/>
              </a:rPr>
              <a:t>THROUGH</a:t>
            </a:r>
            <a:r>
              <a:rPr sz="1100" b="0" spc="30" dirty="0">
                <a:solidFill>
                  <a:srgbClr val="FAD8CE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AD8CE"/>
                </a:solidFill>
                <a:latin typeface="Segoe UI Light"/>
                <a:cs typeface="Segoe UI Light"/>
              </a:rPr>
              <a:t>THE</a:t>
            </a:r>
            <a:r>
              <a:rPr sz="1100" b="0" spc="45" dirty="0">
                <a:solidFill>
                  <a:srgbClr val="FAD8CE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AD8CE"/>
                </a:solidFill>
                <a:latin typeface="Segoe UI Light"/>
                <a:cs typeface="Segoe UI Light"/>
              </a:rPr>
              <a:t>LETTING</a:t>
            </a:r>
            <a:r>
              <a:rPr sz="1100" b="0" spc="75" dirty="0">
                <a:solidFill>
                  <a:srgbClr val="FAD8CE"/>
                </a:solidFill>
                <a:latin typeface="Segoe UI Light"/>
                <a:cs typeface="Segoe UI Light"/>
              </a:rPr>
              <a:t> </a:t>
            </a:r>
            <a:r>
              <a:rPr sz="1100" b="0" spc="-10" dirty="0">
                <a:solidFill>
                  <a:srgbClr val="FAD8CE"/>
                </a:solidFill>
                <a:latin typeface="Segoe UI Light"/>
                <a:cs typeface="Segoe UI Light"/>
              </a:rPr>
              <a:t>AGENT:</a:t>
            </a:r>
            <a:endParaRPr sz="1100" dirty="0">
              <a:solidFill>
                <a:srgbClr val="FAD8CE"/>
              </a:solidFill>
              <a:latin typeface="Segoe UI Light"/>
              <a:cs typeface="Segoe UI Light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B1279DE-7A60-CF7F-B58B-AE05FE38AF1C}"/>
              </a:ext>
            </a:extLst>
          </p:cNvPr>
          <p:cNvSpPr txBox="1"/>
          <p:nvPr/>
        </p:nvSpPr>
        <p:spPr>
          <a:xfrm>
            <a:off x="8738871" y="2717800"/>
            <a:ext cx="2452370" cy="80983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b="1" u="sng" dirty="0">
                <a:solidFill>
                  <a:srgbClr val="FAD8CE"/>
                </a:solidFill>
                <a:latin typeface="Segoe UI Semibold"/>
                <a:cs typeface="Segoe UI Semibold"/>
              </a:rPr>
              <a:t>CHARLES FOGG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AD8CE"/>
                </a:solidFill>
                <a:latin typeface="Segoe UI Semibold"/>
                <a:cs typeface="Segoe UI Semibold"/>
              </a:rPr>
              <a:t>c.fogg@kinneygreen.com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AD8CE"/>
                </a:solidFill>
                <a:latin typeface="Segoe UI Semibold"/>
                <a:cs typeface="Segoe UI Semibold"/>
              </a:rPr>
              <a:t>+44 (0)7841 782 124</a:t>
            </a:r>
            <a:endParaRPr sz="1100" dirty="0">
              <a:solidFill>
                <a:srgbClr val="FAD8CE"/>
              </a:solidFill>
              <a:latin typeface="Segoe UI Semibold"/>
              <a:cs typeface="Segoe UI Semibold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D49CE9F4-E1B4-734C-C93F-FA4E42EE00C4}"/>
              </a:ext>
            </a:extLst>
          </p:cNvPr>
          <p:cNvSpPr txBox="1"/>
          <p:nvPr/>
        </p:nvSpPr>
        <p:spPr>
          <a:xfrm>
            <a:off x="6784340" y="2717801"/>
            <a:ext cx="3362959" cy="812732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b="1" u="sng" dirty="0">
                <a:solidFill>
                  <a:srgbClr val="FAD8CE"/>
                </a:solidFill>
                <a:latin typeface="Segoe UI Semibold"/>
                <a:cs typeface="Segoe UI Semibold"/>
              </a:rPr>
              <a:t>JAMES PROCTOR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AD8CE"/>
                </a:solidFill>
                <a:latin typeface="Segoe UI Semibold"/>
                <a:cs typeface="Segoe UI Semibold"/>
              </a:rPr>
              <a:t>j.proctor@kinneygreen.com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AD8CE"/>
                </a:solidFill>
                <a:latin typeface="Segoe UI Semibold"/>
                <a:cs typeface="Segoe UI Semibold"/>
              </a:rPr>
              <a:t>+44 (0)7779 789 957</a:t>
            </a:r>
            <a:endParaRPr sz="1100" dirty="0">
              <a:solidFill>
                <a:srgbClr val="FAD8CE"/>
              </a:solidFill>
              <a:latin typeface="Segoe UI Semibold"/>
              <a:cs typeface="Segoe UI Semibol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8A9996-EFCE-15F7-3062-1D0BF12D7D1A}"/>
              </a:ext>
            </a:extLst>
          </p:cNvPr>
          <p:cNvGrpSpPr/>
          <p:nvPr/>
        </p:nvGrpSpPr>
        <p:grpSpPr>
          <a:xfrm>
            <a:off x="393700" y="1177859"/>
            <a:ext cx="5859848" cy="4283141"/>
            <a:chOff x="181890" y="302999"/>
            <a:chExt cx="5859848" cy="428314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6D9EC18-99E2-09C9-CA6E-14E749D40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181890" y="302999"/>
              <a:ext cx="5859848" cy="428314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267FE55-E7F3-FA82-A93D-AC86395E7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0500" y="1539478"/>
              <a:ext cx="762000" cy="18454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520624E-37F9-3FE7-A852-FF3095D9B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6100" y="2486025"/>
              <a:ext cx="264379" cy="20562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C6F0317-7ABB-6921-1C7C-74AC1025D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03500" y="2790825"/>
              <a:ext cx="264379" cy="20562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6615A24-E978-0653-4265-B04CA07F5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700" y="3034441"/>
              <a:ext cx="264379" cy="20562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887C857-1A09-4250-8437-709858375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5300" y="885825"/>
              <a:ext cx="264379" cy="20562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01BF7D8-E1D0-B633-F283-2BF8A46EE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4300" y="3875444"/>
              <a:ext cx="264379" cy="205628"/>
            </a:xfrm>
            <a:prstGeom prst="rect">
              <a:avLst/>
            </a:prstGeom>
          </p:spPr>
        </p:pic>
        <p:cxnSp>
          <p:nvCxnSpPr>
            <p:cNvPr id="32" name="Curved Connector 8">
              <a:extLst>
                <a:ext uri="{FF2B5EF4-FFF2-40B4-BE49-F238E27FC236}">
                  <a16:creationId xmlns:a16="http://schemas.microsoft.com/office/drawing/2014/main" id="{E35B0D5A-2768-8E0F-F6FD-A6E4DDD81D95}"/>
                </a:ext>
              </a:extLst>
            </p:cNvPr>
            <p:cNvCxnSpPr/>
            <p:nvPr/>
          </p:nvCxnSpPr>
          <p:spPr>
            <a:xfrm>
              <a:off x="5761066" y="1593651"/>
              <a:ext cx="216000" cy="76200"/>
            </a:xfrm>
            <a:prstGeom prst="curvedConnector3">
              <a:avLst>
                <a:gd name="adj1" fmla="val 44304"/>
              </a:avLst>
            </a:prstGeom>
            <a:ln w="15875">
              <a:solidFill>
                <a:srgbClr val="576D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49AB939-45EF-3047-4BA4-D4C2839ED8B4}"/>
                </a:ext>
              </a:extLst>
            </p:cNvPr>
            <p:cNvCxnSpPr/>
            <p:nvPr/>
          </p:nvCxnSpPr>
          <p:spPr>
            <a:xfrm>
              <a:off x="5757724" y="1631322"/>
              <a:ext cx="216000" cy="429"/>
            </a:xfrm>
            <a:prstGeom prst="line">
              <a:avLst/>
            </a:prstGeom>
            <a:ln w="15875">
              <a:solidFill>
                <a:srgbClr val="576D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A514A66-BD56-A844-70EF-BE1AC86E7BE6}"/>
                </a:ext>
              </a:extLst>
            </p:cNvPr>
            <p:cNvGrpSpPr/>
            <p:nvPr/>
          </p:nvGrpSpPr>
          <p:grpSpPr>
            <a:xfrm>
              <a:off x="695988" y="3006994"/>
              <a:ext cx="307316" cy="233075"/>
              <a:chOff x="6672124" y="2911078"/>
              <a:chExt cx="243331" cy="184547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8C3C9777-F27D-141E-5672-8A72256062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4201" t="1" r="4127" b="-1"/>
              <a:stretch/>
            </p:blipFill>
            <p:spPr>
              <a:xfrm>
                <a:off x="6674114" y="2911078"/>
                <a:ext cx="241341" cy="184547"/>
              </a:xfrm>
              <a:prstGeom prst="rect">
                <a:avLst/>
              </a:prstGeom>
            </p:spPr>
          </p:pic>
          <p:cxnSp>
            <p:nvCxnSpPr>
              <p:cNvPr id="36" name="Curved Connector 44">
                <a:extLst>
                  <a:ext uri="{FF2B5EF4-FFF2-40B4-BE49-F238E27FC236}">
                    <a16:creationId xmlns:a16="http://schemas.microsoft.com/office/drawing/2014/main" id="{1CF80DAA-B614-A6D3-1481-2B7BDEE92BE3}"/>
                  </a:ext>
                </a:extLst>
              </p:cNvPr>
              <p:cNvCxnSpPr/>
              <p:nvPr/>
            </p:nvCxnSpPr>
            <p:spPr>
              <a:xfrm>
                <a:off x="6675466" y="2965251"/>
                <a:ext cx="216000" cy="76200"/>
              </a:xfrm>
              <a:prstGeom prst="curvedConnector3">
                <a:avLst>
                  <a:gd name="adj1" fmla="val 44304"/>
                </a:avLst>
              </a:prstGeom>
              <a:ln w="15875">
                <a:solidFill>
                  <a:srgbClr val="576D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3B3E0C5-078E-FB03-A790-F4F825258A76}"/>
                  </a:ext>
                </a:extLst>
              </p:cNvPr>
              <p:cNvCxnSpPr/>
              <p:nvPr/>
            </p:nvCxnSpPr>
            <p:spPr>
              <a:xfrm>
                <a:off x="6672124" y="3002922"/>
                <a:ext cx="216000" cy="429"/>
              </a:xfrm>
              <a:prstGeom prst="line">
                <a:avLst/>
              </a:prstGeom>
              <a:ln w="15875">
                <a:solidFill>
                  <a:srgbClr val="576D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Diamond 37">
            <a:extLst>
              <a:ext uri="{FF2B5EF4-FFF2-40B4-BE49-F238E27FC236}">
                <a16:creationId xmlns:a16="http://schemas.microsoft.com/office/drawing/2014/main" id="{E2D16520-F10F-EFB3-EBDF-0AA0C1B58312}"/>
              </a:ext>
            </a:extLst>
          </p:cNvPr>
          <p:cNvSpPr/>
          <p:nvPr/>
        </p:nvSpPr>
        <p:spPr>
          <a:xfrm>
            <a:off x="2927482" y="3348426"/>
            <a:ext cx="211810" cy="218087"/>
          </a:xfrm>
          <a:prstGeom prst="diamond">
            <a:avLst/>
          </a:prstGeom>
          <a:solidFill>
            <a:srgbClr val="E94E1B"/>
          </a:solidFill>
          <a:ln>
            <a:solidFill>
              <a:srgbClr val="FAD8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3A189A-2F24-2976-B1E5-8DBD7A1F61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7580" y="3832566"/>
            <a:ext cx="29813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94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</TotalTime>
  <Words>488</Words>
  <Application>Microsoft Office PowerPoint</Application>
  <PresentationFormat>Custom</PresentationFormat>
  <Paragraphs>60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Aktiv Grotesk Medium</vt:lpstr>
      <vt:lpstr>Arial</vt:lpstr>
      <vt:lpstr>Atten New Bold</vt:lpstr>
      <vt:lpstr>Avenir Next LT Pro Demi</vt:lpstr>
      <vt:lpstr>Calibri</vt:lpstr>
      <vt:lpstr>Gill Sans Nova Light</vt:lpstr>
      <vt:lpstr>Palatino Linotype</vt:lpstr>
      <vt:lpstr>Seaford Display</vt:lpstr>
      <vt:lpstr>Segoe UI Light</vt:lpstr>
      <vt:lpstr>Segoe UI Semibold</vt:lpstr>
      <vt:lpstr>Wingdings</vt:lpstr>
      <vt:lpstr>Office Theme</vt:lpstr>
      <vt:lpstr>PowerPoint Presentation</vt:lpstr>
      <vt:lpstr>PowerPoint Presentation</vt:lpstr>
      <vt:lpstr>KINGSGATE HOUSE, 115 HIGH HOLBORN,WC1V 6JJ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5,267 SQ FT OF NEW  FULLY FITTED SPACE  AVAILABLE FOR  IMMEDIATE OCCUPATION</dc:title>
  <dc:creator>Anne Housden</dc:creator>
  <cp:lastModifiedBy>Joanna Gospage</cp:lastModifiedBy>
  <cp:revision>27</cp:revision>
  <dcterms:created xsi:type="dcterms:W3CDTF">2022-04-28T14:46:34Z</dcterms:created>
  <dcterms:modified xsi:type="dcterms:W3CDTF">2026-03-26T09:35:28Z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2022-04-28T00:00:00Z</vt:filetime>
  </property>
</Properties>
</file>