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0693400" cy="7556500"/>
  <p:notesSz cx="6858000" cy="9144000"/>
  <p:embeddedFontLst>
    <p:embeddedFont>
      <p:font typeface="Arial MT Pro" panose="020B0604020202020204" charset="0"/>
      <p:regular r:id="rId8"/>
    </p:embeddedFont>
    <p:embeddedFont>
      <p:font typeface="Arial MT Pro Bold" panose="020B0604020202020204" charset="0"/>
      <p:regular r:id="rId9"/>
    </p:embeddedFont>
    <p:embeddedFont>
      <p:font typeface="Bebas Neue" panose="020B0606020202050201" pitchFamily="34" charset="0"/>
      <p:regular r:id="rId10"/>
    </p:embeddedFont>
    <p:embeddedFont>
      <p:font typeface="Bebas Neue Bold" panose="020B0604020202020204" charset="0"/>
      <p:regular r:id="rId11"/>
    </p:embeddedFont>
    <p:embeddedFont>
      <p:font typeface="Mango Grotesque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7" d="100"/>
          <a:sy n="107" d="100"/>
        </p:scale>
        <p:origin x="121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2EC"/>
        </a:solidFill>
        <a:effectLst/>
      </p:bgPr>
    </p:bg>
    <p:spTree>
      <p:nvGrpSpPr>
        <p:cNvPr id="1" name=""/>
        <p:cNvGrpSpPr/>
        <p:nvPr/>
      </p:nvGrpSpPr>
      <p:grpSpPr>
        <a:xfrm>
          <a:off x="0" y="0"/>
          <a:ext cx="0" cy="0"/>
          <a:chOff x="0" y="0"/>
          <a:chExt cx="0" cy="0"/>
        </a:xfrm>
      </p:grpSpPr>
      <p:sp>
        <p:nvSpPr>
          <p:cNvPr id="2" name="Freeform 2"/>
          <p:cNvSpPr/>
          <p:nvPr/>
        </p:nvSpPr>
        <p:spPr>
          <a:xfrm>
            <a:off x="340541" y="400195"/>
            <a:ext cx="1411082" cy="467951"/>
          </a:xfrm>
          <a:custGeom>
            <a:avLst/>
            <a:gdLst/>
            <a:ahLst/>
            <a:cxnLst/>
            <a:rect l="l" t="t" r="r" b="b"/>
            <a:pathLst>
              <a:path w="1411082" h="467951">
                <a:moveTo>
                  <a:pt x="0" y="0"/>
                </a:moveTo>
                <a:lnTo>
                  <a:pt x="1411082" y="0"/>
                </a:lnTo>
                <a:lnTo>
                  <a:pt x="1411082" y="467951"/>
                </a:lnTo>
                <a:lnTo>
                  <a:pt x="0" y="467951"/>
                </a:lnTo>
                <a:lnTo>
                  <a:pt x="0" y="0"/>
                </a:lnTo>
                <a:close/>
              </a:path>
            </a:pathLst>
          </a:custGeom>
          <a:blipFill>
            <a:blip r:embed="rId2"/>
            <a:stretch>
              <a:fillRect/>
            </a:stretch>
          </a:blipFill>
        </p:spPr>
        <p:txBody>
          <a:bodyPr/>
          <a:lstStyle/>
          <a:p>
            <a:endParaRPr lang="en-GB"/>
          </a:p>
        </p:txBody>
      </p:sp>
      <p:sp>
        <p:nvSpPr>
          <p:cNvPr id="3" name="AutoShape 3"/>
          <p:cNvSpPr/>
          <p:nvPr/>
        </p:nvSpPr>
        <p:spPr>
          <a:xfrm>
            <a:off x="345304" y="6172660"/>
            <a:ext cx="0" cy="6299509"/>
          </a:xfrm>
          <a:prstGeom prst="line">
            <a:avLst/>
          </a:prstGeom>
          <a:ln w="9525" cap="flat">
            <a:solidFill>
              <a:srgbClr val="000000"/>
            </a:solidFill>
            <a:prstDash val="solid"/>
            <a:headEnd type="none" w="sm" len="sm"/>
            <a:tailEnd type="none" w="sm" len="sm"/>
          </a:ln>
        </p:spPr>
        <p:txBody>
          <a:bodyPr/>
          <a:lstStyle/>
          <a:p>
            <a:endParaRPr lang="en-GB"/>
          </a:p>
        </p:txBody>
      </p:sp>
      <p:sp>
        <p:nvSpPr>
          <p:cNvPr id="5" name="Freeform 5"/>
          <p:cNvSpPr/>
          <p:nvPr/>
        </p:nvSpPr>
        <p:spPr>
          <a:xfrm>
            <a:off x="3760278" y="3519242"/>
            <a:ext cx="6735444" cy="3650234"/>
          </a:xfrm>
          <a:custGeom>
            <a:avLst/>
            <a:gdLst/>
            <a:ahLst/>
            <a:cxnLst/>
            <a:rect l="l" t="t" r="r" b="b"/>
            <a:pathLst>
              <a:path w="6735444" h="3650234">
                <a:moveTo>
                  <a:pt x="0" y="0"/>
                </a:moveTo>
                <a:lnTo>
                  <a:pt x="6735444" y="0"/>
                </a:lnTo>
                <a:lnTo>
                  <a:pt x="6735444" y="3650234"/>
                </a:lnTo>
                <a:lnTo>
                  <a:pt x="0" y="3650234"/>
                </a:lnTo>
                <a:lnTo>
                  <a:pt x="0" y="0"/>
                </a:lnTo>
                <a:close/>
              </a:path>
            </a:pathLst>
          </a:custGeom>
          <a:blipFill>
            <a:blip r:embed="rId3"/>
            <a:stretch>
              <a:fillRect t="-3793"/>
            </a:stretch>
          </a:blipFill>
        </p:spPr>
        <p:txBody>
          <a:bodyPr/>
          <a:lstStyle/>
          <a:p>
            <a:endParaRPr lang="en-GB"/>
          </a:p>
        </p:txBody>
      </p:sp>
      <p:sp>
        <p:nvSpPr>
          <p:cNvPr id="6" name="TextBox 6"/>
          <p:cNvSpPr txBox="1"/>
          <p:nvPr/>
        </p:nvSpPr>
        <p:spPr>
          <a:xfrm>
            <a:off x="378853" y="6155710"/>
            <a:ext cx="3113147" cy="940043"/>
          </a:xfrm>
          <a:prstGeom prst="rect">
            <a:avLst/>
          </a:prstGeom>
        </p:spPr>
        <p:txBody>
          <a:bodyPr lIns="0" tIns="0" rIns="0" bIns="0" rtlCol="0" anchor="t">
            <a:spAutoFit/>
          </a:bodyPr>
          <a:lstStyle/>
          <a:p>
            <a:pPr algn="l">
              <a:lnSpc>
                <a:spcPts val="2463"/>
              </a:lnSpc>
            </a:pPr>
            <a:r>
              <a:rPr lang="en-US" sz="2346" b="1">
                <a:solidFill>
                  <a:srgbClr val="000000"/>
                </a:solidFill>
                <a:latin typeface="Bebas Neue Bold"/>
                <a:ea typeface="Bebas Neue Bold"/>
                <a:cs typeface="Bebas Neue Bold"/>
                <a:sym typeface="Bebas Neue Bold"/>
              </a:rPr>
              <a:t>15,305 sq ft of </a:t>
            </a:r>
          </a:p>
          <a:p>
            <a:pPr algn="l">
              <a:lnSpc>
                <a:spcPts val="2463"/>
              </a:lnSpc>
            </a:pPr>
            <a:r>
              <a:rPr lang="en-US" sz="2346" b="1">
                <a:solidFill>
                  <a:srgbClr val="000000"/>
                </a:solidFill>
                <a:latin typeface="Bebas Neue Bold"/>
                <a:ea typeface="Bebas Neue Bold"/>
                <a:cs typeface="Bebas Neue Bold"/>
                <a:sym typeface="Bebas Neue Bold"/>
              </a:rPr>
              <a:t>lab &amp; open PLAN </a:t>
            </a:r>
          </a:p>
          <a:p>
            <a:pPr algn="l">
              <a:lnSpc>
                <a:spcPts val="2463"/>
              </a:lnSpc>
            </a:pPr>
            <a:r>
              <a:rPr lang="en-US" sz="2346" b="1">
                <a:solidFill>
                  <a:srgbClr val="000000"/>
                </a:solidFill>
                <a:latin typeface="Bebas Neue Bold"/>
                <a:ea typeface="Bebas Neue Bold"/>
                <a:cs typeface="Bebas Neue Bold"/>
                <a:sym typeface="Bebas Neue Bold"/>
              </a:rPr>
              <a:t>office space</a:t>
            </a:r>
          </a:p>
        </p:txBody>
      </p:sp>
      <p:sp>
        <p:nvSpPr>
          <p:cNvPr id="7" name="TextBox 7"/>
          <p:cNvSpPr txBox="1"/>
          <p:nvPr/>
        </p:nvSpPr>
        <p:spPr>
          <a:xfrm>
            <a:off x="340541" y="3482852"/>
            <a:ext cx="3022043" cy="1565275"/>
          </a:xfrm>
          <a:prstGeom prst="rect">
            <a:avLst/>
          </a:prstGeom>
        </p:spPr>
        <p:txBody>
          <a:bodyPr lIns="0" tIns="0" rIns="0" bIns="0" rtlCol="0" anchor="t">
            <a:spAutoFit/>
          </a:bodyPr>
          <a:lstStyle/>
          <a:p>
            <a:pPr algn="l">
              <a:lnSpc>
                <a:spcPts val="1400"/>
              </a:lnSpc>
            </a:pPr>
            <a:r>
              <a:rPr lang="en-US" sz="1000" b="1">
                <a:solidFill>
                  <a:srgbClr val="000000"/>
                </a:solidFill>
                <a:latin typeface="Arial MT Pro Bold"/>
                <a:ea typeface="Arial MT Pro Bold"/>
                <a:cs typeface="Arial MT Pro Bold"/>
                <a:sym typeface="Arial MT Pro Bold"/>
              </a:rPr>
              <a:t>Unit 315 is a two storey laboratory building providing fully-fitted lab and open-plan office space, to be taken in its entirety. </a:t>
            </a:r>
          </a:p>
          <a:p>
            <a:pPr algn="l">
              <a:lnSpc>
                <a:spcPts val="1400"/>
              </a:lnSpc>
            </a:pPr>
            <a:endParaRPr lang="en-US" sz="1000" b="1">
              <a:solidFill>
                <a:srgbClr val="000000"/>
              </a:solidFill>
              <a:latin typeface="Arial MT Pro Bold"/>
              <a:ea typeface="Arial MT Pro Bold"/>
              <a:cs typeface="Arial MT Pro Bold"/>
              <a:sym typeface="Arial MT Pro Bold"/>
            </a:endParaRPr>
          </a:p>
          <a:p>
            <a:pPr algn="l">
              <a:lnSpc>
                <a:spcPts val="1400"/>
              </a:lnSpc>
            </a:pPr>
            <a:r>
              <a:rPr lang="en-US" sz="1000">
                <a:solidFill>
                  <a:srgbClr val="000000"/>
                </a:solidFill>
                <a:latin typeface="Arial MT Pro"/>
                <a:ea typeface="Arial MT Pro"/>
                <a:cs typeface="Arial MT Pro"/>
                <a:sym typeface="Arial MT Pro"/>
              </a:rPr>
              <a:t>The property will suit a range of R&amp;D occupiers looking for a lab-enabled building at superior value.</a:t>
            </a:r>
          </a:p>
          <a:p>
            <a:pPr algn="l">
              <a:lnSpc>
                <a:spcPts val="1400"/>
              </a:lnSpc>
            </a:pPr>
            <a:endParaRPr lang="en-US" sz="1000">
              <a:solidFill>
                <a:srgbClr val="000000"/>
              </a:solidFill>
              <a:latin typeface="Arial MT Pro"/>
              <a:ea typeface="Arial MT Pro"/>
              <a:cs typeface="Arial MT Pro"/>
              <a:sym typeface="Arial MT Pro"/>
            </a:endParaRPr>
          </a:p>
          <a:p>
            <a:pPr algn="l">
              <a:lnSpc>
                <a:spcPts val="1400"/>
              </a:lnSpc>
            </a:pPr>
            <a:endParaRPr lang="en-US" sz="1000">
              <a:solidFill>
                <a:srgbClr val="000000"/>
              </a:solidFill>
              <a:latin typeface="Arial MT Pro"/>
              <a:ea typeface="Arial MT Pro"/>
              <a:cs typeface="Arial MT Pro"/>
              <a:sym typeface="Arial MT Pro"/>
            </a:endParaRPr>
          </a:p>
          <a:p>
            <a:pPr algn="l">
              <a:lnSpc>
                <a:spcPts val="1400"/>
              </a:lnSpc>
            </a:pPr>
            <a:endParaRPr lang="en-US" sz="1000">
              <a:solidFill>
                <a:srgbClr val="000000"/>
              </a:solidFill>
              <a:latin typeface="Arial MT Pro"/>
              <a:ea typeface="Arial MT Pro"/>
              <a:cs typeface="Arial MT Pro"/>
              <a:sym typeface="Arial MT Pro"/>
            </a:endParaRPr>
          </a:p>
        </p:txBody>
      </p:sp>
      <p:sp>
        <p:nvSpPr>
          <p:cNvPr id="8" name="TextBox 8"/>
          <p:cNvSpPr txBox="1"/>
          <p:nvPr/>
        </p:nvSpPr>
        <p:spPr>
          <a:xfrm>
            <a:off x="306311" y="953871"/>
            <a:ext cx="4577381" cy="3167778"/>
          </a:xfrm>
          <a:prstGeom prst="rect">
            <a:avLst/>
          </a:prstGeom>
        </p:spPr>
        <p:txBody>
          <a:bodyPr lIns="0" tIns="0" rIns="0" bIns="0" rtlCol="0" anchor="t">
            <a:spAutoFit/>
          </a:bodyPr>
          <a:lstStyle/>
          <a:p>
            <a:pPr algn="just">
              <a:lnSpc>
                <a:spcPts val="22426"/>
              </a:lnSpc>
            </a:pPr>
            <a:r>
              <a:rPr lang="en-US" sz="21358" b="1">
                <a:solidFill>
                  <a:srgbClr val="FD0031"/>
                </a:solidFill>
                <a:latin typeface="Mango Grotesque Bold"/>
                <a:ea typeface="Mango Grotesque Bold"/>
                <a:cs typeface="Mango Grotesque Bold"/>
                <a:sym typeface="Mango Grotesque Bold"/>
              </a:rPr>
              <a:t>315</a:t>
            </a:r>
          </a:p>
        </p:txBody>
      </p:sp>
      <p:sp>
        <p:nvSpPr>
          <p:cNvPr id="9" name="TextBox 9"/>
          <p:cNvSpPr txBox="1"/>
          <p:nvPr/>
        </p:nvSpPr>
        <p:spPr>
          <a:xfrm>
            <a:off x="2792015" y="1310918"/>
            <a:ext cx="6288485" cy="1435714"/>
          </a:xfrm>
          <a:prstGeom prst="rect">
            <a:avLst/>
          </a:prstGeom>
        </p:spPr>
        <p:txBody>
          <a:bodyPr wrap="square" lIns="0" tIns="0" rIns="0" bIns="0" rtlCol="0" anchor="t">
            <a:spAutoFit/>
          </a:bodyPr>
          <a:lstStyle/>
          <a:p>
            <a:pPr algn="just">
              <a:lnSpc>
                <a:spcPts val="5485"/>
              </a:lnSpc>
            </a:pPr>
            <a:r>
              <a:rPr lang="en-US" sz="6608" b="1" dirty="0">
                <a:solidFill>
                  <a:srgbClr val="000000"/>
                </a:solidFill>
                <a:latin typeface="Mango Grotesque Bold"/>
                <a:ea typeface="Mango Grotesque Bold"/>
                <a:cs typeface="Mango Grotesque Bold"/>
                <a:sym typeface="Mango Grotesque Bold"/>
              </a:rPr>
              <a:t>CAMBRIDG SCIENCE PARK</a:t>
            </a:r>
          </a:p>
          <a:p>
            <a:pPr algn="just">
              <a:lnSpc>
                <a:spcPts val="5485"/>
              </a:lnSpc>
            </a:pPr>
            <a:r>
              <a:rPr lang="en-US" sz="6608" b="1" dirty="0">
                <a:solidFill>
                  <a:srgbClr val="000000"/>
                </a:solidFill>
                <a:latin typeface="Mango Grotesque Bold"/>
                <a:ea typeface="Mango Grotesque Bold"/>
                <a:cs typeface="Mango Grotesque Bold"/>
                <a:sym typeface="Mango Grotesque Bold"/>
              </a:rPr>
              <a:t>CB4 0GQ</a:t>
            </a:r>
          </a:p>
        </p:txBody>
      </p:sp>
      <p:sp>
        <p:nvSpPr>
          <p:cNvPr id="10" name="TextBox 10"/>
          <p:cNvSpPr txBox="1"/>
          <p:nvPr/>
        </p:nvSpPr>
        <p:spPr>
          <a:xfrm>
            <a:off x="7263825" y="7240638"/>
            <a:ext cx="3247601" cy="193675"/>
          </a:xfrm>
          <a:prstGeom prst="rect">
            <a:avLst/>
          </a:prstGeom>
        </p:spPr>
        <p:txBody>
          <a:bodyPr lIns="0" tIns="0" rIns="0" bIns="0" rtlCol="0" anchor="t">
            <a:spAutoFit/>
          </a:bodyPr>
          <a:lstStyle/>
          <a:p>
            <a:pPr algn="r">
              <a:lnSpc>
                <a:spcPts val="1400"/>
              </a:lnSpc>
            </a:pPr>
            <a:r>
              <a:rPr lang="en-US" sz="1000" b="1">
                <a:solidFill>
                  <a:srgbClr val="000000"/>
                </a:solidFill>
                <a:latin typeface="Arial MT Pro Bold"/>
                <a:ea typeface="Arial MT Pro Bold"/>
                <a:cs typeface="Arial MT Pro Bold"/>
                <a:sym typeface="Arial MT Pro Bold"/>
              </a:rPr>
              <a:t>www.cambridgesciencepark.co.uk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2EC"/>
        </a:solidFill>
        <a:effectLst/>
      </p:bgPr>
    </p:bg>
    <p:spTree>
      <p:nvGrpSpPr>
        <p:cNvPr id="1" name=""/>
        <p:cNvGrpSpPr/>
        <p:nvPr/>
      </p:nvGrpSpPr>
      <p:grpSpPr>
        <a:xfrm>
          <a:off x="0" y="0"/>
          <a:ext cx="0" cy="0"/>
          <a:chOff x="0" y="0"/>
          <a:chExt cx="0" cy="0"/>
        </a:xfrm>
      </p:grpSpPr>
      <p:sp>
        <p:nvSpPr>
          <p:cNvPr id="2" name="Freeform 2"/>
          <p:cNvSpPr/>
          <p:nvPr/>
        </p:nvSpPr>
        <p:spPr>
          <a:xfrm>
            <a:off x="233263" y="288049"/>
            <a:ext cx="1411082" cy="467951"/>
          </a:xfrm>
          <a:custGeom>
            <a:avLst/>
            <a:gdLst/>
            <a:ahLst/>
            <a:cxnLst/>
            <a:rect l="l" t="t" r="r" b="b"/>
            <a:pathLst>
              <a:path w="1411082" h="467951">
                <a:moveTo>
                  <a:pt x="0" y="0"/>
                </a:moveTo>
                <a:lnTo>
                  <a:pt x="1411082" y="0"/>
                </a:lnTo>
                <a:lnTo>
                  <a:pt x="1411082" y="467951"/>
                </a:lnTo>
                <a:lnTo>
                  <a:pt x="0" y="467951"/>
                </a:lnTo>
                <a:lnTo>
                  <a:pt x="0" y="0"/>
                </a:lnTo>
                <a:close/>
              </a:path>
            </a:pathLst>
          </a:custGeom>
          <a:blipFill>
            <a:blip r:embed="rId2"/>
            <a:stretch>
              <a:fillRect/>
            </a:stretch>
          </a:blipFill>
        </p:spPr>
        <p:txBody>
          <a:bodyPr/>
          <a:lstStyle/>
          <a:p>
            <a:endParaRPr lang="en-GB"/>
          </a:p>
        </p:txBody>
      </p:sp>
      <p:sp>
        <p:nvSpPr>
          <p:cNvPr id="3" name="AutoShape 3"/>
          <p:cNvSpPr/>
          <p:nvPr/>
        </p:nvSpPr>
        <p:spPr>
          <a:xfrm>
            <a:off x="262027" y="5462148"/>
            <a:ext cx="0" cy="6299509"/>
          </a:xfrm>
          <a:prstGeom prst="line">
            <a:avLst/>
          </a:prstGeom>
          <a:ln w="9525" cap="flat">
            <a:solidFill>
              <a:srgbClr val="000000"/>
            </a:solidFill>
            <a:prstDash val="solid"/>
            <a:headEnd type="none" w="sm" len="sm"/>
            <a:tailEnd type="none" w="sm" len="sm"/>
          </a:ln>
        </p:spPr>
        <p:txBody>
          <a:bodyPr/>
          <a:lstStyle/>
          <a:p>
            <a:endParaRPr lang="en-GB"/>
          </a:p>
        </p:txBody>
      </p:sp>
      <p:sp>
        <p:nvSpPr>
          <p:cNvPr id="4" name="AutoShape 4"/>
          <p:cNvSpPr/>
          <p:nvPr/>
        </p:nvSpPr>
        <p:spPr>
          <a:xfrm>
            <a:off x="3564243" y="5462148"/>
            <a:ext cx="0" cy="6299509"/>
          </a:xfrm>
          <a:prstGeom prst="line">
            <a:avLst/>
          </a:prstGeom>
          <a:ln w="9525" cap="flat">
            <a:solidFill>
              <a:srgbClr val="000000"/>
            </a:solidFill>
            <a:prstDash val="solid"/>
            <a:headEnd type="none" w="sm" len="sm"/>
            <a:tailEnd type="none" w="sm" len="sm"/>
          </a:ln>
        </p:spPr>
        <p:txBody>
          <a:bodyPr/>
          <a:lstStyle/>
          <a:p>
            <a:endParaRPr lang="en-GB"/>
          </a:p>
        </p:txBody>
      </p:sp>
      <p:grpSp>
        <p:nvGrpSpPr>
          <p:cNvPr id="5" name="Group 5"/>
          <p:cNvGrpSpPr/>
          <p:nvPr/>
        </p:nvGrpSpPr>
        <p:grpSpPr>
          <a:xfrm>
            <a:off x="338227" y="5462148"/>
            <a:ext cx="76752" cy="1126109"/>
            <a:chOff x="0" y="0"/>
            <a:chExt cx="102336" cy="1501478"/>
          </a:xfrm>
        </p:grpSpPr>
        <p:sp>
          <p:nvSpPr>
            <p:cNvPr id="6" name="Freeform 6"/>
            <p:cNvSpPr/>
            <p:nvPr/>
          </p:nvSpPr>
          <p:spPr>
            <a:xfrm>
              <a:off x="0" y="0"/>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0" y="232236"/>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0" y="462826"/>
              <a:ext cx="102336" cy="116290"/>
            </a:xfrm>
            <a:custGeom>
              <a:avLst/>
              <a:gdLst/>
              <a:ahLst/>
              <a:cxnLst/>
              <a:rect l="l" t="t" r="r" b="b"/>
              <a:pathLst>
                <a:path w="102336" h="116290">
                  <a:moveTo>
                    <a:pt x="0" y="0"/>
                  </a:moveTo>
                  <a:lnTo>
                    <a:pt x="102336" y="0"/>
                  </a:lnTo>
                  <a:lnTo>
                    <a:pt x="102336" y="116291"/>
                  </a:lnTo>
                  <a:lnTo>
                    <a:pt x="0" y="1162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a:off x="0" y="693417"/>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a:off x="0" y="924007"/>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Freeform 11"/>
            <p:cNvSpPr/>
            <p:nvPr/>
          </p:nvSpPr>
          <p:spPr>
            <a:xfrm>
              <a:off x="0" y="1385188"/>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12" name="Freeform 12"/>
          <p:cNvSpPr/>
          <p:nvPr/>
        </p:nvSpPr>
        <p:spPr>
          <a:xfrm>
            <a:off x="3654730" y="5462148"/>
            <a:ext cx="76752" cy="87218"/>
          </a:xfrm>
          <a:custGeom>
            <a:avLst/>
            <a:gdLst/>
            <a:ahLst/>
            <a:cxnLst/>
            <a:rect l="l" t="t" r="r" b="b"/>
            <a:pathLst>
              <a:path w="76752" h="87218">
                <a:moveTo>
                  <a:pt x="0" y="0"/>
                </a:moveTo>
                <a:lnTo>
                  <a:pt x="76752" y="0"/>
                </a:lnTo>
                <a:lnTo>
                  <a:pt x="76752" y="87218"/>
                </a:lnTo>
                <a:lnTo>
                  <a:pt x="0" y="87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13"/>
          <p:cNvSpPr/>
          <p:nvPr/>
        </p:nvSpPr>
        <p:spPr>
          <a:xfrm>
            <a:off x="3654730" y="5636325"/>
            <a:ext cx="76752" cy="87218"/>
          </a:xfrm>
          <a:custGeom>
            <a:avLst/>
            <a:gdLst/>
            <a:ahLst/>
            <a:cxnLst/>
            <a:rect l="l" t="t" r="r" b="b"/>
            <a:pathLst>
              <a:path w="76752" h="87218">
                <a:moveTo>
                  <a:pt x="0" y="0"/>
                </a:moveTo>
                <a:lnTo>
                  <a:pt x="76752" y="0"/>
                </a:lnTo>
                <a:lnTo>
                  <a:pt x="76752" y="87218"/>
                </a:lnTo>
                <a:lnTo>
                  <a:pt x="0" y="87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Freeform 14"/>
          <p:cNvSpPr/>
          <p:nvPr/>
        </p:nvSpPr>
        <p:spPr>
          <a:xfrm>
            <a:off x="3654730" y="5809268"/>
            <a:ext cx="76752" cy="87218"/>
          </a:xfrm>
          <a:custGeom>
            <a:avLst/>
            <a:gdLst/>
            <a:ahLst/>
            <a:cxnLst/>
            <a:rect l="l" t="t" r="r" b="b"/>
            <a:pathLst>
              <a:path w="76752" h="87218">
                <a:moveTo>
                  <a:pt x="0" y="0"/>
                </a:moveTo>
                <a:lnTo>
                  <a:pt x="76752" y="0"/>
                </a:lnTo>
                <a:lnTo>
                  <a:pt x="76752" y="87217"/>
                </a:lnTo>
                <a:lnTo>
                  <a:pt x="0" y="87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5" name="Freeform 15"/>
          <p:cNvSpPr/>
          <p:nvPr/>
        </p:nvSpPr>
        <p:spPr>
          <a:xfrm>
            <a:off x="3654730" y="6155153"/>
            <a:ext cx="76752" cy="87218"/>
          </a:xfrm>
          <a:custGeom>
            <a:avLst/>
            <a:gdLst/>
            <a:ahLst/>
            <a:cxnLst/>
            <a:rect l="l" t="t" r="r" b="b"/>
            <a:pathLst>
              <a:path w="76752" h="87218">
                <a:moveTo>
                  <a:pt x="0" y="0"/>
                </a:moveTo>
                <a:lnTo>
                  <a:pt x="76752" y="0"/>
                </a:lnTo>
                <a:lnTo>
                  <a:pt x="76752" y="87218"/>
                </a:lnTo>
                <a:lnTo>
                  <a:pt x="0" y="87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6" name="Freeform 16"/>
          <p:cNvSpPr/>
          <p:nvPr/>
        </p:nvSpPr>
        <p:spPr>
          <a:xfrm>
            <a:off x="3654730" y="6328096"/>
            <a:ext cx="76752" cy="87218"/>
          </a:xfrm>
          <a:custGeom>
            <a:avLst/>
            <a:gdLst/>
            <a:ahLst/>
            <a:cxnLst/>
            <a:rect l="l" t="t" r="r" b="b"/>
            <a:pathLst>
              <a:path w="76752" h="87218">
                <a:moveTo>
                  <a:pt x="0" y="0"/>
                </a:moveTo>
                <a:lnTo>
                  <a:pt x="76752" y="0"/>
                </a:lnTo>
                <a:lnTo>
                  <a:pt x="76752" y="87218"/>
                </a:lnTo>
                <a:lnTo>
                  <a:pt x="0" y="87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7" name="AutoShape 17"/>
          <p:cNvSpPr/>
          <p:nvPr/>
        </p:nvSpPr>
        <p:spPr>
          <a:xfrm>
            <a:off x="7132762" y="5450718"/>
            <a:ext cx="0" cy="6299509"/>
          </a:xfrm>
          <a:prstGeom prst="line">
            <a:avLst/>
          </a:prstGeom>
          <a:ln w="9525" cap="flat">
            <a:solidFill>
              <a:srgbClr val="000000"/>
            </a:solidFill>
            <a:prstDash val="solid"/>
            <a:headEnd type="none" w="sm" len="sm"/>
            <a:tailEnd type="none" w="sm" len="sm"/>
          </a:ln>
        </p:spPr>
        <p:txBody>
          <a:bodyPr/>
          <a:lstStyle/>
          <a:p>
            <a:endParaRPr lang="en-GB"/>
          </a:p>
        </p:txBody>
      </p:sp>
      <p:sp>
        <p:nvSpPr>
          <p:cNvPr id="18" name="Freeform 18"/>
          <p:cNvSpPr/>
          <p:nvPr/>
        </p:nvSpPr>
        <p:spPr>
          <a:xfrm>
            <a:off x="338227" y="1261853"/>
            <a:ext cx="6484049" cy="2945066"/>
          </a:xfrm>
          <a:custGeom>
            <a:avLst/>
            <a:gdLst/>
            <a:ahLst/>
            <a:cxnLst/>
            <a:rect l="l" t="t" r="r" b="b"/>
            <a:pathLst>
              <a:path w="6484049" h="2945066">
                <a:moveTo>
                  <a:pt x="0" y="0"/>
                </a:moveTo>
                <a:lnTo>
                  <a:pt x="6484049" y="0"/>
                </a:lnTo>
                <a:lnTo>
                  <a:pt x="6484049" y="2945065"/>
                </a:lnTo>
                <a:lnTo>
                  <a:pt x="0" y="2945065"/>
                </a:lnTo>
                <a:lnTo>
                  <a:pt x="0" y="0"/>
                </a:lnTo>
                <a:close/>
              </a:path>
            </a:pathLst>
          </a:custGeom>
          <a:blipFill>
            <a:blip r:embed="rId5"/>
            <a:stretch>
              <a:fillRect t="-23342" b="-23342"/>
            </a:stretch>
          </a:blipFill>
        </p:spPr>
        <p:txBody>
          <a:bodyPr/>
          <a:lstStyle/>
          <a:p>
            <a:endParaRPr lang="en-GB"/>
          </a:p>
        </p:txBody>
      </p:sp>
      <p:sp>
        <p:nvSpPr>
          <p:cNvPr id="19" name="Freeform 19"/>
          <p:cNvSpPr/>
          <p:nvPr/>
        </p:nvSpPr>
        <p:spPr>
          <a:xfrm>
            <a:off x="6942208" y="1261853"/>
            <a:ext cx="2830354" cy="1886902"/>
          </a:xfrm>
          <a:custGeom>
            <a:avLst/>
            <a:gdLst/>
            <a:ahLst/>
            <a:cxnLst/>
            <a:rect l="l" t="t" r="r" b="b"/>
            <a:pathLst>
              <a:path w="2830354" h="1886902">
                <a:moveTo>
                  <a:pt x="0" y="0"/>
                </a:moveTo>
                <a:lnTo>
                  <a:pt x="2830354" y="0"/>
                </a:lnTo>
                <a:lnTo>
                  <a:pt x="2830354" y="1886902"/>
                </a:lnTo>
                <a:lnTo>
                  <a:pt x="0" y="1886902"/>
                </a:lnTo>
                <a:lnTo>
                  <a:pt x="0" y="0"/>
                </a:lnTo>
                <a:close/>
              </a:path>
            </a:pathLst>
          </a:custGeom>
          <a:blipFill>
            <a:blip r:embed="rId6"/>
            <a:stretch>
              <a:fillRect/>
            </a:stretch>
          </a:blipFill>
        </p:spPr>
        <p:txBody>
          <a:bodyPr/>
          <a:lstStyle/>
          <a:p>
            <a:endParaRPr lang="en-GB"/>
          </a:p>
        </p:txBody>
      </p:sp>
      <p:sp>
        <p:nvSpPr>
          <p:cNvPr id="21" name="TextBox 21"/>
          <p:cNvSpPr txBox="1"/>
          <p:nvPr/>
        </p:nvSpPr>
        <p:spPr>
          <a:xfrm>
            <a:off x="7213725" y="5524395"/>
            <a:ext cx="2682103" cy="869950"/>
          </a:xfrm>
          <a:prstGeom prst="rect">
            <a:avLst/>
          </a:prstGeom>
        </p:spPr>
        <p:txBody>
          <a:bodyPr lIns="0" tIns="0" rIns="0" bIns="0" rtlCol="0" anchor="t">
            <a:spAutoFit/>
          </a:bodyPr>
          <a:lstStyle/>
          <a:p>
            <a:pPr algn="l">
              <a:lnSpc>
                <a:spcPts val="1399"/>
              </a:lnSpc>
            </a:pPr>
            <a:endParaRPr/>
          </a:p>
          <a:p>
            <a:pPr algn="l">
              <a:lnSpc>
                <a:spcPts val="1399"/>
              </a:lnSpc>
            </a:pPr>
            <a:r>
              <a:rPr lang="en-US" sz="999">
                <a:solidFill>
                  <a:srgbClr val="000000"/>
                </a:solidFill>
                <a:latin typeface="Arial MT Pro"/>
                <a:ea typeface="Arial MT Pro"/>
                <a:cs typeface="Arial MT Pro"/>
                <a:sym typeface="Arial MT Pro"/>
              </a:rPr>
              <a:t>Refurbishment would include: </a:t>
            </a:r>
          </a:p>
          <a:p>
            <a:pPr algn="l">
              <a:lnSpc>
                <a:spcPts val="1399"/>
              </a:lnSpc>
            </a:pPr>
            <a:endParaRPr lang="en-US" sz="999">
              <a:solidFill>
                <a:srgbClr val="000000"/>
              </a:solidFill>
              <a:latin typeface="Arial MT Pro"/>
              <a:ea typeface="Arial MT Pro"/>
              <a:cs typeface="Arial MT Pro"/>
              <a:sym typeface="Arial MT Pro"/>
            </a:endParaRPr>
          </a:p>
          <a:p>
            <a:pPr algn="l">
              <a:lnSpc>
                <a:spcPts val="1399"/>
              </a:lnSpc>
            </a:pPr>
            <a:endParaRPr lang="en-US" sz="999">
              <a:solidFill>
                <a:srgbClr val="000000"/>
              </a:solidFill>
              <a:latin typeface="Arial MT Pro"/>
              <a:ea typeface="Arial MT Pro"/>
              <a:cs typeface="Arial MT Pro"/>
              <a:sym typeface="Arial MT Pro"/>
            </a:endParaRPr>
          </a:p>
          <a:p>
            <a:pPr algn="l">
              <a:lnSpc>
                <a:spcPts val="1399"/>
              </a:lnSpc>
            </a:pPr>
            <a:endParaRPr lang="en-US" sz="999">
              <a:solidFill>
                <a:srgbClr val="000000"/>
              </a:solidFill>
              <a:latin typeface="Arial MT Pro"/>
              <a:ea typeface="Arial MT Pro"/>
              <a:cs typeface="Arial MT Pro"/>
              <a:sym typeface="Arial MT Pro"/>
            </a:endParaRPr>
          </a:p>
        </p:txBody>
      </p:sp>
      <p:sp>
        <p:nvSpPr>
          <p:cNvPr id="22" name="TextBox 22"/>
          <p:cNvSpPr txBox="1"/>
          <p:nvPr/>
        </p:nvSpPr>
        <p:spPr>
          <a:xfrm>
            <a:off x="262027" y="4627053"/>
            <a:ext cx="6308090" cy="835095"/>
          </a:xfrm>
          <a:prstGeom prst="rect">
            <a:avLst/>
          </a:prstGeom>
        </p:spPr>
        <p:txBody>
          <a:bodyPr lIns="0" tIns="0" rIns="0" bIns="0" rtlCol="0" anchor="t">
            <a:spAutoFit/>
          </a:bodyPr>
          <a:lstStyle/>
          <a:p>
            <a:pPr algn="just">
              <a:lnSpc>
                <a:spcPts val="5485"/>
              </a:lnSpc>
            </a:pPr>
            <a:r>
              <a:rPr lang="en-US" sz="6608" b="1">
                <a:solidFill>
                  <a:srgbClr val="FD0031"/>
                </a:solidFill>
                <a:latin typeface="Mango Grotesque Bold"/>
                <a:ea typeface="Mango Grotesque Bold"/>
                <a:cs typeface="Mango Grotesque Bold"/>
                <a:sym typeface="Mango Grotesque Bold"/>
              </a:rPr>
              <a:t>TECHNICAL SPECIFICATION</a:t>
            </a:r>
          </a:p>
        </p:txBody>
      </p:sp>
      <p:sp>
        <p:nvSpPr>
          <p:cNvPr id="23" name="TextBox 23"/>
          <p:cNvSpPr txBox="1"/>
          <p:nvPr/>
        </p:nvSpPr>
        <p:spPr>
          <a:xfrm>
            <a:off x="456868" y="5403093"/>
            <a:ext cx="2655639" cy="1393825"/>
          </a:xfrm>
          <a:prstGeom prst="rect">
            <a:avLst/>
          </a:prstGeom>
        </p:spPr>
        <p:txBody>
          <a:bodyPr lIns="0" tIns="0" rIns="0" bIns="0" rtlCol="0" anchor="t">
            <a:spAutoFit/>
          </a:bodyPr>
          <a:lstStyle/>
          <a:p>
            <a:pPr algn="l">
              <a:lnSpc>
                <a:spcPts val="1400"/>
              </a:lnSpc>
            </a:pPr>
            <a:r>
              <a:rPr lang="en-US" sz="1000">
                <a:solidFill>
                  <a:srgbClr val="000000"/>
                </a:solidFill>
                <a:latin typeface="Arial MT Pro"/>
                <a:ea typeface="Arial MT Pro"/>
                <a:cs typeface="Arial MT Pro"/>
                <a:sym typeface="Arial MT Pro"/>
              </a:rPr>
              <a:t>Open plan laboratory suites </a:t>
            </a:r>
          </a:p>
          <a:p>
            <a:pPr algn="l">
              <a:lnSpc>
                <a:spcPts val="1400"/>
              </a:lnSpc>
            </a:pPr>
            <a:r>
              <a:rPr lang="en-US" sz="1000">
                <a:solidFill>
                  <a:srgbClr val="000000"/>
                </a:solidFill>
                <a:latin typeface="Arial MT Pro"/>
                <a:ea typeface="Arial MT Pro"/>
                <a:cs typeface="Arial MT Pro"/>
                <a:sym typeface="Arial MT Pro"/>
              </a:rPr>
              <a:t>Suspended ceilings </a:t>
            </a:r>
          </a:p>
          <a:p>
            <a:pPr algn="l">
              <a:lnSpc>
                <a:spcPts val="1400"/>
              </a:lnSpc>
            </a:pPr>
            <a:r>
              <a:rPr lang="en-US" sz="1000">
                <a:solidFill>
                  <a:srgbClr val="000000"/>
                </a:solidFill>
                <a:latin typeface="Arial MT Pro"/>
                <a:ea typeface="Arial MT Pro"/>
                <a:cs typeface="Arial MT Pro"/>
                <a:sym typeface="Arial MT Pro"/>
              </a:rPr>
              <a:t>Air heating and cooling </a:t>
            </a:r>
          </a:p>
          <a:p>
            <a:pPr algn="l">
              <a:lnSpc>
                <a:spcPts val="1400"/>
              </a:lnSpc>
            </a:pPr>
            <a:r>
              <a:rPr lang="en-US" sz="1000">
                <a:solidFill>
                  <a:srgbClr val="000000"/>
                </a:solidFill>
                <a:latin typeface="Arial MT Pro"/>
                <a:ea typeface="Arial MT Pro"/>
                <a:cs typeface="Arial MT Pro"/>
                <a:sym typeface="Arial MT Pro"/>
              </a:rPr>
              <a:t>Lift access</a:t>
            </a:r>
          </a:p>
          <a:p>
            <a:pPr algn="l">
              <a:lnSpc>
                <a:spcPts val="1400"/>
              </a:lnSpc>
            </a:pPr>
            <a:r>
              <a:rPr lang="en-US" sz="1000">
                <a:solidFill>
                  <a:srgbClr val="000000"/>
                </a:solidFill>
                <a:latin typeface="Arial MT Pro"/>
                <a:ea typeface="Arial MT Pro"/>
                <a:cs typeface="Arial MT Pro"/>
                <a:sym typeface="Arial MT Pro"/>
              </a:rPr>
              <a:t>Partitioned offices, meeting rooms and boardroom</a:t>
            </a:r>
          </a:p>
          <a:p>
            <a:pPr algn="l">
              <a:lnSpc>
                <a:spcPts val="1400"/>
              </a:lnSpc>
            </a:pPr>
            <a:r>
              <a:rPr lang="en-US" sz="1000">
                <a:solidFill>
                  <a:srgbClr val="000000"/>
                </a:solidFill>
                <a:latin typeface="Arial MT Pro"/>
                <a:ea typeface="Arial MT Pro"/>
                <a:cs typeface="Arial MT Pro"/>
                <a:sym typeface="Arial MT Pro"/>
              </a:rPr>
              <a:t>Kitchen on each floor </a:t>
            </a:r>
          </a:p>
          <a:p>
            <a:pPr algn="l">
              <a:lnSpc>
                <a:spcPts val="1400"/>
              </a:lnSpc>
            </a:pPr>
            <a:r>
              <a:rPr lang="en-US" sz="1000">
                <a:solidFill>
                  <a:srgbClr val="000000"/>
                </a:solidFill>
                <a:latin typeface="Arial MT Pro"/>
                <a:ea typeface="Arial MT Pro"/>
                <a:cs typeface="Arial MT Pro"/>
                <a:sym typeface="Arial MT Pro"/>
              </a:rPr>
              <a:t>Staff room on ground floor</a:t>
            </a:r>
          </a:p>
        </p:txBody>
      </p:sp>
      <p:sp>
        <p:nvSpPr>
          <p:cNvPr id="24" name="TextBox 24"/>
          <p:cNvSpPr txBox="1"/>
          <p:nvPr/>
        </p:nvSpPr>
        <p:spPr>
          <a:xfrm>
            <a:off x="3807682" y="5403093"/>
            <a:ext cx="2655639" cy="1565275"/>
          </a:xfrm>
          <a:prstGeom prst="rect">
            <a:avLst/>
          </a:prstGeom>
        </p:spPr>
        <p:txBody>
          <a:bodyPr lIns="0" tIns="0" rIns="0" bIns="0" rtlCol="0" anchor="t">
            <a:spAutoFit/>
          </a:bodyPr>
          <a:lstStyle/>
          <a:p>
            <a:pPr algn="l">
              <a:lnSpc>
                <a:spcPts val="1400"/>
              </a:lnSpc>
            </a:pPr>
            <a:r>
              <a:rPr lang="en-US" sz="1000">
                <a:solidFill>
                  <a:srgbClr val="000000"/>
                </a:solidFill>
                <a:latin typeface="Arial MT Pro"/>
                <a:ea typeface="Arial MT Pro"/>
                <a:cs typeface="Arial MT Pro"/>
                <a:sym typeface="Arial MT Pro"/>
              </a:rPr>
              <a:t>Cycle racks </a:t>
            </a:r>
          </a:p>
          <a:p>
            <a:pPr algn="l">
              <a:lnSpc>
                <a:spcPts val="1400"/>
              </a:lnSpc>
            </a:pPr>
            <a:r>
              <a:rPr lang="en-US" sz="1000">
                <a:solidFill>
                  <a:srgbClr val="000000"/>
                </a:solidFill>
                <a:latin typeface="Arial MT Pro"/>
                <a:ea typeface="Arial MT Pro"/>
                <a:cs typeface="Arial MT Pro"/>
                <a:sym typeface="Arial MT Pro"/>
              </a:rPr>
              <a:t>Reception / Entrance area on each floor</a:t>
            </a:r>
          </a:p>
          <a:p>
            <a:pPr algn="l">
              <a:lnSpc>
                <a:spcPts val="1400"/>
              </a:lnSpc>
            </a:pPr>
            <a:r>
              <a:rPr lang="en-US" sz="1000">
                <a:solidFill>
                  <a:srgbClr val="000000"/>
                </a:solidFill>
                <a:latin typeface="Arial MT Pro"/>
                <a:ea typeface="Arial MT Pro"/>
                <a:cs typeface="Arial MT Pro"/>
                <a:sym typeface="Arial MT Pro"/>
              </a:rPr>
              <a:t>Demised male, female and disabled WC facilities </a:t>
            </a:r>
          </a:p>
          <a:p>
            <a:pPr algn="l">
              <a:lnSpc>
                <a:spcPts val="1400"/>
              </a:lnSpc>
            </a:pPr>
            <a:r>
              <a:rPr lang="en-US" sz="1000">
                <a:solidFill>
                  <a:srgbClr val="000000"/>
                </a:solidFill>
                <a:latin typeface="Arial MT Pro"/>
                <a:ea typeface="Arial MT Pro"/>
                <a:cs typeface="Arial MT Pro"/>
                <a:sym typeface="Arial MT Pro"/>
              </a:rPr>
              <a:t>Outdoor communal space </a:t>
            </a:r>
          </a:p>
          <a:p>
            <a:pPr algn="l">
              <a:lnSpc>
                <a:spcPts val="1400"/>
              </a:lnSpc>
            </a:pPr>
            <a:r>
              <a:rPr lang="en-US" sz="1000">
                <a:solidFill>
                  <a:srgbClr val="000000"/>
                </a:solidFill>
                <a:latin typeface="Arial MT Pro"/>
                <a:ea typeface="Arial MT Pro"/>
                <a:cs typeface="Arial MT Pro"/>
                <a:sym typeface="Arial MT Pro"/>
              </a:rPr>
              <a:t>21 onsite parking spaces</a:t>
            </a:r>
          </a:p>
          <a:p>
            <a:pPr algn="l">
              <a:lnSpc>
                <a:spcPts val="1400"/>
              </a:lnSpc>
            </a:pPr>
            <a:r>
              <a:rPr lang="en-US" sz="1000">
                <a:solidFill>
                  <a:srgbClr val="000000"/>
                </a:solidFill>
                <a:latin typeface="Arial MT Pro"/>
                <a:ea typeface="Arial MT Pro"/>
                <a:cs typeface="Arial MT Pro"/>
                <a:sym typeface="Arial MT Pro"/>
              </a:rPr>
              <a:t>Access to Park amenities including nursery, gym and cafes</a:t>
            </a:r>
          </a:p>
          <a:p>
            <a:pPr algn="l">
              <a:lnSpc>
                <a:spcPts val="1400"/>
              </a:lnSpc>
            </a:pPr>
            <a:endParaRPr lang="en-US" sz="1000">
              <a:solidFill>
                <a:srgbClr val="000000"/>
              </a:solidFill>
              <a:latin typeface="Arial MT Pro"/>
              <a:ea typeface="Arial MT Pro"/>
              <a:cs typeface="Arial MT Pro"/>
              <a:sym typeface="Arial MT Pro"/>
            </a:endParaRPr>
          </a:p>
        </p:txBody>
      </p:sp>
      <p:sp>
        <p:nvSpPr>
          <p:cNvPr id="25" name="Freeform 25"/>
          <p:cNvSpPr/>
          <p:nvPr/>
        </p:nvSpPr>
        <p:spPr>
          <a:xfrm>
            <a:off x="3654730" y="6501039"/>
            <a:ext cx="76752" cy="87218"/>
          </a:xfrm>
          <a:custGeom>
            <a:avLst/>
            <a:gdLst/>
            <a:ahLst/>
            <a:cxnLst/>
            <a:rect l="l" t="t" r="r" b="b"/>
            <a:pathLst>
              <a:path w="76752" h="87218">
                <a:moveTo>
                  <a:pt x="0" y="0"/>
                </a:moveTo>
                <a:lnTo>
                  <a:pt x="76752" y="0"/>
                </a:lnTo>
                <a:lnTo>
                  <a:pt x="76752" y="87218"/>
                </a:lnTo>
                <a:lnTo>
                  <a:pt x="0" y="87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6" name="TextBox 26"/>
          <p:cNvSpPr txBox="1"/>
          <p:nvPr/>
        </p:nvSpPr>
        <p:spPr>
          <a:xfrm>
            <a:off x="7204200" y="5458869"/>
            <a:ext cx="2610267" cy="254876"/>
          </a:xfrm>
          <a:prstGeom prst="rect">
            <a:avLst/>
          </a:prstGeom>
        </p:spPr>
        <p:txBody>
          <a:bodyPr lIns="0" tIns="0" rIns="0" bIns="0" rtlCol="0" anchor="t">
            <a:spAutoFit/>
          </a:bodyPr>
          <a:lstStyle/>
          <a:p>
            <a:pPr algn="l">
              <a:lnSpc>
                <a:spcPts val="1649"/>
              </a:lnSpc>
            </a:pPr>
            <a:r>
              <a:rPr lang="en-US" sz="1987" b="1">
                <a:solidFill>
                  <a:srgbClr val="FD0031"/>
                </a:solidFill>
                <a:latin typeface="Bebas Neue Bold"/>
                <a:ea typeface="Bebas Neue Bold"/>
                <a:cs typeface="Bebas Neue Bold"/>
                <a:sym typeface="Bebas Neue Bold"/>
              </a:rPr>
              <a:t>available as is or refurbished</a:t>
            </a:r>
          </a:p>
        </p:txBody>
      </p:sp>
      <p:grpSp>
        <p:nvGrpSpPr>
          <p:cNvPr id="27" name="Group 27"/>
          <p:cNvGrpSpPr/>
          <p:nvPr/>
        </p:nvGrpSpPr>
        <p:grpSpPr>
          <a:xfrm>
            <a:off x="7223250" y="5938731"/>
            <a:ext cx="76752" cy="953166"/>
            <a:chOff x="0" y="0"/>
            <a:chExt cx="102336" cy="1270888"/>
          </a:xfrm>
        </p:grpSpPr>
        <p:sp>
          <p:nvSpPr>
            <p:cNvPr id="28" name="Freeform 28"/>
            <p:cNvSpPr/>
            <p:nvPr/>
          </p:nvSpPr>
          <p:spPr>
            <a:xfrm>
              <a:off x="0" y="0"/>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9" name="Freeform 29"/>
            <p:cNvSpPr/>
            <p:nvPr/>
          </p:nvSpPr>
          <p:spPr>
            <a:xfrm>
              <a:off x="0" y="232236"/>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0" name="Freeform 30"/>
            <p:cNvSpPr/>
            <p:nvPr/>
          </p:nvSpPr>
          <p:spPr>
            <a:xfrm>
              <a:off x="0" y="462826"/>
              <a:ext cx="102336" cy="116290"/>
            </a:xfrm>
            <a:custGeom>
              <a:avLst/>
              <a:gdLst/>
              <a:ahLst/>
              <a:cxnLst/>
              <a:rect l="l" t="t" r="r" b="b"/>
              <a:pathLst>
                <a:path w="102336" h="116290">
                  <a:moveTo>
                    <a:pt x="0" y="0"/>
                  </a:moveTo>
                  <a:lnTo>
                    <a:pt x="102336" y="0"/>
                  </a:lnTo>
                  <a:lnTo>
                    <a:pt x="102336" y="116291"/>
                  </a:lnTo>
                  <a:lnTo>
                    <a:pt x="0" y="1162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1" name="Freeform 31"/>
            <p:cNvSpPr/>
            <p:nvPr/>
          </p:nvSpPr>
          <p:spPr>
            <a:xfrm>
              <a:off x="0" y="693417"/>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2" name="Freeform 32"/>
            <p:cNvSpPr/>
            <p:nvPr/>
          </p:nvSpPr>
          <p:spPr>
            <a:xfrm>
              <a:off x="0" y="924007"/>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3" name="Freeform 33"/>
            <p:cNvSpPr/>
            <p:nvPr/>
          </p:nvSpPr>
          <p:spPr>
            <a:xfrm>
              <a:off x="0" y="1154597"/>
              <a:ext cx="102336" cy="116290"/>
            </a:xfrm>
            <a:custGeom>
              <a:avLst/>
              <a:gdLst/>
              <a:ahLst/>
              <a:cxnLst/>
              <a:rect l="l" t="t" r="r" b="b"/>
              <a:pathLst>
                <a:path w="102336" h="116290">
                  <a:moveTo>
                    <a:pt x="0" y="0"/>
                  </a:moveTo>
                  <a:lnTo>
                    <a:pt x="102336" y="0"/>
                  </a:lnTo>
                  <a:lnTo>
                    <a:pt x="102336" y="116291"/>
                  </a:lnTo>
                  <a:lnTo>
                    <a:pt x="0" y="1162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34" name="TextBox 34"/>
          <p:cNvSpPr txBox="1"/>
          <p:nvPr/>
        </p:nvSpPr>
        <p:spPr>
          <a:xfrm>
            <a:off x="7385727" y="5875670"/>
            <a:ext cx="2350612" cy="1041400"/>
          </a:xfrm>
          <a:prstGeom prst="rect">
            <a:avLst/>
          </a:prstGeom>
        </p:spPr>
        <p:txBody>
          <a:bodyPr lIns="0" tIns="0" rIns="0" bIns="0" rtlCol="0" anchor="t">
            <a:spAutoFit/>
          </a:bodyPr>
          <a:lstStyle/>
          <a:p>
            <a:pPr algn="l">
              <a:lnSpc>
                <a:spcPts val="1399"/>
              </a:lnSpc>
              <a:spcBef>
                <a:spcPct val="0"/>
              </a:spcBef>
            </a:pPr>
            <a:r>
              <a:rPr lang="en-US" sz="999">
                <a:solidFill>
                  <a:srgbClr val="000000"/>
                </a:solidFill>
                <a:latin typeface="Arial MT Pro"/>
                <a:ea typeface="Arial MT Pro"/>
                <a:cs typeface="Arial MT Pro"/>
                <a:sym typeface="Arial MT Pro"/>
              </a:rPr>
              <a:t>Replacement ceilings</a:t>
            </a:r>
          </a:p>
          <a:p>
            <a:pPr algn="l">
              <a:lnSpc>
                <a:spcPts val="1399"/>
              </a:lnSpc>
              <a:spcBef>
                <a:spcPct val="0"/>
              </a:spcBef>
            </a:pPr>
            <a:r>
              <a:rPr lang="en-US" sz="999">
                <a:solidFill>
                  <a:srgbClr val="000000"/>
                </a:solidFill>
                <a:latin typeface="Arial MT Pro"/>
                <a:ea typeface="Arial MT Pro"/>
                <a:cs typeface="Arial MT Pro"/>
                <a:sym typeface="Arial MT Pro"/>
              </a:rPr>
              <a:t>Flooring and lab benching</a:t>
            </a:r>
          </a:p>
          <a:p>
            <a:pPr algn="l">
              <a:lnSpc>
                <a:spcPts val="1399"/>
              </a:lnSpc>
              <a:spcBef>
                <a:spcPct val="0"/>
              </a:spcBef>
            </a:pPr>
            <a:r>
              <a:rPr lang="en-US" sz="999">
                <a:solidFill>
                  <a:srgbClr val="000000"/>
                </a:solidFill>
                <a:latin typeface="Arial MT Pro"/>
                <a:ea typeface="Arial MT Pro"/>
                <a:cs typeface="Arial MT Pro"/>
                <a:sym typeface="Arial MT Pro"/>
              </a:rPr>
              <a:t>M&amp;E works</a:t>
            </a:r>
          </a:p>
          <a:p>
            <a:pPr algn="l">
              <a:lnSpc>
                <a:spcPts val="1399"/>
              </a:lnSpc>
              <a:spcBef>
                <a:spcPct val="0"/>
              </a:spcBef>
            </a:pPr>
            <a:r>
              <a:rPr lang="en-US" sz="999">
                <a:solidFill>
                  <a:srgbClr val="000000"/>
                </a:solidFill>
                <a:latin typeface="Arial MT Pro"/>
                <a:ea typeface="Arial MT Pro"/>
                <a:cs typeface="Arial MT Pro"/>
                <a:sym typeface="Arial MT Pro"/>
              </a:rPr>
              <a:t>De-gasification of the building</a:t>
            </a:r>
          </a:p>
          <a:p>
            <a:pPr algn="l">
              <a:lnSpc>
                <a:spcPts val="1399"/>
              </a:lnSpc>
              <a:spcBef>
                <a:spcPct val="0"/>
              </a:spcBef>
            </a:pPr>
            <a:r>
              <a:rPr lang="en-US" sz="999">
                <a:solidFill>
                  <a:srgbClr val="000000"/>
                </a:solidFill>
                <a:latin typeface="Arial MT Pro"/>
                <a:ea typeface="Arial MT Pro"/>
                <a:cs typeface="Arial MT Pro"/>
                <a:sym typeface="Arial MT Pro"/>
              </a:rPr>
              <a:t>All lighting to be upgraded to LED fittings </a:t>
            </a:r>
          </a:p>
          <a:p>
            <a:pPr algn="l">
              <a:lnSpc>
                <a:spcPts val="1399"/>
              </a:lnSpc>
              <a:spcBef>
                <a:spcPct val="0"/>
              </a:spcBef>
            </a:pPr>
            <a:r>
              <a:rPr lang="en-US" sz="999">
                <a:solidFill>
                  <a:srgbClr val="000000"/>
                </a:solidFill>
                <a:latin typeface="Arial MT Pro"/>
                <a:ea typeface="Arial MT Pro"/>
                <a:cs typeface="Arial MT Pro"/>
                <a:sym typeface="Arial MT Pro"/>
              </a:rPr>
              <a:t>Upgraded WCs</a:t>
            </a:r>
          </a:p>
        </p:txBody>
      </p:sp>
      <p:sp>
        <p:nvSpPr>
          <p:cNvPr id="35" name="Freeform 35"/>
          <p:cNvSpPr/>
          <p:nvPr/>
        </p:nvSpPr>
        <p:spPr>
          <a:xfrm>
            <a:off x="338227" y="6668253"/>
            <a:ext cx="76752" cy="87218"/>
          </a:xfrm>
          <a:custGeom>
            <a:avLst/>
            <a:gdLst/>
            <a:ahLst/>
            <a:cxnLst/>
            <a:rect l="l" t="t" r="r" b="b"/>
            <a:pathLst>
              <a:path w="76752" h="87218">
                <a:moveTo>
                  <a:pt x="0" y="0"/>
                </a:moveTo>
                <a:lnTo>
                  <a:pt x="76752" y="0"/>
                </a:lnTo>
                <a:lnTo>
                  <a:pt x="76752" y="87218"/>
                </a:lnTo>
                <a:lnTo>
                  <a:pt x="0" y="87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6" name="Freeform 4">
            <a:extLst>
              <a:ext uri="{FF2B5EF4-FFF2-40B4-BE49-F238E27FC236}">
                <a16:creationId xmlns:a16="http://schemas.microsoft.com/office/drawing/2014/main" id="{61F06D0D-8E30-9765-1FE8-A15D2AF7706D}"/>
              </a:ext>
            </a:extLst>
          </p:cNvPr>
          <p:cNvSpPr/>
          <p:nvPr/>
        </p:nvSpPr>
        <p:spPr>
          <a:xfrm>
            <a:off x="6942208" y="3300205"/>
            <a:ext cx="3751187" cy="1813856"/>
          </a:xfrm>
          <a:custGeom>
            <a:avLst/>
            <a:gdLst/>
            <a:ahLst/>
            <a:cxnLst/>
            <a:rect l="l" t="t" r="r" b="b"/>
            <a:pathLst>
              <a:path w="4117562" h="2013320">
                <a:moveTo>
                  <a:pt x="0" y="0"/>
                </a:moveTo>
                <a:lnTo>
                  <a:pt x="4117563" y="0"/>
                </a:lnTo>
                <a:lnTo>
                  <a:pt x="4117563" y="2013320"/>
                </a:lnTo>
                <a:lnTo>
                  <a:pt x="0" y="2013320"/>
                </a:lnTo>
                <a:lnTo>
                  <a:pt x="0" y="0"/>
                </a:lnTo>
                <a:close/>
              </a:path>
            </a:pathLst>
          </a:custGeom>
          <a:blipFill>
            <a:blip r:embed="rId7"/>
            <a:stretch>
              <a:fillRect t="-17218" b="-19125"/>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2EC"/>
        </a:solidFill>
        <a:effectLst/>
      </p:bgPr>
    </p:bg>
    <p:spTree>
      <p:nvGrpSpPr>
        <p:cNvPr id="1" name=""/>
        <p:cNvGrpSpPr/>
        <p:nvPr/>
      </p:nvGrpSpPr>
      <p:grpSpPr>
        <a:xfrm>
          <a:off x="0" y="0"/>
          <a:ext cx="0" cy="0"/>
          <a:chOff x="0" y="0"/>
          <a:chExt cx="0" cy="0"/>
        </a:xfrm>
      </p:grpSpPr>
      <p:sp>
        <p:nvSpPr>
          <p:cNvPr id="2" name="Freeform 2"/>
          <p:cNvSpPr/>
          <p:nvPr/>
        </p:nvSpPr>
        <p:spPr>
          <a:xfrm>
            <a:off x="233263" y="288049"/>
            <a:ext cx="1411082" cy="467951"/>
          </a:xfrm>
          <a:custGeom>
            <a:avLst/>
            <a:gdLst/>
            <a:ahLst/>
            <a:cxnLst/>
            <a:rect l="l" t="t" r="r" b="b"/>
            <a:pathLst>
              <a:path w="1411082" h="467951">
                <a:moveTo>
                  <a:pt x="0" y="0"/>
                </a:moveTo>
                <a:lnTo>
                  <a:pt x="1411082" y="0"/>
                </a:lnTo>
                <a:lnTo>
                  <a:pt x="1411082" y="467951"/>
                </a:lnTo>
                <a:lnTo>
                  <a:pt x="0" y="467951"/>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238025" y="1344991"/>
            <a:ext cx="9062035" cy="843933"/>
          </a:xfrm>
          <a:prstGeom prst="rect">
            <a:avLst/>
          </a:prstGeom>
        </p:spPr>
        <p:txBody>
          <a:bodyPr lIns="0" tIns="0" rIns="0" bIns="0" rtlCol="0" anchor="t">
            <a:spAutoFit/>
          </a:bodyPr>
          <a:lstStyle/>
          <a:p>
            <a:pPr algn="just">
              <a:lnSpc>
                <a:spcPts val="5485"/>
              </a:lnSpc>
            </a:pPr>
            <a:r>
              <a:rPr lang="en-US" sz="6608" b="1">
                <a:solidFill>
                  <a:srgbClr val="FD0031"/>
                </a:solidFill>
                <a:latin typeface="Mango Grotesque Bold"/>
                <a:ea typeface="Mango Grotesque Bold"/>
                <a:cs typeface="Mango Grotesque Bold"/>
                <a:sym typeface="Mango Grotesque Bold"/>
              </a:rPr>
              <a:t>FLOOR PLANS - CURRENT LAYOUT</a:t>
            </a:r>
          </a:p>
        </p:txBody>
      </p:sp>
      <p:sp>
        <p:nvSpPr>
          <p:cNvPr id="4" name="AutoShape 4"/>
          <p:cNvSpPr/>
          <p:nvPr/>
        </p:nvSpPr>
        <p:spPr>
          <a:xfrm>
            <a:off x="5350762" y="2180086"/>
            <a:ext cx="0" cy="6299509"/>
          </a:xfrm>
          <a:prstGeom prst="line">
            <a:avLst/>
          </a:prstGeom>
          <a:ln w="9525" cap="flat">
            <a:solidFill>
              <a:srgbClr val="000000"/>
            </a:solidFill>
            <a:prstDash val="solid"/>
            <a:headEnd type="none" w="sm" len="sm"/>
            <a:tailEnd type="none" w="sm" len="sm"/>
          </a:ln>
        </p:spPr>
        <p:txBody>
          <a:bodyPr/>
          <a:lstStyle/>
          <a:p>
            <a:endParaRPr lang="en-GB"/>
          </a:p>
        </p:txBody>
      </p:sp>
      <p:sp>
        <p:nvSpPr>
          <p:cNvPr id="5" name="AutoShape 5"/>
          <p:cNvSpPr/>
          <p:nvPr/>
        </p:nvSpPr>
        <p:spPr>
          <a:xfrm>
            <a:off x="242788" y="2180086"/>
            <a:ext cx="0" cy="6299509"/>
          </a:xfrm>
          <a:prstGeom prst="line">
            <a:avLst/>
          </a:prstGeom>
          <a:ln w="9525" cap="flat">
            <a:solidFill>
              <a:srgbClr val="000000"/>
            </a:solidFill>
            <a:prstDash val="solid"/>
            <a:headEnd type="none" w="sm" len="sm"/>
            <a:tailEnd type="none" w="sm" len="sm"/>
          </a:ln>
        </p:spPr>
        <p:txBody>
          <a:bodyPr/>
          <a:lstStyle/>
          <a:p>
            <a:endParaRPr lang="en-GB"/>
          </a:p>
        </p:txBody>
      </p:sp>
      <p:sp>
        <p:nvSpPr>
          <p:cNvPr id="6" name="Freeform 6"/>
          <p:cNvSpPr/>
          <p:nvPr/>
        </p:nvSpPr>
        <p:spPr>
          <a:xfrm>
            <a:off x="5403150" y="2842174"/>
            <a:ext cx="4926611" cy="2327824"/>
          </a:xfrm>
          <a:custGeom>
            <a:avLst/>
            <a:gdLst/>
            <a:ahLst/>
            <a:cxnLst/>
            <a:rect l="l" t="t" r="r" b="b"/>
            <a:pathLst>
              <a:path w="4926611" h="2327824">
                <a:moveTo>
                  <a:pt x="0" y="0"/>
                </a:moveTo>
                <a:lnTo>
                  <a:pt x="4926611" y="0"/>
                </a:lnTo>
                <a:lnTo>
                  <a:pt x="4926611" y="2327824"/>
                </a:lnTo>
                <a:lnTo>
                  <a:pt x="0" y="2327824"/>
                </a:lnTo>
                <a:lnTo>
                  <a:pt x="0" y="0"/>
                </a:lnTo>
                <a:close/>
              </a:path>
            </a:pathLst>
          </a:custGeom>
          <a:blipFill>
            <a:blip r:embed="rId3"/>
            <a:stretch>
              <a:fillRect/>
            </a:stretch>
          </a:blipFill>
        </p:spPr>
        <p:txBody>
          <a:bodyPr/>
          <a:lstStyle/>
          <a:p>
            <a:endParaRPr lang="en-GB"/>
          </a:p>
        </p:txBody>
      </p:sp>
      <p:sp>
        <p:nvSpPr>
          <p:cNvPr id="7" name="Freeform 7"/>
          <p:cNvSpPr/>
          <p:nvPr/>
        </p:nvSpPr>
        <p:spPr>
          <a:xfrm>
            <a:off x="333470" y="2900294"/>
            <a:ext cx="4926611" cy="2370932"/>
          </a:xfrm>
          <a:custGeom>
            <a:avLst/>
            <a:gdLst/>
            <a:ahLst/>
            <a:cxnLst/>
            <a:rect l="l" t="t" r="r" b="b"/>
            <a:pathLst>
              <a:path w="4926611" h="2370932">
                <a:moveTo>
                  <a:pt x="0" y="0"/>
                </a:moveTo>
                <a:lnTo>
                  <a:pt x="4926611" y="0"/>
                </a:lnTo>
                <a:lnTo>
                  <a:pt x="4926611" y="2370932"/>
                </a:lnTo>
                <a:lnTo>
                  <a:pt x="0" y="2370932"/>
                </a:lnTo>
                <a:lnTo>
                  <a:pt x="0" y="0"/>
                </a:lnTo>
                <a:close/>
              </a:path>
            </a:pathLst>
          </a:custGeom>
          <a:blipFill>
            <a:blip r:embed="rId4"/>
            <a:stretch>
              <a:fillRect/>
            </a:stretch>
          </a:blipFill>
        </p:spPr>
        <p:txBody>
          <a:bodyPr/>
          <a:lstStyle/>
          <a:p>
            <a:endParaRPr lang="en-GB"/>
          </a:p>
        </p:txBody>
      </p:sp>
      <p:sp>
        <p:nvSpPr>
          <p:cNvPr id="8" name="TextBox 8"/>
          <p:cNvSpPr txBox="1"/>
          <p:nvPr/>
        </p:nvSpPr>
        <p:spPr>
          <a:xfrm>
            <a:off x="336098" y="2246761"/>
            <a:ext cx="2841356" cy="434531"/>
          </a:xfrm>
          <a:prstGeom prst="rect">
            <a:avLst/>
          </a:prstGeom>
        </p:spPr>
        <p:txBody>
          <a:bodyPr lIns="0" tIns="0" rIns="0" bIns="0" rtlCol="0" anchor="t">
            <a:spAutoFit/>
          </a:bodyPr>
          <a:lstStyle/>
          <a:p>
            <a:pPr algn="just">
              <a:lnSpc>
                <a:spcPts val="1950"/>
              </a:lnSpc>
            </a:pPr>
            <a:r>
              <a:rPr lang="en-US" sz="2349" b="1">
                <a:solidFill>
                  <a:srgbClr val="000000"/>
                </a:solidFill>
                <a:latin typeface="Bebas Neue Bold"/>
                <a:ea typeface="Bebas Neue Bold"/>
                <a:cs typeface="Bebas Neue Bold"/>
                <a:sym typeface="Bebas Neue Bold"/>
              </a:rPr>
              <a:t>GROUND floor - 7,706 sq ft*</a:t>
            </a:r>
          </a:p>
          <a:p>
            <a:pPr algn="just">
              <a:lnSpc>
                <a:spcPts val="1286"/>
              </a:lnSpc>
            </a:pPr>
            <a:r>
              <a:rPr lang="en-US" sz="1550">
                <a:solidFill>
                  <a:srgbClr val="000000"/>
                </a:solidFill>
                <a:latin typeface="Bebas Neue"/>
                <a:ea typeface="Bebas Neue"/>
                <a:cs typeface="Bebas Neue"/>
                <a:sym typeface="Bebas Neue"/>
              </a:rPr>
              <a:t>Current layout**</a:t>
            </a:r>
          </a:p>
        </p:txBody>
      </p:sp>
      <p:sp>
        <p:nvSpPr>
          <p:cNvPr id="9" name="TextBox 9"/>
          <p:cNvSpPr txBox="1"/>
          <p:nvPr/>
        </p:nvSpPr>
        <p:spPr>
          <a:xfrm>
            <a:off x="5441250" y="2246761"/>
            <a:ext cx="2579453" cy="434530"/>
          </a:xfrm>
          <a:prstGeom prst="rect">
            <a:avLst/>
          </a:prstGeom>
        </p:spPr>
        <p:txBody>
          <a:bodyPr lIns="0" tIns="0" rIns="0" bIns="0" rtlCol="0" anchor="t">
            <a:spAutoFit/>
          </a:bodyPr>
          <a:lstStyle/>
          <a:p>
            <a:pPr algn="just">
              <a:lnSpc>
                <a:spcPts val="1950"/>
              </a:lnSpc>
            </a:pPr>
            <a:r>
              <a:rPr lang="en-US" sz="2349" b="1">
                <a:solidFill>
                  <a:srgbClr val="000000"/>
                </a:solidFill>
                <a:latin typeface="Bebas Neue Bold"/>
                <a:ea typeface="Bebas Neue Bold"/>
                <a:cs typeface="Bebas Neue Bold"/>
                <a:sym typeface="Bebas Neue Bold"/>
              </a:rPr>
              <a:t>FIRST floor - 7,599 sq ft*</a:t>
            </a:r>
          </a:p>
          <a:p>
            <a:pPr algn="just">
              <a:lnSpc>
                <a:spcPts val="1286"/>
              </a:lnSpc>
            </a:pPr>
            <a:r>
              <a:rPr lang="en-US" sz="1550">
                <a:solidFill>
                  <a:srgbClr val="000000"/>
                </a:solidFill>
                <a:latin typeface="Bebas Neue"/>
                <a:ea typeface="Bebas Neue"/>
                <a:cs typeface="Bebas Neue"/>
                <a:sym typeface="Bebas Neue"/>
              </a:rPr>
              <a:t>Current layout**</a:t>
            </a:r>
          </a:p>
        </p:txBody>
      </p:sp>
      <p:sp>
        <p:nvSpPr>
          <p:cNvPr id="10" name="TextBox 10"/>
          <p:cNvSpPr txBox="1"/>
          <p:nvPr/>
        </p:nvSpPr>
        <p:spPr>
          <a:xfrm>
            <a:off x="414797" y="7091286"/>
            <a:ext cx="2762658" cy="288714"/>
          </a:xfrm>
          <a:prstGeom prst="rect">
            <a:avLst/>
          </a:prstGeom>
        </p:spPr>
        <p:txBody>
          <a:bodyPr lIns="0" tIns="0" rIns="0" bIns="0" rtlCol="0" anchor="t">
            <a:spAutoFit/>
          </a:bodyPr>
          <a:lstStyle/>
          <a:p>
            <a:pPr algn="l">
              <a:lnSpc>
                <a:spcPts val="1120"/>
              </a:lnSpc>
            </a:pPr>
            <a:r>
              <a:rPr lang="en-US" sz="800">
                <a:solidFill>
                  <a:srgbClr val="000000"/>
                </a:solidFill>
                <a:latin typeface="Arial MT Pro"/>
                <a:ea typeface="Arial MT Pro"/>
                <a:cs typeface="Arial MT Pro"/>
                <a:sym typeface="Arial MT Pro"/>
              </a:rPr>
              <a:t>*Approximate sizes</a:t>
            </a:r>
          </a:p>
          <a:p>
            <a:pPr algn="l">
              <a:lnSpc>
                <a:spcPts val="1120"/>
              </a:lnSpc>
            </a:pPr>
            <a:r>
              <a:rPr lang="en-US" sz="800">
                <a:solidFill>
                  <a:srgbClr val="000000"/>
                </a:solidFill>
                <a:latin typeface="Arial MT Pro"/>
                <a:ea typeface="Arial MT Pro"/>
                <a:cs typeface="Arial MT Pro"/>
                <a:sym typeface="Arial MT Pro"/>
              </a:rPr>
              <a:t>**Furniture shows an indicative layout and is not included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2EC"/>
        </a:solidFill>
        <a:effectLst/>
      </p:bgPr>
    </p:bg>
    <p:spTree>
      <p:nvGrpSpPr>
        <p:cNvPr id="1" name=""/>
        <p:cNvGrpSpPr/>
        <p:nvPr/>
      </p:nvGrpSpPr>
      <p:grpSpPr>
        <a:xfrm>
          <a:off x="0" y="0"/>
          <a:ext cx="0" cy="0"/>
          <a:chOff x="0" y="0"/>
          <a:chExt cx="0" cy="0"/>
        </a:xfrm>
      </p:grpSpPr>
      <p:sp>
        <p:nvSpPr>
          <p:cNvPr id="2" name="Freeform 2"/>
          <p:cNvSpPr/>
          <p:nvPr/>
        </p:nvSpPr>
        <p:spPr>
          <a:xfrm>
            <a:off x="233263" y="288049"/>
            <a:ext cx="1411082" cy="467951"/>
          </a:xfrm>
          <a:custGeom>
            <a:avLst/>
            <a:gdLst/>
            <a:ahLst/>
            <a:cxnLst/>
            <a:rect l="l" t="t" r="r" b="b"/>
            <a:pathLst>
              <a:path w="1411082" h="467951">
                <a:moveTo>
                  <a:pt x="0" y="0"/>
                </a:moveTo>
                <a:lnTo>
                  <a:pt x="1411082" y="0"/>
                </a:lnTo>
                <a:lnTo>
                  <a:pt x="1411082" y="467951"/>
                </a:lnTo>
                <a:lnTo>
                  <a:pt x="0" y="467951"/>
                </a:lnTo>
                <a:lnTo>
                  <a:pt x="0" y="0"/>
                </a:lnTo>
                <a:close/>
              </a:path>
            </a:pathLst>
          </a:custGeom>
          <a:blipFill>
            <a:blip r:embed="rId2"/>
            <a:stretch>
              <a:fillRect/>
            </a:stretch>
          </a:blipFill>
        </p:spPr>
        <p:txBody>
          <a:bodyPr/>
          <a:lstStyle/>
          <a:p>
            <a:endParaRPr lang="en-GB"/>
          </a:p>
        </p:txBody>
      </p:sp>
      <p:sp>
        <p:nvSpPr>
          <p:cNvPr id="3" name="AutoShape 3"/>
          <p:cNvSpPr/>
          <p:nvPr/>
        </p:nvSpPr>
        <p:spPr>
          <a:xfrm>
            <a:off x="365519" y="5885967"/>
            <a:ext cx="0" cy="6299509"/>
          </a:xfrm>
          <a:prstGeom prst="line">
            <a:avLst/>
          </a:prstGeom>
          <a:ln w="9525" cap="flat">
            <a:solidFill>
              <a:srgbClr val="000000"/>
            </a:solidFill>
            <a:prstDash val="solid"/>
            <a:headEnd type="none" w="sm" len="sm"/>
            <a:tailEnd type="none" w="sm" len="sm"/>
          </a:ln>
        </p:spPr>
        <p:txBody>
          <a:bodyPr/>
          <a:lstStyle/>
          <a:p>
            <a:endParaRPr lang="en-GB"/>
          </a:p>
        </p:txBody>
      </p:sp>
      <p:sp>
        <p:nvSpPr>
          <p:cNvPr id="4" name="AutoShape 4"/>
          <p:cNvSpPr/>
          <p:nvPr/>
        </p:nvSpPr>
        <p:spPr>
          <a:xfrm>
            <a:off x="3568762" y="5885967"/>
            <a:ext cx="0" cy="6299509"/>
          </a:xfrm>
          <a:prstGeom prst="line">
            <a:avLst/>
          </a:prstGeom>
          <a:ln w="9525" cap="flat">
            <a:solidFill>
              <a:srgbClr val="000000"/>
            </a:solidFill>
            <a:prstDash val="solid"/>
            <a:headEnd type="none" w="sm" len="sm"/>
            <a:tailEnd type="none" w="sm" len="sm"/>
          </a:ln>
        </p:spPr>
        <p:txBody>
          <a:bodyPr/>
          <a:lstStyle/>
          <a:p>
            <a:endParaRPr lang="en-GB"/>
          </a:p>
        </p:txBody>
      </p:sp>
      <p:sp>
        <p:nvSpPr>
          <p:cNvPr id="5" name="AutoShape 5"/>
          <p:cNvSpPr/>
          <p:nvPr/>
        </p:nvSpPr>
        <p:spPr>
          <a:xfrm>
            <a:off x="7132762" y="5885967"/>
            <a:ext cx="0" cy="6299509"/>
          </a:xfrm>
          <a:prstGeom prst="line">
            <a:avLst/>
          </a:prstGeom>
          <a:ln w="9525" cap="flat">
            <a:solidFill>
              <a:srgbClr val="000000"/>
            </a:solidFill>
            <a:prstDash val="solid"/>
            <a:headEnd type="none" w="sm" len="sm"/>
            <a:tailEnd type="none" w="sm" len="sm"/>
          </a:ln>
        </p:spPr>
        <p:txBody>
          <a:bodyPr/>
          <a:lstStyle/>
          <a:p>
            <a:endParaRPr lang="en-GB"/>
          </a:p>
        </p:txBody>
      </p:sp>
      <p:sp>
        <p:nvSpPr>
          <p:cNvPr id="6" name="AutoShape 6"/>
          <p:cNvSpPr/>
          <p:nvPr/>
        </p:nvSpPr>
        <p:spPr>
          <a:xfrm>
            <a:off x="10017024" y="5150254"/>
            <a:ext cx="275804" cy="175611"/>
          </a:xfrm>
          <a:prstGeom prst="line">
            <a:avLst/>
          </a:prstGeom>
          <a:ln w="9525" cap="flat">
            <a:solidFill>
              <a:srgbClr val="939598"/>
            </a:solidFill>
            <a:prstDash val="solid"/>
            <a:headEnd type="none" w="sm" len="sm"/>
            <a:tailEnd type="arrow" w="med" len="sm"/>
          </a:ln>
        </p:spPr>
        <p:txBody>
          <a:bodyPr/>
          <a:lstStyle/>
          <a:p>
            <a:endParaRPr lang="en-GB"/>
          </a:p>
        </p:txBody>
      </p:sp>
      <p:sp>
        <p:nvSpPr>
          <p:cNvPr id="7" name="Freeform 7"/>
          <p:cNvSpPr/>
          <p:nvPr/>
        </p:nvSpPr>
        <p:spPr>
          <a:xfrm>
            <a:off x="3568762" y="108000"/>
            <a:ext cx="7015238" cy="5652954"/>
          </a:xfrm>
          <a:custGeom>
            <a:avLst/>
            <a:gdLst/>
            <a:ahLst/>
            <a:cxnLst/>
            <a:rect l="l" t="t" r="r" b="b"/>
            <a:pathLst>
              <a:path w="7015238" h="5652954">
                <a:moveTo>
                  <a:pt x="0" y="0"/>
                </a:moveTo>
                <a:lnTo>
                  <a:pt x="7015238" y="0"/>
                </a:lnTo>
                <a:lnTo>
                  <a:pt x="7015238" y="5652954"/>
                </a:lnTo>
                <a:lnTo>
                  <a:pt x="0" y="5652954"/>
                </a:lnTo>
                <a:lnTo>
                  <a:pt x="0" y="0"/>
                </a:lnTo>
                <a:close/>
              </a:path>
            </a:pathLst>
          </a:custGeom>
          <a:blipFill>
            <a:blip r:embed="rId3"/>
            <a:stretch>
              <a:fillRect l="-54346" t="-55879" r="-49447" b="-36012"/>
            </a:stretch>
          </a:blipFill>
        </p:spPr>
        <p:txBody>
          <a:bodyPr/>
          <a:lstStyle/>
          <a:p>
            <a:endParaRPr lang="en-GB"/>
          </a:p>
        </p:txBody>
      </p:sp>
      <p:sp>
        <p:nvSpPr>
          <p:cNvPr id="8" name="AutoShape 8"/>
          <p:cNvSpPr/>
          <p:nvPr/>
        </p:nvSpPr>
        <p:spPr>
          <a:xfrm>
            <a:off x="10151092" y="5456899"/>
            <a:ext cx="283471" cy="179629"/>
          </a:xfrm>
          <a:prstGeom prst="line">
            <a:avLst/>
          </a:prstGeom>
          <a:ln w="9525" cap="flat">
            <a:solidFill>
              <a:srgbClr val="939598"/>
            </a:solidFill>
            <a:prstDash val="solid"/>
            <a:headEnd type="none" w="sm" len="sm"/>
            <a:tailEnd type="arrow" w="med" len="sm"/>
          </a:ln>
        </p:spPr>
        <p:txBody>
          <a:bodyPr/>
          <a:lstStyle/>
          <a:p>
            <a:endParaRPr lang="en-GB"/>
          </a:p>
        </p:txBody>
      </p:sp>
      <p:sp>
        <p:nvSpPr>
          <p:cNvPr id="9" name="Freeform 9"/>
          <p:cNvSpPr/>
          <p:nvPr/>
        </p:nvSpPr>
        <p:spPr>
          <a:xfrm>
            <a:off x="3861293" y="3437907"/>
            <a:ext cx="503858" cy="2140028"/>
          </a:xfrm>
          <a:custGeom>
            <a:avLst/>
            <a:gdLst/>
            <a:ahLst/>
            <a:cxnLst/>
            <a:rect l="l" t="t" r="r" b="b"/>
            <a:pathLst>
              <a:path w="503858" h="2140028">
                <a:moveTo>
                  <a:pt x="0" y="0"/>
                </a:moveTo>
                <a:lnTo>
                  <a:pt x="503858" y="0"/>
                </a:lnTo>
                <a:lnTo>
                  <a:pt x="503858" y="2140027"/>
                </a:lnTo>
                <a:lnTo>
                  <a:pt x="0" y="2140027"/>
                </a:lnTo>
                <a:lnTo>
                  <a:pt x="0" y="0"/>
                </a:lnTo>
                <a:close/>
              </a:path>
            </a:pathLst>
          </a:custGeom>
          <a:blipFill>
            <a:blip r:embed="rId4"/>
            <a:stretch>
              <a:fillRect l="-1149796" t="-433263" r="-2909475" b="-209764"/>
            </a:stretch>
          </a:blipFill>
        </p:spPr>
        <p:txBody>
          <a:bodyPr/>
          <a:lstStyle/>
          <a:p>
            <a:endParaRPr lang="en-GB"/>
          </a:p>
        </p:txBody>
      </p:sp>
      <p:grpSp>
        <p:nvGrpSpPr>
          <p:cNvPr id="10" name="Group 10"/>
          <p:cNvGrpSpPr/>
          <p:nvPr/>
        </p:nvGrpSpPr>
        <p:grpSpPr>
          <a:xfrm>
            <a:off x="4027144" y="3204285"/>
            <a:ext cx="266267" cy="26626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7B34"/>
            </a:solidFill>
          </p:spPr>
          <p:txBody>
            <a:bodyPr/>
            <a:lstStyle/>
            <a:p>
              <a:endParaRPr lang="en-GB"/>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1399"/>
                </a:lnSpc>
              </a:pPr>
              <a:endParaRPr/>
            </a:p>
          </p:txBody>
        </p:sp>
      </p:grpSp>
      <p:sp>
        <p:nvSpPr>
          <p:cNvPr id="13" name="TextBox 13"/>
          <p:cNvSpPr txBox="1"/>
          <p:nvPr/>
        </p:nvSpPr>
        <p:spPr>
          <a:xfrm>
            <a:off x="360757" y="2912362"/>
            <a:ext cx="3020085" cy="1012990"/>
          </a:xfrm>
          <a:prstGeom prst="rect">
            <a:avLst/>
          </a:prstGeom>
        </p:spPr>
        <p:txBody>
          <a:bodyPr lIns="0" tIns="0" rIns="0" bIns="0" rtlCol="0" anchor="t">
            <a:spAutoFit/>
          </a:bodyPr>
          <a:lstStyle/>
          <a:p>
            <a:pPr algn="l">
              <a:lnSpc>
                <a:spcPts val="1399"/>
              </a:lnSpc>
            </a:pPr>
            <a:r>
              <a:rPr lang="en-US" sz="999" b="1">
                <a:solidFill>
                  <a:srgbClr val="000000"/>
                </a:solidFill>
                <a:latin typeface="Arial MT Pro Bold"/>
                <a:ea typeface="Arial MT Pro Bold"/>
                <a:cs typeface="Arial MT Pro Bold"/>
                <a:sym typeface="Arial MT Pro Bold"/>
              </a:rPr>
              <a:t>Cambridge Science Park is a dynamic community of talented entrepreneurs at the cutting edge of many scientific disciplines, including big and small, established and start-up organisations.</a:t>
            </a:r>
          </a:p>
          <a:p>
            <a:pPr algn="l">
              <a:lnSpc>
                <a:spcPts val="1159"/>
              </a:lnSpc>
            </a:pPr>
            <a:endParaRPr lang="en-US" sz="999" b="1">
              <a:solidFill>
                <a:srgbClr val="000000"/>
              </a:solidFill>
              <a:latin typeface="Arial MT Pro Bold"/>
              <a:ea typeface="Arial MT Pro Bold"/>
              <a:cs typeface="Arial MT Pro Bold"/>
              <a:sym typeface="Arial MT Pro Bold"/>
            </a:endParaRPr>
          </a:p>
          <a:p>
            <a:pPr algn="l">
              <a:lnSpc>
                <a:spcPts val="1399"/>
              </a:lnSpc>
            </a:pPr>
            <a:endParaRPr lang="en-US" sz="999" b="1">
              <a:solidFill>
                <a:srgbClr val="000000"/>
              </a:solidFill>
              <a:latin typeface="Arial MT Pro Bold"/>
              <a:ea typeface="Arial MT Pro Bold"/>
              <a:cs typeface="Arial MT Pro Bold"/>
              <a:sym typeface="Arial MT Pro Bold"/>
            </a:endParaRPr>
          </a:p>
        </p:txBody>
      </p:sp>
      <p:sp>
        <p:nvSpPr>
          <p:cNvPr id="14" name="TextBox 14"/>
          <p:cNvSpPr txBox="1"/>
          <p:nvPr/>
        </p:nvSpPr>
        <p:spPr>
          <a:xfrm>
            <a:off x="360757" y="3741900"/>
            <a:ext cx="2902459" cy="1898650"/>
          </a:xfrm>
          <a:prstGeom prst="rect">
            <a:avLst/>
          </a:prstGeom>
        </p:spPr>
        <p:txBody>
          <a:bodyPr lIns="0" tIns="0" rIns="0" bIns="0" rtlCol="0" anchor="t">
            <a:spAutoFit/>
          </a:bodyPr>
          <a:lstStyle/>
          <a:p>
            <a:pPr algn="l">
              <a:lnSpc>
                <a:spcPts val="1399"/>
              </a:lnSpc>
            </a:pPr>
            <a:r>
              <a:rPr lang="en-US" sz="999">
                <a:solidFill>
                  <a:srgbClr val="000000"/>
                </a:solidFill>
                <a:latin typeface="Arial MT Pro"/>
                <a:ea typeface="Arial MT Pro"/>
                <a:cs typeface="Arial MT Pro"/>
                <a:sym typeface="Arial MT Pro"/>
              </a:rPr>
              <a:t>The Cambridge Science Park is highly accessible with a variety of transport options available on the doorstep to suit all commuting preferences.</a:t>
            </a:r>
          </a:p>
          <a:p>
            <a:pPr algn="l">
              <a:lnSpc>
                <a:spcPts val="1399"/>
              </a:lnSpc>
            </a:pPr>
            <a:endParaRPr lang="en-US" sz="999">
              <a:solidFill>
                <a:srgbClr val="000000"/>
              </a:solidFill>
              <a:latin typeface="Arial MT Pro"/>
              <a:ea typeface="Arial MT Pro"/>
              <a:cs typeface="Arial MT Pro"/>
              <a:sym typeface="Arial MT Pro"/>
            </a:endParaRPr>
          </a:p>
          <a:p>
            <a:pPr algn="l">
              <a:lnSpc>
                <a:spcPts val="1399"/>
              </a:lnSpc>
            </a:pPr>
            <a:r>
              <a:rPr lang="en-US" sz="999">
                <a:solidFill>
                  <a:srgbClr val="000000"/>
                </a:solidFill>
                <a:latin typeface="Arial MT Pro"/>
                <a:ea typeface="Arial MT Pro"/>
                <a:cs typeface="Arial MT Pro"/>
                <a:sym typeface="Arial MT Pro"/>
              </a:rPr>
              <a:t>Directly accessed from the A14 by road (Junction 28), which also facilitates quick connections to both the M11 and A1, the Cambridgeshire Guided Busway and Cambridge North Railway Station are also within easy cycling and walking distance from the Park.</a:t>
            </a:r>
          </a:p>
          <a:p>
            <a:pPr algn="l">
              <a:lnSpc>
                <a:spcPts val="1399"/>
              </a:lnSpc>
            </a:pPr>
            <a:endParaRPr lang="en-US" sz="999">
              <a:solidFill>
                <a:srgbClr val="000000"/>
              </a:solidFill>
              <a:latin typeface="Arial MT Pro"/>
              <a:ea typeface="Arial MT Pro"/>
              <a:cs typeface="Arial MT Pro"/>
              <a:sym typeface="Arial MT Pro"/>
            </a:endParaRPr>
          </a:p>
        </p:txBody>
      </p:sp>
      <p:sp>
        <p:nvSpPr>
          <p:cNvPr id="15" name="TextBox 15"/>
          <p:cNvSpPr txBox="1"/>
          <p:nvPr/>
        </p:nvSpPr>
        <p:spPr>
          <a:xfrm>
            <a:off x="360757" y="1525266"/>
            <a:ext cx="3500537" cy="1539258"/>
          </a:xfrm>
          <a:prstGeom prst="rect">
            <a:avLst/>
          </a:prstGeom>
        </p:spPr>
        <p:txBody>
          <a:bodyPr lIns="0" tIns="0" rIns="0" bIns="0" rtlCol="0" anchor="t">
            <a:spAutoFit/>
          </a:bodyPr>
          <a:lstStyle/>
          <a:p>
            <a:pPr algn="just">
              <a:lnSpc>
                <a:spcPts val="5485"/>
              </a:lnSpc>
            </a:pPr>
            <a:r>
              <a:rPr lang="en-US" sz="6608" b="1">
                <a:solidFill>
                  <a:srgbClr val="FD0031"/>
                </a:solidFill>
                <a:latin typeface="Mango Grotesque Bold"/>
                <a:ea typeface="Mango Grotesque Bold"/>
                <a:cs typeface="Mango Grotesque Bold"/>
                <a:sym typeface="Mango Grotesque Bold"/>
              </a:rPr>
              <a:t>LOCATION &amp;</a:t>
            </a:r>
          </a:p>
          <a:p>
            <a:pPr algn="just">
              <a:lnSpc>
                <a:spcPts val="5485"/>
              </a:lnSpc>
            </a:pPr>
            <a:r>
              <a:rPr lang="en-US" sz="6608" b="1">
                <a:solidFill>
                  <a:srgbClr val="FD0031"/>
                </a:solidFill>
                <a:latin typeface="Mango Grotesque Bold"/>
                <a:ea typeface="Mango Grotesque Bold"/>
                <a:cs typeface="Mango Grotesque Bold"/>
                <a:sym typeface="Mango Grotesque Bold"/>
              </a:rPr>
              <a:t>ACCESSIBILITY</a:t>
            </a:r>
          </a:p>
        </p:txBody>
      </p:sp>
      <p:sp>
        <p:nvSpPr>
          <p:cNvPr id="16" name="TextBox 16"/>
          <p:cNvSpPr txBox="1"/>
          <p:nvPr/>
        </p:nvSpPr>
        <p:spPr>
          <a:xfrm>
            <a:off x="435022" y="6216340"/>
            <a:ext cx="2501701" cy="698632"/>
          </a:xfrm>
          <a:prstGeom prst="rect">
            <a:avLst/>
          </a:prstGeom>
        </p:spPr>
        <p:txBody>
          <a:bodyPr lIns="0" tIns="0" rIns="0" bIns="0" rtlCol="0" anchor="t">
            <a:spAutoFit/>
          </a:bodyPr>
          <a:lstStyle/>
          <a:p>
            <a:pPr algn="l">
              <a:lnSpc>
                <a:spcPts val="1399"/>
              </a:lnSpc>
            </a:pPr>
            <a:r>
              <a:rPr lang="en-US" sz="999" b="1">
                <a:solidFill>
                  <a:srgbClr val="000000"/>
                </a:solidFill>
                <a:latin typeface="Arial MT Pro Bold"/>
                <a:ea typeface="Arial MT Pro Bold"/>
                <a:cs typeface="Arial MT Pro Bold"/>
                <a:sym typeface="Arial MT Pro Bold"/>
              </a:rPr>
              <a:t>From Cambridge Science Park:</a:t>
            </a:r>
          </a:p>
          <a:p>
            <a:pPr algn="l">
              <a:lnSpc>
                <a:spcPts val="1399"/>
              </a:lnSpc>
            </a:pPr>
            <a:r>
              <a:rPr lang="en-US" sz="999">
                <a:solidFill>
                  <a:srgbClr val="000000"/>
                </a:solidFill>
                <a:latin typeface="Arial MT Pro"/>
                <a:ea typeface="Arial MT Pro"/>
                <a:cs typeface="Arial MT Pro"/>
                <a:sym typeface="Arial MT Pro"/>
              </a:rPr>
              <a:t>Central Cambridge: 3 miles</a:t>
            </a:r>
          </a:p>
          <a:p>
            <a:pPr algn="l">
              <a:lnSpc>
                <a:spcPts val="1399"/>
              </a:lnSpc>
            </a:pPr>
            <a:r>
              <a:rPr lang="en-US" sz="999">
                <a:solidFill>
                  <a:srgbClr val="000000"/>
                </a:solidFill>
                <a:latin typeface="Arial MT Pro"/>
                <a:ea typeface="Arial MT Pro"/>
                <a:cs typeface="Arial MT Pro"/>
                <a:sym typeface="Arial MT Pro"/>
              </a:rPr>
              <a:t>Cambridge International Airport: 4 miles</a:t>
            </a:r>
          </a:p>
          <a:p>
            <a:pPr algn="l">
              <a:lnSpc>
                <a:spcPts val="1399"/>
              </a:lnSpc>
            </a:pPr>
            <a:r>
              <a:rPr lang="en-US" sz="999">
                <a:solidFill>
                  <a:srgbClr val="000000"/>
                </a:solidFill>
                <a:latin typeface="Arial MT Pro"/>
                <a:ea typeface="Arial MT Pro"/>
                <a:cs typeface="Arial MT Pro"/>
                <a:sym typeface="Arial MT Pro"/>
              </a:rPr>
              <a:t>Stansted International Airport: 34 miles</a:t>
            </a:r>
          </a:p>
        </p:txBody>
      </p:sp>
      <p:sp>
        <p:nvSpPr>
          <p:cNvPr id="17" name="TextBox 17"/>
          <p:cNvSpPr txBox="1"/>
          <p:nvPr/>
        </p:nvSpPr>
        <p:spPr>
          <a:xfrm>
            <a:off x="435022" y="5894304"/>
            <a:ext cx="1250851" cy="296543"/>
          </a:xfrm>
          <a:prstGeom prst="rect">
            <a:avLst/>
          </a:prstGeom>
        </p:spPr>
        <p:txBody>
          <a:bodyPr lIns="0" tIns="0" rIns="0" bIns="0" rtlCol="0" anchor="t">
            <a:spAutoFit/>
          </a:bodyPr>
          <a:lstStyle/>
          <a:p>
            <a:pPr algn="just">
              <a:lnSpc>
                <a:spcPts val="1959"/>
              </a:lnSpc>
            </a:pPr>
            <a:r>
              <a:rPr lang="en-US" sz="2361" b="1">
                <a:solidFill>
                  <a:srgbClr val="000000"/>
                </a:solidFill>
                <a:latin typeface="Bebas Neue Bold"/>
                <a:ea typeface="Bebas Neue Bold"/>
                <a:cs typeface="Bebas Neue Bold"/>
                <a:sym typeface="Bebas Neue Bold"/>
              </a:rPr>
              <a:t>ROAD</a:t>
            </a:r>
          </a:p>
        </p:txBody>
      </p:sp>
      <p:sp>
        <p:nvSpPr>
          <p:cNvPr id="18" name="TextBox 18"/>
          <p:cNvSpPr txBox="1"/>
          <p:nvPr/>
        </p:nvSpPr>
        <p:spPr>
          <a:xfrm>
            <a:off x="3638266" y="6216340"/>
            <a:ext cx="3025723" cy="698632"/>
          </a:xfrm>
          <a:prstGeom prst="rect">
            <a:avLst/>
          </a:prstGeom>
        </p:spPr>
        <p:txBody>
          <a:bodyPr lIns="0" tIns="0" rIns="0" bIns="0" rtlCol="0" anchor="t">
            <a:spAutoFit/>
          </a:bodyPr>
          <a:lstStyle/>
          <a:p>
            <a:pPr algn="l">
              <a:lnSpc>
                <a:spcPts val="1399"/>
              </a:lnSpc>
            </a:pPr>
            <a:r>
              <a:rPr lang="en-US" sz="999" b="1">
                <a:solidFill>
                  <a:srgbClr val="000000"/>
                </a:solidFill>
                <a:latin typeface="Arial MT Pro Bold"/>
                <a:ea typeface="Arial MT Pro Bold"/>
                <a:cs typeface="Arial MT Pro Bold"/>
                <a:sym typeface="Arial MT Pro Bold"/>
              </a:rPr>
              <a:t>From Cambridge Science Park:</a:t>
            </a:r>
          </a:p>
          <a:p>
            <a:pPr algn="l">
              <a:lnSpc>
                <a:spcPts val="1399"/>
              </a:lnSpc>
            </a:pPr>
            <a:r>
              <a:rPr lang="en-US" sz="999">
                <a:solidFill>
                  <a:srgbClr val="000000"/>
                </a:solidFill>
                <a:latin typeface="Arial MT Pro"/>
                <a:ea typeface="Arial MT Pro"/>
                <a:cs typeface="Arial MT Pro"/>
                <a:sym typeface="Arial MT Pro"/>
              </a:rPr>
              <a:t>Cambridge North Station: 6 mins</a:t>
            </a:r>
          </a:p>
          <a:p>
            <a:pPr algn="l">
              <a:lnSpc>
                <a:spcPts val="1399"/>
              </a:lnSpc>
            </a:pPr>
            <a:r>
              <a:rPr lang="en-US" sz="999">
                <a:solidFill>
                  <a:srgbClr val="000000"/>
                </a:solidFill>
                <a:latin typeface="Arial MT Pro"/>
                <a:ea typeface="Arial MT Pro"/>
                <a:cs typeface="Arial MT Pro"/>
                <a:sym typeface="Arial MT Pro"/>
              </a:rPr>
              <a:t>Cambridge International Airport: 20 mins</a:t>
            </a:r>
          </a:p>
          <a:p>
            <a:pPr algn="l">
              <a:lnSpc>
                <a:spcPts val="1399"/>
              </a:lnSpc>
            </a:pPr>
            <a:r>
              <a:rPr lang="en-US" sz="999">
                <a:solidFill>
                  <a:srgbClr val="000000"/>
                </a:solidFill>
                <a:latin typeface="Arial MT Pro"/>
                <a:ea typeface="Arial MT Pro"/>
                <a:cs typeface="Arial MT Pro"/>
                <a:sym typeface="Arial MT Pro"/>
              </a:rPr>
              <a:t>Cambridge Station: 21 mins</a:t>
            </a:r>
          </a:p>
        </p:txBody>
      </p:sp>
      <p:sp>
        <p:nvSpPr>
          <p:cNvPr id="19" name="TextBox 19"/>
          <p:cNvSpPr txBox="1"/>
          <p:nvPr/>
        </p:nvSpPr>
        <p:spPr>
          <a:xfrm>
            <a:off x="3638266" y="5894304"/>
            <a:ext cx="1250851" cy="296543"/>
          </a:xfrm>
          <a:prstGeom prst="rect">
            <a:avLst/>
          </a:prstGeom>
        </p:spPr>
        <p:txBody>
          <a:bodyPr lIns="0" tIns="0" rIns="0" bIns="0" rtlCol="0" anchor="t">
            <a:spAutoFit/>
          </a:bodyPr>
          <a:lstStyle/>
          <a:p>
            <a:pPr algn="just">
              <a:lnSpc>
                <a:spcPts val="1959"/>
              </a:lnSpc>
            </a:pPr>
            <a:r>
              <a:rPr lang="en-US" sz="2361" b="1">
                <a:solidFill>
                  <a:srgbClr val="000000"/>
                </a:solidFill>
                <a:latin typeface="Bebas Neue Bold"/>
                <a:ea typeface="Bebas Neue Bold"/>
                <a:cs typeface="Bebas Neue Bold"/>
                <a:sym typeface="Bebas Neue Bold"/>
              </a:rPr>
              <a:t>CYCLE</a:t>
            </a:r>
          </a:p>
        </p:txBody>
      </p:sp>
      <p:sp>
        <p:nvSpPr>
          <p:cNvPr id="20" name="TextBox 20"/>
          <p:cNvSpPr txBox="1"/>
          <p:nvPr/>
        </p:nvSpPr>
        <p:spPr>
          <a:xfrm>
            <a:off x="7202266" y="6216340"/>
            <a:ext cx="2597748" cy="870115"/>
          </a:xfrm>
          <a:prstGeom prst="rect">
            <a:avLst/>
          </a:prstGeom>
        </p:spPr>
        <p:txBody>
          <a:bodyPr lIns="0" tIns="0" rIns="0" bIns="0" rtlCol="0" anchor="t">
            <a:spAutoFit/>
          </a:bodyPr>
          <a:lstStyle/>
          <a:p>
            <a:pPr algn="l">
              <a:lnSpc>
                <a:spcPts val="1399"/>
              </a:lnSpc>
            </a:pPr>
            <a:r>
              <a:rPr lang="en-US" sz="999" b="1">
                <a:solidFill>
                  <a:srgbClr val="000000"/>
                </a:solidFill>
                <a:latin typeface="Arial MT Pro Bold"/>
                <a:ea typeface="Arial MT Pro Bold"/>
                <a:cs typeface="Arial MT Pro Bold"/>
                <a:sym typeface="Arial MT Pro Bold"/>
              </a:rPr>
              <a:t>From Cambridge North:</a:t>
            </a:r>
          </a:p>
          <a:p>
            <a:pPr algn="l">
              <a:lnSpc>
                <a:spcPts val="1399"/>
              </a:lnSpc>
            </a:pPr>
            <a:r>
              <a:rPr lang="en-US" sz="999">
                <a:solidFill>
                  <a:srgbClr val="000000"/>
                </a:solidFill>
                <a:latin typeface="Arial MT Pro"/>
                <a:ea typeface="Arial MT Pro"/>
                <a:cs typeface="Arial MT Pro"/>
                <a:sym typeface="Arial MT Pro"/>
              </a:rPr>
              <a:t>Cambridge: 4 mins</a:t>
            </a:r>
          </a:p>
          <a:p>
            <a:pPr algn="l">
              <a:lnSpc>
                <a:spcPts val="1399"/>
              </a:lnSpc>
            </a:pPr>
            <a:r>
              <a:rPr lang="en-US" sz="999">
                <a:solidFill>
                  <a:srgbClr val="000000"/>
                </a:solidFill>
                <a:latin typeface="Arial MT Pro"/>
                <a:ea typeface="Arial MT Pro"/>
                <a:cs typeface="Arial MT Pro"/>
                <a:sym typeface="Arial MT Pro"/>
              </a:rPr>
              <a:t>London King’s Cross: 54 mins</a:t>
            </a:r>
          </a:p>
          <a:p>
            <a:pPr algn="l">
              <a:lnSpc>
                <a:spcPts val="1399"/>
              </a:lnSpc>
            </a:pPr>
            <a:r>
              <a:rPr lang="en-US" sz="999">
                <a:solidFill>
                  <a:srgbClr val="000000"/>
                </a:solidFill>
                <a:latin typeface="Arial MT Pro"/>
                <a:ea typeface="Arial MT Pro"/>
                <a:cs typeface="Arial MT Pro"/>
                <a:sym typeface="Arial MT Pro"/>
              </a:rPr>
              <a:t>London Liverpool Street: 1hr 17 mins</a:t>
            </a:r>
          </a:p>
          <a:p>
            <a:pPr algn="l">
              <a:lnSpc>
                <a:spcPts val="1399"/>
              </a:lnSpc>
            </a:pPr>
            <a:endParaRPr lang="en-US" sz="999">
              <a:solidFill>
                <a:srgbClr val="000000"/>
              </a:solidFill>
              <a:latin typeface="Arial MT Pro"/>
              <a:ea typeface="Arial MT Pro"/>
              <a:cs typeface="Arial MT Pro"/>
              <a:sym typeface="Arial MT Pro"/>
            </a:endParaRPr>
          </a:p>
        </p:txBody>
      </p:sp>
      <p:sp>
        <p:nvSpPr>
          <p:cNvPr id="21" name="TextBox 21"/>
          <p:cNvSpPr txBox="1"/>
          <p:nvPr/>
        </p:nvSpPr>
        <p:spPr>
          <a:xfrm>
            <a:off x="7202266" y="5894304"/>
            <a:ext cx="1250851" cy="296543"/>
          </a:xfrm>
          <a:prstGeom prst="rect">
            <a:avLst/>
          </a:prstGeom>
        </p:spPr>
        <p:txBody>
          <a:bodyPr lIns="0" tIns="0" rIns="0" bIns="0" rtlCol="0" anchor="t">
            <a:spAutoFit/>
          </a:bodyPr>
          <a:lstStyle/>
          <a:p>
            <a:pPr algn="just">
              <a:lnSpc>
                <a:spcPts val="1959"/>
              </a:lnSpc>
            </a:pPr>
            <a:r>
              <a:rPr lang="en-US" sz="2361" b="1">
                <a:solidFill>
                  <a:srgbClr val="000000"/>
                </a:solidFill>
                <a:latin typeface="Bebas Neue Bold"/>
                <a:ea typeface="Bebas Neue Bold"/>
                <a:cs typeface="Bebas Neue Bold"/>
                <a:sym typeface="Bebas Neue Bold"/>
              </a:rPr>
              <a:t>RAIL</a:t>
            </a:r>
          </a:p>
        </p:txBody>
      </p:sp>
      <p:sp>
        <p:nvSpPr>
          <p:cNvPr id="22" name="TextBox 22"/>
          <p:cNvSpPr txBox="1"/>
          <p:nvPr/>
        </p:nvSpPr>
        <p:spPr>
          <a:xfrm>
            <a:off x="4365151" y="4014311"/>
            <a:ext cx="2902459" cy="153247"/>
          </a:xfrm>
          <a:prstGeom prst="rect">
            <a:avLst/>
          </a:prstGeom>
        </p:spPr>
        <p:txBody>
          <a:bodyPr lIns="0" tIns="0" rIns="0" bIns="0" rtlCol="0" anchor="t">
            <a:spAutoFit/>
          </a:bodyPr>
          <a:lstStyle/>
          <a:p>
            <a:pPr algn="l">
              <a:lnSpc>
                <a:spcPts val="1120"/>
              </a:lnSpc>
            </a:pPr>
            <a:r>
              <a:rPr lang="en-US" sz="800">
                <a:solidFill>
                  <a:srgbClr val="000000"/>
                </a:solidFill>
                <a:latin typeface="Arial MT Pro"/>
                <a:ea typeface="Arial MT Pro"/>
                <a:cs typeface="Arial MT Pro"/>
                <a:sym typeface="Arial MT Pro"/>
              </a:rPr>
              <a:t>Guided Busway stop</a:t>
            </a:r>
          </a:p>
        </p:txBody>
      </p:sp>
      <p:sp>
        <p:nvSpPr>
          <p:cNvPr id="23" name="TextBox 23"/>
          <p:cNvSpPr txBox="1"/>
          <p:nvPr/>
        </p:nvSpPr>
        <p:spPr>
          <a:xfrm>
            <a:off x="4365151" y="3626753"/>
            <a:ext cx="2902459" cy="153247"/>
          </a:xfrm>
          <a:prstGeom prst="rect">
            <a:avLst/>
          </a:prstGeom>
        </p:spPr>
        <p:txBody>
          <a:bodyPr lIns="0" tIns="0" rIns="0" bIns="0" rtlCol="0" anchor="t">
            <a:spAutoFit/>
          </a:bodyPr>
          <a:lstStyle/>
          <a:p>
            <a:pPr algn="l">
              <a:lnSpc>
                <a:spcPts val="1120"/>
              </a:lnSpc>
            </a:pPr>
            <a:r>
              <a:rPr lang="en-US" sz="800">
                <a:solidFill>
                  <a:srgbClr val="000000"/>
                </a:solidFill>
                <a:latin typeface="Arial MT Pro"/>
                <a:ea typeface="Arial MT Pro"/>
                <a:cs typeface="Arial MT Pro"/>
                <a:sym typeface="Arial MT Pro"/>
              </a:rPr>
              <a:t>Cambridge North Shuttle</a:t>
            </a:r>
          </a:p>
        </p:txBody>
      </p:sp>
      <p:sp>
        <p:nvSpPr>
          <p:cNvPr id="24" name="TextBox 24"/>
          <p:cNvSpPr txBox="1"/>
          <p:nvPr/>
        </p:nvSpPr>
        <p:spPr>
          <a:xfrm>
            <a:off x="4365151" y="4765606"/>
            <a:ext cx="2902459" cy="153247"/>
          </a:xfrm>
          <a:prstGeom prst="rect">
            <a:avLst/>
          </a:prstGeom>
        </p:spPr>
        <p:txBody>
          <a:bodyPr lIns="0" tIns="0" rIns="0" bIns="0" rtlCol="0" anchor="t">
            <a:spAutoFit/>
          </a:bodyPr>
          <a:lstStyle/>
          <a:p>
            <a:pPr algn="l">
              <a:lnSpc>
                <a:spcPts val="1120"/>
              </a:lnSpc>
            </a:pPr>
            <a:r>
              <a:rPr lang="en-US" sz="800">
                <a:solidFill>
                  <a:srgbClr val="000000"/>
                </a:solidFill>
                <a:latin typeface="Arial MT Pro"/>
                <a:ea typeface="Arial MT Pro"/>
                <a:cs typeface="Arial MT Pro"/>
                <a:sym typeface="Arial MT Pro"/>
              </a:rPr>
              <a:t>Cafe</a:t>
            </a:r>
          </a:p>
        </p:txBody>
      </p:sp>
      <p:sp>
        <p:nvSpPr>
          <p:cNvPr id="25" name="TextBox 25"/>
          <p:cNvSpPr txBox="1"/>
          <p:nvPr/>
        </p:nvSpPr>
        <p:spPr>
          <a:xfrm>
            <a:off x="4365151" y="5112154"/>
            <a:ext cx="2902459" cy="153247"/>
          </a:xfrm>
          <a:prstGeom prst="rect">
            <a:avLst/>
          </a:prstGeom>
        </p:spPr>
        <p:txBody>
          <a:bodyPr lIns="0" tIns="0" rIns="0" bIns="0" rtlCol="0" anchor="t">
            <a:spAutoFit/>
          </a:bodyPr>
          <a:lstStyle/>
          <a:p>
            <a:pPr algn="l">
              <a:lnSpc>
                <a:spcPts val="1120"/>
              </a:lnSpc>
            </a:pPr>
            <a:r>
              <a:rPr lang="en-US" sz="800">
                <a:solidFill>
                  <a:srgbClr val="000000"/>
                </a:solidFill>
                <a:latin typeface="Arial MT Pro"/>
                <a:ea typeface="Arial MT Pro"/>
                <a:cs typeface="Arial MT Pro"/>
                <a:sym typeface="Arial MT Pro"/>
              </a:rPr>
              <a:t>EV charging points</a:t>
            </a:r>
          </a:p>
        </p:txBody>
      </p:sp>
      <p:sp>
        <p:nvSpPr>
          <p:cNvPr id="26" name="TextBox 26"/>
          <p:cNvSpPr txBox="1"/>
          <p:nvPr/>
        </p:nvSpPr>
        <p:spPr>
          <a:xfrm>
            <a:off x="4365151" y="3241745"/>
            <a:ext cx="2902459" cy="153247"/>
          </a:xfrm>
          <a:prstGeom prst="rect">
            <a:avLst/>
          </a:prstGeom>
        </p:spPr>
        <p:txBody>
          <a:bodyPr lIns="0" tIns="0" rIns="0" bIns="0" rtlCol="0" anchor="t">
            <a:spAutoFit/>
          </a:bodyPr>
          <a:lstStyle/>
          <a:p>
            <a:pPr algn="l">
              <a:lnSpc>
                <a:spcPts val="1120"/>
              </a:lnSpc>
            </a:pPr>
            <a:r>
              <a:rPr lang="en-US" sz="800" b="1">
                <a:solidFill>
                  <a:srgbClr val="000000"/>
                </a:solidFill>
                <a:latin typeface="Arial MT Pro Bold"/>
                <a:ea typeface="Arial MT Pro Bold"/>
                <a:cs typeface="Arial MT Pro Bold"/>
                <a:sym typeface="Arial MT Pro Bold"/>
              </a:rPr>
              <a:t>Unit 315</a:t>
            </a:r>
          </a:p>
        </p:txBody>
      </p:sp>
      <p:sp>
        <p:nvSpPr>
          <p:cNvPr id="27" name="TextBox 27"/>
          <p:cNvSpPr txBox="1"/>
          <p:nvPr/>
        </p:nvSpPr>
        <p:spPr>
          <a:xfrm>
            <a:off x="4365151" y="4389844"/>
            <a:ext cx="2902459" cy="153247"/>
          </a:xfrm>
          <a:prstGeom prst="rect">
            <a:avLst/>
          </a:prstGeom>
        </p:spPr>
        <p:txBody>
          <a:bodyPr lIns="0" tIns="0" rIns="0" bIns="0" rtlCol="0" anchor="t">
            <a:spAutoFit/>
          </a:bodyPr>
          <a:lstStyle/>
          <a:p>
            <a:pPr algn="l">
              <a:lnSpc>
                <a:spcPts val="1120"/>
              </a:lnSpc>
            </a:pPr>
            <a:r>
              <a:rPr lang="en-US" sz="800">
                <a:solidFill>
                  <a:srgbClr val="000000"/>
                </a:solidFill>
                <a:latin typeface="Arial MT Pro"/>
                <a:ea typeface="Arial MT Pro"/>
                <a:cs typeface="Arial MT Pro"/>
                <a:sym typeface="Arial MT Pro"/>
              </a:rPr>
              <a:t>Bus stop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2EC"/>
        </a:solidFill>
        <a:effectLst/>
      </p:bgPr>
    </p:bg>
    <p:spTree>
      <p:nvGrpSpPr>
        <p:cNvPr id="1" name=""/>
        <p:cNvGrpSpPr/>
        <p:nvPr/>
      </p:nvGrpSpPr>
      <p:grpSpPr>
        <a:xfrm>
          <a:off x="0" y="0"/>
          <a:ext cx="0" cy="0"/>
          <a:chOff x="0" y="0"/>
          <a:chExt cx="0" cy="0"/>
        </a:xfrm>
      </p:grpSpPr>
      <p:sp>
        <p:nvSpPr>
          <p:cNvPr id="2" name="Freeform 2"/>
          <p:cNvSpPr/>
          <p:nvPr/>
        </p:nvSpPr>
        <p:spPr>
          <a:xfrm>
            <a:off x="233263" y="288049"/>
            <a:ext cx="1411082" cy="467951"/>
          </a:xfrm>
          <a:custGeom>
            <a:avLst/>
            <a:gdLst/>
            <a:ahLst/>
            <a:cxnLst/>
            <a:rect l="l" t="t" r="r" b="b"/>
            <a:pathLst>
              <a:path w="1411082" h="467951">
                <a:moveTo>
                  <a:pt x="0" y="0"/>
                </a:moveTo>
                <a:lnTo>
                  <a:pt x="1411082" y="0"/>
                </a:lnTo>
                <a:lnTo>
                  <a:pt x="1411082" y="467951"/>
                </a:lnTo>
                <a:lnTo>
                  <a:pt x="0" y="467951"/>
                </a:lnTo>
                <a:lnTo>
                  <a:pt x="0" y="0"/>
                </a:lnTo>
                <a:close/>
              </a:path>
            </a:pathLst>
          </a:custGeom>
          <a:blipFill>
            <a:blip r:embed="rId2"/>
            <a:stretch>
              <a:fillRect/>
            </a:stretch>
          </a:blipFill>
        </p:spPr>
        <p:txBody>
          <a:bodyPr/>
          <a:lstStyle/>
          <a:p>
            <a:endParaRPr lang="en-GB"/>
          </a:p>
        </p:txBody>
      </p:sp>
      <p:sp>
        <p:nvSpPr>
          <p:cNvPr id="3" name="AutoShape 3"/>
          <p:cNvSpPr/>
          <p:nvPr/>
        </p:nvSpPr>
        <p:spPr>
          <a:xfrm flipH="1">
            <a:off x="4472065" y="5177171"/>
            <a:ext cx="4763" cy="7572603"/>
          </a:xfrm>
          <a:prstGeom prst="line">
            <a:avLst/>
          </a:prstGeom>
          <a:ln w="9525" cap="flat">
            <a:solidFill>
              <a:srgbClr val="000000"/>
            </a:solidFill>
            <a:prstDash val="solid"/>
            <a:headEnd type="none" w="sm" len="sm"/>
            <a:tailEnd type="none" w="sm" len="sm"/>
          </a:ln>
        </p:spPr>
        <p:txBody>
          <a:bodyPr/>
          <a:lstStyle/>
          <a:p>
            <a:endParaRPr lang="en-GB"/>
          </a:p>
        </p:txBody>
      </p:sp>
      <p:sp>
        <p:nvSpPr>
          <p:cNvPr id="4" name="TextBox 4"/>
          <p:cNvSpPr txBox="1"/>
          <p:nvPr/>
        </p:nvSpPr>
        <p:spPr>
          <a:xfrm>
            <a:off x="506080" y="4273613"/>
            <a:ext cx="2610186" cy="1384300"/>
          </a:xfrm>
          <a:prstGeom prst="rect">
            <a:avLst/>
          </a:prstGeom>
        </p:spPr>
        <p:txBody>
          <a:bodyPr lIns="0" tIns="0" rIns="0" bIns="0" rtlCol="0" anchor="t">
            <a:spAutoFit/>
          </a:bodyPr>
          <a:lstStyle/>
          <a:p>
            <a:pPr algn="l">
              <a:lnSpc>
                <a:spcPts val="1399"/>
              </a:lnSpc>
            </a:pPr>
            <a:r>
              <a:rPr lang="en-US" sz="999">
                <a:solidFill>
                  <a:srgbClr val="000000"/>
                </a:solidFill>
                <a:latin typeface="Arial MT Pro"/>
                <a:ea typeface="Arial MT Pro"/>
                <a:cs typeface="Arial MT Pro"/>
                <a:sym typeface="Arial MT Pro"/>
              </a:rPr>
              <a:t>The Lakeside Cafe </a:t>
            </a:r>
          </a:p>
          <a:p>
            <a:pPr algn="l">
              <a:lnSpc>
                <a:spcPts val="1399"/>
              </a:lnSpc>
            </a:pPr>
            <a:r>
              <a:rPr lang="en-US" sz="999">
                <a:solidFill>
                  <a:srgbClr val="000000"/>
                </a:solidFill>
                <a:latin typeface="Arial MT Pro"/>
                <a:ea typeface="Arial MT Pro"/>
                <a:cs typeface="Arial MT Pro"/>
                <a:sym typeface="Arial MT Pro"/>
              </a:rPr>
              <a:t>The Bradfield Centre</a:t>
            </a:r>
          </a:p>
          <a:p>
            <a:pPr algn="l">
              <a:lnSpc>
                <a:spcPts val="1399"/>
              </a:lnSpc>
            </a:pPr>
            <a:r>
              <a:rPr lang="en-US" sz="999">
                <a:solidFill>
                  <a:srgbClr val="000000"/>
                </a:solidFill>
                <a:latin typeface="Arial MT Pro"/>
                <a:ea typeface="Arial MT Pro"/>
                <a:cs typeface="Arial MT Pro"/>
                <a:sym typeface="Arial MT Pro"/>
              </a:rPr>
              <a:t>The Trinity Centre</a:t>
            </a:r>
          </a:p>
          <a:p>
            <a:pPr algn="l">
              <a:lnSpc>
                <a:spcPts val="1399"/>
              </a:lnSpc>
            </a:pPr>
            <a:r>
              <a:rPr lang="en-US" sz="999">
                <a:solidFill>
                  <a:srgbClr val="000000"/>
                </a:solidFill>
                <a:latin typeface="Arial MT Pro"/>
                <a:ea typeface="Arial MT Pro"/>
                <a:cs typeface="Arial MT Pro"/>
                <a:sym typeface="Arial MT Pro"/>
              </a:rPr>
              <a:t>foodPark</a:t>
            </a:r>
          </a:p>
          <a:p>
            <a:pPr algn="l">
              <a:lnSpc>
                <a:spcPts val="1399"/>
              </a:lnSpc>
            </a:pPr>
            <a:r>
              <a:rPr lang="en-US" sz="999">
                <a:solidFill>
                  <a:srgbClr val="000000"/>
                </a:solidFill>
                <a:latin typeface="Arial MT Pro"/>
                <a:ea typeface="Arial MT Pro"/>
                <a:cs typeface="Arial MT Pro"/>
                <a:sym typeface="Arial MT Pro"/>
              </a:rPr>
              <a:t>Cambridge Science Centre</a:t>
            </a:r>
          </a:p>
          <a:p>
            <a:pPr algn="l">
              <a:lnSpc>
                <a:spcPts val="1399"/>
              </a:lnSpc>
            </a:pPr>
            <a:r>
              <a:rPr lang="en-US" sz="999">
                <a:solidFill>
                  <a:srgbClr val="000000"/>
                </a:solidFill>
                <a:latin typeface="Arial MT Pro"/>
                <a:ea typeface="Arial MT Pro"/>
                <a:cs typeface="Arial MT Pro"/>
                <a:sym typeface="Arial MT Pro"/>
              </a:rPr>
              <a:t>Revolution Health &amp; Fitness</a:t>
            </a:r>
          </a:p>
          <a:p>
            <a:pPr algn="l">
              <a:lnSpc>
                <a:spcPts val="1399"/>
              </a:lnSpc>
            </a:pPr>
            <a:r>
              <a:rPr lang="en-US" sz="999">
                <a:solidFill>
                  <a:srgbClr val="000000"/>
                </a:solidFill>
                <a:latin typeface="Arial MT Pro"/>
                <a:ea typeface="Arial MT Pro"/>
                <a:cs typeface="Arial MT Pro"/>
                <a:sym typeface="Arial MT Pro"/>
              </a:rPr>
              <a:t>Park Barbers</a:t>
            </a:r>
          </a:p>
          <a:p>
            <a:pPr algn="l">
              <a:lnSpc>
                <a:spcPts val="1399"/>
              </a:lnSpc>
            </a:pPr>
            <a:endParaRPr lang="en-US" sz="999">
              <a:solidFill>
                <a:srgbClr val="000000"/>
              </a:solidFill>
              <a:latin typeface="Arial MT Pro"/>
              <a:ea typeface="Arial MT Pro"/>
              <a:cs typeface="Arial MT Pro"/>
              <a:sym typeface="Arial MT Pro"/>
            </a:endParaRPr>
          </a:p>
        </p:txBody>
      </p:sp>
      <p:sp>
        <p:nvSpPr>
          <p:cNvPr id="5" name="TextBox 5"/>
          <p:cNvSpPr txBox="1"/>
          <p:nvPr/>
        </p:nvSpPr>
        <p:spPr>
          <a:xfrm>
            <a:off x="4529215" y="5488967"/>
            <a:ext cx="2598785" cy="2079625"/>
          </a:xfrm>
          <a:prstGeom prst="rect">
            <a:avLst/>
          </a:prstGeom>
        </p:spPr>
        <p:txBody>
          <a:bodyPr lIns="0" tIns="0" rIns="0" bIns="0" rtlCol="0" anchor="t">
            <a:spAutoFit/>
          </a:bodyPr>
          <a:lstStyle/>
          <a:p>
            <a:pPr algn="l">
              <a:lnSpc>
                <a:spcPts val="1400"/>
              </a:lnSpc>
            </a:pPr>
            <a:r>
              <a:rPr lang="en-US" sz="1000">
                <a:solidFill>
                  <a:srgbClr val="000000"/>
                </a:solidFill>
                <a:latin typeface="Arial MT Pro"/>
                <a:ea typeface="Arial MT Pro"/>
                <a:cs typeface="Arial MT Pro"/>
                <a:sym typeface="Arial MT Pro"/>
              </a:rPr>
              <a:t>A fantastic events programme encourages Park occupiers to get together. </a:t>
            </a:r>
          </a:p>
          <a:p>
            <a:pPr algn="l">
              <a:lnSpc>
                <a:spcPts val="1400"/>
              </a:lnSpc>
            </a:pPr>
            <a:endParaRPr lang="en-US" sz="1000">
              <a:solidFill>
                <a:srgbClr val="000000"/>
              </a:solidFill>
              <a:latin typeface="Arial MT Pro"/>
              <a:ea typeface="Arial MT Pro"/>
              <a:cs typeface="Arial MT Pro"/>
              <a:sym typeface="Arial MT Pro"/>
            </a:endParaRPr>
          </a:p>
          <a:p>
            <a:pPr algn="l">
              <a:lnSpc>
                <a:spcPts val="1400"/>
              </a:lnSpc>
            </a:pPr>
            <a:r>
              <a:rPr lang="en-US" sz="1000">
                <a:solidFill>
                  <a:srgbClr val="000000"/>
                </a:solidFill>
                <a:latin typeface="Arial MT Pro"/>
                <a:ea typeface="Arial MT Pro"/>
                <a:cs typeface="Arial MT Pro"/>
                <a:sym typeface="Arial MT Pro"/>
              </a:rPr>
              <a:t>Events include wellbeing activities, networking events, wildlife walks, yoga and the extremely popular summer party, movie nights and the Christmas market.</a:t>
            </a:r>
          </a:p>
          <a:p>
            <a:pPr algn="l">
              <a:lnSpc>
                <a:spcPts val="1400"/>
              </a:lnSpc>
            </a:pPr>
            <a:endParaRPr lang="en-US" sz="1000">
              <a:solidFill>
                <a:srgbClr val="000000"/>
              </a:solidFill>
              <a:latin typeface="Arial MT Pro"/>
              <a:ea typeface="Arial MT Pro"/>
              <a:cs typeface="Arial MT Pro"/>
              <a:sym typeface="Arial MT Pro"/>
            </a:endParaRPr>
          </a:p>
          <a:p>
            <a:pPr algn="l">
              <a:lnSpc>
                <a:spcPts val="1400"/>
              </a:lnSpc>
            </a:pPr>
            <a:endParaRPr lang="en-US" sz="1000">
              <a:solidFill>
                <a:srgbClr val="000000"/>
              </a:solidFill>
              <a:latin typeface="Arial MT Pro"/>
              <a:ea typeface="Arial MT Pro"/>
              <a:cs typeface="Arial MT Pro"/>
              <a:sym typeface="Arial MT Pro"/>
            </a:endParaRPr>
          </a:p>
          <a:p>
            <a:pPr algn="l">
              <a:lnSpc>
                <a:spcPts val="1400"/>
              </a:lnSpc>
            </a:pPr>
            <a:endParaRPr lang="en-US" sz="1000">
              <a:solidFill>
                <a:srgbClr val="000000"/>
              </a:solidFill>
              <a:latin typeface="Arial MT Pro"/>
              <a:ea typeface="Arial MT Pro"/>
              <a:cs typeface="Arial MT Pro"/>
              <a:sym typeface="Arial MT Pro"/>
            </a:endParaRPr>
          </a:p>
          <a:p>
            <a:pPr algn="l">
              <a:lnSpc>
                <a:spcPts val="1400"/>
              </a:lnSpc>
            </a:pPr>
            <a:endParaRPr lang="en-US" sz="1000">
              <a:solidFill>
                <a:srgbClr val="000000"/>
              </a:solidFill>
              <a:latin typeface="Arial MT Pro"/>
              <a:ea typeface="Arial MT Pro"/>
              <a:cs typeface="Arial MT Pro"/>
              <a:sym typeface="Arial MT Pro"/>
            </a:endParaRPr>
          </a:p>
          <a:p>
            <a:pPr algn="l">
              <a:lnSpc>
                <a:spcPts val="1400"/>
              </a:lnSpc>
            </a:pPr>
            <a:endParaRPr lang="en-US" sz="1000">
              <a:solidFill>
                <a:srgbClr val="000000"/>
              </a:solidFill>
              <a:latin typeface="Arial MT Pro"/>
              <a:ea typeface="Arial MT Pro"/>
              <a:cs typeface="Arial MT Pro"/>
              <a:sym typeface="Arial MT Pro"/>
            </a:endParaRPr>
          </a:p>
        </p:txBody>
      </p:sp>
      <p:sp>
        <p:nvSpPr>
          <p:cNvPr id="6" name="TextBox 6"/>
          <p:cNvSpPr txBox="1"/>
          <p:nvPr/>
        </p:nvSpPr>
        <p:spPr>
          <a:xfrm>
            <a:off x="4529215" y="5243843"/>
            <a:ext cx="1250851" cy="292749"/>
          </a:xfrm>
          <a:prstGeom prst="rect">
            <a:avLst/>
          </a:prstGeom>
        </p:spPr>
        <p:txBody>
          <a:bodyPr lIns="0" tIns="0" rIns="0" bIns="0" rtlCol="0" anchor="t">
            <a:spAutoFit/>
          </a:bodyPr>
          <a:lstStyle/>
          <a:p>
            <a:pPr algn="just">
              <a:lnSpc>
                <a:spcPts val="1959"/>
              </a:lnSpc>
            </a:pPr>
            <a:r>
              <a:rPr lang="en-US" sz="2361" b="1">
                <a:solidFill>
                  <a:srgbClr val="000000"/>
                </a:solidFill>
                <a:latin typeface="Bebas Neue Bold"/>
                <a:ea typeface="Bebas Neue Bold"/>
                <a:cs typeface="Bebas Neue Bold"/>
                <a:sym typeface="Bebas Neue Bold"/>
              </a:rPr>
              <a:t>EVENTS</a:t>
            </a:r>
          </a:p>
        </p:txBody>
      </p:sp>
      <p:sp>
        <p:nvSpPr>
          <p:cNvPr id="7" name="TextBox 7"/>
          <p:cNvSpPr txBox="1"/>
          <p:nvPr/>
        </p:nvSpPr>
        <p:spPr>
          <a:xfrm>
            <a:off x="2474939" y="4273613"/>
            <a:ext cx="2610186" cy="1427480"/>
          </a:xfrm>
          <a:prstGeom prst="rect">
            <a:avLst/>
          </a:prstGeom>
        </p:spPr>
        <p:txBody>
          <a:bodyPr lIns="0" tIns="0" rIns="0" bIns="0" rtlCol="0" anchor="t">
            <a:spAutoFit/>
          </a:bodyPr>
          <a:lstStyle/>
          <a:p>
            <a:pPr algn="l">
              <a:lnSpc>
                <a:spcPts val="1399"/>
              </a:lnSpc>
            </a:pPr>
            <a:r>
              <a:rPr lang="en-US" sz="999">
                <a:solidFill>
                  <a:srgbClr val="000000"/>
                </a:solidFill>
                <a:latin typeface="Arial MT Pro"/>
                <a:ea typeface="Arial MT Pro"/>
                <a:cs typeface="Arial MT Pro"/>
                <a:sym typeface="Arial MT Pro"/>
              </a:rPr>
              <a:t>Spritely Osteopaths</a:t>
            </a:r>
          </a:p>
          <a:p>
            <a:pPr algn="l">
              <a:lnSpc>
                <a:spcPts val="1399"/>
              </a:lnSpc>
            </a:pPr>
            <a:r>
              <a:rPr lang="en-US" sz="999">
                <a:solidFill>
                  <a:srgbClr val="000000"/>
                </a:solidFill>
                <a:latin typeface="Arial MT Pro"/>
                <a:ea typeface="Arial MT Pro"/>
                <a:cs typeface="Arial MT Pro"/>
                <a:sym typeface="Arial MT Pro"/>
              </a:rPr>
              <a:t>Bright Horizons Nursery</a:t>
            </a:r>
          </a:p>
          <a:p>
            <a:pPr algn="l">
              <a:lnSpc>
                <a:spcPts val="1399"/>
              </a:lnSpc>
            </a:pPr>
            <a:r>
              <a:rPr lang="en-US" sz="999">
                <a:solidFill>
                  <a:srgbClr val="000000"/>
                </a:solidFill>
                <a:latin typeface="Arial MT Pro"/>
                <a:ea typeface="Arial MT Pro"/>
                <a:cs typeface="Arial MT Pro"/>
                <a:sym typeface="Arial MT Pro"/>
              </a:rPr>
              <a:t>PhysioBAB</a:t>
            </a:r>
          </a:p>
          <a:p>
            <a:pPr algn="l">
              <a:lnSpc>
                <a:spcPts val="1399"/>
              </a:lnSpc>
            </a:pPr>
            <a:r>
              <a:rPr lang="en-US" sz="999">
                <a:solidFill>
                  <a:srgbClr val="000000"/>
                </a:solidFill>
                <a:latin typeface="Arial MT Pro"/>
                <a:ea typeface="Arial MT Pro"/>
                <a:cs typeface="Arial MT Pro"/>
                <a:sym typeface="Arial MT Pro"/>
              </a:rPr>
              <a:t>EV Charging points</a:t>
            </a:r>
          </a:p>
          <a:p>
            <a:pPr algn="l">
              <a:lnSpc>
                <a:spcPts val="1399"/>
              </a:lnSpc>
            </a:pPr>
            <a:r>
              <a:rPr lang="en-US" sz="999">
                <a:solidFill>
                  <a:srgbClr val="000000"/>
                </a:solidFill>
                <a:latin typeface="Arial MT Pro"/>
                <a:ea typeface="Arial MT Pro"/>
                <a:cs typeface="Arial MT Pro"/>
                <a:sym typeface="Arial MT Pro"/>
              </a:rPr>
              <a:t>Enterprise Rent-a-Car</a:t>
            </a:r>
          </a:p>
          <a:p>
            <a:pPr algn="l">
              <a:lnSpc>
                <a:spcPts val="1399"/>
              </a:lnSpc>
            </a:pPr>
            <a:r>
              <a:rPr lang="en-US" sz="999">
                <a:solidFill>
                  <a:srgbClr val="000000"/>
                </a:solidFill>
                <a:latin typeface="Arial MT Pro"/>
                <a:ea typeface="Arial MT Pro"/>
                <a:cs typeface="Arial MT Pro"/>
                <a:sym typeface="Arial MT Pro"/>
              </a:rPr>
              <a:t>Voi e-scooters</a:t>
            </a:r>
          </a:p>
          <a:p>
            <a:pPr algn="l">
              <a:lnSpc>
                <a:spcPts val="1399"/>
              </a:lnSpc>
            </a:pPr>
            <a:r>
              <a:rPr lang="en-US" sz="999">
                <a:solidFill>
                  <a:srgbClr val="000000"/>
                </a:solidFill>
                <a:latin typeface="Arial MT Pro"/>
                <a:ea typeface="Arial MT Pro"/>
                <a:cs typeface="Arial MT Pro"/>
                <a:sym typeface="Arial MT Pro"/>
              </a:rPr>
              <a:t>Mobility &amp; Cycle Hub</a:t>
            </a:r>
          </a:p>
          <a:p>
            <a:pPr algn="l">
              <a:lnSpc>
                <a:spcPts val="2069"/>
              </a:lnSpc>
            </a:pPr>
            <a:endParaRPr lang="en-US" sz="999">
              <a:solidFill>
                <a:srgbClr val="000000"/>
              </a:solidFill>
              <a:latin typeface="Arial MT Pro"/>
              <a:ea typeface="Arial MT Pro"/>
              <a:cs typeface="Arial MT Pro"/>
              <a:sym typeface="Arial MT Pro"/>
            </a:endParaRPr>
          </a:p>
        </p:txBody>
      </p:sp>
      <p:sp>
        <p:nvSpPr>
          <p:cNvPr id="8" name="AutoShape 8"/>
          <p:cNvSpPr/>
          <p:nvPr/>
        </p:nvSpPr>
        <p:spPr>
          <a:xfrm flipH="1">
            <a:off x="286788" y="3880291"/>
            <a:ext cx="4763" cy="7572603"/>
          </a:xfrm>
          <a:prstGeom prst="line">
            <a:avLst/>
          </a:prstGeom>
          <a:ln w="9525" cap="flat">
            <a:solidFill>
              <a:srgbClr val="000000"/>
            </a:solidFill>
            <a:prstDash val="solid"/>
            <a:headEnd type="none" w="sm" len="sm"/>
            <a:tailEnd type="none" w="sm" len="sm"/>
          </a:ln>
        </p:spPr>
        <p:txBody>
          <a:bodyPr/>
          <a:lstStyle/>
          <a:p>
            <a:endParaRPr lang="en-GB"/>
          </a:p>
        </p:txBody>
      </p:sp>
      <p:grpSp>
        <p:nvGrpSpPr>
          <p:cNvPr id="9" name="Group 9"/>
          <p:cNvGrpSpPr/>
          <p:nvPr/>
        </p:nvGrpSpPr>
        <p:grpSpPr>
          <a:xfrm>
            <a:off x="362654" y="4311713"/>
            <a:ext cx="76752" cy="1126109"/>
            <a:chOff x="0" y="0"/>
            <a:chExt cx="102336" cy="1501478"/>
          </a:xfrm>
        </p:grpSpPr>
        <p:sp>
          <p:nvSpPr>
            <p:cNvPr id="10" name="Freeform 10"/>
            <p:cNvSpPr/>
            <p:nvPr/>
          </p:nvSpPr>
          <p:spPr>
            <a:xfrm>
              <a:off x="0" y="0"/>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Freeform 11"/>
            <p:cNvSpPr/>
            <p:nvPr/>
          </p:nvSpPr>
          <p:spPr>
            <a:xfrm>
              <a:off x="0" y="232236"/>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Freeform 12"/>
            <p:cNvSpPr/>
            <p:nvPr/>
          </p:nvSpPr>
          <p:spPr>
            <a:xfrm>
              <a:off x="0" y="462826"/>
              <a:ext cx="102336" cy="116290"/>
            </a:xfrm>
            <a:custGeom>
              <a:avLst/>
              <a:gdLst/>
              <a:ahLst/>
              <a:cxnLst/>
              <a:rect l="l" t="t" r="r" b="b"/>
              <a:pathLst>
                <a:path w="102336" h="116290">
                  <a:moveTo>
                    <a:pt x="0" y="0"/>
                  </a:moveTo>
                  <a:lnTo>
                    <a:pt x="102336" y="0"/>
                  </a:lnTo>
                  <a:lnTo>
                    <a:pt x="102336" y="116291"/>
                  </a:lnTo>
                  <a:lnTo>
                    <a:pt x="0" y="1162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13"/>
            <p:cNvSpPr/>
            <p:nvPr/>
          </p:nvSpPr>
          <p:spPr>
            <a:xfrm>
              <a:off x="0" y="693417"/>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Freeform 14"/>
            <p:cNvSpPr/>
            <p:nvPr/>
          </p:nvSpPr>
          <p:spPr>
            <a:xfrm>
              <a:off x="0" y="924007"/>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5" name="Freeform 15"/>
            <p:cNvSpPr/>
            <p:nvPr/>
          </p:nvSpPr>
          <p:spPr>
            <a:xfrm>
              <a:off x="0" y="1154597"/>
              <a:ext cx="102336" cy="116290"/>
            </a:xfrm>
            <a:custGeom>
              <a:avLst/>
              <a:gdLst/>
              <a:ahLst/>
              <a:cxnLst/>
              <a:rect l="l" t="t" r="r" b="b"/>
              <a:pathLst>
                <a:path w="102336" h="116290">
                  <a:moveTo>
                    <a:pt x="0" y="0"/>
                  </a:moveTo>
                  <a:lnTo>
                    <a:pt x="102336" y="0"/>
                  </a:lnTo>
                  <a:lnTo>
                    <a:pt x="102336" y="116291"/>
                  </a:lnTo>
                  <a:lnTo>
                    <a:pt x="0" y="1162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6" name="Freeform 16"/>
            <p:cNvSpPr/>
            <p:nvPr/>
          </p:nvSpPr>
          <p:spPr>
            <a:xfrm>
              <a:off x="0" y="1385188"/>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grpSp>
        <p:nvGrpSpPr>
          <p:cNvPr id="17" name="Group 17"/>
          <p:cNvGrpSpPr/>
          <p:nvPr/>
        </p:nvGrpSpPr>
        <p:grpSpPr>
          <a:xfrm>
            <a:off x="2331512" y="4311713"/>
            <a:ext cx="76752" cy="1126109"/>
            <a:chOff x="0" y="0"/>
            <a:chExt cx="102336" cy="1501478"/>
          </a:xfrm>
        </p:grpSpPr>
        <p:sp>
          <p:nvSpPr>
            <p:cNvPr id="18" name="Freeform 18"/>
            <p:cNvSpPr/>
            <p:nvPr/>
          </p:nvSpPr>
          <p:spPr>
            <a:xfrm>
              <a:off x="0" y="0"/>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9" name="Freeform 19"/>
            <p:cNvSpPr/>
            <p:nvPr/>
          </p:nvSpPr>
          <p:spPr>
            <a:xfrm>
              <a:off x="0" y="232236"/>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Freeform 20"/>
            <p:cNvSpPr/>
            <p:nvPr/>
          </p:nvSpPr>
          <p:spPr>
            <a:xfrm>
              <a:off x="0" y="462826"/>
              <a:ext cx="102336" cy="116290"/>
            </a:xfrm>
            <a:custGeom>
              <a:avLst/>
              <a:gdLst/>
              <a:ahLst/>
              <a:cxnLst/>
              <a:rect l="l" t="t" r="r" b="b"/>
              <a:pathLst>
                <a:path w="102336" h="116290">
                  <a:moveTo>
                    <a:pt x="0" y="0"/>
                  </a:moveTo>
                  <a:lnTo>
                    <a:pt x="102336" y="0"/>
                  </a:lnTo>
                  <a:lnTo>
                    <a:pt x="102336" y="116291"/>
                  </a:lnTo>
                  <a:lnTo>
                    <a:pt x="0" y="1162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1" name="Freeform 21"/>
            <p:cNvSpPr/>
            <p:nvPr/>
          </p:nvSpPr>
          <p:spPr>
            <a:xfrm>
              <a:off x="0" y="693417"/>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2" name="Freeform 22"/>
            <p:cNvSpPr/>
            <p:nvPr/>
          </p:nvSpPr>
          <p:spPr>
            <a:xfrm>
              <a:off x="0" y="924007"/>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3" name="Freeform 23"/>
            <p:cNvSpPr/>
            <p:nvPr/>
          </p:nvSpPr>
          <p:spPr>
            <a:xfrm>
              <a:off x="0" y="1154597"/>
              <a:ext cx="102336" cy="116290"/>
            </a:xfrm>
            <a:custGeom>
              <a:avLst/>
              <a:gdLst/>
              <a:ahLst/>
              <a:cxnLst/>
              <a:rect l="l" t="t" r="r" b="b"/>
              <a:pathLst>
                <a:path w="102336" h="116290">
                  <a:moveTo>
                    <a:pt x="0" y="0"/>
                  </a:moveTo>
                  <a:lnTo>
                    <a:pt x="102336" y="0"/>
                  </a:lnTo>
                  <a:lnTo>
                    <a:pt x="102336" y="116291"/>
                  </a:lnTo>
                  <a:lnTo>
                    <a:pt x="0" y="1162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4" name="Freeform 24"/>
            <p:cNvSpPr/>
            <p:nvPr/>
          </p:nvSpPr>
          <p:spPr>
            <a:xfrm>
              <a:off x="0" y="1385188"/>
              <a:ext cx="102336" cy="116290"/>
            </a:xfrm>
            <a:custGeom>
              <a:avLst/>
              <a:gdLst/>
              <a:ahLst/>
              <a:cxnLst/>
              <a:rect l="l" t="t" r="r" b="b"/>
              <a:pathLst>
                <a:path w="102336" h="116290">
                  <a:moveTo>
                    <a:pt x="0" y="0"/>
                  </a:moveTo>
                  <a:lnTo>
                    <a:pt x="102336" y="0"/>
                  </a:lnTo>
                  <a:lnTo>
                    <a:pt x="102336" y="116290"/>
                  </a:lnTo>
                  <a:lnTo>
                    <a:pt x="0" y="1162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25" name="Freeform 25"/>
          <p:cNvSpPr/>
          <p:nvPr/>
        </p:nvSpPr>
        <p:spPr>
          <a:xfrm>
            <a:off x="4472065" y="893965"/>
            <a:ext cx="5801805" cy="3980802"/>
          </a:xfrm>
          <a:custGeom>
            <a:avLst/>
            <a:gdLst/>
            <a:ahLst/>
            <a:cxnLst/>
            <a:rect l="l" t="t" r="r" b="b"/>
            <a:pathLst>
              <a:path w="5801805" h="3980802">
                <a:moveTo>
                  <a:pt x="0" y="0"/>
                </a:moveTo>
                <a:lnTo>
                  <a:pt x="5801804" y="0"/>
                </a:lnTo>
                <a:lnTo>
                  <a:pt x="5801804" y="3980802"/>
                </a:lnTo>
                <a:lnTo>
                  <a:pt x="0" y="3980802"/>
                </a:lnTo>
                <a:lnTo>
                  <a:pt x="0" y="0"/>
                </a:lnTo>
                <a:close/>
              </a:path>
            </a:pathLst>
          </a:custGeom>
          <a:blipFill>
            <a:blip r:embed="rId5"/>
            <a:stretch>
              <a:fillRect l="-1459" r="-1459"/>
            </a:stretch>
          </a:blipFill>
        </p:spPr>
        <p:txBody>
          <a:bodyPr/>
          <a:lstStyle/>
          <a:p>
            <a:endParaRPr lang="en-GB"/>
          </a:p>
        </p:txBody>
      </p:sp>
      <p:sp>
        <p:nvSpPr>
          <p:cNvPr id="26" name="Freeform 26"/>
          <p:cNvSpPr/>
          <p:nvPr/>
        </p:nvSpPr>
        <p:spPr>
          <a:xfrm>
            <a:off x="362654" y="5657913"/>
            <a:ext cx="3626853" cy="1684493"/>
          </a:xfrm>
          <a:custGeom>
            <a:avLst/>
            <a:gdLst/>
            <a:ahLst/>
            <a:cxnLst/>
            <a:rect l="l" t="t" r="r" b="b"/>
            <a:pathLst>
              <a:path w="3626853" h="1684493">
                <a:moveTo>
                  <a:pt x="0" y="0"/>
                </a:moveTo>
                <a:lnTo>
                  <a:pt x="3626852" y="0"/>
                </a:lnTo>
                <a:lnTo>
                  <a:pt x="3626852" y="1684492"/>
                </a:lnTo>
                <a:lnTo>
                  <a:pt x="0" y="1684492"/>
                </a:lnTo>
                <a:lnTo>
                  <a:pt x="0" y="0"/>
                </a:lnTo>
                <a:close/>
              </a:path>
            </a:pathLst>
          </a:custGeom>
          <a:blipFill>
            <a:blip r:embed="rId6"/>
            <a:stretch>
              <a:fillRect t="-13233" b="-30215"/>
            </a:stretch>
          </a:blipFill>
        </p:spPr>
        <p:txBody>
          <a:bodyPr/>
          <a:lstStyle/>
          <a:p>
            <a:endParaRPr lang="en-GB"/>
          </a:p>
        </p:txBody>
      </p:sp>
      <p:sp>
        <p:nvSpPr>
          <p:cNvPr id="27" name="Freeform 27"/>
          <p:cNvSpPr/>
          <p:nvPr/>
        </p:nvSpPr>
        <p:spPr>
          <a:xfrm>
            <a:off x="7372967" y="5261816"/>
            <a:ext cx="2900902" cy="2080590"/>
          </a:xfrm>
          <a:custGeom>
            <a:avLst/>
            <a:gdLst/>
            <a:ahLst/>
            <a:cxnLst/>
            <a:rect l="l" t="t" r="r" b="b"/>
            <a:pathLst>
              <a:path w="2900902" h="2080590">
                <a:moveTo>
                  <a:pt x="0" y="0"/>
                </a:moveTo>
                <a:lnTo>
                  <a:pt x="2900902" y="0"/>
                </a:lnTo>
                <a:lnTo>
                  <a:pt x="2900902" y="2080589"/>
                </a:lnTo>
                <a:lnTo>
                  <a:pt x="0" y="2080589"/>
                </a:lnTo>
                <a:lnTo>
                  <a:pt x="0" y="0"/>
                </a:lnTo>
                <a:close/>
              </a:path>
            </a:pathLst>
          </a:custGeom>
          <a:blipFill>
            <a:blip r:embed="rId7"/>
            <a:stretch>
              <a:fillRect l="-26411" r="-17032"/>
            </a:stretch>
          </a:blipFill>
        </p:spPr>
        <p:txBody>
          <a:bodyPr/>
          <a:lstStyle/>
          <a:p>
            <a:endParaRPr lang="en-GB"/>
          </a:p>
        </p:txBody>
      </p:sp>
      <p:sp>
        <p:nvSpPr>
          <p:cNvPr id="28" name="TextBox 28"/>
          <p:cNvSpPr txBox="1"/>
          <p:nvPr/>
        </p:nvSpPr>
        <p:spPr>
          <a:xfrm>
            <a:off x="282026" y="2860336"/>
            <a:ext cx="3180115" cy="708025"/>
          </a:xfrm>
          <a:prstGeom prst="rect">
            <a:avLst/>
          </a:prstGeom>
        </p:spPr>
        <p:txBody>
          <a:bodyPr lIns="0" tIns="0" rIns="0" bIns="0" rtlCol="0" anchor="t">
            <a:spAutoFit/>
          </a:bodyPr>
          <a:lstStyle/>
          <a:p>
            <a:pPr algn="l">
              <a:lnSpc>
                <a:spcPts val="1400"/>
              </a:lnSpc>
            </a:pPr>
            <a:r>
              <a:rPr lang="en-US" sz="1000" b="1">
                <a:solidFill>
                  <a:srgbClr val="000000"/>
                </a:solidFill>
                <a:latin typeface="Arial MT Pro Bold"/>
                <a:ea typeface="Arial MT Pro Bold"/>
                <a:cs typeface="Arial MT Pro Bold"/>
                <a:sym typeface="Arial MT Pro Bold"/>
              </a:rPr>
              <a:t>The Cambridge Science Park offers a wide range of amenities for all Park occupiers to enjoy, including access to health and fitness facilities, café spaces and networking and meeting spaces.</a:t>
            </a:r>
          </a:p>
        </p:txBody>
      </p:sp>
      <p:sp>
        <p:nvSpPr>
          <p:cNvPr id="29" name="TextBox 29"/>
          <p:cNvSpPr txBox="1"/>
          <p:nvPr/>
        </p:nvSpPr>
        <p:spPr>
          <a:xfrm>
            <a:off x="282026" y="1451228"/>
            <a:ext cx="2893443" cy="1539258"/>
          </a:xfrm>
          <a:prstGeom prst="rect">
            <a:avLst/>
          </a:prstGeom>
        </p:spPr>
        <p:txBody>
          <a:bodyPr lIns="0" tIns="0" rIns="0" bIns="0" rtlCol="0" anchor="t">
            <a:spAutoFit/>
          </a:bodyPr>
          <a:lstStyle/>
          <a:p>
            <a:pPr algn="just">
              <a:lnSpc>
                <a:spcPts val="5485"/>
              </a:lnSpc>
            </a:pPr>
            <a:r>
              <a:rPr lang="en-US" sz="6608" b="1">
                <a:solidFill>
                  <a:srgbClr val="FD0031"/>
                </a:solidFill>
                <a:latin typeface="Mango Grotesque Bold"/>
                <a:ea typeface="Mango Grotesque Bold"/>
                <a:cs typeface="Mango Grotesque Bold"/>
                <a:sym typeface="Mango Grotesque Bold"/>
              </a:rPr>
              <a:t>VIBRANT PARK LIFESTYLE</a:t>
            </a:r>
          </a:p>
        </p:txBody>
      </p:sp>
      <p:sp>
        <p:nvSpPr>
          <p:cNvPr id="30" name="TextBox 30"/>
          <p:cNvSpPr txBox="1"/>
          <p:nvPr/>
        </p:nvSpPr>
        <p:spPr>
          <a:xfrm>
            <a:off x="362654" y="3945662"/>
            <a:ext cx="2045610" cy="292749"/>
          </a:xfrm>
          <a:prstGeom prst="rect">
            <a:avLst/>
          </a:prstGeom>
        </p:spPr>
        <p:txBody>
          <a:bodyPr lIns="0" tIns="0" rIns="0" bIns="0" rtlCol="0" anchor="t">
            <a:spAutoFit/>
          </a:bodyPr>
          <a:lstStyle/>
          <a:p>
            <a:pPr algn="just">
              <a:lnSpc>
                <a:spcPts val="1959"/>
              </a:lnSpc>
            </a:pPr>
            <a:r>
              <a:rPr lang="en-US" sz="2361" b="1">
                <a:solidFill>
                  <a:srgbClr val="000000"/>
                </a:solidFill>
                <a:latin typeface="Bebas Neue Bold"/>
                <a:ea typeface="Bebas Neue Bold"/>
                <a:cs typeface="Bebas Neue Bold"/>
                <a:sym typeface="Bebas Neue Bold"/>
              </a:rPr>
              <a:t>PARK AMENITIES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2EC"/>
        </a:solidFill>
        <a:effectLst/>
      </p:bgPr>
    </p:bg>
    <p:spTree>
      <p:nvGrpSpPr>
        <p:cNvPr id="1" name=""/>
        <p:cNvGrpSpPr/>
        <p:nvPr/>
      </p:nvGrpSpPr>
      <p:grpSpPr>
        <a:xfrm>
          <a:off x="0" y="0"/>
          <a:ext cx="0" cy="0"/>
          <a:chOff x="0" y="0"/>
          <a:chExt cx="0" cy="0"/>
        </a:xfrm>
      </p:grpSpPr>
      <p:grpSp>
        <p:nvGrpSpPr>
          <p:cNvPr id="2" name="Group 2"/>
          <p:cNvGrpSpPr/>
          <p:nvPr/>
        </p:nvGrpSpPr>
        <p:grpSpPr>
          <a:xfrm>
            <a:off x="1446199" y="4084254"/>
            <a:ext cx="3779102" cy="3437282"/>
            <a:chOff x="0" y="0"/>
            <a:chExt cx="1354345" cy="1231844"/>
          </a:xfrm>
        </p:grpSpPr>
        <p:sp>
          <p:nvSpPr>
            <p:cNvPr id="3" name="Freeform 3"/>
            <p:cNvSpPr/>
            <p:nvPr/>
          </p:nvSpPr>
          <p:spPr>
            <a:xfrm>
              <a:off x="0" y="0"/>
              <a:ext cx="1354345" cy="1231844"/>
            </a:xfrm>
            <a:custGeom>
              <a:avLst/>
              <a:gdLst/>
              <a:ahLst/>
              <a:cxnLst/>
              <a:rect l="l" t="t" r="r" b="b"/>
              <a:pathLst>
                <a:path w="1354345" h="1231844">
                  <a:moveTo>
                    <a:pt x="0" y="0"/>
                  </a:moveTo>
                  <a:lnTo>
                    <a:pt x="1354345" y="0"/>
                  </a:lnTo>
                  <a:lnTo>
                    <a:pt x="1354345" y="1231844"/>
                  </a:lnTo>
                  <a:lnTo>
                    <a:pt x="0" y="1231844"/>
                  </a:lnTo>
                  <a:close/>
                </a:path>
              </a:pathLst>
            </a:custGeom>
            <a:solidFill>
              <a:srgbClr val="F9F2EC"/>
            </a:solidFill>
          </p:spPr>
          <p:txBody>
            <a:bodyPr/>
            <a:lstStyle/>
            <a:p>
              <a:endParaRPr lang="en-GB"/>
            </a:p>
          </p:txBody>
        </p:sp>
        <p:sp>
          <p:nvSpPr>
            <p:cNvPr id="4" name="TextBox 4"/>
            <p:cNvSpPr txBox="1"/>
            <p:nvPr/>
          </p:nvSpPr>
          <p:spPr>
            <a:xfrm>
              <a:off x="0" y="-57150"/>
              <a:ext cx="1354345" cy="1288994"/>
            </a:xfrm>
            <a:prstGeom prst="rect">
              <a:avLst/>
            </a:prstGeom>
          </p:spPr>
          <p:txBody>
            <a:bodyPr lIns="50800" tIns="50800" rIns="50800" bIns="50800" rtlCol="0" anchor="ctr"/>
            <a:lstStyle/>
            <a:p>
              <a:pPr algn="ctr">
                <a:lnSpc>
                  <a:spcPts val="1967"/>
                </a:lnSpc>
              </a:pPr>
              <a:endParaRPr/>
            </a:p>
          </p:txBody>
        </p:sp>
      </p:grpSp>
      <p:sp>
        <p:nvSpPr>
          <p:cNvPr id="5" name="Freeform 5"/>
          <p:cNvSpPr/>
          <p:nvPr/>
        </p:nvSpPr>
        <p:spPr>
          <a:xfrm>
            <a:off x="340541" y="400195"/>
            <a:ext cx="1411082" cy="467951"/>
          </a:xfrm>
          <a:custGeom>
            <a:avLst/>
            <a:gdLst/>
            <a:ahLst/>
            <a:cxnLst/>
            <a:rect l="l" t="t" r="r" b="b"/>
            <a:pathLst>
              <a:path w="1411082" h="467951">
                <a:moveTo>
                  <a:pt x="0" y="0"/>
                </a:moveTo>
                <a:lnTo>
                  <a:pt x="1411082" y="0"/>
                </a:lnTo>
                <a:lnTo>
                  <a:pt x="1411082" y="467951"/>
                </a:lnTo>
                <a:lnTo>
                  <a:pt x="0" y="467951"/>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408269" y="4420674"/>
            <a:ext cx="2739261" cy="400685"/>
          </a:xfrm>
          <a:prstGeom prst="rect">
            <a:avLst/>
          </a:prstGeom>
        </p:spPr>
        <p:txBody>
          <a:bodyPr lIns="0" tIns="0" rIns="0" bIns="0" rtlCol="0" anchor="t">
            <a:spAutoFit/>
          </a:bodyPr>
          <a:lstStyle/>
          <a:p>
            <a:pPr algn="l">
              <a:lnSpc>
                <a:spcPts val="1540"/>
              </a:lnSpc>
            </a:pPr>
            <a:r>
              <a:rPr lang="en-US" sz="1100">
                <a:solidFill>
                  <a:srgbClr val="000000"/>
                </a:solidFill>
                <a:latin typeface="Arial MT Pro"/>
                <a:ea typeface="Arial MT Pro"/>
                <a:cs typeface="Arial MT Pro"/>
                <a:sym typeface="Arial MT Pro"/>
              </a:rPr>
              <a:t>+44 (0)7779 770 902</a:t>
            </a:r>
          </a:p>
          <a:p>
            <a:pPr algn="l">
              <a:lnSpc>
                <a:spcPts val="1540"/>
              </a:lnSpc>
            </a:pPr>
            <a:r>
              <a:rPr lang="en-US" sz="1100">
                <a:solidFill>
                  <a:srgbClr val="000000"/>
                </a:solidFill>
                <a:latin typeface="Arial MT Pro"/>
                <a:ea typeface="Arial MT Pro"/>
                <a:cs typeface="Arial MT Pro"/>
                <a:sym typeface="Arial MT Pro"/>
              </a:rPr>
              <a:t>george.craig@bidwells.co.uk</a:t>
            </a:r>
          </a:p>
        </p:txBody>
      </p:sp>
      <p:sp>
        <p:nvSpPr>
          <p:cNvPr id="7" name="Freeform 7"/>
          <p:cNvSpPr/>
          <p:nvPr/>
        </p:nvSpPr>
        <p:spPr>
          <a:xfrm>
            <a:off x="4975412" y="5980572"/>
            <a:ext cx="1122205" cy="465124"/>
          </a:xfrm>
          <a:custGeom>
            <a:avLst/>
            <a:gdLst/>
            <a:ahLst/>
            <a:cxnLst/>
            <a:rect l="l" t="t" r="r" b="b"/>
            <a:pathLst>
              <a:path w="1122205" h="465124">
                <a:moveTo>
                  <a:pt x="0" y="0"/>
                </a:moveTo>
                <a:lnTo>
                  <a:pt x="1122205" y="0"/>
                </a:lnTo>
                <a:lnTo>
                  <a:pt x="1122205" y="465124"/>
                </a:lnTo>
                <a:lnTo>
                  <a:pt x="0" y="465124"/>
                </a:lnTo>
                <a:lnTo>
                  <a:pt x="0" y="0"/>
                </a:lnTo>
                <a:close/>
              </a:path>
            </a:pathLst>
          </a:custGeom>
          <a:blipFill>
            <a:blip r:embed="rId3"/>
            <a:stretch>
              <a:fillRect/>
            </a:stretch>
          </a:blipFill>
        </p:spPr>
        <p:txBody>
          <a:bodyPr/>
          <a:lstStyle/>
          <a:p>
            <a:endParaRPr lang="en-GB"/>
          </a:p>
        </p:txBody>
      </p:sp>
      <p:sp>
        <p:nvSpPr>
          <p:cNvPr id="8" name="Freeform 8"/>
          <p:cNvSpPr/>
          <p:nvPr/>
        </p:nvSpPr>
        <p:spPr>
          <a:xfrm>
            <a:off x="4975412" y="6512371"/>
            <a:ext cx="1122205" cy="498033"/>
          </a:xfrm>
          <a:custGeom>
            <a:avLst/>
            <a:gdLst/>
            <a:ahLst/>
            <a:cxnLst/>
            <a:rect l="l" t="t" r="r" b="b"/>
            <a:pathLst>
              <a:path w="1122205" h="498033">
                <a:moveTo>
                  <a:pt x="0" y="0"/>
                </a:moveTo>
                <a:lnTo>
                  <a:pt x="1122205" y="0"/>
                </a:lnTo>
                <a:lnTo>
                  <a:pt x="1122205" y="498033"/>
                </a:lnTo>
                <a:lnTo>
                  <a:pt x="0" y="498033"/>
                </a:lnTo>
                <a:lnTo>
                  <a:pt x="0" y="0"/>
                </a:lnTo>
                <a:close/>
              </a:path>
            </a:pathLst>
          </a:custGeom>
          <a:blipFill>
            <a:blip r:embed="rId4"/>
            <a:stretch>
              <a:fillRect/>
            </a:stretch>
          </a:blipFill>
        </p:spPr>
        <p:txBody>
          <a:bodyPr/>
          <a:lstStyle/>
          <a:p>
            <a:endParaRPr lang="en-GB"/>
          </a:p>
        </p:txBody>
      </p:sp>
      <p:sp>
        <p:nvSpPr>
          <p:cNvPr id="9" name="AutoShape 9"/>
          <p:cNvSpPr/>
          <p:nvPr/>
        </p:nvSpPr>
        <p:spPr>
          <a:xfrm flipH="1">
            <a:off x="345304" y="2199210"/>
            <a:ext cx="4763" cy="7572603"/>
          </a:xfrm>
          <a:prstGeom prst="line">
            <a:avLst/>
          </a:prstGeom>
          <a:ln w="9525" cap="flat">
            <a:solidFill>
              <a:srgbClr val="000000"/>
            </a:solidFill>
            <a:prstDash val="solid"/>
            <a:headEnd type="none" w="sm" len="sm"/>
            <a:tailEnd type="none" w="sm" len="sm"/>
          </a:ln>
        </p:spPr>
        <p:txBody>
          <a:bodyPr/>
          <a:lstStyle/>
          <a:p>
            <a:endParaRPr lang="en-GB"/>
          </a:p>
        </p:txBody>
      </p:sp>
      <p:sp>
        <p:nvSpPr>
          <p:cNvPr id="10" name="AutoShape 10"/>
          <p:cNvSpPr/>
          <p:nvPr/>
        </p:nvSpPr>
        <p:spPr>
          <a:xfrm flipH="1">
            <a:off x="2657390" y="2199207"/>
            <a:ext cx="4763" cy="7572603"/>
          </a:xfrm>
          <a:prstGeom prst="line">
            <a:avLst/>
          </a:prstGeom>
          <a:ln w="9525" cap="flat">
            <a:solidFill>
              <a:srgbClr val="000000"/>
            </a:solidFill>
            <a:prstDash val="solid"/>
            <a:headEnd type="none" w="sm" len="sm"/>
            <a:tailEnd type="none" w="sm" len="sm"/>
          </a:ln>
        </p:spPr>
        <p:txBody>
          <a:bodyPr/>
          <a:lstStyle/>
          <a:p>
            <a:endParaRPr lang="en-GB"/>
          </a:p>
        </p:txBody>
      </p:sp>
      <p:sp>
        <p:nvSpPr>
          <p:cNvPr id="11" name="AutoShape 11"/>
          <p:cNvSpPr/>
          <p:nvPr/>
        </p:nvSpPr>
        <p:spPr>
          <a:xfrm flipH="1">
            <a:off x="4879101" y="5980575"/>
            <a:ext cx="4763" cy="7572603"/>
          </a:xfrm>
          <a:prstGeom prst="line">
            <a:avLst/>
          </a:prstGeom>
          <a:ln w="9525" cap="flat">
            <a:solidFill>
              <a:srgbClr val="000000"/>
            </a:solidFill>
            <a:prstDash val="solid"/>
            <a:headEnd type="none" w="sm" len="sm"/>
            <a:tailEnd type="none" w="sm" len="sm"/>
          </a:ln>
        </p:spPr>
        <p:txBody>
          <a:bodyPr/>
          <a:lstStyle/>
          <a:p>
            <a:endParaRPr lang="en-GB"/>
          </a:p>
        </p:txBody>
      </p:sp>
      <p:sp>
        <p:nvSpPr>
          <p:cNvPr id="12" name="Freeform 12"/>
          <p:cNvSpPr/>
          <p:nvPr/>
        </p:nvSpPr>
        <p:spPr>
          <a:xfrm>
            <a:off x="2724065" y="2208832"/>
            <a:ext cx="1493049" cy="1493049"/>
          </a:xfrm>
          <a:custGeom>
            <a:avLst/>
            <a:gdLst/>
            <a:ahLst/>
            <a:cxnLst/>
            <a:rect l="l" t="t" r="r" b="b"/>
            <a:pathLst>
              <a:path w="1493049" h="1493049">
                <a:moveTo>
                  <a:pt x="0" y="0"/>
                </a:moveTo>
                <a:lnTo>
                  <a:pt x="1493049" y="0"/>
                </a:lnTo>
                <a:lnTo>
                  <a:pt x="1493049" y="1493049"/>
                </a:lnTo>
                <a:lnTo>
                  <a:pt x="0" y="1493049"/>
                </a:lnTo>
                <a:lnTo>
                  <a:pt x="0" y="0"/>
                </a:lnTo>
                <a:close/>
              </a:path>
            </a:pathLst>
          </a:custGeom>
          <a:blipFill>
            <a:blip r:embed="rId5"/>
            <a:stretch>
              <a:fillRect/>
            </a:stretch>
          </a:blipFill>
        </p:spPr>
        <p:txBody>
          <a:bodyPr/>
          <a:lstStyle/>
          <a:p>
            <a:endParaRPr lang="en-GB"/>
          </a:p>
        </p:txBody>
      </p:sp>
      <p:sp>
        <p:nvSpPr>
          <p:cNvPr id="13" name="Freeform 13"/>
          <p:cNvSpPr/>
          <p:nvPr/>
        </p:nvSpPr>
        <p:spPr>
          <a:xfrm>
            <a:off x="408269" y="2208832"/>
            <a:ext cx="1493049" cy="1493049"/>
          </a:xfrm>
          <a:custGeom>
            <a:avLst/>
            <a:gdLst/>
            <a:ahLst/>
            <a:cxnLst/>
            <a:rect l="l" t="t" r="r" b="b"/>
            <a:pathLst>
              <a:path w="1493049" h="1493049">
                <a:moveTo>
                  <a:pt x="0" y="0"/>
                </a:moveTo>
                <a:lnTo>
                  <a:pt x="1493049" y="0"/>
                </a:lnTo>
                <a:lnTo>
                  <a:pt x="1493049" y="1493049"/>
                </a:lnTo>
                <a:lnTo>
                  <a:pt x="0" y="1493049"/>
                </a:lnTo>
                <a:lnTo>
                  <a:pt x="0" y="0"/>
                </a:lnTo>
                <a:close/>
              </a:path>
            </a:pathLst>
          </a:custGeom>
          <a:blipFill>
            <a:blip r:embed="rId6"/>
            <a:stretch>
              <a:fillRect/>
            </a:stretch>
          </a:blipFill>
        </p:spPr>
        <p:txBody>
          <a:bodyPr/>
          <a:lstStyle/>
          <a:p>
            <a:endParaRPr lang="en-GB"/>
          </a:p>
        </p:txBody>
      </p:sp>
      <p:sp>
        <p:nvSpPr>
          <p:cNvPr id="14" name="Freeform 14"/>
          <p:cNvSpPr/>
          <p:nvPr/>
        </p:nvSpPr>
        <p:spPr>
          <a:xfrm>
            <a:off x="4883864" y="2208832"/>
            <a:ext cx="5492832" cy="3466007"/>
          </a:xfrm>
          <a:custGeom>
            <a:avLst/>
            <a:gdLst/>
            <a:ahLst/>
            <a:cxnLst/>
            <a:rect l="l" t="t" r="r" b="b"/>
            <a:pathLst>
              <a:path w="5492832" h="3466007">
                <a:moveTo>
                  <a:pt x="0" y="0"/>
                </a:moveTo>
                <a:lnTo>
                  <a:pt x="5492832" y="0"/>
                </a:lnTo>
                <a:lnTo>
                  <a:pt x="5492832" y="3466007"/>
                </a:lnTo>
                <a:lnTo>
                  <a:pt x="0" y="3466007"/>
                </a:lnTo>
                <a:lnTo>
                  <a:pt x="0" y="0"/>
                </a:lnTo>
                <a:close/>
              </a:path>
            </a:pathLst>
          </a:custGeom>
          <a:blipFill>
            <a:blip r:embed="rId7"/>
            <a:stretch>
              <a:fillRect t="-5651"/>
            </a:stretch>
          </a:blipFill>
        </p:spPr>
        <p:txBody>
          <a:bodyPr/>
          <a:lstStyle/>
          <a:p>
            <a:endParaRPr lang="en-GB"/>
          </a:p>
        </p:txBody>
      </p:sp>
      <p:sp>
        <p:nvSpPr>
          <p:cNvPr id="15" name="TextBox 15"/>
          <p:cNvSpPr txBox="1"/>
          <p:nvPr/>
        </p:nvSpPr>
        <p:spPr>
          <a:xfrm>
            <a:off x="340541" y="1364027"/>
            <a:ext cx="3033328" cy="835095"/>
          </a:xfrm>
          <a:prstGeom prst="rect">
            <a:avLst/>
          </a:prstGeom>
        </p:spPr>
        <p:txBody>
          <a:bodyPr lIns="0" tIns="0" rIns="0" bIns="0" rtlCol="0" anchor="t">
            <a:spAutoFit/>
          </a:bodyPr>
          <a:lstStyle/>
          <a:p>
            <a:pPr algn="just">
              <a:lnSpc>
                <a:spcPts val="5485"/>
              </a:lnSpc>
            </a:pPr>
            <a:r>
              <a:rPr lang="en-US" sz="6608" b="1">
                <a:solidFill>
                  <a:srgbClr val="FD0031"/>
                </a:solidFill>
                <a:latin typeface="Mango Grotesque Bold"/>
                <a:ea typeface="Mango Grotesque Bold"/>
                <a:cs typeface="Mango Grotesque Bold"/>
                <a:sym typeface="Mango Grotesque Bold"/>
              </a:rPr>
              <a:t>GET IN TOUCH</a:t>
            </a:r>
          </a:p>
        </p:txBody>
      </p:sp>
      <p:sp>
        <p:nvSpPr>
          <p:cNvPr id="16" name="TextBox 16"/>
          <p:cNvSpPr txBox="1"/>
          <p:nvPr/>
        </p:nvSpPr>
        <p:spPr>
          <a:xfrm>
            <a:off x="408269" y="3835231"/>
            <a:ext cx="1369684" cy="587984"/>
          </a:xfrm>
          <a:prstGeom prst="rect">
            <a:avLst/>
          </a:prstGeom>
        </p:spPr>
        <p:txBody>
          <a:bodyPr lIns="0" tIns="0" rIns="0" bIns="0" rtlCol="0" anchor="t">
            <a:spAutoFit/>
          </a:bodyPr>
          <a:lstStyle/>
          <a:p>
            <a:pPr algn="just">
              <a:lnSpc>
                <a:spcPts val="2176"/>
              </a:lnSpc>
            </a:pPr>
            <a:r>
              <a:rPr lang="en-US" sz="2622" b="1">
                <a:solidFill>
                  <a:srgbClr val="000000"/>
                </a:solidFill>
                <a:latin typeface="Bebas Neue Bold"/>
                <a:ea typeface="Bebas Neue Bold"/>
                <a:cs typeface="Bebas Neue Bold"/>
                <a:sym typeface="Bebas Neue Bold"/>
              </a:rPr>
              <a:t>GEORGE CRAIG</a:t>
            </a:r>
          </a:p>
        </p:txBody>
      </p:sp>
      <p:sp>
        <p:nvSpPr>
          <p:cNvPr id="17" name="TextBox 17"/>
          <p:cNvSpPr txBox="1"/>
          <p:nvPr/>
        </p:nvSpPr>
        <p:spPr>
          <a:xfrm>
            <a:off x="2724065" y="3835231"/>
            <a:ext cx="1369684" cy="587984"/>
          </a:xfrm>
          <a:prstGeom prst="rect">
            <a:avLst/>
          </a:prstGeom>
        </p:spPr>
        <p:txBody>
          <a:bodyPr lIns="0" tIns="0" rIns="0" bIns="0" rtlCol="0" anchor="t">
            <a:spAutoFit/>
          </a:bodyPr>
          <a:lstStyle/>
          <a:p>
            <a:pPr algn="just">
              <a:lnSpc>
                <a:spcPts val="2176"/>
              </a:lnSpc>
            </a:pPr>
            <a:r>
              <a:rPr lang="en-US" sz="2622" b="1">
                <a:solidFill>
                  <a:srgbClr val="000000"/>
                </a:solidFill>
                <a:latin typeface="Bebas Neue Bold"/>
                <a:ea typeface="Bebas Neue Bold"/>
                <a:cs typeface="Bebas Neue Bold"/>
                <a:sym typeface="Bebas Neue Bold"/>
              </a:rPr>
              <a:t>TAMARAH</a:t>
            </a:r>
          </a:p>
          <a:p>
            <a:pPr algn="just">
              <a:lnSpc>
                <a:spcPts val="2176"/>
              </a:lnSpc>
            </a:pPr>
            <a:r>
              <a:rPr lang="en-US" sz="2622" b="1">
                <a:solidFill>
                  <a:srgbClr val="000000"/>
                </a:solidFill>
                <a:latin typeface="Bebas Neue Bold"/>
                <a:ea typeface="Bebas Neue Bold"/>
                <a:cs typeface="Bebas Neue Bold"/>
                <a:sym typeface="Bebas Neue Bold"/>
              </a:rPr>
              <a:t>KEIR</a:t>
            </a:r>
          </a:p>
        </p:txBody>
      </p:sp>
      <p:sp>
        <p:nvSpPr>
          <p:cNvPr id="18" name="TextBox 18"/>
          <p:cNvSpPr txBox="1"/>
          <p:nvPr/>
        </p:nvSpPr>
        <p:spPr>
          <a:xfrm>
            <a:off x="2724065" y="4420674"/>
            <a:ext cx="2739261" cy="400685"/>
          </a:xfrm>
          <a:prstGeom prst="rect">
            <a:avLst/>
          </a:prstGeom>
        </p:spPr>
        <p:txBody>
          <a:bodyPr lIns="0" tIns="0" rIns="0" bIns="0" rtlCol="0" anchor="t">
            <a:spAutoFit/>
          </a:bodyPr>
          <a:lstStyle/>
          <a:p>
            <a:pPr algn="l">
              <a:lnSpc>
                <a:spcPts val="1540"/>
              </a:lnSpc>
            </a:pPr>
            <a:r>
              <a:rPr lang="en-US" sz="1100">
                <a:solidFill>
                  <a:srgbClr val="000000"/>
                </a:solidFill>
                <a:latin typeface="Arial MT Pro"/>
                <a:ea typeface="Arial MT Pro"/>
                <a:cs typeface="Arial MT Pro"/>
                <a:sym typeface="Arial MT Pro"/>
              </a:rPr>
              <a:t>+44 (0)7442 668 105</a:t>
            </a:r>
          </a:p>
          <a:p>
            <a:pPr algn="l">
              <a:lnSpc>
                <a:spcPts val="1540"/>
              </a:lnSpc>
            </a:pPr>
            <a:r>
              <a:rPr lang="en-US" sz="1100">
                <a:solidFill>
                  <a:srgbClr val="000000"/>
                </a:solidFill>
                <a:latin typeface="Arial MT Pro"/>
                <a:ea typeface="Arial MT Pro"/>
                <a:cs typeface="Arial MT Pro"/>
                <a:sym typeface="Arial MT Pro"/>
              </a:rPr>
              <a:t>tamarah.keir@bidwells.co.uk</a:t>
            </a:r>
          </a:p>
        </p:txBody>
      </p:sp>
      <p:sp>
        <p:nvSpPr>
          <p:cNvPr id="19" name="TextBox 19"/>
          <p:cNvSpPr txBox="1"/>
          <p:nvPr/>
        </p:nvSpPr>
        <p:spPr>
          <a:xfrm>
            <a:off x="6184402" y="5961522"/>
            <a:ext cx="4187531" cy="1699672"/>
          </a:xfrm>
          <a:prstGeom prst="rect">
            <a:avLst/>
          </a:prstGeom>
        </p:spPr>
        <p:txBody>
          <a:bodyPr lIns="0" tIns="0" rIns="0" bIns="0" rtlCol="0" anchor="t">
            <a:spAutoFit/>
          </a:bodyPr>
          <a:lstStyle/>
          <a:p>
            <a:pPr algn="l">
              <a:lnSpc>
                <a:spcPts val="699"/>
              </a:lnSpc>
            </a:pPr>
            <a:r>
              <a:rPr lang="en-US" sz="499">
                <a:solidFill>
                  <a:srgbClr val="000000"/>
                </a:solidFill>
                <a:latin typeface="Arial MT Pro"/>
                <a:ea typeface="Arial MT Pro"/>
                <a:cs typeface="Arial MT Pro"/>
                <a:sym typeface="Arial MT Pro"/>
              </a:rPr>
              <a:t>Bidwells LLP act for themselves and for the vendors/landlords of this property, whose agents they are, give notice that:</a:t>
            </a:r>
          </a:p>
          <a:p>
            <a:pPr algn="l">
              <a:lnSpc>
                <a:spcPts val="699"/>
              </a:lnSpc>
            </a:pPr>
            <a:r>
              <a:rPr lang="en-US" sz="499">
                <a:solidFill>
                  <a:srgbClr val="000000"/>
                </a:solidFill>
                <a:latin typeface="Arial MT Pro"/>
                <a:ea typeface="Arial MT Pro"/>
                <a:cs typeface="Arial MT Pro"/>
                <a:sym typeface="Arial MT Pro"/>
              </a:rPr>
              <a:t>Nothing contained in these particulars or their contents or actions, both verbally or in writing, by Bidwells LLP form any offer or contract, liability or implied obligation to any applicants, viewing parties or prospective purchasers of the property to the fullest extent permitted by law and should not be relied upon as statements or representative of fact. No person in the employment of Bidwells LLP or any joint agents has authority to make or give any representation or warranty whatever in relation to this property. Any areas of measurements or distances are approximate. The text, photographs and plans are for guidance only, may not be to scale and are not necessarily comprehensive. No assumptions should be made that the property has all necessary planning, building regulation or other consents. Bidwells LLP has not carried out a survey, nor tested the services, appliances or facilities. Purchasers must satisfy themselves by inspection or otherwise. All rentals and prices are quoted exclusive of VAT unless otherwise stated. Prospective purchasers and tenants will be asked to produce identification of the intended purchaser/tenant and other documentation in order to support any conditional offers submitted to the vendors. Bidwells LLP accepts no liability of any type arising from your delay or other lack of co-operation. We may hold your name on our database unless you instruct us otherwise.</a:t>
            </a:r>
          </a:p>
          <a:p>
            <a:pPr algn="l">
              <a:lnSpc>
                <a:spcPts val="699"/>
              </a:lnSpc>
            </a:pPr>
            <a:endParaRPr lang="en-US" sz="499">
              <a:solidFill>
                <a:srgbClr val="000000"/>
              </a:solidFill>
              <a:latin typeface="Arial MT Pro"/>
              <a:ea typeface="Arial MT Pro"/>
              <a:cs typeface="Arial MT Pro"/>
              <a:sym typeface="Arial MT Pro"/>
            </a:endParaRPr>
          </a:p>
          <a:p>
            <a:pPr algn="l">
              <a:lnSpc>
                <a:spcPts val="699"/>
              </a:lnSpc>
            </a:pPr>
            <a:r>
              <a:rPr lang="en-US" sz="499">
                <a:solidFill>
                  <a:srgbClr val="000000"/>
                </a:solidFill>
                <a:latin typeface="Arial MT Pro"/>
                <a:ea typeface="Arial MT Pro"/>
                <a:cs typeface="Arial MT Pro"/>
                <a:sym typeface="Arial MT Pro"/>
              </a:rPr>
              <a:t>OS licence no. ES 100017734. © Copyright Bidwells LLP 2017. Bidwells LLP is a limited liability partnership registered in England and Wales (registered number OC 344553).</a:t>
            </a:r>
          </a:p>
          <a:p>
            <a:pPr algn="l">
              <a:lnSpc>
                <a:spcPts val="699"/>
              </a:lnSpc>
            </a:pPr>
            <a:r>
              <a:rPr lang="en-US" sz="499">
                <a:solidFill>
                  <a:srgbClr val="000000"/>
                </a:solidFill>
                <a:latin typeface="Arial MT Pro"/>
                <a:ea typeface="Arial MT Pro"/>
                <a:cs typeface="Arial MT Pro"/>
                <a:sym typeface="Arial MT Pro"/>
              </a:rPr>
              <a:t>Registered office is Bidwell House, Trumpington Road, Cambridge CB2 9LD where a list of members is available for inspection. Your statutory rights are not affected by this notice</a:t>
            </a:r>
          </a:p>
          <a:p>
            <a:pPr algn="l">
              <a:lnSpc>
                <a:spcPts val="700"/>
              </a:lnSpc>
            </a:pPr>
            <a:endParaRPr lang="en-US" sz="499">
              <a:solidFill>
                <a:srgbClr val="000000"/>
              </a:solidFill>
              <a:latin typeface="Arial MT Pro"/>
              <a:ea typeface="Arial MT Pro"/>
              <a:cs typeface="Arial MT Pro"/>
              <a:sym typeface="Arial MT Pro"/>
            </a:endParaRPr>
          </a:p>
          <a:p>
            <a:pPr algn="l">
              <a:lnSpc>
                <a:spcPts val="700"/>
              </a:lnSpc>
            </a:pPr>
            <a:endParaRPr lang="en-US" sz="499">
              <a:solidFill>
                <a:srgbClr val="000000"/>
              </a:solidFill>
              <a:latin typeface="Arial MT Pro"/>
              <a:ea typeface="Arial MT Pro"/>
              <a:cs typeface="Arial MT Pro"/>
              <a:sym typeface="Arial MT Pro"/>
            </a:endParaRPr>
          </a:p>
          <a:p>
            <a:pPr algn="l">
              <a:lnSpc>
                <a:spcPts val="700"/>
              </a:lnSpc>
            </a:pPr>
            <a:endParaRPr lang="en-US" sz="499">
              <a:solidFill>
                <a:srgbClr val="000000"/>
              </a:solidFill>
              <a:latin typeface="Arial MT Pro"/>
              <a:ea typeface="Arial MT Pro"/>
              <a:cs typeface="Arial MT Pro"/>
              <a:sym typeface="Arial MT Pro"/>
            </a:endParaRPr>
          </a:p>
          <a:p>
            <a:pPr algn="l">
              <a:lnSpc>
                <a:spcPts val="700"/>
              </a:lnSpc>
            </a:pPr>
            <a:endParaRPr lang="en-US" sz="499">
              <a:solidFill>
                <a:srgbClr val="000000"/>
              </a:solidFill>
              <a:latin typeface="Arial MT Pro"/>
              <a:ea typeface="Arial MT Pro"/>
              <a:cs typeface="Arial MT Pro"/>
              <a:sym typeface="Arial MT Pr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861</Words>
  <Application>Microsoft Office PowerPoint</Application>
  <PresentationFormat>Custom</PresentationFormat>
  <Paragraphs>108</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 MT Pro</vt:lpstr>
      <vt:lpstr>Mango Grotesque Bold</vt:lpstr>
      <vt:lpstr>Bebas Neue</vt:lpstr>
      <vt:lpstr>Calibri</vt:lpstr>
      <vt:lpstr>Bebas Neue Bold</vt:lpstr>
      <vt:lpstr>Arial</vt:lpstr>
      <vt:lpstr>Arial MT Pro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315 - Property Brochure</dc:title>
  <dc:creator>Tamarah Keir</dc:creator>
  <cp:lastModifiedBy>Tamarah Keir</cp:lastModifiedBy>
  <cp:revision>2</cp:revision>
  <dcterms:created xsi:type="dcterms:W3CDTF">2006-08-16T00:00:00Z</dcterms:created>
  <dcterms:modified xsi:type="dcterms:W3CDTF">2026-02-05T18:55:01Z</dcterms:modified>
  <dc:identifier>DAGx1PN8phc</dc:identifier>
</cp:coreProperties>
</file>