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64" r:id="rId4"/>
    <p:sldId id="262" r:id="rId5"/>
    <p:sldId id="263" r:id="rId6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034"/>
    <a:srgbClr val="DB5377"/>
    <a:srgbClr val="D31145"/>
    <a:srgbClr val="163050"/>
    <a:srgbClr val="626161"/>
    <a:srgbClr val="E94E1B"/>
    <a:srgbClr val="FCFCFC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618" y="-11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05A66-AE7D-4DE3-8F7E-2C0ADEBE5641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6150"/>
            <a:ext cx="3609975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3313"/>
            <a:ext cx="8553450" cy="29797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97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97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74E78-BF46-43C9-93C2-4B384BE020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11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33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8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841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74E78-BF46-43C9-93C2-4B384BE020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7794" y="2693670"/>
            <a:ext cx="86360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84715B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987" y="1740916"/>
            <a:ext cx="962977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-1" y="-3085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A9D485-AC6D-5461-C690-00C379F66B74}"/>
              </a:ext>
            </a:extLst>
          </p:cNvPr>
          <p:cNvGrpSpPr/>
          <p:nvPr/>
        </p:nvGrpSpPr>
        <p:grpSpPr>
          <a:xfrm>
            <a:off x="2603500" y="2208586"/>
            <a:ext cx="5602811" cy="2871413"/>
            <a:chOff x="2445676" y="2010893"/>
            <a:chExt cx="5602811" cy="2403091"/>
          </a:xfrm>
        </p:grpSpPr>
        <p:sp>
          <p:nvSpPr>
            <p:cNvPr id="13" name="object 2">
              <a:extLst>
                <a:ext uri="{FF2B5EF4-FFF2-40B4-BE49-F238E27FC236}">
                  <a16:creationId xmlns:a16="http://schemas.microsoft.com/office/drawing/2014/main" id="{915119C0-CF69-307A-3FD4-E75C06C4F3E8}"/>
                </a:ext>
              </a:extLst>
            </p:cNvPr>
            <p:cNvSpPr/>
            <p:nvPr/>
          </p:nvSpPr>
          <p:spPr>
            <a:xfrm>
              <a:off x="3060701" y="2010893"/>
              <a:ext cx="4572000" cy="2403091"/>
            </a:xfrm>
            <a:custGeom>
              <a:avLst/>
              <a:gdLst/>
              <a:ahLst/>
              <a:cxnLst/>
              <a:rect l="l" t="t" r="r" b="b"/>
              <a:pathLst>
                <a:path w="15840075" h="8386445">
                  <a:moveTo>
                    <a:pt x="15839998" y="0"/>
                  </a:moveTo>
                  <a:lnTo>
                    <a:pt x="0" y="0"/>
                  </a:lnTo>
                  <a:lnTo>
                    <a:pt x="0" y="8386140"/>
                  </a:lnTo>
                  <a:lnTo>
                    <a:pt x="15839998" y="8386140"/>
                  </a:lnTo>
                  <a:lnTo>
                    <a:pt x="15839998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654E635B-163D-EBDA-D5B0-695C7CA5EEF6}"/>
                </a:ext>
              </a:extLst>
            </p:cNvPr>
            <p:cNvSpPr txBox="1"/>
            <p:nvPr/>
          </p:nvSpPr>
          <p:spPr>
            <a:xfrm>
              <a:off x="2445676" y="2181968"/>
              <a:ext cx="5602811" cy="104104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  HIGH HOLBORN </a:t>
              </a:r>
            </a:p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4000" dirty="0">
                  <a:solidFill>
                    <a:srgbClr val="F6F6F6"/>
                  </a:solidFill>
                  <a:latin typeface="Atten New Bold" panose="00000800000000000000" pitchFamily="50" charset="0"/>
                  <a:ea typeface="Baskerville Display PT" panose="02030702080406020203" pitchFamily="18" charset="0"/>
                </a:rPr>
                <a:t>HOUSE</a:t>
              </a:r>
            </a:p>
          </p:txBody>
        </p:sp>
        <p:sp>
          <p:nvSpPr>
            <p:cNvPr id="15" name="object 18">
              <a:extLst>
                <a:ext uri="{FF2B5EF4-FFF2-40B4-BE49-F238E27FC236}">
                  <a16:creationId xmlns:a16="http://schemas.microsoft.com/office/drawing/2014/main" id="{E86D2E24-65CD-07E8-B633-7D681C51082A}"/>
                </a:ext>
              </a:extLst>
            </p:cNvPr>
            <p:cNvSpPr txBox="1"/>
            <p:nvPr/>
          </p:nvSpPr>
          <p:spPr>
            <a:xfrm>
              <a:off x="2745939" y="3726622"/>
              <a:ext cx="5033737" cy="60316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LONDON </a:t>
              </a:r>
            </a:p>
            <a:p>
              <a:pPr marL="12700" lvl="0" algn="ctr">
                <a:defRPr/>
              </a:pPr>
              <a:r>
                <a:rPr lang="en-GB" sz="2300" spc="300" dirty="0">
                  <a:solidFill>
                    <a:srgbClr val="F6F6F6"/>
                  </a:solidFill>
                  <a:latin typeface="Gill Sans Nova Light" panose="020B0402020204020203" pitchFamily="34" charset="0"/>
                </a:rPr>
                <a:t>WC1  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6AC22A3E-9AB9-9D33-0BE4-D4DFF55D5B2F}"/>
                </a:ext>
              </a:extLst>
            </p:cNvPr>
            <p:cNvSpPr txBox="1"/>
            <p:nvPr/>
          </p:nvSpPr>
          <p:spPr>
            <a:xfrm>
              <a:off x="3915303" y="2028825"/>
              <a:ext cx="2862794" cy="124393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lvl="0" algn="ctr">
                <a:defRPr/>
              </a:pPr>
              <a:endParaRPr lang="en-GB" sz="8000" dirty="0">
                <a:solidFill>
                  <a:srgbClr val="F6F6F6"/>
                </a:solidFill>
                <a:latin typeface="Aktiv Grotesk Medium" panose="020B0504020202020204" pitchFamily="34" charset="0"/>
                <a:ea typeface="Aktiv Grotesk Medium" panose="020B0504020202020204" pitchFamily="34" charset="0"/>
                <a:cs typeface="Aktiv Grotesk Medium" panose="020B0504020202020204" pitchFamily="34" charset="0"/>
              </a:endParaRPr>
            </a:p>
          </p:txBody>
        </p:sp>
      </p:grpSp>
      <p:sp>
        <p:nvSpPr>
          <p:cNvPr id="17" name="object 2">
            <a:extLst>
              <a:ext uri="{FF2B5EF4-FFF2-40B4-BE49-F238E27FC236}">
                <a16:creationId xmlns:a16="http://schemas.microsoft.com/office/drawing/2014/main" id="{1F202307-E2D4-3CB4-2E17-D70335F734F3}"/>
              </a:ext>
            </a:extLst>
          </p:cNvPr>
          <p:cNvSpPr txBox="1">
            <a:spLocks/>
          </p:cNvSpPr>
          <p:nvPr/>
        </p:nvSpPr>
        <p:spPr>
          <a:xfrm>
            <a:off x="1308099" y="6336607"/>
            <a:ext cx="8229601" cy="5437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1,498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– 14,447 SQ FT(139-1,342) SQ M)</a:t>
            </a:r>
          </a:p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OFFICES IN PRIME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MIDTOWN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ea typeface="+mj-ea"/>
                <a:cs typeface="+mj-cs"/>
              </a:rPr>
              <a:t> LOCATION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8204B78B-F339-1822-DC65-1EE0C815B26A}"/>
              </a:ext>
            </a:extLst>
          </p:cNvPr>
          <p:cNvSpPr txBox="1">
            <a:spLocks/>
          </p:cNvSpPr>
          <p:nvPr/>
        </p:nvSpPr>
        <p:spPr>
          <a:xfrm>
            <a:off x="1879600" y="6841533"/>
            <a:ext cx="6934199" cy="2849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2000"/>
              </a:lnSpc>
              <a:spcBef>
                <a:spcPts val="300"/>
              </a:spcBef>
            </a:pPr>
            <a:r>
              <a:rPr lang="en-GB" sz="1600" kern="0" spc="300" dirty="0">
                <a:solidFill>
                  <a:srgbClr val="F6F6F6"/>
                </a:solidFill>
                <a:latin typeface="Avenir Next LT Pro Demi" panose="020B0604020202020204" pitchFamily="34" charset="0"/>
              </a:rPr>
              <a:t>AVAILABLE TO LET</a:t>
            </a:r>
            <a:endParaRPr lang="en-GB" sz="1600" kern="0" spc="300" dirty="0">
              <a:solidFill>
                <a:srgbClr val="F6F6F6"/>
              </a:solidFill>
              <a:latin typeface="Avenir Next LT Pro Demi" panose="020B0604020202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E8CD3-C1EA-414B-8243-C90908D29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63" y="150948"/>
            <a:ext cx="10331874" cy="72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7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-19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AE52D-D203-457C-835A-CF09ABB9DE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203200"/>
            <a:ext cx="5118099" cy="34120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0B8101-2F2C-40CD-B909-95A7FAD08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203201"/>
            <a:ext cx="5118099" cy="34120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A6CD97-B2B0-4F68-9F07-7B94A2CE7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3918702"/>
            <a:ext cx="5117627" cy="3412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7BB5E1-9487-4ECB-8777-682DEF84EF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3935648"/>
            <a:ext cx="5118099" cy="341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86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776E01-7838-5D4D-88AB-64A7B0D8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66" y="265303"/>
            <a:ext cx="8028534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HIGH HOLBORN HOUSE, 52-54 HIGH HOLBORN</a:t>
            </a:r>
            <a:r>
              <a:rPr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, LONDON, </a:t>
            </a:r>
            <a:r>
              <a:rPr lang="en-GB" sz="1600" spc="300" dirty="0">
                <a:solidFill>
                  <a:srgbClr val="F6F6F6"/>
                </a:solidFill>
                <a:latin typeface="Avenir Next LT Pro Demi" panose="020B0604020202020204" pitchFamily="34" charset="0"/>
                <a:cs typeface="+mj-cs"/>
              </a:rPr>
              <a:t>WC1V 6RB</a:t>
            </a:r>
            <a:endParaRPr sz="2000" dirty="0">
              <a:latin typeface="Seaford Display" panose="00000500000000000000" pitchFamily="2" charset="0"/>
              <a:cs typeface="Segoe UI Semibold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AB09B68B-B5CE-07B5-83A4-80BCE0E4BC78}"/>
              </a:ext>
            </a:extLst>
          </p:cNvPr>
          <p:cNvSpPr txBox="1"/>
          <p:nvPr/>
        </p:nvSpPr>
        <p:spPr>
          <a:xfrm>
            <a:off x="5956300" y="4970140"/>
            <a:ext cx="3839256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-"/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Fitted suites available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Air cooling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Raised floors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3 x passenger lifts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Commissionaire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Communal roof terrace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Cycle storage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Shower facilities</a:t>
            </a: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D82137B2-F063-49E4-BF29-D161893D24CD}"/>
              </a:ext>
            </a:extLst>
          </p:cNvPr>
          <p:cNvSpPr txBox="1"/>
          <p:nvPr/>
        </p:nvSpPr>
        <p:spPr>
          <a:xfrm>
            <a:off x="5956301" y="4573984"/>
            <a:ext cx="264147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PECIFICATION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0C248992-0816-B305-F1A2-44153B77367E}"/>
              </a:ext>
            </a:extLst>
          </p:cNvPr>
          <p:cNvSpPr txBox="1"/>
          <p:nvPr/>
        </p:nvSpPr>
        <p:spPr>
          <a:xfrm>
            <a:off x="366166" y="721486"/>
            <a:ext cx="5350982" cy="3136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Retaining many original features, High Holborn House offers generously proportioned floors providing a bright, inspiring work environment.  The building has two impressive receptions and benefits from a communal roof terrace.</a:t>
            </a:r>
          </a:p>
          <a:p>
            <a:pPr marL="26670" marR="5715" algn="l"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The building is located on the north side of High Holborn, close to the junction with Chancery Lane.  Chancery Lane Underground Station (Central Line) is within a short walking distance, as is Farringdon Station (Mainline, Hammersmith &amp; City, Metropolitan and Circle lines).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l">
              <a:lnSpc>
                <a:spcPct val="100000"/>
              </a:lnSpc>
              <a:spcBef>
                <a:spcPts val="95"/>
              </a:spcBef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  <a:p>
            <a:pPr marL="26670" marR="5715" algn="just">
              <a:lnSpc>
                <a:spcPct val="100000"/>
              </a:lnSpc>
              <a:spcBef>
                <a:spcPts val="95"/>
              </a:spcBef>
            </a:pPr>
            <a:endParaRPr sz="1400" dirty="0">
              <a:latin typeface="Seaford Display" panose="00000500000000000000" pitchFamily="2" charset="0"/>
              <a:cs typeface="Segoe UI Semilight"/>
            </a:endParaRPr>
          </a:p>
          <a:p>
            <a:pPr marL="12700" algn="just">
              <a:lnSpc>
                <a:spcPct val="100000"/>
              </a:lnSpc>
            </a:pP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DF39F1CC-0470-4AF0-2080-59E22AE0B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167973"/>
              </p:ext>
            </p:extLst>
          </p:nvPr>
        </p:nvGraphicFramePr>
        <p:xfrm>
          <a:off x="421315" y="2885099"/>
          <a:ext cx="5035766" cy="2943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8940">
                  <a:extLst>
                    <a:ext uri="{9D8B030D-6E8A-4147-A177-3AD203B41FA5}">
                      <a16:colId xmlns:a16="http://schemas.microsoft.com/office/drawing/2014/main" val="3209161388"/>
                    </a:ext>
                  </a:extLst>
                </a:gridCol>
              </a:tblGrid>
              <a:tr h="54979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Floor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ft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Area sq m</a:t>
                      </a: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7103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Status</a:t>
                      </a:r>
                      <a:endParaRPr sz="1400" dirty="0">
                        <a:solidFill>
                          <a:schemeClr val="bg1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1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Fifth (N)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1,498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139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773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Fourth (N)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1,647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153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 </a:t>
                      </a: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385380"/>
                  </a:ext>
                </a:extLst>
              </a:tr>
              <a:tr h="128058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(S)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(N)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(E)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First (W)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b="1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Total</a:t>
                      </a:r>
                      <a:endParaRPr sz="1400" b="1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3,136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1,679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3,929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2,558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b="1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14,447</a:t>
                      </a:r>
                      <a:endParaRPr sz="1400" b="1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291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156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365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237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b="1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1,342</a:t>
                      </a:r>
                      <a:endParaRPr sz="1400" b="1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GB" sz="1400" dirty="0">
                          <a:solidFill>
                            <a:srgbClr val="163050"/>
                          </a:solidFill>
                          <a:latin typeface="Seaford Display" panose="00000500000000000000" pitchFamily="2" charset="0"/>
                          <a:cs typeface="Segoe UI Semibold" panose="020B0702040204020203" pitchFamily="34" charset="0"/>
                        </a:rPr>
                        <a:t>Available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endParaRPr sz="1400" dirty="0">
                        <a:solidFill>
                          <a:srgbClr val="163050"/>
                        </a:solidFill>
                        <a:latin typeface="Seaford Display" panose="00000500000000000000" pitchFamily="2" charset="0"/>
                        <a:cs typeface="Segoe UI Semibold" panose="020B0702040204020203" pitchFamily="34" charset="0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1">
            <a:extLst>
              <a:ext uri="{FF2B5EF4-FFF2-40B4-BE49-F238E27FC236}">
                <a16:creationId xmlns:a16="http://schemas.microsoft.com/office/drawing/2014/main" id="{DF3944C8-E4A2-8ABA-645C-324ED0FB3C8E}"/>
              </a:ext>
            </a:extLst>
          </p:cNvPr>
          <p:cNvSpPr txBox="1"/>
          <p:nvPr/>
        </p:nvSpPr>
        <p:spPr>
          <a:xfrm>
            <a:off x="5956301" y="1041400"/>
            <a:ext cx="3124199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F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LOOR PLAN – 1</a:t>
            </a:r>
            <a:r>
              <a:rPr lang="en-GB" sz="1600" b="1" spc="25" baseline="300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st</a:t>
            </a: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2F89ADC0-5A5F-645E-E63F-090C571082B8}"/>
              </a:ext>
            </a:extLst>
          </p:cNvPr>
          <p:cNvSpPr txBox="1"/>
          <p:nvPr/>
        </p:nvSpPr>
        <p:spPr>
          <a:xfrm>
            <a:off x="383782" y="6736436"/>
            <a:ext cx="3571777" cy="912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Rent – £69.50 per sq ft pax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Rates - £24.60 per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sq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ft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Service Charge - £13.29 per </a:t>
            </a:r>
            <a:r>
              <a:rPr lang="en-GB" sz="1400" dirty="0" err="1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sq</a:t>
            </a:r>
            <a:r>
              <a:rPr lang="en-GB" sz="1400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 ft</a:t>
            </a:r>
          </a:p>
          <a:p>
            <a:pPr marL="38100">
              <a:lnSpc>
                <a:spcPct val="100000"/>
              </a:lnSpc>
              <a:spcBef>
                <a:spcPts val="95"/>
              </a:spcBef>
              <a:buClr>
                <a:schemeClr val="bg1"/>
              </a:buClr>
              <a:tabLst>
                <a:tab pos="1073150" algn="l"/>
              </a:tabLst>
            </a:pPr>
            <a:endParaRPr lang="en-GB" sz="1400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4" name="object 2416">
            <a:extLst>
              <a:ext uri="{FF2B5EF4-FFF2-40B4-BE49-F238E27FC236}">
                <a16:creationId xmlns:a16="http://schemas.microsoft.com/office/drawing/2014/main" id="{0B73739C-B6A2-0CA4-78FD-9DD9A2B7DD4B}"/>
              </a:ext>
            </a:extLst>
          </p:cNvPr>
          <p:cNvSpPr txBox="1"/>
          <p:nvPr/>
        </p:nvSpPr>
        <p:spPr>
          <a:xfrm>
            <a:off x="421315" y="2480461"/>
            <a:ext cx="235849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1600" b="1" spc="25" dirty="0">
                <a:solidFill>
                  <a:schemeClr val="bg1"/>
                </a:solidFill>
                <a:latin typeface="Seaford Display" panose="00000500000000000000" pitchFamily="2" charset="0"/>
                <a:cs typeface="Segoe UI Semibold" panose="020B0702040204020203" pitchFamily="34" charset="0"/>
              </a:rPr>
              <a:t>SCHEDULE OF AREAS</a:t>
            </a:r>
            <a:endParaRPr sz="1600" b="1" spc="25" dirty="0">
              <a:solidFill>
                <a:schemeClr val="bg1"/>
              </a:solidFill>
              <a:latin typeface="Seaford Display" panose="00000500000000000000" pitchFamily="2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CFC21-94D7-4D6E-9E29-FFDADBB39B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339871"/>
            <a:ext cx="4375694" cy="30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5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CC4ED8-0CFE-6B63-63B3-1F31621D3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0693400" cy="75664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299170-6D1E-E68B-978E-A50AB1694BAA}"/>
              </a:ext>
            </a:extLst>
          </p:cNvPr>
          <p:cNvSpPr/>
          <p:nvPr/>
        </p:nvSpPr>
        <p:spPr>
          <a:xfrm>
            <a:off x="0" y="0"/>
            <a:ext cx="10693400" cy="7569580"/>
          </a:xfrm>
          <a:prstGeom prst="rect">
            <a:avLst/>
          </a:prstGeom>
          <a:solidFill>
            <a:srgbClr val="D3114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E35939E-67DB-0A54-714E-394A12BBD025}"/>
              </a:ext>
            </a:extLst>
          </p:cNvPr>
          <p:cNvSpPr txBox="1"/>
          <p:nvPr/>
        </p:nvSpPr>
        <p:spPr>
          <a:xfrm>
            <a:off x="207772" y="6427412"/>
            <a:ext cx="10276840" cy="93634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8000"/>
              </a:lnSpc>
              <a:spcBef>
                <a:spcPts val="90"/>
              </a:spcBef>
            </a:pP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Misrepresentation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Act: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1.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own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behalf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this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agent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is,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notice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that: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constitute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whole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offer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1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none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relied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fact;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3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does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not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24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neither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Calibri"/>
                <a:cs typeface="Calibri"/>
              </a:rPr>
              <a:t>Kinney Green LLP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nor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members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person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its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employment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has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authority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make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give,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warranty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whatsoever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relation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3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property.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only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representations,</a:t>
            </a:r>
            <a:r>
              <a:rPr sz="800" spc="32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warranties,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undertakings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contractual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obligations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0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given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undertaken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those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referred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31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written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contract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sale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agreement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lease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between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vendor/lessor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1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2.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Prospective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purchasers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tenants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strongly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advised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to: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chemeClr val="bg1"/>
                </a:solidFill>
                <a:latin typeface="Calibri"/>
                <a:cs typeface="Calibri"/>
              </a:rPr>
              <a:t>(a)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satisfy</a:t>
            </a:r>
            <a:r>
              <a:rPr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themselves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correctness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29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each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statement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contained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these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particulars;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(b)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inspect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neighbouring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area;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(c)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ensure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that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any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items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expressed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to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be</a:t>
            </a:r>
            <a:r>
              <a:rPr sz="800" spc="29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included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available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in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working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order;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(d)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arrange</a:t>
            </a:r>
            <a:r>
              <a:rPr sz="800" spc="29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800" spc="5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full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structural</a:t>
            </a:r>
            <a:r>
              <a:rPr sz="800" spc="3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where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appropriate</a:t>
            </a:r>
            <a:r>
              <a:rPr sz="800" spc="32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environmental)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survey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of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property;</a:t>
            </a:r>
            <a:r>
              <a:rPr sz="800" spc="28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(e)</a:t>
            </a:r>
            <a:r>
              <a:rPr sz="800" spc="254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carry</a:t>
            </a:r>
            <a:r>
              <a:rPr sz="800" spc="27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out</a:t>
            </a:r>
            <a:r>
              <a:rPr sz="800" spc="26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all</a:t>
            </a:r>
            <a:r>
              <a:rPr sz="800" spc="2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necessary</a:t>
            </a:r>
            <a:r>
              <a:rPr sz="800" spc="24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searches</a:t>
            </a:r>
            <a:r>
              <a:rPr sz="800" spc="27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and</a:t>
            </a:r>
            <a:r>
              <a:rPr sz="800" spc="25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chemeClr val="bg1"/>
                </a:solidFill>
                <a:latin typeface="Calibri"/>
                <a:cs typeface="Calibri"/>
              </a:rPr>
              <a:t>enquiries.</a:t>
            </a:r>
            <a:r>
              <a:rPr lang="en-GB" sz="800" spc="2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GB" sz="800" spc="-10" dirty="0">
                <a:solidFill>
                  <a:schemeClr val="bg1"/>
                </a:solidFill>
                <a:latin typeface="Calibri"/>
                <a:cs typeface="Calibri"/>
              </a:rPr>
              <a:t>April 2026</a:t>
            </a:r>
            <a:r>
              <a:rPr sz="800" spc="-10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endParaRPr sz="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C2CAA7E4-70D1-C5E0-346A-2CCBD5D25FEA}"/>
              </a:ext>
            </a:extLst>
          </p:cNvPr>
          <p:cNvSpPr txBox="1"/>
          <p:nvPr/>
        </p:nvSpPr>
        <p:spPr>
          <a:xfrm>
            <a:off x="6784341" y="1504012"/>
            <a:ext cx="3047804" cy="59439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FOR</a:t>
            </a:r>
            <a:r>
              <a:rPr b="1" u="sng" spc="-80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MORE</a:t>
            </a:r>
            <a:r>
              <a:rPr b="1" u="sng" spc="-85" dirty="0">
                <a:solidFill>
                  <a:srgbClr val="FFFFFF"/>
                </a:solidFill>
                <a:latin typeface="Segoe UI Semibold"/>
                <a:cs typeface="Segoe UI Semibold"/>
              </a:rPr>
              <a:t> </a:t>
            </a:r>
            <a:r>
              <a:rPr b="1" u="sng" spc="-20" dirty="0">
                <a:solidFill>
                  <a:srgbClr val="FFFFFF"/>
                </a:solidFill>
                <a:latin typeface="Segoe UI Semibold"/>
                <a:cs typeface="Segoe UI Semibold"/>
              </a:rPr>
              <a:t>INFORMATION</a:t>
            </a:r>
            <a:endParaRPr u="sng" dirty="0">
              <a:latin typeface="Segoe UI Semibold"/>
              <a:cs typeface="Segoe UI Semibold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STRICTLY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THROUGH</a:t>
            </a:r>
            <a:r>
              <a:rPr sz="1100" b="0" spc="30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THE</a:t>
            </a:r>
            <a:r>
              <a:rPr sz="1100" b="0" spc="4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dirty="0">
                <a:solidFill>
                  <a:srgbClr val="FFFFFF"/>
                </a:solidFill>
                <a:latin typeface="Segoe UI Light"/>
                <a:cs typeface="Segoe UI Light"/>
              </a:rPr>
              <a:t>LETTING</a:t>
            </a:r>
            <a:r>
              <a:rPr sz="1100" b="0" spc="75" dirty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100" b="0" spc="-10" dirty="0">
                <a:solidFill>
                  <a:srgbClr val="FFFFFF"/>
                </a:solidFill>
                <a:latin typeface="Segoe UI Light"/>
                <a:cs typeface="Segoe UI Light"/>
              </a:rPr>
              <a:t>AGENT:</a:t>
            </a:r>
            <a:endParaRPr sz="1100" dirty="0">
              <a:latin typeface="Segoe UI Light"/>
              <a:cs typeface="Segoe UI Light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5B1279DE-7A60-CF7F-B58B-AE05FE38AF1C}"/>
              </a:ext>
            </a:extLst>
          </p:cNvPr>
          <p:cNvSpPr txBox="1"/>
          <p:nvPr/>
        </p:nvSpPr>
        <p:spPr>
          <a:xfrm>
            <a:off x="8738871" y="2717800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CHARLES FOGG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(0)7841 821 124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c.fogg@kinneygreen.com</a:t>
            </a:r>
            <a:endParaRPr sz="1100" dirty="0">
              <a:latin typeface="Segoe UI Semibold"/>
              <a:cs typeface="Segoe UI Semibold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9CE9F4-E1B4-734C-C93F-FA4E42EE00C4}"/>
              </a:ext>
            </a:extLst>
          </p:cNvPr>
          <p:cNvSpPr txBox="1"/>
          <p:nvPr/>
        </p:nvSpPr>
        <p:spPr>
          <a:xfrm>
            <a:off x="6784341" y="2720695"/>
            <a:ext cx="2452370" cy="80983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b="1" u="sng" dirty="0">
                <a:solidFill>
                  <a:srgbClr val="FFFFFF"/>
                </a:solidFill>
                <a:latin typeface="Segoe UI Semibold"/>
                <a:cs typeface="Segoe UI Semibold"/>
              </a:rPr>
              <a:t>JAMES PROCTOR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+44 (0)7779 789 957</a:t>
            </a: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lang="en-GB" sz="1100" dirty="0">
                <a:solidFill>
                  <a:srgbClr val="FFFFFF"/>
                </a:solidFill>
                <a:latin typeface="Segoe UI Semibold"/>
                <a:cs typeface="Segoe UI Semibold"/>
              </a:rPr>
              <a:t>j.proctor@kinneygreen.com</a:t>
            </a:r>
            <a:endParaRPr sz="1100" dirty="0">
              <a:latin typeface="Segoe UI Semibold"/>
              <a:cs typeface="Segoe UI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A289E-6EF3-4FB6-AAD0-3994A1391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43" y="1801208"/>
            <a:ext cx="5802820" cy="3269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F1DE33-D758-DB2D-7A87-17D3CA6F7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300" y="3999625"/>
            <a:ext cx="2205567" cy="126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94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542</Words>
  <Application>Microsoft Office PowerPoint</Application>
  <PresentationFormat>Custom</PresentationFormat>
  <Paragraphs>73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Aktiv Grotesk Medium</vt:lpstr>
      <vt:lpstr>Arial</vt:lpstr>
      <vt:lpstr>Atten New Bold</vt:lpstr>
      <vt:lpstr>Avenir Next LT Pro Demi</vt:lpstr>
      <vt:lpstr>Calibri</vt:lpstr>
      <vt:lpstr>Gill Sans Nova Light</vt:lpstr>
      <vt:lpstr>Palatino Linotype</vt:lpstr>
      <vt:lpstr>Seaford Display</vt:lpstr>
      <vt:lpstr>Segoe UI Light</vt:lpstr>
      <vt:lpstr>Segoe UI Semibold</vt:lpstr>
      <vt:lpstr>Office Theme</vt:lpstr>
      <vt:lpstr>PowerPoint Presentation</vt:lpstr>
      <vt:lpstr>PowerPoint Presentation</vt:lpstr>
      <vt:lpstr>PowerPoint Presentation</vt:lpstr>
      <vt:lpstr>HIGH HOLBORN HOUSE, 52-54 HIGH HOLBORN, LONDON, WC1V 6RB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5,267 SQ FT OF NEW  FULLY FITTED SPACE  AVAILABLE FOR  IMMEDIATE OCCUPATION</dc:title>
  <dc:creator>Anne Housden</dc:creator>
  <cp:lastModifiedBy>Joanna Gospage</cp:lastModifiedBy>
  <cp:revision>52</cp:revision>
  <dcterms:created xsi:type="dcterms:W3CDTF">2022-04-28T14:46:34Z</dcterms:created>
  <dcterms:modified xsi:type="dcterms:W3CDTF">2026-03-26T11:54:16Z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2022-04-28T00:00:00Z</vt:filetime>
  </property>
</Properties>
</file>