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0" r:id="rId2"/>
    <p:sldId id="261" r:id="rId3"/>
    <p:sldId id="262" r:id="rId4"/>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EE6"/>
    <a:srgbClr val="0847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7" autoAdjust="0"/>
    <p:restoredTop sz="95226" autoAdjust="0"/>
  </p:normalViewPr>
  <p:slideViewPr>
    <p:cSldViewPr snapToGrid="0" showGuides="1">
      <p:cViewPr varScale="1">
        <p:scale>
          <a:sx n="57" d="100"/>
          <a:sy n="57" d="100"/>
        </p:scale>
        <p:origin x="1016" y="32"/>
      </p:cViewPr>
      <p:guideLst>
        <p:guide orient="horz" pos="2381"/>
        <p:guide pos="32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25740-F88A-4FE6-8E50-2ED9F69522B9}" type="datetimeFigureOut">
              <a:rPr lang="en-AU" smtClean="0"/>
              <a:t>1/08/2023</a:t>
            </a:fld>
            <a:endParaRPr lang="en-AU" dirty="0"/>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841A-2BAF-4546-A30D-C0383D5A9B47}" type="slidenum">
              <a:rPr lang="en-AU" smtClean="0"/>
              <a:t>‹#›</a:t>
            </a:fld>
            <a:endParaRPr lang="en-AU" dirty="0"/>
          </a:p>
        </p:txBody>
      </p:sp>
    </p:spTree>
    <p:extLst>
      <p:ext uri="{BB962C8B-B14F-4D97-AF65-F5344CB8AC3E}">
        <p14:creationId xmlns:p14="http://schemas.microsoft.com/office/powerpoint/2010/main" val="351807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602841A-2BAF-4546-A30D-C0383D5A9B47}" type="slidenum">
              <a:rPr lang="en-AU" smtClean="0"/>
              <a:t>1</a:t>
            </a:fld>
            <a:endParaRPr lang="en-AU" dirty="0"/>
          </a:p>
        </p:txBody>
      </p:sp>
    </p:spTree>
    <p:extLst>
      <p:ext uri="{BB962C8B-B14F-4D97-AF65-F5344CB8AC3E}">
        <p14:creationId xmlns:p14="http://schemas.microsoft.com/office/powerpoint/2010/main" val="80794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602841A-2BAF-4546-A30D-C0383D5A9B47}" type="slidenum">
              <a:rPr lang="en-AU" smtClean="0"/>
              <a:t>2</a:t>
            </a:fld>
            <a:endParaRPr lang="en-AU" dirty="0"/>
          </a:p>
        </p:txBody>
      </p:sp>
    </p:spTree>
    <p:extLst>
      <p:ext uri="{BB962C8B-B14F-4D97-AF65-F5344CB8AC3E}">
        <p14:creationId xmlns:p14="http://schemas.microsoft.com/office/powerpoint/2010/main" val="2595636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rochure A4 Portrait">
    <p:bg>
      <p:bgRef idx="1001">
        <a:schemeClr val="bg1"/>
      </p:bgRef>
    </p:bg>
    <p:spTree>
      <p:nvGrpSpPr>
        <p:cNvPr id="1" name=""/>
        <p:cNvGrpSpPr/>
        <p:nvPr/>
      </p:nvGrpSpPr>
      <p:grpSpPr>
        <a:xfrm>
          <a:off x="0" y="0"/>
          <a:ext cx="0" cy="0"/>
          <a:chOff x="0" y="0"/>
          <a:chExt cx="0" cy="0"/>
        </a:xfrm>
      </p:grpSpPr>
      <p:pic>
        <p:nvPicPr>
          <p:cNvPr id="3" name="Picture 2" descr="A picture containing scaffolding, steel, building, metal&#10;&#10;Description automatically generated">
            <a:extLst>
              <a:ext uri="{FF2B5EF4-FFF2-40B4-BE49-F238E27FC236}">
                <a16:creationId xmlns:a16="http://schemas.microsoft.com/office/drawing/2014/main" id="{AD7B8F43-9C90-22EC-FB89-21E01D151B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691812" cy="6004873"/>
          </a:xfrm>
          <a:prstGeom prst="rect">
            <a:avLst/>
          </a:prstGeom>
        </p:spPr>
      </p:pic>
      <p:pic>
        <p:nvPicPr>
          <p:cNvPr id="2" name="Picture 1">
            <a:extLst>
              <a:ext uri="{FF2B5EF4-FFF2-40B4-BE49-F238E27FC236}">
                <a16:creationId xmlns:a16="http://schemas.microsoft.com/office/drawing/2014/main" id="{7DEB5358-7343-DB56-06B9-DA5E8190421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037742" y="7019387"/>
            <a:ext cx="4315968" cy="443372"/>
          </a:xfrm>
          <a:prstGeom prst="rect">
            <a:avLst/>
          </a:prstGeom>
        </p:spPr>
      </p:pic>
    </p:spTree>
    <p:extLst>
      <p:ext uri="{BB962C8B-B14F-4D97-AF65-F5344CB8AC3E}">
        <p14:creationId xmlns:p14="http://schemas.microsoft.com/office/powerpoint/2010/main" val="757742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ochure A4 Portrait">
    <p:bg>
      <p:bgPr>
        <a:solidFill>
          <a:schemeClr val="bg2"/>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9F707B9D-6BD5-4AEA-AD13-637A548C64A0}"/>
              </a:ext>
            </a:extLst>
          </p:cNvPr>
          <p:cNvSpPr>
            <a:spLocks noGrp="1"/>
          </p:cNvSpPr>
          <p:nvPr>
            <p:ph type="ftr" sz="quarter" idx="3"/>
          </p:nvPr>
        </p:nvSpPr>
        <p:spPr>
          <a:xfrm>
            <a:off x="68261" y="7216569"/>
            <a:ext cx="10555290" cy="402483"/>
          </a:xfrm>
          <a:prstGeom prst="rect">
            <a:avLst/>
          </a:prstGeom>
        </p:spPr>
        <p:txBody>
          <a:bodyPr vert="horz" lIns="91440" tIns="45720" rIns="91440" bIns="45720" rtlCol="0" anchor="t" anchorCtr="0">
            <a:noAutofit/>
          </a:bodyPr>
          <a:lstStyle>
            <a:lvl1pPr marL="0" algn="l" defTabSz="646572" rtl="0" eaLnBrk="1" latinLnBrk="0" hangingPunct="1">
              <a:lnSpc>
                <a:spcPct val="95000"/>
              </a:lnSpc>
              <a:defRPr lang="en-AU" sz="600" b="0" kern="1200" cap="none" spc="0" baseline="0" smtClean="0">
                <a:solidFill>
                  <a:schemeClr val="tx1"/>
                </a:solidFill>
                <a:latin typeface="+mn-lt"/>
                <a:ea typeface="+mn-ea"/>
                <a:cs typeface="+mn-cs"/>
              </a:defRPr>
            </a:lvl1pPr>
          </a:lstStyle>
          <a:p>
            <a:r>
              <a:rPr lang="en-US" b="1" dirty="0"/>
              <a:t>DISCLAIMER: </a:t>
            </a:r>
            <a:r>
              <a:rPr lang="en-US" dirty="0"/>
              <a:t>The material herein is intended as a guide only, no liability for negligence or otherwise is assumed for the material contained herein by Jones Lang LaSalle, its principal or its servants or its agents. No material contained herein shall form the basis of or be part of any agreement and no warranty is given or implied as to the accuracy of the whole or any part of the material. Prospective purchasers/tenants should not rely on the material but should make their own enquiries and satisfy themselves of all aspects of the material. Any liability by Jones Lang LaSalle, its principal, its servants or its agents in any way connected with the brochure, whether or not such liability results from or involves negligence, will not exceed £1000.00.</a:t>
            </a:r>
          </a:p>
        </p:txBody>
      </p:sp>
    </p:spTree>
    <p:extLst>
      <p:ext uri="{BB962C8B-B14F-4D97-AF65-F5344CB8AC3E}">
        <p14:creationId xmlns:p14="http://schemas.microsoft.com/office/powerpoint/2010/main" val="1893370234"/>
      </p:ext>
    </p:extLst>
  </p:cSld>
  <p:clrMapOvr>
    <a:masterClrMapping/>
  </p:clrMapOvr>
  <p:hf sldNum="0" hd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8261" y="7157192"/>
            <a:ext cx="10555290" cy="402483"/>
          </a:xfrm>
          <a:prstGeom prst="rect">
            <a:avLst/>
          </a:prstGeom>
        </p:spPr>
        <p:txBody>
          <a:bodyPr vert="horz" lIns="91440" tIns="45720" rIns="91440" bIns="45720" rtlCol="0" anchor="t" anchorCtr="0">
            <a:noAutofit/>
          </a:bodyPr>
          <a:lstStyle>
            <a:lvl1pPr marL="0" algn="l" defTabSz="646572" rtl="0" eaLnBrk="1" latinLnBrk="0" hangingPunct="1">
              <a:lnSpc>
                <a:spcPct val="95000"/>
              </a:lnSpc>
              <a:defRPr lang="en-AU" sz="600" b="0" kern="1200" cap="none" spc="0" baseline="0" smtClean="0">
                <a:solidFill>
                  <a:schemeClr val="tx1"/>
                </a:solidFill>
                <a:latin typeface="+mn-lt"/>
                <a:ea typeface="+mn-ea"/>
                <a:cs typeface="+mn-cs"/>
              </a:defRPr>
            </a:lvl1pPr>
          </a:lstStyle>
          <a:p>
            <a:r>
              <a:rPr lang="en-US" b="1" dirty="0"/>
              <a:t>DISCLAIMER: </a:t>
            </a:r>
            <a:r>
              <a:rPr lang="en-US" dirty="0"/>
              <a:t>The material herein is intended as a guide only, no liability for negligence or otherwise is assumed for the material contained herein by Jones Lang LaSalle, its principal or its servants or its agents. No material contained herein shall form the basis of or be part of any agreement and no warranty is given or implied as to the accuracy of the whole or any part of the material. Prospective purchasers/tenants should not rely on the material but should make their own enquiries and satisfy themselves of all aspects of the material. Any liability by Jones Lang LaSalle, its principal, its servants or its agents in any way connected with the brochure, whether or not such liability results from or involves negligence, will not exceed £1000.00.</a:t>
            </a:r>
          </a:p>
        </p:txBody>
      </p:sp>
    </p:spTree>
    <p:extLst>
      <p:ext uri="{BB962C8B-B14F-4D97-AF65-F5344CB8AC3E}">
        <p14:creationId xmlns:p14="http://schemas.microsoft.com/office/powerpoint/2010/main" val="531331698"/>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p:txStyles>
    <p:titleStyle>
      <a:lvl1pPr algn="l" defTabSz="400939" rtl="0" eaLnBrk="1" latinLnBrk="0" hangingPunct="1">
        <a:lnSpc>
          <a:spcPct val="90000"/>
        </a:lnSpc>
        <a:spcBef>
          <a:spcPct val="0"/>
        </a:spcBef>
        <a:buNone/>
        <a:defRPr sz="5091" kern="1200" baseline="0">
          <a:solidFill>
            <a:schemeClr val="tx1"/>
          </a:solidFill>
          <a:latin typeface="+mj-lt"/>
          <a:ea typeface="+mj-ea"/>
          <a:cs typeface="+mj-cs"/>
        </a:defRPr>
      </a:lvl1pPr>
    </p:titleStyle>
    <p:bodyStyle>
      <a:lvl1pPr marL="0" indent="0" algn="l" defTabSz="400939" rtl="0" eaLnBrk="1" latinLnBrk="0" hangingPunct="1">
        <a:lnSpc>
          <a:spcPct val="90000"/>
        </a:lnSpc>
        <a:spcBef>
          <a:spcPts val="438"/>
        </a:spcBef>
        <a:spcAft>
          <a:spcPts val="177"/>
        </a:spcAft>
        <a:buFont typeface="Arial" panose="020B0604020202020204" pitchFamily="34" charset="0"/>
        <a:buNone/>
        <a:defRPr sz="1700" kern="1200" spc="-7" baseline="0">
          <a:solidFill>
            <a:schemeClr val="accent2"/>
          </a:solidFill>
          <a:latin typeface="Source Sans Pro Semibold" panose="020B0603030403020204" pitchFamily="34" charset="0"/>
          <a:ea typeface="+mn-ea"/>
          <a:cs typeface="+mn-cs"/>
        </a:defRPr>
      </a:lvl1pPr>
      <a:lvl2pPr marL="0" indent="0" algn="l" defTabSz="400939" rtl="0" eaLnBrk="1" latinLnBrk="0" hangingPunct="1">
        <a:lnSpc>
          <a:spcPts val="1400"/>
        </a:lnSpc>
        <a:spcBef>
          <a:spcPts val="250"/>
        </a:spcBef>
        <a:spcAft>
          <a:spcPts val="250"/>
        </a:spcAft>
        <a:buFont typeface="Arial" panose="020B0604020202020204" pitchFamily="34" charset="0"/>
        <a:buNone/>
        <a:defRPr sz="1200" kern="1200">
          <a:solidFill>
            <a:schemeClr val="tx1"/>
          </a:solidFill>
          <a:latin typeface="+mn-lt"/>
          <a:ea typeface="+mn-ea"/>
          <a:cs typeface="+mn-cs"/>
        </a:defRPr>
      </a:lvl2pPr>
      <a:lvl3pPr marL="144000" indent="-144000" algn="l" defTabSz="400939" rtl="0" eaLnBrk="1" latinLnBrk="0" hangingPunct="1">
        <a:lnSpc>
          <a:spcPts val="1400"/>
        </a:lnSpc>
        <a:spcBef>
          <a:spcPts val="250"/>
        </a:spcBef>
        <a:spcAft>
          <a:spcPts val="250"/>
        </a:spcAft>
        <a:buFont typeface="Source Sans Pro" panose="020B0503030403020204" pitchFamily="34" charset="0"/>
        <a:buChar char="–"/>
        <a:defRPr sz="1200" kern="1200">
          <a:solidFill>
            <a:schemeClr val="tx1"/>
          </a:solidFill>
          <a:latin typeface="+mn-lt"/>
          <a:ea typeface="+mn-ea"/>
          <a:cs typeface="+mn-cs"/>
        </a:defRPr>
      </a:lvl3pPr>
      <a:lvl4pPr marL="701644" indent="-100235" algn="l" defTabSz="400939" rtl="0" eaLnBrk="1" latinLnBrk="0" hangingPunct="1">
        <a:lnSpc>
          <a:spcPct val="90000"/>
        </a:lnSpc>
        <a:spcBef>
          <a:spcPts val="219"/>
        </a:spcBef>
        <a:buFont typeface="Arial" panose="020B0604020202020204" pitchFamily="34" charset="0"/>
        <a:buChar char="•"/>
        <a:defRPr sz="849" kern="1200">
          <a:solidFill>
            <a:schemeClr val="tx1"/>
          </a:solidFill>
          <a:latin typeface="+mn-lt"/>
          <a:ea typeface="+mn-ea"/>
          <a:cs typeface="+mn-cs"/>
        </a:defRPr>
      </a:lvl4pPr>
      <a:lvl5pPr marL="902114" indent="-100235" algn="l" defTabSz="400939" rtl="0" eaLnBrk="1" latinLnBrk="0" hangingPunct="1">
        <a:lnSpc>
          <a:spcPct val="90000"/>
        </a:lnSpc>
        <a:spcBef>
          <a:spcPts val="219"/>
        </a:spcBef>
        <a:buFont typeface="Arial" panose="020B0604020202020204" pitchFamily="34" charset="0"/>
        <a:buChar char="•"/>
        <a:defRPr sz="849" kern="1200">
          <a:solidFill>
            <a:schemeClr val="tx1"/>
          </a:solidFill>
          <a:latin typeface="+mn-lt"/>
          <a:ea typeface="+mn-ea"/>
          <a:cs typeface="+mn-cs"/>
        </a:defRPr>
      </a:lvl5pPr>
      <a:lvl6pPr marL="110258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305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352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99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p:bodyStyle>
    <p:otherStyle>
      <a:defPPr>
        <a:defRPr lang="en-US"/>
      </a:defPPr>
      <a:lvl1pPr marL="0" algn="l" defTabSz="400939" rtl="0" eaLnBrk="1" latinLnBrk="0" hangingPunct="1">
        <a:defRPr sz="789" kern="1200">
          <a:solidFill>
            <a:schemeClr val="tx1"/>
          </a:solidFill>
          <a:latin typeface="+mn-lt"/>
          <a:ea typeface="+mn-ea"/>
          <a:cs typeface="+mn-cs"/>
        </a:defRPr>
      </a:lvl1pPr>
      <a:lvl2pPr marL="200470" algn="l" defTabSz="400939" rtl="0" eaLnBrk="1" latinLnBrk="0" hangingPunct="1">
        <a:defRPr sz="789" kern="1200">
          <a:solidFill>
            <a:schemeClr val="tx1"/>
          </a:solidFill>
          <a:latin typeface="+mn-lt"/>
          <a:ea typeface="+mn-ea"/>
          <a:cs typeface="+mn-cs"/>
        </a:defRPr>
      </a:lvl2pPr>
      <a:lvl3pPr marL="400939" algn="l" defTabSz="400939" rtl="0" eaLnBrk="1" latinLnBrk="0" hangingPunct="1">
        <a:defRPr sz="789" kern="1200">
          <a:solidFill>
            <a:schemeClr val="tx1"/>
          </a:solidFill>
          <a:latin typeface="+mn-lt"/>
          <a:ea typeface="+mn-ea"/>
          <a:cs typeface="+mn-cs"/>
        </a:defRPr>
      </a:lvl3pPr>
      <a:lvl4pPr marL="601409" algn="l" defTabSz="400939" rtl="0" eaLnBrk="1" latinLnBrk="0" hangingPunct="1">
        <a:defRPr sz="789" kern="1200">
          <a:solidFill>
            <a:schemeClr val="tx1"/>
          </a:solidFill>
          <a:latin typeface="+mn-lt"/>
          <a:ea typeface="+mn-ea"/>
          <a:cs typeface="+mn-cs"/>
        </a:defRPr>
      </a:lvl4pPr>
      <a:lvl5pPr marL="801879" algn="l" defTabSz="400939" rtl="0" eaLnBrk="1" latinLnBrk="0" hangingPunct="1">
        <a:defRPr sz="789" kern="1200">
          <a:solidFill>
            <a:schemeClr val="tx1"/>
          </a:solidFill>
          <a:latin typeface="+mn-lt"/>
          <a:ea typeface="+mn-ea"/>
          <a:cs typeface="+mn-cs"/>
        </a:defRPr>
      </a:lvl5pPr>
      <a:lvl6pPr marL="1002349" algn="l" defTabSz="400939" rtl="0" eaLnBrk="1" latinLnBrk="0" hangingPunct="1">
        <a:defRPr sz="789" kern="1200">
          <a:solidFill>
            <a:schemeClr val="tx1"/>
          </a:solidFill>
          <a:latin typeface="+mn-lt"/>
          <a:ea typeface="+mn-ea"/>
          <a:cs typeface="+mn-cs"/>
        </a:defRPr>
      </a:lvl6pPr>
      <a:lvl7pPr marL="1202818" algn="l" defTabSz="400939" rtl="0" eaLnBrk="1" latinLnBrk="0" hangingPunct="1">
        <a:defRPr sz="789" kern="1200">
          <a:solidFill>
            <a:schemeClr val="tx1"/>
          </a:solidFill>
          <a:latin typeface="+mn-lt"/>
          <a:ea typeface="+mn-ea"/>
          <a:cs typeface="+mn-cs"/>
        </a:defRPr>
      </a:lvl7pPr>
      <a:lvl8pPr marL="1403288" algn="l" defTabSz="400939" rtl="0" eaLnBrk="1" latinLnBrk="0" hangingPunct="1">
        <a:defRPr sz="789" kern="1200">
          <a:solidFill>
            <a:schemeClr val="tx1"/>
          </a:solidFill>
          <a:latin typeface="+mn-lt"/>
          <a:ea typeface="+mn-ea"/>
          <a:cs typeface="+mn-cs"/>
        </a:defRPr>
      </a:lvl8pPr>
      <a:lvl9pPr marL="1603758" algn="l" defTabSz="400939" rtl="0" eaLnBrk="1" latinLnBrk="0" hangingPunct="1">
        <a:defRPr sz="7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F562C2-146A-4586-8988-AB149161C120}"/>
              </a:ext>
            </a:extLst>
          </p:cNvPr>
          <p:cNvSpPr txBox="1"/>
          <p:nvPr/>
        </p:nvSpPr>
        <p:spPr>
          <a:xfrm>
            <a:off x="145345" y="6059987"/>
            <a:ext cx="5804899" cy="1077218"/>
          </a:xfrm>
          <a:prstGeom prst="rect">
            <a:avLst/>
          </a:prstGeom>
          <a:solidFill>
            <a:schemeClr val="bg1"/>
          </a:solidFill>
        </p:spPr>
        <p:txBody>
          <a:bodyPr wrap="square">
            <a:spAutoFit/>
          </a:bodyPr>
          <a:lstStyle/>
          <a:p>
            <a:r>
              <a:rPr lang="en-GB" sz="2400" b="1" dirty="0">
                <a:solidFill>
                  <a:srgbClr val="08475E"/>
                </a:solidFill>
                <a:latin typeface="Arial" panose="020B0604020202020204" pitchFamily="34" charset="0"/>
                <a:ea typeface="Calibri" panose="020F0502020204030204" pitchFamily="34" charset="0"/>
                <a:cs typeface="Arial" panose="020B0604020202020204" pitchFamily="34" charset="0"/>
              </a:rPr>
              <a:t>Unit 2, Moore Park Way</a:t>
            </a:r>
          </a:p>
          <a:p>
            <a:r>
              <a:rPr lang="en-GB" sz="2000" dirty="0">
                <a:solidFill>
                  <a:srgbClr val="08475E"/>
                </a:solidFill>
                <a:latin typeface="Arial" panose="020B0604020202020204" pitchFamily="34" charset="0"/>
                <a:ea typeface="Calibri" panose="020F0502020204030204" pitchFamily="34" charset="0"/>
                <a:cs typeface="Arial" panose="020B0604020202020204" pitchFamily="34" charset="0"/>
              </a:rPr>
              <a:t>Haydock, St Helens, WA11 9RX</a:t>
            </a:r>
          </a:p>
          <a:p>
            <a:endParaRPr lang="en-GB" sz="2000" dirty="0">
              <a:solidFill>
                <a:srgbClr val="08475E"/>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5A671C-1C7D-4180-977F-25B4CBBB7AA1}"/>
              </a:ext>
            </a:extLst>
          </p:cNvPr>
          <p:cNvSpPr txBox="1"/>
          <p:nvPr/>
        </p:nvSpPr>
        <p:spPr>
          <a:xfrm>
            <a:off x="8318810" y="103211"/>
            <a:ext cx="2373004" cy="1107996"/>
          </a:xfrm>
          <a:prstGeom prst="rect">
            <a:avLst/>
          </a:prstGeom>
          <a:noFill/>
        </p:spPr>
        <p:txBody>
          <a:bodyPr wrap="square" rtlCol="0">
            <a:spAutoFit/>
          </a:bodyPr>
          <a:lstStyle/>
          <a:p>
            <a:pPr algn="ctr"/>
            <a:r>
              <a:rPr lang="en-GB" sz="6600" b="1" dirty="0">
                <a:solidFill>
                  <a:srgbClr val="FF0000"/>
                </a:solidFill>
                <a:latin typeface="+mj-lt"/>
              </a:rPr>
              <a:t>To Let</a:t>
            </a:r>
          </a:p>
        </p:txBody>
      </p:sp>
      <p:sp>
        <p:nvSpPr>
          <p:cNvPr id="4" name="TextBox 3">
            <a:extLst>
              <a:ext uri="{FF2B5EF4-FFF2-40B4-BE49-F238E27FC236}">
                <a16:creationId xmlns:a16="http://schemas.microsoft.com/office/drawing/2014/main" id="{500FFF88-4CF7-D2D3-F784-3A04876439E3}"/>
              </a:ext>
            </a:extLst>
          </p:cNvPr>
          <p:cNvSpPr txBox="1"/>
          <p:nvPr/>
        </p:nvSpPr>
        <p:spPr>
          <a:xfrm>
            <a:off x="227538" y="5320473"/>
            <a:ext cx="5421794" cy="538609"/>
          </a:xfrm>
          <a:prstGeom prst="rect">
            <a:avLst/>
          </a:prstGeom>
          <a:noFill/>
        </p:spPr>
        <p:txBody>
          <a:bodyPr wrap="square">
            <a:spAutoFit/>
          </a:bodyPr>
          <a:lstStyle/>
          <a:p>
            <a:r>
              <a:rPr lang="en-GB" dirty="0"/>
              <a:t> </a:t>
            </a:r>
          </a:p>
          <a:p>
            <a:r>
              <a:rPr lang="en-GB" sz="1100" i="1" dirty="0"/>
              <a:t>Indicative image of warehouse and racking</a:t>
            </a:r>
          </a:p>
        </p:txBody>
      </p:sp>
      <p:sp>
        <p:nvSpPr>
          <p:cNvPr id="6" name="TextBox 5">
            <a:extLst>
              <a:ext uri="{FF2B5EF4-FFF2-40B4-BE49-F238E27FC236}">
                <a16:creationId xmlns:a16="http://schemas.microsoft.com/office/drawing/2014/main" id="{1DBDF528-2996-F083-CA3F-EA49E57F6431}"/>
              </a:ext>
            </a:extLst>
          </p:cNvPr>
          <p:cNvSpPr txBox="1"/>
          <p:nvPr/>
        </p:nvSpPr>
        <p:spPr>
          <a:xfrm>
            <a:off x="145345" y="6913344"/>
            <a:ext cx="5840858" cy="584775"/>
          </a:xfrm>
          <a:prstGeom prst="rect">
            <a:avLst/>
          </a:prstGeom>
          <a:noFill/>
        </p:spPr>
        <p:txBody>
          <a:bodyPr wrap="square">
            <a:spAutoFit/>
          </a:bodyPr>
          <a:lstStyle/>
          <a:p>
            <a:r>
              <a:rPr lang="en-GB" sz="1600" dirty="0">
                <a:solidFill>
                  <a:srgbClr val="08475E"/>
                </a:solidFill>
                <a:latin typeface="Arial" panose="020B0604020202020204" pitchFamily="34" charset="0"/>
                <a:ea typeface="Calibri" panose="020F0502020204030204" pitchFamily="34" charset="0"/>
                <a:cs typeface="Arial" panose="020B0604020202020204" pitchFamily="34" charset="0"/>
              </a:rPr>
              <a:t>Available To Let on a Flexible Sub-let Basis</a:t>
            </a:r>
          </a:p>
          <a:p>
            <a:r>
              <a:rPr lang="en-GB" sz="1600" dirty="0">
                <a:solidFill>
                  <a:srgbClr val="08475E"/>
                </a:solidFill>
                <a:latin typeface="Arial" panose="020B0604020202020204" pitchFamily="34" charset="0"/>
                <a:ea typeface="Calibri" panose="020F0502020204030204" pitchFamily="34" charset="0"/>
                <a:cs typeface="Arial" panose="020B0604020202020204" pitchFamily="34" charset="0"/>
              </a:rPr>
              <a:t>at Haydock525</a:t>
            </a:r>
          </a:p>
        </p:txBody>
      </p:sp>
      <p:sp>
        <p:nvSpPr>
          <p:cNvPr id="10" name="TextBox 9">
            <a:extLst>
              <a:ext uri="{FF2B5EF4-FFF2-40B4-BE49-F238E27FC236}">
                <a16:creationId xmlns:a16="http://schemas.microsoft.com/office/drawing/2014/main" id="{B8B4BEB4-DCE3-C761-849D-E51596EF5BEA}"/>
              </a:ext>
            </a:extLst>
          </p:cNvPr>
          <p:cNvSpPr txBox="1"/>
          <p:nvPr/>
        </p:nvSpPr>
        <p:spPr>
          <a:xfrm>
            <a:off x="5129642" y="6188270"/>
            <a:ext cx="5416826" cy="830997"/>
          </a:xfrm>
          <a:prstGeom prst="rect">
            <a:avLst/>
          </a:prstGeom>
          <a:noFill/>
        </p:spPr>
        <p:txBody>
          <a:bodyPr wrap="square">
            <a:spAutoFit/>
          </a:bodyPr>
          <a:lstStyle/>
          <a:p>
            <a:pPr algn="r"/>
            <a:r>
              <a:rPr lang="en-GB" sz="1600" dirty="0">
                <a:solidFill>
                  <a:srgbClr val="08475E"/>
                </a:solidFill>
              </a:rPr>
              <a:t>Up to 5,000 pallet spaces on a R, H &amp; D basis</a:t>
            </a:r>
          </a:p>
          <a:p>
            <a:pPr algn="r"/>
            <a:r>
              <a:rPr lang="en-GB" sz="1600" dirty="0">
                <a:solidFill>
                  <a:srgbClr val="08475E"/>
                </a:solidFill>
              </a:rPr>
              <a:t>Main Offices (2 storey) - Up to 27,466 sq ft (2,552 sq m)</a:t>
            </a:r>
          </a:p>
          <a:p>
            <a:pPr algn="r"/>
            <a:r>
              <a:rPr lang="en-GB" sz="1600" dirty="0">
                <a:solidFill>
                  <a:srgbClr val="08475E"/>
                </a:solidFill>
              </a:rPr>
              <a:t>Hub Office (2 storey) - Up to 4,954 sq ft (460 sq m)</a:t>
            </a:r>
          </a:p>
        </p:txBody>
      </p:sp>
    </p:spTree>
    <p:extLst>
      <p:ext uri="{BB962C8B-B14F-4D97-AF65-F5344CB8AC3E}">
        <p14:creationId xmlns:p14="http://schemas.microsoft.com/office/powerpoint/2010/main" val="38762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4294967295"/>
          </p:nvPr>
        </p:nvSpPr>
        <p:spPr>
          <a:xfrm>
            <a:off x="68260" y="206518"/>
            <a:ext cx="5109571" cy="753426"/>
          </a:xfrm>
          <a:prstGeom prst="rect">
            <a:avLst/>
          </a:prstGeom>
        </p:spPr>
        <p:txBody>
          <a:bodyPr/>
          <a:lstStyle/>
          <a:p>
            <a:pPr algn="just"/>
            <a:r>
              <a:rPr lang="en-AU" sz="1100" b="1" dirty="0">
                <a:solidFill>
                  <a:srgbClr val="08475E"/>
                </a:solidFill>
                <a:latin typeface="Source Sans Pro SemiBold" panose="020B0603030403020204" pitchFamily="34" charset="0"/>
                <a:ea typeface="Source Sans Pro SemiBold" panose="020B0603030403020204" pitchFamily="34" charset="0"/>
                <a:cs typeface="Calibri" panose="020F0502020204030204" pitchFamily="34" charset="0"/>
              </a:rPr>
              <a:t>Location</a:t>
            </a:r>
          </a:p>
          <a:p>
            <a:pPr>
              <a:lnSpc>
                <a:spcPct val="107000"/>
              </a:lnSpc>
              <a:spcAft>
                <a:spcPts val="800"/>
              </a:spcAft>
            </a:pPr>
            <a:r>
              <a:rPr lang="en-GB" sz="1100" dirty="0">
                <a:solidFill>
                  <a:schemeClr val="tx1"/>
                </a:solidFill>
                <a:effectLst/>
                <a:latin typeface="+mn-lt"/>
                <a:ea typeface="Calibri" panose="020F0502020204030204" pitchFamily="34" charset="0"/>
                <a:cs typeface="Times New Roman" panose="02020603050405020304" pitchFamily="18" charset="0"/>
              </a:rPr>
              <a:t>The property is located adjacent to Haydock Industrial Estate, with immediate access to the A580 (East Lancs Road).</a:t>
            </a:r>
            <a:endParaRPr lang="en-AU" sz="1100" dirty="0">
              <a:latin typeface="+mn-lt"/>
            </a:endParaRPr>
          </a:p>
        </p:txBody>
      </p:sp>
      <p:sp>
        <p:nvSpPr>
          <p:cNvPr id="18" name="Footer Placeholder 4">
            <a:extLst>
              <a:ext uri="{FF2B5EF4-FFF2-40B4-BE49-F238E27FC236}">
                <a16:creationId xmlns:a16="http://schemas.microsoft.com/office/drawing/2014/main" id="{C5381675-6FAB-45EB-8D87-6F4BB76FC10D}"/>
              </a:ext>
            </a:extLst>
          </p:cNvPr>
          <p:cNvSpPr>
            <a:spLocks noGrp="1"/>
          </p:cNvSpPr>
          <p:nvPr>
            <p:ph type="ftr" sz="quarter" idx="3"/>
          </p:nvPr>
        </p:nvSpPr>
        <p:spPr>
          <a:xfrm>
            <a:off x="136523" y="7177331"/>
            <a:ext cx="10555290" cy="402483"/>
          </a:xfrm>
          <a:prstGeom prst="rect">
            <a:avLst/>
          </a:prstGeom>
        </p:spPr>
        <p:txBody>
          <a:bodyPr vert="horz" lIns="91440" tIns="45720" rIns="91440" bIns="45720" rtlCol="0" anchor="t" anchorCtr="0">
            <a:noAutofit/>
          </a:bodyPr>
          <a:lstStyle>
            <a:lvl1pPr marL="0" algn="l" defTabSz="646572" rtl="0" eaLnBrk="1" latinLnBrk="0" hangingPunct="1">
              <a:lnSpc>
                <a:spcPct val="95000"/>
              </a:lnSpc>
              <a:defRPr lang="en-AU" sz="600" b="0" kern="1200" cap="none" spc="0" baseline="0" smtClean="0">
                <a:solidFill>
                  <a:schemeClr val="tx1"/>
                </a:solidFill>
                <a:latin typeface="+mn-lt"/>
                <a:ea typeface="+mn-ea"/>
                <a:cs typeface="+mn-cs"/>
              </a:defRPr>
            </a:lvl1pPr>
          </a:lstStyle>
          <a:p>
            <a:r>
              <a:rPr lang="en-US" b="1" dirty="0">
                <a:solidFill>
                  <a:srgbClr val="08475E"/>
                </a:solidFill>
              </a:rPr>
              <a:t>DISCLAIMER: </a:t>
            </a:r>
            <a:r>
              <a:rPr lang="en-US" dirty="0">
                <a:solidFill>
                  <a:srgbClr val="08475E"/>
                </a:solidFill>
              </a:rPr>
              <a:t>The material herein is intended as a guide only, no liability for negligence or otherwise is assumed for the material contained herein by Jones Lang LaSalle, its principal or its servants or its agents. No material contained herein shall form the basis of or be part of any agreement and no warranty is given or implied as to the accuracy of the whole or any part of the material. Prospective purchasers/tenants should not rely on the material but should make their own enquiries and satisfy themselves of all aspects of the material. Any liability by Jones Lang LaSalle, its principal, its servants or its agents in any way connected with the brochure, whether or not such liability results from or involves negligence, will not exceed £1000.00.</a:t>
            </a:r>
          </a:p>
        </p:txBody>
      </p:sp>
      <p:sp>
        <p:nvSpPr>
          <p:cNvPr id="20" name="TextBox 19">
            <a:extLst>
              <a:ext uri="{FF2B5EF4-FFF2-40B4-BE49-F238E27FC236}">
                <a16:creationId xmlns:a16="http://schemas.microsoft.com/office/drawing/2014/main" id="{C8011713-6E9D-4FCA-A277-287F810089F3}"/>
              </a:ext>
            </a:extLst>
          </p:cNvPr>
          <p:cNvSpPr txBox="1"/>
          <p:nvPr/>
        </p:nvSpPr>
        <p:spPr>
          <a:xfrm>
            <a:off x="136523" y="2839574"/>
            <a:ext cx="4919473" cy="1165960"/>
          </a:xfrm>
          <a:prstGeom prst="rect">
            <a:avLst/>
          </a:prstGeom>
          <a:noFill/>
        </p:spPr>
        <p:txBody>
          <a:bodyPr wrap="square">
            <a:spAutoFit/>
          </a:bodyPr>
          <a:lstStyle/>
          <a:p>
            <a:pPr marL="171450" lvl="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Grade A space</a:t>
            </a:r>
          </a:p>
          <a:p>
            <a:pPr marL="171450" lvl="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 Up to 5,000 pallet spaces on a Receipt, Handling and Despatch (R,H&amp;D)  </a:t>
            </a:r>
          </a:p>
          <a:p>
            <a:pPr marL="171450" lvl="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 Main Offices (2 storey) - Up to 27,466 sq ft (2,552 sq m)</a:t>
            </a:r>
          </a:p>
          <a:p>
            <a:pPr marL="171450" lvl="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 Hub Office (2 storey) - Up to 4,954 sq ft (460 sq m)</a:t>
            </a:r>
          </a:p>
          <a:p>
            <a:pPr marL="171450" lvl="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 Up to 250 car parking spaces &amp; 8 Electric Vehicle (EV) charging spaces</a:t>
            </a:r>
          </a:p>
          <a:p>
            <a:pPr marL="171450" lvl="0" indent="-171450">
              <a:lnSpc>
                <a:spcPct val="150000"/>
              </a:lnSpc>
              <a:spcAft>
                <a:spcPts val="800"/>
              </a:spcAft>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Available as a whole or separately </a:t>
            </a:r>
            <a:endParaRPr lang="en-GB" sz="1100" dirty="0">
              <a:effectLst/>
              <a:ea typeface="Calibri" panose="020F0502020204030204" pitchFamily="34" charset="0"/>
            </a:endParaRPr>
          </a:p>
        </p:txBody>
      </p:sp>
      <p:sp>
        <p:nvSpPr>
          <p:cNvPr id="21" name="TextBox 20">
            <a:extLst>
              <a:ext uri="{FF2B5EF4-FFF2-40B4-BE49-F238E27FC236}">
                <a16:creationId xmlns:a16="http://schemas.microsoft.com/office/drawing/2014/main" id="{D064EEBF-E74B-4A4C-9C0C-1511AF29C9E4}"/>
              </a:ext>
            </a:extLst>
          </p:cNvPr>
          <p:cNvSpPr txBox="1"/>
          <p:nvPr/>
        </p:nvSpPr>
        <p:spPr>
          <a:xfrm>
            <a:off x="5574134" y="224689"/>
            <a:ext cx="4919472" cy="1116716"/>
          </a:xfrm>
          <a:prstGeom prst="rect">
            <a:avLst/>
          </a:prstGeom>
          <a:noFill/>
        </p:spPr>
        <p:txBody>
          <a:bodyPr wrap="square">
            <a:spAutoFit/>
          </a:bodyPr>
          <a:lstStyle/>
          <a:p>
            <a:pPr marL="0" marR="0" lvl="0" indent="0" algn="just" defTabSz="400939" rtl="0" eaLnBrk="1" fontAlgn="auto" latinLnBrk="0" hangingPunct="1">
              <a:lnSpc>
                <a:spcPct val="90000"/>
              </a:lnSpc>
              <a:spcBef>
                <a:spcPts val="438"/>
              </a:spcBef>
              <a:spcAft>
                <a:spcPts val="177"/>
              </a:spcAft>
              <a:buClrTx/>
              <a:buSzTx/>
              <a:buFont typeface="Arial" panose="020B0604020202020204" pitchFamily="34" charset="0"/>
              <a:buNone/>
              <a:tabLst/>
              <a:defRPr/>
            </a:pPr>
            <a:r>
              <a:rPr kumimoji="0" lang="en-AU" sz="1100" b="1" i="0" u="none" strike="noStrike" kern="1200" cap="none" spc="-7" normalizeH="0" baseline="0" noProof="0" dirty="0">
                <a:ln>
                  <a:noFill/>
                </a:ln>
                <a:solidFill>
                  <a:srgbClr val="08475E"/>
                </a:solidFill>
                <a:effectLst/>
                <a:uLnTx/>
                <a:uFillTx/>
                <a:latin typeface="Source Sans Pro SemiBold" panose="020B0603030403020204" pitchFamily="34" charset="0"/>
                <a:ea typeface="Source Sans Pro SemiBold" panose="020B0603030403020204" pitchFamily="34" charset="0"/>
                <a:cs typeface="Calibri" panose="020F0502020204030204" pitchFamily="34" charset="0"/>
              </a:rPr>
              <a:t>Hub Office</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The western 2 storey hub offices measuring 4,954 sq ft (460 sq m) are available by way of a sub-lease on terms to be agreed.</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Each floor measures 2,477 sq ft (230 sq m) and the offices benefit from suspended ceilings, LED lighting, perimeter trunking and electric panel heaters. </a:t>
            </a:r>
          </a:p>
        </p:txBody>
      </p:sp>
      <p:sp>
        <p:nvSpPr>
          <p:cNvPr id="2" name="TextBox 1">
            <a:extLst>
              <a:ext uri="{FF2B5EF4-FFF2-40B4-BE49-F238E27FC236}">
                <a16:creationId xmlns:a16="http://schemas.microsoft.com/office/drawing/2014/main" id="{CD5CF2D2-E218-126B-CC14-85EEFC4C192D}"/>
              </a:ext>
            </a:extLst>
          </p:cNvPr>
          <p:cNvSpPr txBox="1"/>
          <p:nvPr/>
        </p:nvSpPr>
        <p:spPr>
          <a:xfrm>
            <a:off x="97509" y="931089"/>
            <a:ext cx="5066980" cy="1107996"/>
          </a:xfrm>
          <a:prstGeom prst="rect">
            <a:avLst/>
          </a:prstGeom>
          <a:noFill/>
        </p:spPr>
        <p:txBody>
          <a:bodyPr wrap="square" rtlCol="0">
            <a:spAutoFit/>
          </a:bodyPr>
          <a:lstStyle/>
          <a:p>
            <a:pPr algn="just"/>
            <a:r>
              <a:rPr lang="en-US" sz="1100" b="1" dirty="0">
                <a:solidFill>
                  <a:srgbClr val="08475E"/>
                </a:solidFill>
                <a:latin typeface="Source Sans Pro SemiBold" panose="020B0603030403020204" pitchFamily="34" charset="0"/>
                <a:ea typeface="Source Sans Pro SemiBold" panose="020B0603030403020204" pitchFamily="34" charset="0"/>
              </a:rPr>
              <a:t>Accommodation</a:t>
            </a:r>
          </a:p>
          <a:p>
            <a:r>
              <a:rPr lang="en-GB" sz="1100" dirty="0">
                <a:effectLst/>
                <a:ea typeface="Calibri" panose="020F0502020204030204" pitchFamily="34" charset="0"/>
                <a:cs typeface="Times New Roman" panose="02020603050405020304" pitchFamily="18" charset="0"/>
              </a:rPr>
              <a:t>The Grade A distribution warehouse facility was built in 2019 and has the following surplus accommodation available on a sub-let basis:-</a:t>
            </a:r>
          </a:p>
          <a:p>
            <a:endParaRPr lang="en-GB" sz="1100" b="1" dirty="0">
              <a:solidFill>
                <a:srgbClr val="08475E"/>
              </a:solidFill>
              <a:effectLst/>
              <a:ea typeface="Calibri" panose="020F0502020204030204" pitchFamily="34" charset="0"/>
              <a:cs typeface="Times New Roman" panose="02020603050405020304" pitchFamily="18" charset="0"/>
            </a:endParaRPr>
          </a:p>
          <a:p>
            <a:r>
              <a:rPr lang="en-GB" sz="1100" b="1" dirty="0">
                <a:solidFill>
                  <a:srgbClr val="08475E"/>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Up to 5,000 Pallet Spaces </a:t>
            </a:r>
            <a:endParaRPr lang="en-GB" sz="1100" dirty="0">
              <a:solidFill>
                <a:srgbClr val="08475E"/>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r>
              <a:rPr lang="en-GB" sz="1100" dirty="0">
                <a:effectLst/>
                <a:ea typeface="Calibri" panose="020F0502020204030204" pitchFamily="34" charset="0"/>
                <a:cs typeface="Times New Roman" panose="02020603050405020304" pitchFamily="18" charset="0"/>
              </a:rPr>
              <a:t> Available on a short-term R,H&amp;D basis. </a:t>
            </a:r>
          </a:p>
        </p:txBody>
      </p:sp>
      <p:pic>
        <p:nvPicPr>
          <p:cNvPr id="14" name="Picture 13">
            <a:extLst>
              <a:ext uri="{FF2B5EF4-FFF2-40B4-BE49-F238E27FC236}">
                <a16:creationId xmlns:a16="http://schemas.microsoft.com/office/drawing/2014/main" id="{057D12C0-E271-E810-DC71-3BC660873EAC}"/>
              </a:ext>
            </a:extLst>
          </p:cNvPr>
          <p:cNvPicPr>
            <a:picLocks noChangeAspect="1"/>
          </p:cNvPicPr>
          <p:nvPr/>
        </p:nvPicPr>
        <p:blipFill>
          <a:blip r:embed="rId3"/>
          <a:stretch>
            <a:fillRect/>
          </a:stretch>
        </p:blipFill>
        <p:spPr>
          <a:xfrm>
            <a:off x="7551506" y="102594"/>
            <a:ext cx="2824980" cy="291276"/>
          </a:xfrm>
          <a:prstGeom prst="rect">
            <a:avLst/>
          </a:prstGeom>
        </p:spPr>
      </p:pic>
      <p:sp>
        <p:nvSpPr>
          <p:cNvPr id="6" name="TextBox 5">
            <a:extLst>
              <a:ext uri="{FF2B5EF4-FFF2-40B4-BE49-F238E27FC236}">
                <a16:creationId xmlns:a16="http://schemas.microsoft.com/office/drawing/2014/main" id="{E645857C-B613-3D11-BEC9-ED17FACF1205}"/>
              </a:ext>
            </a:extLst>
          </p:cNvPr>
          <p:cNvSpPr txBox="1"/>
          <p:nvPr/>
        </p:nvSpPr>
        <p:spPr>
          <a:xfrm>
            <a:off x="97509" y="2064285"/>
            <a:ext cx="5109571" cy="80874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Due to food products being stored in the warehouse any other products stored will need to be compatible and approved. For example, the products will need to be suitable for ambient storage with low odour.  Any glass or brittle plastics will need to be fully contained.</a:t>
            </a:r>
            <a:endParaRPr lang="en-GB" dirty="0"/>
          </a:p>
        </p:txBody>
      </p:sp>
      <p:grpSp>
        <p:nvGrpSpPr>
          <p:cNvPr id="22" name="Group 21">
            <a:extLst>
              <a:ext uri="{FF2B5EF4-FFF2-40B4-BE49-F238E27FC236}">
                <a16:creationId xmlns:a16="http://schemas.microsoft.com/office/drawing/2014/main" id="{99C7CC59-9E6B-2415-DF62-8CABEA5B0EDB}"/>
              </a:ext>
            </a:extLst>
          </p:cNvPr>
          <p:cNvGrpSpPr/>
          <p:nvPr/>
        </p:nvGrpSpPr>
        <p:grpSpPr>
          <a:xfrm>
            <a:off x="250519" y="5314642"/>
            <a:ext cx="4745052" cy="1775075"/>
            <a:chOff x="5604841" y="2934694"/>
            <a:chExt cx="4745052" cy="1673779"/>
          </a:xfrm>
        </p:grpSpPr>
        <p:pic>
          <p:nvPicPr>
            <p:cNvPr id="16" name="Picture 15">
              <a:extLst>
                <a:ext uri="{FF2B5EF4-FFF2-40B4-BE49-F238E27FC236}">
                  <a16:creationId xmlns:a16="http://schemas.microsoft.com/office/drawing/2014/main" id="{A2AE7A79-00A3-6358-69B6-5B3BAF769360}"/>
                </a:ext>
              </a:extLst>
            </p:cNvPr>
            <p:cNvPicPr>
              <a:picLocks noChangeAspect="1"/>
            </p:cNvPicPr>
            <p:nvPr/>
          </p:nvPicPr>
          <p:blipFill>
            <a:blip r:embed="rId4"/>
            <a:stretch>
              <a:fillRect/>
            </a:stretch>
          </p:blipFill>
          <p:spPr>
            <a:xfrm>
              <a:off x="5604841" y="2934694"/>
              <a:ext cx="2198683" cy="1646525"/>
            </a:xfrm>
            <a:prstGeom prst="rect">
              <a:avLst/>
            </a:prstGeom>
          </p:spPr>
        </p:pic>
        <p:pic>
          <p:nvPicPr>
            <p:cNvPr id="17" name="Picture 16" descr="A picture containing sky, building, outdoor, architecture&#10;&#10;Description automatically generated">
              <a:extLst>
                <a:ext uri="{FF2B5EF4-FFF2-40B4-BE49-F238E27FC236}">
                  <a16:creationId xmlns:a16="http://schemas.microsoft.com/office/drawing/2014/main" id="{AA21EE52-3C88-968C-3B54-59E1DA5E0E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0842" y="2966685"/>
              <a:ext cx="2189051" cy="1641788"/>
            </a:xfrm>
            <a:prstGeom prst="rect">
              <a:avLst/>
            </a:prstGeom>
          </p:spPr>
        </p:pic>
      </p:grpSp>
      <p:pic>
        <p:nvPicPr>
          <p:cNvPr id="19" name="Picture 18">
            <a:extLst>
              <a:ext uri="{FF2B5EF4-FFF2-40B4-BE49-F238E27FC236}">
                <a16:creationId xmlns:a16="http://schemas.microsoft.com/office/drawing/2014/main" id="{28DA5B5F-71FE-D63D-D897-52AB880727C0}"/>
              </a:ext>
            </a:extLst>
          </p:cNvPr>
          <p:cNvPicPr>
            <a:picLocks noChangeAspect="1"/>
          </p:cNvPicPr>
          <p:nvPr/>
        </p:nvPicPr>
        <p:blipFill rotWithShape="1">
          <a:blip r:embed="rId6"/>
          <a:srcRect b="12261"/>
          <a:stretch/>
        </p:blipFill>
        <p:spPr>
          <a:xfrm>
            <a:off x="6497475" y="1457922"/>
            <a:ext cx="3152762" cy="1707141"/>
          </a:xfrm>
          <a:prstGeom prst="rect">
            <a:avLst/>
          </a:prstGeom>
        </p:spPr>
      </p:pic>
      <p:sp>
        <p:nvSpPr>
          <p:cNvPr id="23" name="Text Placeholder 14">
            <a:extLst>
              <a:ext uri="{FF2B5EF4-FFF2-40B4-BE49-F238E27FC236}">
                <a16:creationId xmlns:a16="http://schemas.microsoft.com/office/drawing/2014/main" id="{CB975980-CE99-72D0-BCB2-5FC4DFEF5205}"/>
              </a:ext>
            </a:extLst>
          </p:cNvPr>
          <p:cNvSpPr txBox="1">
            <a:spLocks/>
          </p:cNvSpPr>
          <p:nvPr/>
        </p:nvSpPr>
        <p:spPr>
          <a:xfrm>
            <a:off x="136524" y="4022717"/>
            <a:ext cx="5070556" cy="1241525"/>
          </a:xfrm>
          <a:prstGeom prst="rect">
            <a:avLst/>
          </a:prstGeom>
        </p:spPr>
        <p:txBody>
          <a:bodyPr/>
          <a:lstStyle>
            <a:lvl1pPr marL="0" indent="0" algn="l" defTabSz="400939" rtl="0" eaLnBrk="1" latinLnBrk="0" hangingPunct="1">
              <a:lnSpc>
                <a:spcPct val="90000"/>
              </a:lnSpc>
              <a:spcBef>
                <a:spcPts val="438"/>
              </a:spcBef>
              <a:spcAft>
                <a:spcPts val="177"/>
              </a:spcAft>
              <a:buFont typeface="Arial" panose="020B0604020202020204" pitchFamily="34" charset="0"/>
              <a:buNone/>
              <a:defRPr sz="1700" kern="1200" spc="-7" baseline="0">
                <a:solidFill>
                  <a:schemeClr val="accent2"/>
                </a:solidFill>
                <a:latin typeface="Source Sans Pro Semibold" panose="020B0603030403020204" pitchFamily="34" charset="0"/>
                <a:ea typeface="+mn-ea"/>
                <a:cs typeface="+mn-cs"/>
              </a:defRPr>
            </a:lvl1pPr>
            <a:lvl2pPr marL="0" indent="0" algn="l" defTabSz="400939" rtl="0" eaLnBrk="1" latinLnBrk="0" hangingPunct="1">
              <a:lnSpc>
                <a:spcPts val="1400"/>
              </a:lnSpc>
              <a:spcBef>
                <a:spcPts val="250"/>
              </a:spcBef>
              <a:spcAft>
                <a:spcPts val="250"/>
              </a:spcAft>
              <a:buFont typeface="Arial" panose="020B0604020202020204" pitchFamily="34" charset="0"/>
              <a:buNone/>
              <a:defRPr sz="1200" kern="1200">
                <a:solidFill>
                  <a:schemeClr val="tx1"/>
                </a:solidFill>
                <a:latin typeface="+mn-lt"/>
                <a:ea typeface="+mn-ea"/>
                <a:cs typeface="+mn-cs"/>
              </a:defRPr>
            </a:lvl2pPr>
            <a:lvl3pPr marL="144000" indent="-144000" algn="l" defTabSz="400939" rtl="0" eaLnBrk="1" latinLnBrk="0" hangingPunct="1">
              <a:lnSpc>
                <a:spcPts val="1400"/>
              </a:lnSpc>
              <a:spcBef>
                <a:spcPts val="250"/>
              </a:spcBef>
              <a:spcAft>
                <a:spcPts val="250"/>
              </a:spcAft>
              <a:buFont typeface="Source Sans Pro" panose="020B0503030403020204" pitchFamily="34" charset="0"/>
              <a:buChar char="–"/>
              <a:defRPr sz="1200" kern="1200">
                <a:solidFill>
                  <a:schemeClr val="tx1"/>
                </a:solidFill>
                <a:latin typeface="+mn-lt"/>
                <a:ea typeface="+mn-ea"/>
                <a:cs typeface="+mn-cs"/>
              </a:defRPr>
            </a:lvl3pPr>
            <a:lvl4pPr marL="701644" indent="-100235" algn="l" defTabSz="400939" rtl="0" eaLnBrk="1" latinLnBrk="0" hangingPunct="1">
              <a:lnSpc>
                <a:spcPct val="90000"/>
              </a:lnSpc>
              <a:spcBef>
                <a:spcPts val="219"/>
              </a:spcBef>
              <a:buFont typeface="Arial" panose="020B0604020202020204" pitchFamily="34" charset="0"/>
              <a:buChar char="•"/>
              <a:defRPr sz="849" kern="1200">
                <a:solidFill>
                  <a:schemeClr val="tx1"/>
                </a:solidFill>
                <a:latin typeface="+mn-lt"/>
                <a:ea typeface="+mn-ea"/>
                <a:cs typeface="+mn-cs"/>
              </a:defRPr>
            </a:lvl4pPr>
            <a:lvl5pPr marL="902114" indent="-100235" algn="l" defTabSz="400939" rtl="0" eaLnBrk="1" latinLnBrk="0" hangingPunct="1">
              <a:lnSpc>
                <a:spcPct val="90000"/>
              </a:lnSpc>
              <a:spcBef>
                <a:spcPts val="219"/>
              </a:spcBef>
              <a:buFont typeface="Arial" panose="020B0604020202020204" pitchFamily="34" charset="0"/>
              <a:buChar char="•"/>
              <a:defRPr sz="849" kern="1200">
                <a:solidFill>
                  <a:schemeClr val="tx1"/>
                </a:solidFill>
                <a:latin typeface="+mn-lt"/>
                <a:ea typeface="+mn-ea"/>
                <a:cs typeface="+mn-cs"/>
              </a:defRPr>
            </a:lvl5pPr>
            <a:lvl6pPr marL="110258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305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352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993" indent="-100235" algn="l" defTabSz="400939"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a:lstStyle>
          <a:p>
            <a:pPr algn="just"/>
            <a:r>
              <a:rPr lang="en-AU" sz="1100" b="1" dirty="0">
                <a:solidFill>
                  <a:srgbClr val="08475E"/>
                </a:solidFill>
                <a:latin typeface="Source Sans Pro SemiBold" panose="020B0603030403020204" pitchFamily="34" charset="0"/>
                <a:ea typeface="Source Sans Pro SemiBold" panose="020B0603030403020204" pitchFamily="34" charset="0"/>
                <a:cs typeface="Calibri" panose="020F0502020204030204" pitchFamily="34" charset="0"/>
              </a:rPr>
              <a:t>Main Office</a:t>
            </a:r>
          </a:p>
          <a:p>
            <a:pPr>
              <a:lnSpc>
                <a:spcPct val="1070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1</a:t>
            </a:r>
            <a:r>
              <a:rPr lang="en-GB" sz="1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2</a:t>
            </a:r>
            <a:r>
              <a:rPr lang="en-GB" sz="1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floor main ancillary offices measuring 27,466 sq ft (2,552 sq m) are available by way of a sub-lease on terms to be agreed.</a:t>
            </a:r>
          </a:p>
          <a:p>
            <a:pPr>
              <a:lnSpc>
                <a:spcPct val="1070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floor measures 13,733 sq ft (1,276 sq m) and the offices benefit from suspended ceilings, LED lighting, raised access floors and a combined heating and cooling system.</a:t>
            </a:r>
          </a:p>
          <a:p>
            <a:pPr algn="just"/>
            <a:endParaRPr lang="en-AU" sz="1100" b="1" dirty="0">
              <a:solidFill>
                <a:schemeClr val="tx1"/>
              </a:solidFill>
              <a:latin typeface="Source Sans Pro SemiBold" panose="020B0603030403020204" pitchFamily="34" charset="0"/>
              <a:ea typeface="Source Sans Pro SemiBold" panose="020B060303040302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D2B7F46-EABE-5428-F622-D0997FF82B12}"/>
              </a:ext>
            </a:extLst>
          </p:cNvPr>
          <p:cNvSpPr txBox="1"/>
          <p:nvPr/>
        </p:nvSpPr>
        <p:spPr>
          <a:xfrm>
            <a:off x="5484733" y="3324597"/>
            <a:ext cx="5135240" cy="1788951"/>
          </a:xfrm>
          <a:prstGeom prst="rect">
            <a:avLst/>
          </a:prstGeom>
          <a:noFill/>
        </p:spPr>
        <p:txBody>
          <a:bodyPr wrap="square">
            <a:spAutoFit/>
          </a:bodyPr>
          <a:lstStyle/>
          <a:p>
            <a:r>
              <a:rPr lang="en-GB" sz="1100" b="1"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rPr>
              <a:t>Car Parking</a:t>
            </a:r>
            <a:endParaRPr lang="en-GB" sz="1100"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endParaRPr>
          </a:p>
          <a:p>
            <a:r>
              <a:rPr lang="en-GB" sz="1100" dirty="0">
                <a:effectLst/>
                <a:ea typeface="Calibri" panose="020F0502020204030204" pitchFamily="34" charset="0"/>
                <a:cs typeface="Times New Roman" panose="02020603050405020304" pitchFamily="18" charset="0"/>
              </a:rPr>
              <a:t>There are approximately 250 car parking spaces and 8 EV charging spaces available by way of a sub-lease on terms to be agreed.</a:t>
            </a:r>
          </a:p>
          <a:p>
            <a:endParaRPr lang="en-GB" sz="1100" dirty="0">
              <a:effectLst/>
              <a:ea typeface="Calibri" panose="020F0502020204030204" pitchFamily="34" charset="0"/>
              <a:cs typeface="Times New Roman" panose="02020603050405020304" pitchFamily="18" charset="0"/>
            </a:endParaRPr>
          </a:p>
          <a:p>
            <a:r>
              <a:rPr lang="en-GB" sz="1100"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rPr>
              <a:t> </a:t>
            </a:r>
            <a:r>
              <a:rPr lang="en-GB" sz="1100" b="1"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rPr>
              <a:t>VAT</a:t>
            </a:r>
            <a:endParaRPr lang="en-GB" sz="1100"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endParaRPr>
          </a:p>
          <a:p>
            <a:r>
              <a:rPr lang="en-GB" sz="1100" b="1" dirty="0">
                <a:effectLst/>
                <a:ea typeface="Calibri" panose="020F0502020204030204" pitchFamily="34" charset="0"/>
                <a:cs typeface="Times New Roman" panose="02020603050405020304" pitchFamily="18" charset="0"/>
              </a:rPr>
              <a:t> </a:t>
            </a:r>
            <a:r>
              <a:rPr lang="en-GB" sz="1100" dirty="0">
                <a:effectLst/>
                <a:ea typeface="Calibri" panose="020F0502020204030204" pitchFamily="34" charset="0"/>
                <a:cs typeface="Times New Roman" panose="02020603050405020304" pitchFamily="18" charset="0"/>
              </a:rPr>
              <a:t>VAT will be charged where applicable.</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100" b="1"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rPr>
              <a:t>Legal Costs</a:t>
            </a:r>
            <a:endParaRPr lang="en-GB" sz="1100" dirty="0">
              <a:solidFill>
                <a:srgbClr val="08475E"/>
              </a:solidFill>
              <a:effectLst/>
              <a:latin typeface="Source Sans Pro SemiBold" panose="020B0603030403020204" pitchFamily="34" charset="0"/>
              <a:ea typeface="Source Sans Pro SemiBold" panose="020B0603030403020204" pitchFamily="34" charset="0"/>
              <a:cs typeface="Calibri" panose="020F0502020204030204" pitchFamily="34" charset="0"/>
            </a:endParaRPr>
          </a:p>
          <a:p>
            <a:r>
              <a:rPr lang="en-GB" sz="1100" dirty="0">
                <a:effectLst/>
                <a:ea typeface="Calibri" panose="020F0502020204030204" pitchFamily="34" charset="0"/>
                <a:cs typeface="Times New Roman" panose="02020603050405020304" pitchFamily="18" charset="0"/>
              </a:rPr>
              <a:t>Each party is to be responsible for their own legal costs incurred in any transaction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6" name="Table Placeholder 23">
            <a:extLst>
              <a:ext uri="{FF2B5EF4-FFF2-40B4-BE49-F238E27FC236}">
                <a16:creationId xmlns:a16="http://schemas.microsoft.com/office/drawing/2014/main" id="{1EF49CE7-79DD-D09D-407E-A88BE80A1553}"/>
              </a:ext>
            </a:extLst>
          </p:cNvPr>
          <p:cNvGraphicFramePr>
            <a:graphicFrameLocks/>
          </p:cNvGraphicFramePr>
          <p:nvPr>
            <p:extLst>
              <p:ext uri="{D42A27DB-BD31-4B8C-83A1-F6EECF244321}">
                <p14:modId xmlns:p14="http://schemas.microsoft.com/office/powerpoint/2010/main" val="1354921666"/>
              </p:ext>
            </p:extLst>
          </p:nvPr>
        </p:nvGraphicFramePr>
        <p:xfrm>
          <a:off x="5623914" y="5264242"/>
          <a:ext cx="4819913" cy="1825475"/>
        </p:xfrm>
        <a:graphic>
          <a:graphicData uri="http://schemas.openxmlformats.org/drawingml/2006/table">
            <a:tbl>
              <a:tblPr firstRow="1" bandRow="1">
                <a:tableStyleId>{2D5ABB26-0587-4C30-8999-92F81FD0307C}</a:tableStyleId>
              </a:tblPr>
              <a:tblGrid>
                <a:gridCol w="2402598">
                  <a:extLst>
                    <a:ext uri="{9D8B030D-6E8A-4147-A177-3AD203B41FA5}">
                      <a16:colId xmlns:a16="http://schemas.microsoft.com/office/drawing/2014/main" val="4243647313"/>
                    </a:ext>
                  </a:extLst>
                </a:gridCol>
                <a:gridCol w="2417315">
                  <a:extLst>
                    <a:ext uri="{9D8B030D-6E8A-4147-A177-3AD203B41FA5}">
                      <a16:colId xmlns:a16="http://schemas.microsoft.com/office/drawing/2014/main" val="20000"/>
                    </a:ext>
                  </a:extLst>
                </a:gridCol>
              </a:tblGrid>
              <a:tr h="496840">
                <a:tc gridSpan="2">
                  <a:txBody>
                    <a:bodyPr/>
                    <a:lstStyle/>
                    <a:p>
                      <a:pPr marL="0" lvl="1" indent="0" algn="ctr" defTabSz="567019" rtl="0" eaLnBrk="1" latinLnBrk="0" hangingPunct="1">
                        <a:lnSpc>
                          <a:spcPct val="110000"/>
                        </a:lnSpc>
                        <a:spcBef>
                          <a:spcPts val="220"/>
                        </a:spcBef>
                        <a:spcAft>
                          <a:spcPts val="220"/>
                        </a:spcAft>
                        <a:buFont typeface="Arial" panose="020B0604020202020204" pitchFamily="34" charset="0"/>
                        <a:buNone/>
                      </a:pPr>
                      <a:r>
                        <a:rPr lang="en-US" sz="1100" b="1" dirty="0">
                          <a:solidFill>
                            <a:schemeClr val="bg1"/>
                          </a:solidFill>
                          <a:latin typeface="+mn-lt"/>
                          <a:cs typeface="Calibri" panose="020F0502020204030204" pitchFamily="34" charset="0"/>
                        </a:rPr>
                        <a:t>Viewing &amp; Further Information</a:t>
                      </a:r>
                    </a:p>
                    <a:p>
                      <a:pPr marL="0" lvl="1" indent="0" algn="ctr" defTabSz="567019" rtl="0" eaLnBrk="1" latinLnBrk="0" hangingPunct="1">
                        <a:lnSpc>
                          <a:spcPct val="110000"/>
                        </a:lnSpc>
                        <a:spcBef>
                          <a:spcPts val="220"/>
                        </a:spcBef>
                        <a:spcAft>
                          <a:spcPts val="220"/>
                        </a:spcAft>
                        <a:buFont typeface="Arial" panose="020B0604020202020204" pitchFamily="34" charset="0"/>
                        <a:buNone/>
                      </a:pPr>
                      <a:r>
                        <a:rPr lang="en-US" sz="1100" b="1" dirty="0">
                          <a:solidFill>
                            <a:schemeClr val="bg1"/>
                          </a:solidFill>
                          <a:latin typeface="+mn-lt"/>
                          <a:cs typeface="Calibri" panose="020F0502020204030204" pitchFamily="34" charset="0"/>
                        </a:rPr>
                        <a:t>strictly by appointment only, please contact:</a:t>
                      </a:r>
                      <a:endParaRPr lang="en-AU" sz="1100" b="1" kern="1200" dirty="0">
                        <a:solidFill>
                          <a:schemeClr val="bg1"/>
                        </a:solidFill>
                        <a:latin typeface="+mn-lt"/>
                        <a:ea typeface="+mn-ea"/>
                        <a:cs typeface="Calibri" panose="020F0502020204030204" pitchFamily="34" charset="0"/>
                      </a:endParaRPr>
                    </a:p>
                  </a:txBody>
                  <a:tcPr marL="0" marR="73870" marB="97200">
                    <a:lnB w="12700" cap="flat" cmpd="sng" algn="ctr">
                      <a:solidFill>
                        <a:srgbClr val="08475E"/>
                      </a:solidFill>
                      <a:prstDash val="solid"/>
                      <a:round/>
                      <a:headEnd type="none" w="med" len="med"/>
                      <a:tailEnd type="none" w="med" len="med"/>
                    </a:lnB>
                    <a:solidFill>
                      <a:srgbClr val="08475E"/>
                    </a:solidFill>
                  </a:tcPr>
                </a:tc>
                <a:tc hMerge="1">
                  <a:txBody>
                    <a:bodyPr/>
                    <a:lstStyle/>
                    <a:p>
                      <a:pPr marL="0" lvl="1" indent="0" algn="ctr" defTabSz="567019" rtl="0" eaLnBrk="1" latinLnBrk="0" hangingPunct="1">
                        <a:lnSpc>
                          <a:spcPct val="110000"/>
                        </a:lnSpc>
                        <a:spcBef>
                          <a:spcPts val="220"/>
                        </a:spcBef>
                        <a:spcAft>
                          <a:spcPts val="220"/>
                        </a:spcAft>
                        <a:buFont typeface="Arial" panose="020B0604020202020204" pitchFamily="34" charset="0"/>
                        <a:buNone/>
                      </a:pPr>
                      <a:r>
                        <a:rPr lang="en-US" sz="1100" dirty="0">
                          <a:solidFill>
                            <a:schemeClr val="bg1"/>
                          </a:solidFill>
                          <a:latin typeface="Calibri" panose="020F0502020204030204" pitchFamily="34" charset="0"/>
                          <a:cs typeface="Calibri" panose="020F0502020204030204" pitchFamily="34" charset="0"/>
                        </a:rPr>
                        <a:t>Viewing &amp; Further Information – strictly by appointment only, please contact:</a:t>
                      </a:r>
                      <a:endParaRPr lang="en-AU" sz="1100" kern="1200" dirty="0">
                        <a:solidFill>
                          <a:schemeClr val="bg1"/>
                        </a:solidFill>
                        <a:latin typeface="Calibri" panose="020F0502020204030204" pitchFamily="34" charset="0"/>
                        <a:ea typeface="+mn-ea"/>
                        <a:cs typeface="Calibri" panose="020F0502020204030204" pitchFamily="34" charset="0"/>
                      </a:endParaRPr>
                    </a:p>
                  </a:txBody>
                  <a:tcPr marL="0" marR="73870" marB="97200">
                    <a:lnB w="12700" cap="flat" cmpd="sng" algn="ctr">
                      <a:solidFill>
                        <a:srgbClr val="08475E"/>
                      </a:solidFill>
                      <a:prstDash val="solid"/>
                      <a:round/>
                      <a:headEnd type="none" w="med" len="med"/>
                      <a:tailEnd type="none" w="med" len="med"/>
                    </a:lnB>
                    <a:solidFill>
                      <a:srgbClr val="08475E"/>
                    </a:solidFill>
                  </a:tcPr>
                </a:tc>
                <a:extLst>
                  <a:ext uri="{0D108BD9-81ED-4DB2-BD59-A6C34878D82A}">
                    <a16:rowId xmlns:a16="http://schemas.microsoft.com/office/drawing/2014/main" val="10000"/>
                  </a:ext>
                </a:extLst>
              </a:tr>
              <a:tr h="344757">
                <a:tc>
                  <a:txBody>
                    <a:bodyPr/>
                    <a:lstStyle/>
                    <a:p>
                      <a:pPr marL="0" marR="0" lvl="0" indent="0" algn="ctr" defTabSz="400939" rtl="0" eaLnBrk="1" fontAlgn="auto" latinLnBrk="0" hangingPunct="1">
                        <a:lnSpc>
                          <a:spcPct val="100000"/>
                        </a:lnSpc>
                        <a:spcBef>
                          <a:spcPts val="0"/>
                        </a:spcBef>
                        <a:spcAft>
                          <a:spcPts val="0"/>
                        </a:spcAft>
                        <a:buClrTx/>
                        <a:buSzTx/>
                        <a:buFontTx/>
                        <a:buNone/>
                        <a:tabLst/>
                        <a:defRPr/>
                      </a:pPr>
                      <a:r>
                        <a:rPr lang="en-GB" sz="1100" b="1" i="1" kern="1200" dirty="0">
                          <a:solidFill>
                            <a:srgbClr val="FF0000"/>
                          </a:solidFill>
                          <a:effectLst/>
                          <a:latin typeface="+mn-lt"/>
                          <a:ea typeface="+mn-ea"/>
                          <a:cs typeface="+mn-cs"/>
                        </a:rPr>
                        <a:t>Warehouse/Pallet Spaces</a:t>
                      </a:r>
                      <a:endParaRPr lang="en-AU" sz="1100" b="0" u="none" dirty="0">
                        <a:solidFill>
                          <a:srgbClr val="FF0000"/>
                        </a:solidFill>
                        <a:latin typeface="+mn-lt"/>
                        <a:cs typeface="Calibri" panose="020F0502020204030204" pitchFamily="34" charset="0"/>
                      </a:endParaRPr>
                    </a:p>
                  </a:txBody>
                  <a:tcPr marL="0" marR="73870" marT="108000" marB="108000">
                    <a:lnL>
                      <a:noFill/>
                    </a:lnL>
                    <a:lnR w="12700" cap="flat" cmpd="sng" algn="ctr">
                      <a:noFill/>
                      <a:prstDash val="solid"/>
                      <a:round/>
                      <a:headEnd type="none" w="med" len="med"/>
                      <a:tailEnd type="none" w="med" len="med"/>
                    </a:lnR>
                    <a:lnT w="12700" cap="flat" cmpd="sng" algn="ctr">
                      <a:solidFill>
                        <a:srgbClr val="08475E"/>
                      </a:solidFill>
                      <a:prstDash val="solid"/>
                      <a:round/>
                      <a:headEnd type="none" w="med" len="med"/>
                      <a:tailEnd type="none" w="med" len="med"/>
                    </a:lnT>
                    <a:lnB w="12700" cap="flat" cmpd="sng" algn="ctr">
                      <a:solidFill>
                        <a:srgbClr val="08475E"/>
                      </a:solidFill>
                      <a:prstDash val="solid"/>
                      <a:round/>
                      <a:headEnd type="none" w="med" len="med"/>
                      <a:tailEnd type="none" w="med" len="med"/>
                    </a:lnB>
                    <a:lnTlToBr w="12700" cmpd="sng">
                      <a:noFill/>
                      <a:prstDash val="solid"/>
                    </a:lnTlToBr>
                    <a:lnBlToTr w="12700" cmpd="sng">
                      <a:noFill/>
                      <a:prstDash val="solid"/>
                    </a:lnBlToTr>
                    <a:solidFill>
                      <a:srgbClr val="9EDEE6"/>
                    </a:solidFill>
                  </a:tcPr>
                </a:tc>
                <a:tc>
                  <a:txBody>
                    <a:bodyPr/>
                    <a:lstStyle/>
                    <a:p>
                      <a:pPr marL="0" marR="0" lvl="0" indent="0" algn="ctr" defTabSz="400939" rtl="0" eaLnBrk="1" fontAlgn="auto" latinLnBrk="0" hangingPunct="1">
                        <a:lnSpc>
                          <a:spcPct val="100000"/>
                        </a:lnSpc>
                        <a:spcBef>
                          <a:spcPts val="0"/>
                        </a:spcBef>
                        <a:spcAft>
                          <a:spcPts val="0"/>
                        </a:spcAft>
                        <a:buClrTx/>
                        <a:buSzTx/>
                        <a:buFontTx/>
                        <a:buNone/>
                        <a:tabLst/>
                        <a:defRPr/>
                      </a:pPr>
                      <a:r>
                        <a:rPr lang="en-GB" sz="1100" b="1" i="1" kern="1200" dirty="0">
                          <a:solidFill>
                            <a:srgbClr val="FF0000"/>
                          </a:solidFill>
                          <a:effectLst/>
                          <a:latin typeface="+mn-lt"/>
                          <a:ea typeface="+mn-ea"/>
                          <a:cs typeface="+mn-cs"/>
                        </a:rPr>
                        <a:t>Office Accommodation</a:t>
                      </a:r>
                      <a:endParaRPr lang="en-AU" sz="1100" b="0" u="none" dirty="0">
                        <a:solidFill>
                          <a:srgbClr val="FF0000"/>
                        </a:solidFill>
                        <a:latin typeface="+mn-lt"/>
                        <a:cs typeface="Calibri" panose="020F0502020204030204" pitchFamily="34" charset="0"/>
                      </a:endParaRPr>
                    </a:p>
                  </a:txBody>
                  <a:tcPr marL="0" marR="73870" marT="108000" marB="108000">
                    <a:lnL>
                      <a:noFill/>
                    </a:lnL>
                    <a:lnR w="12700" cap="flat" cmpd="sng" algn="ctr">
                      <a:noFill/>
                      <a:prstDash val="solid"/>
                      <a:round/>
                      <a:headEnd type="none" w="med" len="med"/>
                      <a:tailEnd type="none" w="med" len="med"/>
                    </a:lnR>
                    <a:lnT w="12700" cap="flat" cmpd="sng" algn="ctr">
                      <a:solidFill>
                        <a:srgbClr val="08475E"/>
                      </a:solidFill>
                      <a:prstDash val="solid"/>
                      <a:round/>
                      <a:headEnd type="none" w="med" len="med"/>
                      <a:tailEnd type="none" w="med" len="med"/>
                    </a:lnT>
                    <a:lnB w="12700" cap="flat" cmpd="sng" algn="ctr">
                      <a:solidFill>
                        <a:srgbClr val="08475E"/>
                      </a:solidFill>
                      <a:prstDash val="solid"/>
                      <a:round/>
                      <a:headEnd type="none" w="med" len="med"/>
                      <a:tailEnd type="none" w="med" len="med"/>
                    </a:lnB>
                    <a:lnTlToBr w="12700" cmpd="sng">
                      <a:noFill/>
                      <a:prstDash val="solid"/>
                    </a:lnTlToBr>
                    <a:lnBlToTr w="12700" cmpd="sng">
                      <a:noFill/>
                      <a:prstDash val="solid"/>
                    </a:lnBlToTr>
                    <a:solidFill>
                      <a:srgbClr val="9EDEE6"/>
                    </a:solidFill>
                  </a:tcPr>
                </a:tc>
                <a:extLst>
                  <a:ext uri="{0D108BD9-81ED-4DB2-BD59-A6C34878D82A}">
                    <a16:rowId xmlns:a16="http://schemas.microsoft.com/office/drawing/2014/main" val="1550933548"/>
                  </a:ext>
                </a:extLst>
              </a:tr>
              <a:tr h="888959">
                <a:tc>
                  <a:txBody>
                    <a:bodyPr/>
                    <a:lstStyle/>
                    <a:p>
                      <a:pPr algn="ctr">
                        <a:lnSpc>
                          <a:spcPct val="100000"/>
                        </a:lnSpc>
                        <a:spcBef>
                          <a:spcPts val="0"/>
                        </a:spcBef>
                        <a:spcAft>
                          <a:spcPts val="0"/>
                        </a:spcAft>
                      </a:pPr>
                      <a:r>
                        <a:rPr lang="en-AU" sz="1100" b="1" u="none" dirty="0">
                          <a:solidFill>
                            <a:srgbClr val="08475E"/>
                          </a:solidFill>
                          <a:latin typeface="+mn-lt"/>
                          <a:cs typeface="Calibri" panose="020F0502020204030204" pitchFamily="34" charset="0"/>
                        </a:rPr>
                        <a:t>Richard Johnson</a:t>
                      </a:r>
                    </a:p>
                    <a:p>
                      <a:pPr algn="ctr"/>
                      <a:r>
                        <a:rPr lang="en-GB" sz="1100" b="1" kern="1200" dirty="0">
                          <a:solidFill>
                            <a:srgbClr val="08475E"/>
                          </a:solidFill>
                          <a:effectLst/>
                          <a:latin typeface="+mn-lt"/>
                          <a:ea typeface="+mn-ea"/>
                          <a:cs typeface="+mn-cs"/>
                        </a:rPr>
                        <a:t>JLL</a:t>
                      </a:r>
                    </a:p>
                    <a:p>
                      <a:pPr algn="ctr"/>
                      <a:r>
                        <a:rPr lang="en-GB" sz="1100" b="1" kern="1200" dirty="0">
                          <a:solidFill>
                            <a:srgbClr val="08475E"/>
                          </a:solidFill>
                          <a:effectLst/>
                          <a:latin typeface="+mn-lt"/>
                          <a:ea typeface="+mn-ea"/>
                          <a:cs typeface="+mn-cs"/>
                        </a:rPr>
                        <a:t>Mobile: 07980 837328</a:t>
                      </a:r>
                    </a:p>
                    <a:p>
                      <a:pPr algn="ctr"/>
                      <a:r>
                        <a:rPr lang="en-GB" sz="1100" b="0" kern="1200" dirty="0">
                          <a:solidFill>
                            <a:srgbClr val="08475E"/>
                          </a:solidFill>
                          <a:effectLst/>
                          <a:latin typeface="+mn-lt"/>
                          <a:ea typeface="+mn-ea"/>
                          <a:cs typeface="+mn-cs"/>
                        </a:rPr>
                        <a:t>Email: richard.Johnson@jll.com</a:t>
                      </a:r>
                      <a:endParaRPr lang="en-AU" sz="1100" b="1" u="none" dirty="0">
                        <a:solidFill>
                          <a:srgbClr val="08475E"/>
                        </a:solidFill>
                        <a:latin typeface="+mn-lt"/>
                        <a:cs typeface="Calibri" panose="020F0502020204030204" pitchFamily="34" charset="0"/>
                      </a:endParaRPr>
                    </a:p>
                  </a:txBody>
                  <a:tcPr marL="0" marR="73870" marT="108000" marB="108000">
                    <a:lnL>
                      <a:noFill/>
                    </a:lnL>
                    <a:lnR w="12700" cap="flat" cmpd="sng" algn="ctr">
                      <a:noFill/>
                      <a:prstDash val="solid"/>
                      <a:round/>
                      <a:headEnd type="none" w="med" len="med"/>
                      <a:tailEnd type="none" w="med" len="med"/>
                    </a:lnR>
                    <a:lnT w="12700" cap="flat" cmpd="sng" algn="ctr">
                      <a:solidFill>
                        <a:srgbClr val="08475E"/>
                      </a:solidFill>
                      <a:prstDash val="solid"/>
                      <a:round/>
                      <a:headEnd type="none" w="med" len="med"/>
                      <a:tailEnd type="none" w="med" len="med"/>
                    </a:lnT>
                    <a:lnB w="12700" cap="flat" cmpd="sng" algn="ctr">
                      <a:solidFill>
                        <a:srgbClr val="08475E"/>
                      </a:solidFill>
                      <a:prstDash val="solid"/>
                      <a:round/>
                      <a:headEnd type="none" w="med" len="med"/>
                      <a:tailEnd type="none" w="med" len="med"/>
                    </a:lnB>
                    <a:lnTlToBr w="12700" cmpd="sng">
                      <a:noFill/>
                      <a:prstDash val="solid"/>
                    </a:lnTlToBr>
                    <a:lnBlToTr w="12700" cmpd="sng">
                      <a:noFill/>
                      <a:prstDash val="solid"/>
                    </a:lnBlToTr>
                    <a:solidFill>
                      <a:srgbClr val="9EDEE6"/>
                    </a:solidFill>
                  </a:tcPr>
                </a:tc>
                <a:tc>
                  <a:txBody>
                    <a:bodyPr/>
                    <a:lstStyle/>
                    <a:p>
                      <a:pPr algn="ctr">
                        <a:lnSpc>
                          <a:spcPct val="100000"/>
                        </a:lnSpc>
                        <a:spcAft>
                          <a:spcPts val="0"/>
                        </a:spcAft>
                      </a:pPr>
                      <a:r>
                        <a:rPr lang="en-GB" sz="1100" b="1" dirty="0">
                          <a:solidFill>
                            <a:srgbClr val="08475E"/>
                          </a:solidFill>
                          <a:effectLst/>
                          <a:latin typeface="+mn-lt"/>
                          <a:ea typeface="Calibri" panose="020F0502020204030204" pitchFamily="34" charset="0"/>
                          <a:cs typeface="Times New Roman" panose="02020603050405020304" pitchFamily="18" charset="0"/>
                        </a:rPr>
                        <a:t>Richard Wharton</a:t>
                      </a:r>
                    </a:p>
                    <a:p>
                      <a:pPr algn="ctr">
                        <a:lnSpc>
                          <a:spcPct val="100000"/>
                        </a:lnSpc>
                        <a:spcAft>
                          <a:spcPts val="0"/>
                        </a:spcAft>
                      </a:pPr>
                      <a:r>
                        <a:rPr lang="en-GB" sz="1100" b="1" dirty="0">
                          <a:solidFill>
                            <a:srgbClr val="08475E"/>
                          </a:solidFill>
                          <a:effectLst/>
                          <a:latin typeface="+mn-lt"/>
                          <a:ea typeface="Calibri" panose="020F0502020204030204" pitchFamily="34" charset="0"/>
                          <a:cs typeface="Times New Roman" panose="02020603050405020304" pitchFamily="18" charset="0"/>
                        </a:rPr>
                        <a:t>JLL</a:t>
                      </a:r>
                    </a:p>
                    <a:p>
                      <a:pPr algn="ctr">
                        <a:lnSpc>
                          <a:spcPct val="100000"/>
                        </a:lnSpc>
                        <a:spcAft>
                          <a:spcPts val="0"/>
                        </a:spcAft>
                      </a:pPr>
                      <a:r>
                        <a:rPr lang="en-GB" sz="1100" b="1" dirty="0">
                          <a:solidFill>
                            <a:srgbClr val="08475E"/>
                          </a:solidFill>
                          <a:effectLst/>
                          <a:latin typeface="+mn-lt"/>
                          <a:ea typeface="Calibri" panose="020F0502020204030204" pitchFamily="34" charset="0"/>
                          <a:cs typeface="Times New Roman" panose="02020603050405020304" pitchFamily="18" charset="0"/>
                        </a:rPr>
                        <a:t>Mobile: 07970 938698</a:t>
                      </a:r>
                    </a:p>
                    <a:p>
                      <a:pPr algn="ctr">
                        <a:lnSpc>
                          <a:spcPct val="100000"/>
                        </a:lnSpc>
                        <a:spcAft>
                          <a:spcPts val="0"/>
                        </a:spcAft>
                      </a:pPr>
                      <a:r>
                        <a:rPr lang="en-GB" sz="1100" dirty="0">
                          <a:solidFill>
                            <a:srgbClr val="08475E"/>
                          </a:solidFill>
                          <a:effectLst/>
                          <a:latin typeface="+mn-lt"/>
                          <a:ea typeface="Calibri" panose="020F0502020204030204" pitchFamily="34" charset="0"/>
                          <a:cs typeface="Times New Roman" panose="02020603050405020304" pitchFamily="18" charset="0"/>
                        </a:rPr>
                        <a:t>Email: richard.Wharton@jll.com</a:t>
                      </a:r>
                      <a:endParaRPr lang="en-AU" sz="1100" b="0" u="none" dirty="0">
                        <a:solidFill>
                          <a:srgbClr val="08475E"/>
                        </a:solidFill>
                        <a:latin typeface="+mn-lt"/>
                        <a:cs typeface="Calibri" panose="020F0502020204030204" pitchFamily="34" charset="0"/>
                      </a:endParaRPr>
                    </a:p>
                  </a:txBody>
                  <a:tcPr marL="0" marR="73870" marT="108000" marB="108000">
                    <a:lnL>
                      <a:noFill/>
                    </a:lnL>
                    <a:lnR w="12700" cap="flat" cmpd="sng" algn="ctr">
                      <a:noFill/>
                      <a:prstDash val="solid"/>
                      <a:round/>
                      <a:headEnd type="none" w="med" len="med"/>
                      <a:tailEnd type="none" w="med" len="med"/>
                    </a:lnR>
                    <a:lnT w="12700" cap="flat" cmpd="sng" algn="ctr">
                      <a:solidFill>
                        <a:srgbClr val="08475E"/>
                      </a:solidFill>
                      <a:prstDash val="solid"/>
                      <a:round/>
                      <a:headEnd type="none" w="med" len="med"/>
                      <a:tailEnd type="none" w="med" len="med"/>
                    </a:lnT>
                    <a:lnB w="12700" cap="flat" cmpd="sng" algn="ctr">
                      <a:solidFill>
                        <a:srgbClr val="08475E"/>
                      </a:solidFill>
                      <a:prstDash val="solid"/>
                      <a:round/>
                      <a:headEnd type="none" w="med" len="med"/>
                      <a:tailEnd type="none" w="med" len="med"/>
                    </a:lnB>
                    <a:lnTlToBr w="12700" cmpd="sng">
                      <a:noFill/>
                      <a:prstDash val="solid"/>
                    </a:lnTlToBr>
                    <a:lnBlToTr w="12700" cmpd="sng">
                      <a:noFill/>
                      <a:prstDash val="solid"/>
                    </a:lnBlToTr>
                    <a:solidFill>
                      <a:srgbClr val="9EDEE6"/>
                    </a:solidFill>
                  </a:tcPr>
                </a:tc>
                <a:extLst>
                  <a:ext uri="{0D108BD9-81ED-4DB2-BD59-A6C34878D82A}">
                    <a16:rowId xmlns:a16="http://schemas.microsoft.com/office/drawing/2014/main" val="10001"/>
                  </a:ext>
                </a:extLst>
              </a:tr>
            </a:tbl>
          </a:graphicData>
        </a:graphic>
      </p:graphicFrame>
      <p:cxnSp>
        <p:nvCxnSpPr>
          <p:cNvPr id="29" name="Straight Connector 28">
            <a:extLst>
              <a:ext uri="{FF2B5EF4-FFF2-40B4-BE49-F238E27FC236}">
                <a16:creationId xmlns:a16="http://schemas.microsoft.com/office/drawing/2014/main" id="{6A438365-49EA-0F7C-1806-B1D9CE8E7C95}"/>
              </a:ext>
            </a:extLst>
          </p:cNvPr>
          <p:cNvCxnSpPr>
            <a:cxnSpLocks/>
          </p:cNvCxnSpPr>
          <p:nvPr/>
        </p:nvCxnSpPr>
        <p:spPr>
          <a:xfrm>
            <a:off x="5345906" y="393870"/>
            <a:ext cx="0" cy="65834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7725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852732-061C-637A-2D49-D96D6D4389CC}"/>
              </a:ext>
            </a:extLst>
          </p:cNvPr>
          <p:cNvPicPr>
            <a:picLocks noChangeAspect="1"/>
          </p:cNvPicPr>
          <p:nvPr/>
        </p:nvPicPr>
        <p:blipFill>
          <a:blip r:embed="rId2"/>
          <a:stretch>
            <a:fillRect/>
          </a:stretch>
        </p:blipFill>
        <p:spPr>
          <a:xfrm>
            <a:off x="653869" y="505667"/>
            <a:ext cx="9384074" cy="6650039"/>
          </a:xfrm>
          <a:prstGeom prst="rect">
            <a:avLst/>
          </a:prstGeom>
        </p:spPr>
      </p:pic>
      <p:sp>
        <p:nvSpPr>
          <p:cNvPr id="2" name="Footer Placeholder 1">
            <a:extLst>
              <a:ext uri="{FF2B5EF4-FFF2-40B4-BE49-F238E27FC236}">
                <a16:creationId xmlns:a16="http://schemas.microsoft.com/office/drawing/2014/main" id="{8E2908E5-D29E-F5ED-CD0F-6D233DA4142E}"/>
              </a:ext>
            </a:extLst>
          </p:cNvPr>
          <p:cNvSpPr>
            <a:spLocks noGrp="1"/>
          </p:cNvSpPr>
          <p:nvPr>
            <p:ph type="ftr" sz="quarter" idx="3"/>
          </p:nvPr>
        </p:nvSpPr>
        <p:spPr/>
        <p:txBody>
          <a:bodyPr/>
          <a:lstStyle/>
          <a:p>
            <a:r>
              <a:rPr lang="en-US" b="1" dirty="0"/>
              <a:t>DISCLAIMER: </a:t>
            </a:r>
            <a:r>
              <a:rPr lang="en-US" dirty="0"/>
              <a:t>The material herein is intended as a guide only, no liability for negligence or otherwise is assumed for the material contained herein by Jones Lang LaSalle, its principal or its servants or its agents. No material contained herein shall form the basis of or be part of any agreement and no warranty is given or implied as to the accuracy of the whole or any part of the material. Prospective purchasers/tenants should not rely on the material but should make their own enquiries and satisfy themselves of all aspects of the material. Any liability by Jones Lang LaSalle, its principal, its servants or its agents in any way connected with the brochure, whether or not such liability results from or involves negligence, will not exceed £1000.00.</a:t>
            </a:r>
          </a:p>
        </p:txBody>
      </p:sp>
      <p:pic>
        <p:nvPicPr>
          <p:cNvPr id="7" name="Picture 6">
            <a:extLst>
              <a:ext uri="{FF2B5EF4-FFF2-40B4-BE49-F238E27FC236}">
                <a16:creationId xmlns:a16="http://schemas.microsoft.com/office/drawing/2014/main" id="{4247083E-CC25-3CDB-6F59-9BEC94A7BD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97757" y="69879"/>
            <a:ext cx="3437582" cy="356380"/>
          </a:xfrm>
          <a:prstGeom prst="rect">
            <a:avLst/>
          </a:prstGeom>
        </p:spPr>
      </p:pic>
    </p:spTree>
    <p:extLst>
      <p:ext uri="{BB962C8B-B14F-4D97-AF65-F5344CB8AC3E}">
        <p14:creationId xmlns:p14="http://schemas.microsoft.com/office/powerpoint/2010/main" val="3926797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heme/theme1.xml><?xml version="1.0" encoding="utf-8"?>
<a:theme xmlns:a="http://schemas.openxmlformats.org/drawingml/2006/main" name="Office Theme">
  <a:themeElements>
    <a:clrScheme name="JLL">
      <a:dk1>
        <a:sysClr val="windowText" lastClr="000000"/>
      </a:dk1>
      <a:lt1>
        <a:sysClr val="window" lastClr="FFFFFF"/>
      </a:lt1>
      <a:dk2>
        <a:srgbClr val="44546A"/>
      </a:dk2>
      <a:lt2>
        <a:srgbClr val="E7E6E6"/>
      </a:lt2>
      <a:accent1>
        <a:srgbClr val="5B9BD5"/>
      </a:accent1>
      <a:accent2>
        <a:srgbClr val="E30613"/>
      </a:accent2>
      <a:accent3>
        <a:srgbClr val="A5A5A5"/>
      </a:accent3>
      <a:accent4>
        <a:srgbClr val="FFC000"/>
      </a:accent4>
      <a:accent5>
        <a:srgbClr val="4472C4"/>
      </a:accent5>
      <a:accent6>
        <a:srgbClr val="70AD47"/>
      </a:accent6>
      <a:hlink>
        <a:srgbClr val="0563C1"/>
      </a:hlink>
      <a:folHlink>
        <a:srgbClr val="954F72"/>
      </a:folHlink>
    </a:clrScheme>
    <a:fontScheme name="JLLProperty">
      <a:majorFont>
        <a:latin typeface="Golden Plains"/>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44BA764848AC4AAE1FDEC3D4238DB2" ma:contentTypeVersion="17" ma:contentTypeDescription="Create a new document." ma:contentTypeScope="" ma:versionID="2ee91a71cbdddfd327810f3d0e37214a">
  <xsd:schema xmlns:xsd="http://www.w3.org/2001/XMLSchema" xmlns:xs="http://www.w3.org/2001/XMLSchema" xmlns:p="http://schemas.microsoft.com/office/2006/metadata/properties" xmlns:ns2="094abf2a-974c-4439-bdb5-efc9eff81001" xmlns:ns3="5d1f9dbe-eb30-4b08-9de2-9c4f0e807776" targetNamespace="http://schemas.microsoft.com/office/2006/metadata/properties" ma:root="true" ma:fieldsID="0714ea9423d5cbedd9f8e26f3e066d29" ns2:_="" ns3:_="">
    <xsd:import namespace="094abf2a-974c-4439-bdb5-efc9eff81001"/>
    <xsd:import namespace="5d1f9dbe-eb30-4b08-9de2-9c4f0e8077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abf2a-974c-4439-bdb5-efc9eff81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e13d7f-ecf8-4f55-952b-8942762ab4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1f9dbe-eb30-4b08-9de2-9c4f0e80777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a82b71-adbe-4c66-b895-f43d70d18f33}" ma:internalName="TaxCatchAll" ma:showField="CatchAllData" ma:web="5d1f9dbe-eb30-4b08-9de2-9c4f0e8077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4abf2a-974c-4439-bdb5-efc9eff81001">
      <Terms xmlns="http://schemas.microsoft.com/office/infopath/2007/PartnerControls"/>
    </lcf76f155ced4ddcb4097134ff3c332f>
    <TaxCatchAll xmlns="5d1f9dbe-eb30-4b08-9de2-9c4f0e807776" xsi:nil="true"/>
  </documentManagement>
</p:properties>
</file>

<file path=customXml/itemProps1.xml><?xml version="1.0" encoding="utf-8"?>
<ds:datastoreItem xmlns:ds="http://schemas.openxmlformats.org/officeDocument/2006/customXml" ds:itemID="{04CAC397-3293-43E3-9358-EAADB7B6DF2D}"/>
</file>

<file path=customXml/itemProps2.xml><?xml version="1.0" encoding="utf-8"?>
<ds:datastoreItem xmlns:ds="http://schemas.openxmlformats.org/officeDocument/2006/customXml" ds:itemID="{71AC58CC-EFC0-4A68-8C76-EF6979FFC848}"/>
</file>

<file path=customXml/itemProps3.xml><?xml version="1.0" encoding="utf-8"?>
<ds:datastoreItem xmlns:ds="http://schemas.openxmlformats.org/officeDocument/2006/customXml" ds:itemID="{4C338878-9B88-4EA6-AFF1-7A0CF4365BAE}"/>
</file>

<file path=docProps/app.xml><?xml version="1.0" encoding="utf-8"?>
<Properties xmlns="http://schemas.openxmlformats.org/officeDocument/2006/extended-properties" xmlns:vt="http://schemas.openxmlformats.org/officeDocument/2006/docPropsVTypes">
  <TotalTime>910</TotalTime>
  <Words>785</Words>
  <Application>Microsoft Office PowerPoint</Application>
  <PresentationFormat>Custom</PresentationFormat>
  <Paragraphs>56</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Golden Plains</vt:lpstr>
      <vt:lpstr>Source Sans Pro</vt:lpstr>
      <vt:lpstr>Source Sans Pro SemiBold</vt:lpstr>
      <vt:lpstr>Source Sans Pro SemiBold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Flannery</dc:creator>
  <cp:lastModifiedBy>Johnson, Richard</cp:lastModifiedBy>
  <cp:revision>103</cp:revision>
  <dcterms:created xsi:type="dcterms:W3CDTF">2017-01-27T22:51:47Z</dcterms:created>
  <dcterms:modified xsi:type="dcterms:W3CDTF">2023-08-01T20:52:44Z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0x0101001144BA764848AC4AAE1FDEC3D4238DB2</vt:lpwstr>
  </property>
</Properties>
</file>