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8" r:id="rId1"/>
  </p:sldMasterIdLst>
  <p:sldIdLst>
    <p:sldId id="263" r:id="rId2"/>
    <p:sldId id="260" r:id="rId3"/>
    <p:sldId id="262" r:id="rId4"/>
    <p:sldId id="261" r:id="rId5"/>
  </p:sldIdLst>
  <p:sldSz cx="10693400" cy="7569200"/>
  <p:notesSz cx="9942513" cy="68119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959"/>
    <a:srgbClr val="CBBDB5"/>
    <a:srgbClr val="DAD1CA"/>
    <a:srgbClr val="BCABA0"/>
    <a:srgbClr val="D7CDC7"/>
    <a:srgbClr val="ADADAD"/>
    <a:srgbClr val="D3D3D3"/>
    <a:srgbClr val="DBDBDB"/>
    <a:srgbClr val="3D6464"/>
    <a:srgbClr val="F6F2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618" y="-117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1238756"/>
            <a:ext cx="9089390" cy="2635203"/>
          </a:xfrm>
        </p:spPr>
        <p:txBody>
          <a:bodyPr anchor="b"/>
          <a:lstStyle>
            <a:lvl1pPr algn="ctr">
              <a:defRPr sz="6622"/>
            </a:lvl1pPr>
          </a:lstStyle>
          <a:p>
            <a:r>
              <a:rPr lang="en-US"/>
              <a:t>Click to edit Master title style</a:t>
            </a:r>
            <a:endParaRPr lang="en-US" dirty="0"/>
          </a:p>
        </p:txBody>
      </p:sp>
      <p:sp>
        <p:nvSpPr>
          <p:cNvPr id="3" name="Subtitle 2"/>
          <p:cNvSpPr>
            <a:spLocks noGrp="1"/>
          </p:cNvSpPr>
          <p:nvPr>
            <p:ph type="subTitle" idx="1"/>
          </p:nvPr>
        </p:nvSpPr>
        <p:spPr>
          <a:xfrm>
            <a:off x="1336675" y="3975583"/>
            <a:ext cx="8020050" cy="1827471"/>
          </a:xfrm>
        </p:spPr>
        <p:txBody>
          <a:bodyPr/>
          <a:lstStyle>
            <a:lvl1pPr marL="0" indent="0" algn="ctr">
              <a:buNone/>
              <a:defRPr sz="2649"/>
            </a:lvl1pPr>
            <a:lvl2pPr marL="504612" indent="0" algn="ctr">
              <a:buNone/>
              <a:defRPr sz="2207"/>
            </a:lvl2pPr>
            <a:lvl3pPr marL="1009223" indent="0" algn="ctr">
              <a:buNone/>
              <a:defRPr sz="1987"/>
            </a:lvl3pPr>
            <a:lvl4pPr marL="1513835" indent="0" algn="ctr">
              <a:buNone/>
              <a:defRPr sz="1766"/>
            </a:lvl4pPr>
            <a:lvl5pPr marL="2018447" indent="0" algn="ctr">
              <a:buNone/>
              <a:defRPr sz="1766"/>
            </a:lvl5pPr>
            <a:lvl6pPr marL="2523058" indent="0" algn="ctr">
              <a:buNone/>
              <a:defRPr sz="1766"/>
            </a:lvl6pPr>
            <a:lvl7pPr marL="3027670" indent="0" algn="ctr">
              <a:buNone/>
              <a:defRPr sz="1766"/>
            </a:lvl7pPr>
            <a:lvl8pPr marL="3532281" indent="0" algn="ctr">
              <a:buNone/>
              <a:defRPr sz="1766"/>
            </a:lvl8pPr>
            <a:lvl9pPr marL="4036893" indent="0" algn="ctr">
              <a:buNone/>
              <a:defRPr sz="176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3/26/2026</a:t>
            </a:fld>
            <a:endParaRPr lang="en-US"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dirty="0"/>
          </a:p>
        </p:txBody>
      </p:sp>
    </p:spTree>
    <p:extLst>
      <p:ext uri="{BB962C8B-B14F-4D97-AF65-F5344CB8AC3E}">
        <p14:creationId xmlns:p14="http://schemas.microsoft.com/office/powerpoint/2010/main" val="367547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3/26/2026</a:t>
            </a:fld>
            <a:endParaRPr lang="en-US"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dirty="0"/>
          </a:p>
        </p:txBody>
      </p:sp>
    </p:spTree>
    <p:extLst>
      <p:ext uri="{BB962C8B-B14F-4D97-AF65-F5344CB8AC3E}">
        <p14:creationId xmlns:p14="http://schemas.microsoft.com/office/powerpoint/2010/main" val="655640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2465" y="402990"/>
            <a:ext cx="2305764" cy="641454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172" y="402990"/>
            <a:ext cx="6783626" cy="64145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3/26/2026</a:t>
            </a:fld>
            <a:endParaRPr lang="en-US"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dirty="0"/>
          </a:p>
        </p:txBody>
      </p:sp>
    </p:spTree>
    <p:extLst>
      <p:ext uri="{BB962C8B-B14F-4D97-AF65-F5344CB8AC3E}">
        <p14:creationId xmlns:p14="http://schemas.microsoft.com/office/powerpoint/2010/main" val="1308718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3/26/2026</a:t>
            </a:fld>
            <a:endParaRPr lang="en-US"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dirty="0"/>
          </a:p>
        </p:txBody>
      </p:sp>
    </p:spTree>
    <p:extLst>
      <p:ext uri="{BB962C8B-B14F-4D97-AF65-F5344CB8AC3E}">
        <p14:creationId xmlns:p14="http://schemas.microsoft.com/office/powerpoint/2010/main" val="3999925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602" y="1887046"/>
            <a:ext cx="9223058" cy="3148576"/>
          </a:xfrm>
        </p:spPr>
        <p:txBody>
          <a:bodyPr anchor="b"/>
          <a:lstStyle>
            <a:lvl1pPr>
              <a:defRPr sz="6622"/>
            </a:lvl1pPr>
          </a:lstStyle>
          <a:p>
            <a:r>
              <a:rPr lang="en-US"/>
              <a:t>Click to edit Master title style</a:t>
            </a:r>
            <a:endParaRPr lang="en-US" dirty="0"/>
          </a:p>
        </p:txBody>
      </p:sp>
      <p:sp>
        <p:nvSpPr>
          <p:cNvPr id="3" name="Text Placeholder 2"/>
          <p:cNvSpPr>
            <a:spLocks noGrp="1"/>
          </p:cNvSpPr>
          <p:nvPr>
            <p:ph type="body" idx="1"/>
          </p:nvPr>
        </p:nvSpPr>
        <p:spPr>
          <a:xfrm>
            <a:off x="729602" y="5065409"/>
            <a:ext cx="9223058" cy="1655762"/>
          </a:xfrm>
        </p:spPr>
        <p:txBody>
          <a:bodyPr/>
          <a:lstStyle>
            <a:lvl1pPr marL="0" indent="0">
              <a:buNone/>
              <a:defRPr sz="2649">
                <a:solidFill>
                  <a:schemeClr val="tx1"/>
                </a:solidFill>
              </a:defRPr>
            </a:lvl1pPr>
            <a:lvl2pPr marL="504612" indent="0">
              <a:buNone/>
              <a:defRPr sz="2207">
                <a:solidFill>
                  <a:schemeClr val="tx1">
                    <a:tint val="75000"/>
                  </a:schemeClr>
                </a:solidFill>
              </a:defRPr>
            </a:lvl2pPr>
            <a:lvl3pPr marL="1009223" indent="0">
              <a:buNone/>
              <a:defRPr sz="1987">
                <a:solidFill>
                  <a:schemeClr val="tx1">
                    <a:tint val="75000"/>
                  </a:schemeClr>
                </a:solidFill>
              </a:defRPr>
            </a:lvl3pPr>
            <a:lvl4pPr marL="1513835" indent="0">
              <a:buNone/>
              <a:defRPr sz="1766">
                <a:solidFill>
                  <a:schemeClr val="tx1">
                    <a:tint val="75000"/>
                  </a:schemeClr>
                </a:solidFill>
              </a:defRPr>
            </a:lvl4pPr>
            <a:lvl5pPr marL="2018447" indent="0">
              <a:buNone/>
              <a:defRPr sz="1766">
                <a:solidFill>
                  <a:schemeClr val="tx1">
                    <a:tint val="75000"/>
                  </a:schemeClr>
                </a:solidFill>
              </a:defRPr>
            </a:lvl5pPr>
            <a:lvl6pPr marL="2523058" indent="0">
              <a:buNone/>
              <a:defRPr sz="1766">
                <a:solidFill>
                  <a:schemeClr val="tx1">
                    <a:tint val="75000"/>
                  </a:schemeClr>
                </a:solidFill>
              </a:defRPr>
            </a:lvl6pPr>
            <a:lvl7pPr marL="3027670" indent="0">
              <a:buNone/>
              <a:defRPr sz="1766">
                <a:solidFill>
                  <a:schemeClr val="tx1">
                    <a:tint val="75000"/>
                  </a:schemeClr>
                </a:solidFill>
              </a:defRPr>
            </a:lvl7pPr>
            <a:lvl8pPr marL="3532281" indent="0">
              <a:buNone/>
              <a:defRPr sz="1766">
                <a:solidFill>
                  <a:schemeClr val="tx1">
                    <a:tint val="75000"/>
                  </a:schemeClr>
                </a:solidFill>
              </a:defRPr>
            </a:lvl8pPr>
            <a:lvl9pPr marL="4036893" indent="0">
              <a:buNone/>
              <a:defRPr sz="17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3/26/2026</a:t>
            </a:fld>
            <a:endParaRPr lang="en-US"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dirty="0"/>
          </a:p>
        </p:txBody>
      </p:sp>
    </p:spTree>
    <p:extLst>
      <p:ext uri="{BB962C8B-B14F-4D97-AF65-F5344CB8AC3E}">
        <p14:creationId xmlns:p14="http://schemas.microsoft.com/office/powerpoint/2010/main" val="3931784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171" y="2014949"/>
            <a:ext cx="4544695" cy="4802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3534" y="2014949"/>
            <a:ext cx="4544695" cy="4802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3/26/2026</a:t>
            </a:fld>
            <a:endParaRPr lang="en-US"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dirty="0"/>
          </a:p>
        </p:txBody>
      </p:sp>
    </p:spTree>
    <p:extLst>
      <p:ext uri="{BB962C8B-B14F-4D97-AF65-F5344CB8AC3E}">
        <p14:creationId xmlns:p14="http://schemas.microsoft.com/office/powerpoint/2010/main" val="64539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564" y="402991"/>
            <a:ext cx="9223058" cy="1463029"/>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565" y="1855506"/>
            <a:ext cx="4523809" cy="909355"/>
          </a:xfrm>
        </p:spPr>
        <p:txBody>
          <a:bodyPr anchor="b"/>
          <a:lstStyle>
            <a:lvl1pPr marL="0" indent="0">
              <a:buNone/>
              <a:defRPr sz="2649" b="1"/>
            </a:lvl1pPr>
            <a:lvl2pPr marL="504612" indent="0">
              <a:buNone/>
              <a:defRPr sz="2207" b="1"/>
            </a:lvl2pPr>
            <a:lvl3pPr marL="1009223" indent="0">
              <a:buNone/>
              <a:defRPr sz="1987" b="1"/>
            </a:lvl3pPr>
            <a:lvl4pPr marL="1513835" indent="0">
              <a:buNone/>
              <a:defRPr sz="1766" b="1"/>
            </a:lvl4pPr>
            <a:lvl5pPr marL="2018447" indent="0">
              <a:buNone/>
              <a:defRPr sz="1766" b="1"/>
            </a:lvl5pPr>
            <a:lvl6pPr marL="2523058" indent="0">
              <a:buNone/>
              <a:defRPr sz="1766" b="1"/>
            </a:lvl6pPr>
            <a:lvl7pPr marL="3027670" indent="0">
              <a:buNone/>
              <a:defRPr sz="1766" b="1"/>
            </a:lvl7pPr>
            <a:lvl8pPr marL="3532281" indent="0">
              <a:buNone/>
              <a:defRPr sz="1766" b="1"/>
            </a:lvl8pPr>
            <a:lvl9pPr marL="4036893" indent="0">
              <a:buNone/>
              <a:defRPr sz="1766" b="1"/>
            </a:lvl9pPr>
          </a:lstStyle>
          <a:p>
            <a:pPr lvl="0"/>
            <a:r>
              <a:rPr lang="en-US"/>
              <a:t>Click to edit Master text styles</a:t>
            </a:r>
          </a:p>
        </p:txBody>
      </p:sp>
      <p:sp>
        <p:nvSpPr>
          <p:cNvPr id="4" name="Content Placeholder 3"/>
          <p:cNvSpPr>
            <a:spLocks noGrp="1"/>
          </p:cNvSpPr>
          <p:nvPr>
            <p:ph sz="half" idx="2"/>
          </p:nvPr>
        </p:nvSpPr>
        <p:spPr>
          <a:xfrm>
            <a:off x="736565" y="2764861"/>
            <a:ext cx="4523809" cy="4066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3534" y="1855506"/>
            <a:ext cx="4546088" cy="909355"/>
          </a:xfrm>
        </p:spPr>
        <p:txBody>
          <a:bodyPr anchor="b"/>
          <a:lstStyle>
            <a:lvl1pPr marL="0" indent="0">
              <a:buNone/>
              <a:defRPr sz="2649" b="1"/>
            </a:lvl1pPr>
            <a:lvl2pPr marL="504612" indent="0">
              <a:buNone/>
              <a:defRPr sz="2207" b="1"/>
            </a:lvl2pPr>
            <a:lvl3pPr marL="1009223" indent="0">
              <a:buNone/>
              <a:defRPr sz="1987" b="1"/>
            </a:lvl3pPr>
            <a:lvl4pPr marL="1513835" indent="0">
              <a:buNone/>
              <a:defRPr sz="1766" b="1"/>
            </a:lvl4pPr>
            <a:lvl5pPr marL="2018447" indent="0">
              <a:buNone/>
              <a:defRPr sz="1766" b="1"/>
            </a:lvl5pPr>
            <a:lvl6pPr marL="2523058" indent="0">
              <a:buNone/>
              <a:defRPr sz="1766" b="1"/>
            </a:lvl6pPr>
            <a:lvl7pPr marL="3027670" indent="0">
              <a:buNone/>
              <a:defRPr sz="1766" b="1"/>
            </a:lvl7pPr>
            <a:lvl8pPr marL="3532281" indent="0">
              <a:buNone/>
              <a:defRPr sz="1766" b="1"/>
            </a:lvl8pPr>
            <a:lvl9pPr marL="4036893" indent="0">
              <a:buNone/>
              <a:defRPr sz="1766" b="1"/>
            </a:lvl9pPr>
          </a:lstStyle>
          <a:p>
            <a:pPr lvl="0"/>
            <a:r>
              <a:rPr lang="en-US"/>
              <a:t>Click to edit Master text styles</a:t>
            </a:r>
          </a:p>
        </p:txBody>
      </p:sp>
      <p:sp>
        <p:nvSpPr>
          <p:cNvPr id="6" name="Content Placeholder 5"/>
          <p:cNvSpPr>
            <a:spLocks noGrp="1"/>
          </p:cNvSpPr>
          <p:nvPr>
            <p:ph sz="quarter" idx="4"/>
          </p:nvPr>
        </p:nvSpPr>
        <p:spPr>
          <a:xfrm>
            <a:off x="5413534" y="2764861"/>
            <a:ext cx="4546088" cy="4066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3/26/2026</a:t>
            </a:fld>
            <a:endParaRPr lang="en-US"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6F15528-21DE-4FAA-801E-634DDDAF4B2B}" type="slidenum">
              <a:rPr lang="en-GB" smtClean="0"/>
              <a:t>‹#›</a:t>
            </a:fld>
            <a:endParaRPr lang="en-GB" dirty="0"/>
          </a:p>
        </p:txBody>
      </p:sp>
    </p:spTree>
    <p:extLst>
      <p:ext uri="{BB962C8B-B14F-4D97-AF65-F5344CB8AC3E}">
        <p14:creationId xmlns:p14="http://schemas.microsoft.com/office/powerpoint/2010/main" val="351083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3/26/2026</a:t>
            </a:fld>
            <a:endParaRPr lang="en-US"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6F15528-21DE-4FAA-801E-634DDDAF4B2B}" type="slidenum">
              <a:rPr lang="en-GB" smtClean="0"/>
              <a:t>‹#›</a:t>
            </a:fld>
            <a:endParaRPr lang="en-GB" dirty="0"/>
          </a:p>
        </p:txBody>
      </p:sp>
    </p:spTree>
    <p:extLst>
      <p:ext uri="{BB962C8B-B14F-4D97-AF65-F5344CB8AC3E}">
        <p14:creationId xmlns:p14="http://schemas.microsoft.com/office/powerpoint/2010/main" val="820801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3/26/2026</a:t>
            </a:fld>
            <a:endParaRPr lang="en-US"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GB" smtClean="0"/>
              <a:t>‹#›</a:t>
            </a:fld>
            <a:endParaRPr lang="en-GB" dirty="0"/>
          </a:p>
        </p:txBody>
      </p:sp>
    </p:spTree>
    <p:extLst>
      <p:ext uri="{BB962C8B-B14F-4D97-AF65-F5344CB8AC3E}">
        <p14:creationId xmlns:p14="http://schemas.microsoft.com/office/powerpoint/2010/main" val="568512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564" y="504613"/>
            <a:ext cx="3448900" cy="1766147"/>
          </a:xfrm>
        </p:spPr>
        <p:txBody>
          <a:bodyPr anchor="b"/>
          <a:lstStyle>
            <a:lvl1pPr>
              <a:defRPr sz="3532"/>
            </a:lvl1pPr>
          </a:lstStyle>
          <a:p>
            <a:r>
              <a:rPr lang="en-US"/>
              <a:t>Click to edit Master title style</a:t>
            </a:r>
            <a:endParaRPr lang="en-US" dirty="0"/>
          </a:p>
        </p:txBody>
      </p:sp>
      <p:sp>
        <p:nvSpPr>
          <p:cNvPr id="3" name="Content Placeholder 2"/>
          <p:cNvSpPr>
            <a:spLocks noGrp="1"/>
          </p:cNvSpPr>
          <p:nvPr>
            <p:ph idx="1"/>
          </p:nvPr>
        </p:nvSpPr>
        <p:spPr>
          <a:xfrm>
            <a:off x="4546088" y="1089826"/>
            <a:ext cx="5413534" cy="5379038"/>
          </a:xfrm>
        </p:spPr>
        <p:txBody>
          <a:bodyPr/>
          <a:lstStyle>
            <a:lvl1pPr>
              <a:defRPr sz="3532"/>
            </a:lvl1pPr>
            <a:lvl2pPr>
              <a:defRPr sz="3090"/>
            </a:lvl2pPr>
            <a:lvl3pPr>
              <a:defRPr sz="2649"/>
            </a:lvl3pPr>
            <a:lvl4pPr>
              <a:defRPr sz="2207"/>
            </a:lvl4pPr>
            <a:lvl5pPr>
              <a:defRPr sz="2207"/>
            </a:lvl5pPr>
            <a:lvl6pPr>
              <a:defRPr sz="2207"/>
            </a:lvl6pPr>
            <a:lvl7pPr>
              <a:defRPr sz="2207"/>
            </a:lvl7pPr>
            <a:lvl8pPr>
              <a:defRPr sz="2207"/>
            </a:lvl8pPr>
            <a:lvl9pPr>
              <a:defRPr sz="22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564" y="2270760"/>
            <a:ext cx="3448900" cy="4206864"/>
          </a:xfrm>
        </p:spPr>
        <p:txBody>
          <a:bodyPr/>
          <a:lstStyle>
            <a:lvl1pPr marL="0" indent="0">
              <a:buNone/>
              <a:defRPr sz="1766"/>
            </a:lvl1pPr>
            <a:lvl2pPr marL="504612" indent="0">
              <a:buNone/>
              <a:defRPr sz="1545"/>
            </a:lvl2pPr>
            <a:lvl3pPr marL="1009223" indent="0">
              <a:buNone/>
              <a:defRPr sz="1324"/>
            </a:lvl3pPr>
            <a:lvl4pPr marL="1513835" indent="0">
              <a:buNone/>
              <a:defRPr sz="1104"/>
            </a:lvl4pPr>
            <a:lvl5pPr marL="2018447" indent="0">
              <a:buNone/>
              <a:defRPr sz="1104"/>
            </a:lvl5pPr>
            <a:lvl6pPr marL="2523058" indent="0">
              <a:buNone/>
              <a:defRPr sz="1104"/>
            </a:lvl6pPr>
            <a:lvl7pPr marL="3027670" indent="0">
              <a:buNone/>
              <a:defRPr sz="1104"/>
            </a:lvl7pPr>
            <a:lvl8pPr marL="3532281" indent="0">
              <a:buNone/>
              <a:defRPr sz="1104"/>
            </a:lvl8pPr>
            <a:lvl9pPr marL="4036893" indent="0">
              <a:buNone/>
              <a:defRPr sz="110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3/26/2026</a:t>
            </a:fld>
            <a:endParaRPr lang="en-US"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dirty="0"/>
          </a:p>
        </p:txBody>
      </p:sp>
    </p:spTree>
    <p:extLst>
      <p:ext uri="{BB962C8B-B14F-4D97-AF65-F5344CB8AC3E}">
        <p14:creationId xmlns:p14="http://schemas.microsoft.com/office/powerpoint/2010/main" val="338632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564" y="504613"/>
            <a:ext cx="3448900" cy="1766147"/>
          </a:xfrm>
        </p:spPr>
        <p:txBody>
          <a:bodyPr anchor="b"/>
          <a:lstStyle>
            <a:lvl1pPr>
              <a:defRPr sz="3532"/>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6088" y="1089826"/>
            <a:ext cx="5413534" cy="5379038"/>
          </a:xfrm>
        </p:spPr>
        <p:txBody>
          <a:bodyPr anchor="t"/>
          <a:lstStyle>
            <a:lvl1pPr marL="0" indent="0">
              <a:buNone/>
              <a:defRPr sz="3532"/>
            </a:lvl1pPr>
            <a:lvl2pPr marL="504612" indent="0">
              <a:buNone/>
              <a:defRPr sz="3090"/>
            </a:lvl2pPr>
            <a:lvl3pPr marL="1009223" indent="0">
              <a:buNone/>
              <a:defRPr sz="2649"/>
            </a:lvl3pPr>
            <a:lvl4pPr marL="1513835" indent="0">
              <a:buNone/>
              <a:defRPr sz="2207"/>
            </a:lvl4pPr>
            <a:lvl5pPr marL="2018447" indent="0">
              <a:buNone/>
              <a:defRPr sz="2207"/>
            </a:lvl5pPr>
            <a:lvl6pPr marL="2523058" indent="0">
              <a:buNone/>
              <a:defRPr sz="2207"/>
            </a:lvl6pPr>
            <a:lvl7pPr marL="3027670" indent="0">
              <a:buNone/>
              <a:defRPr sz="2207"/>
            </a:lvl7pPr>
            <a:lvl8pPr marL="3532281" indent="0">
              <a:buNone/>
              <a:defRPr sz="2207"/>
            </a:lvl8pPr>
            <a:lvl9pPr marL="4036893" indent="0">
              <a:buNone/>
              <a:defRPr sz="2207"/>
            </a:lvl9pPr>
          </a:lstStyle>
          <a:p>
            <a:r>
              <a:rPr lang="en-US" dirty="0"/>
              <a:t>Click icon to add picture</a:t>
            </a:r>
          </a:p>
        </p:txBody>
      </p:sp>
      <p:sp>
        <p:nvSpPr>
          <p:cNvPr id="4" name="Text Placeholder 3"/>
          <p:cNvSpPr>
            <a:spLocks noGrp="1"/>
          </p:cNvSpPr>
          <p:nvPr>
            <p:ph type="body" sz="half" idx="2"/>
          </p:nvPr>
        </p:nvSpPr>
        <p:spPr>
          <a:xfrm>
            <a:off x="736564" y="2270760"/>
            <a:ext cx="3448900" cy="4206864"/>
          </a:xfrm>
        </p:spPr>
        <p:txBody>
          <a:bodyPr/>
          <a:lstStyle>
            <a:lvl1pPr marL="0" indent="0">
              <a:buNone/>
              <a:defRPr sz="1766"/>
            </a:lvl1pPr>
            <a:lvl2pPr marL="504612" indent="0">
              <a:buNone/>
              <a:defRPr sz="1545"/>
            </a:lvl2pPr>
            <a:lvl3pPr marL="1009223" indent="0">
              <a:buNone/>
              <a:defRPr sz="1324"/>
            </a:lvl3pPr>
            <a:lvl4pPr marL="1513835" indent="0">
              <a:buNone/>
              <a:defRPr sz="1104"/>
            </a:lvl4pPr>
            <a:lvl5pPr marL="2018447" indent="0">
              <a:buNone/>
              <a:defRPr sz="1104"/>
            </a:lvl5pPr>
            <a:lvl6pPr marL="2523058" indent="0">
              <a:buNone/>
              <a:defRPr sz="1104"/>
            </a:lvl6pPr>
            <a:lvl7pPr marL="3027670" indent="0">
              <a:buNone/>
              <a:defRPr sz="1104"/>
            </a:lvl7pPr>
            <a:lvl8pPr marL="3532281" indent="0">
              <a:buNone/>
              <a:defRPr sz="1104"/>
            </a:lvl8pPr>
            <a:lvl9pPr marL="4036893" indent="0">
              <a:buNone/>
              <a:defRPr sz="110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3/26/2026</a:t>
            </a:fld>
            <a:endParaRPr lang="en-US"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dirty="0"/>
          </a:p>
        </p:txBody>
      </p:sp>
    </p:spTree>
    <p:extLst>
      <p:ext uri="{BB962C8B-B14F-4D97-AF65-F5344CB8AC3E}">
        <p14:creationId xmlns:p14="http://schemas.microsoft.com/office/powerpoint/2010/main" val="421394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171" y="402991"/>
            <a:ext cx="9223058" cy="146302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171" y="2014949"/>
            <a:ext cx="9223058" cy="48025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171" y="7015529"/>
            <a:ext cx="2406015" cy="402990"/>
          </a:xfrm>
          <a:prstGeom prst="rect">
            <a:avLst/>
          </a:prstGeom>
        </p:spPr>
        <p:txBody>
          <a:bodyPr vert="horz" lIns="91440" tIns="45720" rIns="91440" bIns="45720" rtlCol="0" anchor="ctr"/>
          <a:lstStyle>
            <a:lvl1pPr algn="l">
              <a:defRPr sz="1324">
                <a:solidFill>
                  <a:schemeClr val="tx1">
                    <a:tint val="75000"/>
                  </a:schemeClr>
                </a:solidFill>
              </a:defRPr>
            </a:lvl1pPr>
          </a:lstStyle>
          <a:p>
            <a:fld id="{1D8BD707-D9CF-40AE-B4C6-C98DA3205C09}" type="datetimeFigureOut">
              <a:rPr lang="en-US" smtClean="0"/>
              <a:t>3/26/2026</a:t>
            </a:fld>
            <a:endParaRPr lang="en-US" dirty="0"/>
          </a:p>
        </p:txBody>
      </p:sp>
      <p:sp>
        <p:nvSpPr>
          <p:cNvPr id="5" name="Footer Placeholder 4"/>
          <p:cNvSpPr>
            <a:spLocks noGrp="1"/>
          </p:cNvSpPr>
          <p:nvPr>
            <p:ph type="ftr" sz="quarter" idx="3"/>
          </p:nvPr>
        </p:nvSpPr>
        <p:spPr>
          <a:xfrm>
            <a:off x="3542189" y="7015529"/>
            <a:ext cx="3609023" cy="402990"/>
          </a:xfrm>
          <a:prstGeom prst="rect">
            <a:avLst/>
          </a:prstGeom>
        </p:spPr>
        <p:txBody>
          <a:bodyPr vert="horz" lIns="91440" tIns="45720" rIns="91440" bIns="45720" rtlCol="0" anchor="ctr"/>
          <a:lstStyle>
            <a:lvl1pPr algn="ctr">
              <a:defRPr sz="1324">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552214" y="7015529"/>
            <a:ext cx="2406015" cy="402990"/>
          </a:xfrm>
          <a:prstGeom prst="rect">
            <a:avLst/>
          </a:prstGeom>
        </p:spPr>
        <p:txBody>
          <a:bodyPr vert="horz" lIns="91440" tIns="45720" rIns="91440" bIns="45720" rtlCol="0" anchor="ctr"/>
          <a:lstStyle>
            <a:lvl1pPr algn="r">
              <a:defRPr sz="1324">
                <a:solidFill>
                  <a:schemeClr val="tx1">
                    <a:tint val="75000"/>
                  </a:schemeClr>
                </a:solidFill>
              </a:defRPr>
            </a:lvl1pPr>
          </a:lstStyle>
          <a:p>
            <a:fld id="{B6F15528-21DE-4FAA-801E-634DDDAF4B2B}" type="slidenum">
              <a:rPr lang="en-GB" smtClean="0"/>
              <a:t>‹#›</a:t>
            </a:fld>
            <a:endParaRPr lang="en-GB" dirty="0"/>
          </a:p>
        </p:txBody>
      </p:sp>
    </p:spTree>
    <p:extLst>
      <p:ext uri="{BB962C8B-B14F-4D97-AF65-F5344CB8AC3E}">
        <p14:creationId xmlns:p14="http://schemas.microsoft.com/office/powerpoint/2010/main" val="218778666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1009223" rtl="0" eaLnBrk="1" latinLnBrk="0" hangingPunct="1">
        <a:lnSpc>
          <a:spcPct val="90000"/>
        </a:lnSpc>
        <a:spcBef>
          <a:spcPct val="0"/>
        </a:spcBef>
        <a:buNone/>
        <a:defRPr sz="4856" kern="1200">
          <a:solidFill>
            <a:schemeClr val="tx1"/>
          </a:solidFill>
          <a:latin typeface="+mj-lt"/>
          <a:ea typeface="+mj-ea"/>
          <a:cs typeface="+mj-cs"/>
        </a:defRPr>
      </a:lvl1pPr>
    </p:titleStyle>
    <p:bodyStyle>
      <a:lvl1pPr marL="252306" indent="-252306" algn="l" defTabSz="1009223" rtl="0" eaLnBrk="1" latinLnBrk="0" hangingPunct="1">
        <a:lnSpc>
          <a:spcPct val="90000"/>
        </a:lnSpc>
        <a:spcBef>
          <a:spcPts val="1104"/>
        </a:spcBef>
        <a:buFont typeface="Arial" panose="020B0604020202020204" pitchFamily="34" charset="0"/>
        <a:buChar char="•"/>
        <a:defRPr sz="3090" kern="1200">
          <a:solidFill>
            <a:schemeClr val="tx1"/>
          </a:solidFill>
          <a:latin typeface="+mn-lt"/>
          <a:ea typeface="+mn-ea"/>
          <a:cs typeface="+mn-cs"/>
        </a:defRPr>
      </a:lvl1pPr>
      <a:lvl2pPr marL="756917" indent="-252306" algn="l" defTabSz="1009223" rtl="0" eaLnBrk="1" latinLnBrk="0" hangingPunct="1">
        <a:lnSpc>
          <a:spcPct val="90000"/>
        </a:lnSpc>
        <a:spcBef>
          <a:spcPts val="552"/>
        </a:spcBef>
        <a:buFont typeface="Arial" panose="020B0604020202020204" pitchFamily="34" charset="0"/>
        <a:buChar char="•"/>
        <a:defRPr sz="2649" kern="1200">
          <a:solidFill>
            <a:schemeClr val="tx1"/>
          </a:solidFill>
          <a:latin typeface="+mn-lt"/>
          <a:ea typeface="+mn-ea"/>
          <a:cs typeface="+mn-cs"/>
        </a:defRPr>
      </a:lvl2pPr>
      <a:lvl3pPr marL="1261529" indent="-252306" algn="l" defTabSz="1009223" rtl="0" eaLnBrk="1" latinLnBrk="0" hangingPunct="1">
        <a:lnSpc>
          <a:spcPct val="90000"/>
        </a:lnSpc>
        <a:spcBef>
          <a:spcPts val="552"/>
        </a:spcBef>
        <a:buFont typeface="Arial" panose="020B0604020202020204" pitchFamily="34" charset="0"/>
        <a:buChar char="•"/>
        <a:defRPr sz="2207" kern="1200">
          <a:solidFill>
            <a:schemeClr val="tx1"/>
          </a:solidFill>
          <a:latin typeface="+mn-lt"/>
          <a:ea typeface="+mn-ea"/>
          <a:cs typeface="+mn-cs"/>
        </a:defRPr>
      </a:lvl3pPr>
      <a:lvl4pPr marL="1766141" indent="-252306" algn="l" defTabSz="1009223"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4pPr>
      <a:lvl5pPr marL="2270752" indent="-252306" algn="l" defTabSz="1009223"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5pPr>
      <a:lvl6pPr marL="2775364" indent="-252306" algn="l" defTabSz="1009223"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6pPr>
      <a:lvl7pPr marL="3279976" indent="-252306" algn="l" defTabSz="1009223"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7pPr>
      <a:lvl8pPr marL="3784587" indent="-252306" algn="l" defTabSz="1009223"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8pPr>
      <a:lvl9pPr marL="4289199" indent="-252306" algn="l" defTabSz="1009223"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9pPr>
    </p:bodyStyle>
    <p:otherStyle>
      <a:defPPr>
        <a:defRPr lang="en-US"/>
      </a:defPPr>
      <a:lvl1pPr marL="0" algn="l" defTabSz="1009223" rtl="0" eaLnBrk="1" latinLnBrk="0" hangingPunct="1">
        <a:defRPr sz="1987" kern="1200">
          <a:solidFill>
            <a:schemeClr val="tx1"/>
          </a:solidFill>
          <a:latin typeface="+mn-lt"/>
          <a:ea typeface="+mn-ea"/>
          <a:cs typeface="+mn-cs"/>
        </a:defRPr>
      </a:lvl1pPr>
      <a:lvl2pPr marL="504612" algn="l" defTabSz="1009223" rtl="0" eaLnBrk="1" latinLnBrk="0" hangingPunct="1">
        <a:defRPr sz="1987" kern="1200">
          <a:solidFill>
            <a:schemeClr val="tx1"/>
          </a:solidFill>
          <a:latin typeface="+mn-lt"/>
          <a:ea typeface="+mn-ea"/>
          <a:cs typeface="+mn-cs"/>
        </a:defRPr>
      </a:lvl2pPr>
      <a:lvl3pPr marL="1009223" algn="l" defTabSz="1009223" rtl="0" eaLnBrk="1" latinLnBrk="0" hangingPunct="1">
        <a:defRPr sz="1987" kern="1200">
          <a:solidFill>
            <a:schemeClr val="tx1"/>
          </a:solidFill>
          <a:latin typeface="+mn-lt"/>
          <a:ea typeface="+mn-ea"/>
          <a:cs typeface="+mn-cs"/>
        </a:defRPr>
      </a:lvl3pPr>
      <a:lvl4pPr marL="1513835" algn="l" defTabSz="1009223" rtl="0" eaLnBrk="1" latinLnBrk="0" hangingPunct="1">
        <a:defRPr sz="1987" kern="1200">
          <a:solidFill>
            <a:schemeClr val="tx1"/>
          </a:solidFill>
          <a:latin typeface="+mn-lt"/>
          <a:ea typeface="+mn-ea"/>
          <a:cs typeface="+mn-cs"/>
        </a:defRPr>
      </a:lvl4pPr>
      <a:lvl5pPr marL="2018447" algn="l" defTabSz="1009223" rtl="0" eaLnBrk="1" latinLnBrk="0" hangingPunct="1">
        <a:defRPr sz="1987" kern="1200">
          <a:solidFill>
            <a:schemeClr val="tx1"/>
          </a:solidFill>
          <a:latin typeface="+mn-lt"/>
          <a:ea typeface="+mn-ea"/>
          <a:cs typeface="+mn-cs"/>
        </a:defRPr>
      </a:lvl5pPr>
      <a:lvl6pPr marL="2523058" algn="l" defTabSz="1009223" rtl="0" eaLnBrk="1" latinLnBrk="0" hangingPunct="1">
        <a:defRPr sz="1987" kern="1200">
          <a:solidFill>
            <a:schemeClr val="tx1"/>
          </a:solidFill>
          <a:latin typeface="+mn-lt"/>
          <a:ea typeface="+mn-ea"/>
          <a:cs typeface="+mn-cs"/>
        </a:defRPr>
      </a:lvl6pPr>
      <a:lvl7pPr marL="3027670" algn="l" defTabSz="1009223" rtl="0" eaLnBrk="1" latinLnBrk="0" hangingPunct="1">
        <a:defRPr sz="1987" kern="1200">
          <a:solidFill>
            <a:schemeClr val="tx1"/>
          </a:solidFill>
          <a:latin typeface="+mn-lt"/>
          <a:ea typeface="+mn-ea"/>
          <a:cs typeface="+mn-cs"/>
        </a:defRPr>
      </a:lvl7pPr>
      <a:lvl8pPr marL="3532281" algn="l" defTabSz="1009223" rtl="0" eaLnBrk="1" latinLnBrk="0" hangingPunct="1">
        <a:defRPr sz="1987" kern="1200">
          <a:solidFill>
            <a:schemeClr val="tx1"/>
          </a:solidFill>
          <a:latin typeface="+mn-lt"/>
          <a:ea typeface="+mn-ea"/>
          <a:cs typeface="+mn-cs"/>
        </a:defRPr>
      </a:lvl8pPr>
      <a:lvl9pPr marL="4036893" algn="l" defTabSz="1009223" rtl="0" eaLnBrk="1" latinLnBrk="0" hangingPunct="1">
        <a:defRPr sz="19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B9ECF5-9F44-2006-F6EF-EE1D70F9EAA1}"/>
              </a:ext>
            </a:extLst>
          </p:cNvPr>
          <p:cNvPicPr>
            <a:picLocks noChangeAspect="1"/>
          </p:cNvPicPr>
          <p:nvPr/>
        </p:nvPicPr>
        <p:blipFill>
          <a:blip r:embed="rId2"/>
          <a:stretch>
            <a:fillRect/>
          </a:stretch>
        </p:blipFill>
        <p:spPr>
          <a:xfrm>
            <a:off x="-9284" y="1"/>
            <a:ext cx="10711968" cy="7569200"/>
          </a:xfrm>
          <a:prstGeom prst="rect">
            <a:avLst/>
          </a:prstGeom>
        </p:spPr>
      </p:pic>
      <p:sp>
        <p:nvSpPr>
          <p:cNvPr id="18" name="object 4">
            <a:extLst>
              <a:ext uri="{FF2B5EF4-FFF2-40B4-BE49-F238E27FC236}">
                <a16:creationId xmlns:a16="http://schemas.microsoft.com/office/drawing/2014/main" id="{37C58A20-D094-B7C3-AFEB-7440542E580E}"/>
              </a:ext>
            </a:extLst>
          </p:cNvPr>
          <p:cNvSpPr txBox="1">
            <a:spLocks/>
          </p:cNvSpPr>
          <p:nvPr/>
        </p:nvSpPr>
        <p:spPr>
          <a:xfrm>
            <a:off x="393700" y="279400"/>
            <a:ext cx="9525000" cy="967573"/>
          </a:xfrm>
          <a:prstGeom prst="rect">
            <a:avLst/>
          </a:prstGeom>
        </p:spPr>
        <p:txBody>
          <a:bodyPr vert="horz" wrap="square" lIns="0" tIns="13335" rIns="0" bIns="0" rtlCol="0">
            <a:spAutoFit/>
          </a:bodyPr>
          <a:lstStyle/>
          <a:p>
            <a:pPr marL="7239" defTabSz="260604">
              <a:spcBef>
                <a:spcPts val="60"/>
              </a:spcBef>
            </a:pPr>
            <a:r>
              <a:rPr lang="en-GB" sz="6250" b="1" dirty="0">
                <a:solidFill>
                  <a:srgbClr val="5A5959"/>
                </a:solidFill>
                <a:latin typeface="Lust" panose="02000000000000000000" pitchFamily="50" charset="0"/>
                <a:ea typeface="Source Sans Pro Black" panose="020B0803030403020204" pitchFamily="34" charset="0"/>
                <a:cs typeface="Gisha" panose="020B0502040204020203" pitchFamily="34" charset="-79"/>
              </a:rPr>
              <a:t>21 Godliman Street</a:t>
            </a:r>
            <a:endParaRPr lang="en-GB" sz="6250" dirty="0">
              <a:solidFill>
                <a:srgbClr val="5A5959"/>
              </a:solidFill>
              <a:latin typeface="Lust" panose="02000000000000000000" pitchFamily="50" charset="0"/>
              <a:ea typeface="Source Sans Pro Black" panose="020B0803030403020204" pitchFamily="34" charset="0"/>
              <a:cs typeface="Gisha" panose="020B0502040204020203" pitchFamily="34" charset="-79"/>
            </a:endParaRPr>
          </a:p>
        </p:txBody>
      </p:sp>
      <p:sp>
        <p:nvSpPr>
          <p:cNvPr id="19" name="object 5">
            <a:extLst>
              <a:ext uri="{FF2B5EF4-FFF2-40B4-BE49-F238E27FC236}">
                <a16:creationId xmlns:a16="http://schemas.microsoft.com/office/drawing/2014/main" id="{D09DBF96-20E3-1E4B-26AB-2C734F2BC34D}"/>
              </a:ext>
            </a:extLst>
          </p:cNvPr>
          <p:cNvSpPr txBox="1">
            <a:spLocks/>
          </p:cNvSpPr>
          <p:nvPr/>
        </p:nvSpPr>
        <p:spPr>
          <a:xfrm>
            <a:off x="393700" y="959579"/>
            <a:ext cx="9220200" cy="843821"/>
          </a:xfrm>
          <a:prstGeom prst="rect">
            <a:avLst/>
          </a:prstGeom>
        </p:spPr>
        <p:txBody>
          <a:bodyPr vert="horz" wrap="square" lIns="0" tIns="12700" rIns="0" bIns="0" rtlCol="0">
            <a:spAutoFit/>
          </a:bodyPr>
          <a:lstStyle/>
          <a:p>
            <a:pPr defTabSz="260604">
              <a:spcBef>
                <a:spcPts val="57"/>
              </a:spcBef>
            </a:pPr>
            <a:r>
              <a:rPr lang="en-GB" sz="5400" b="1" dirty="0">
                <a:solidFill>
                  <a:srgbClr val="5A5959"/>
                </a:solidFill>
                <a:latin typeface="Lust" panose="02000000000000000000" pitchFamily="50" charset="0"/>
                <a:ea typeface="Source Sans Pro Black" panose="020B0803030403020204" pitchFamily="34" charset="0"/>
                <a:cs typeface="Gisha" panose="020B0502040204020203" pitchFamily="34" charset="-79"/>
              </a:rPr>
              <a:t>St Paul’s, London EC4</a:t>
            </a:r>
          </a:p>
        </p:txBody>
      </p:sp>
      <p:sp>
        <p:nvSpPr>
          <p:cNvPr id="21" name="object 10">
            <a:extLst>
              <a:ext uri="{FF2B5EF4-FFF2-40B4-BE49-F238E27FC236}">
                <a16:creationId xmlns:a16="http://schemas.microsoft.com/office/drawing/2014/main" id="{005C4632-FD8F-5C3F-178C-B7CAE8AB8076}"/>
              </a:ext>
            </a:extLst>
          </p:cNvPr>
          <p:cNvSpPr txBox="1"/>
          <p:nvPr/>
        </p:nvSpPr>
        <p:spPr>
          <a:xfrm>
            <a:off x="5021202" y="6061156"/>
            <a:ext cx="5375395" cy="873957"/>
          </a:xfrm>
          <a:prstGeom prst="rect">
            <a:avLst/>
          </a:prstGeom>
        </p:spPr>
        <p:txBody>
          <a:bodyPr vert="horz" wrap="square" lIns="0" tIns="12065" rIns="0" bIns="0" rtlCol="0">
            <a:spAutoFit/>
          </a:bodyPr>
          <a:lstStyle/>
          <a:p>
            <a:pPr marL="7239" defTabSz="260604">
              <a:spcBef>
                <a:spcPts val="54"/>
              </a:spcBef>
            </a:pPr>
            <a:r>
              <a:rPr lang="en-GB" sz="2800" dirty="0">
                <a:solidFill>
                  <a:srgbClr val="5A5959"/>
                </a:solidFill>
                <a:latin typeface="Lust" panose="02000000000000000000" pitchFamily="50" charset="0"/>
                <a:ea typeface="Source Sans Pro Black" panose="020B0803030403020204" pitchFamily="34" charset="0"/>
                <a:cs typeface="Gisha" panose="020B0502040204020203" pitchFamily="34" charset="-79"/>
              </a:rPr>
              <a:t>639 sq. ft in Prime St Paul’s Location with Roof Terrace</a:t>
            </a:r>
          </a:p>
        </p:txBody>
      </p:sp>
    </p:spTree>
    <p:extLst>
      <p:ext uri="{BB962C8B-B14F-4D97-AF65-F5344CB8AC3E}">
        <p14:creationId xmlns:p14="http://schemas.microsoft.com/office/powerpoint/2010/main" val="3916844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0526E8-97F8-B27E-721B-E1B8DD4BA3A7}"/>
              </a:ext>
            </a:extLst>
          </p:cNvPr>
          <p:cNvPicPr>
            <a:picLocks noChangeAspect="1"/>
          </p:cNvPicPr>
          <p:nvPr/>
        </p:nvPicPr>
        <p:blipFill>
          <a:blip r:embed="rId2"/>
          <a:stretch>
            <a:fillRect/>
          </a:stretch>
        </p:blipFill>
        <p:spPr>
          <a:xfrm>
            <a:off x="0" y="-1"/>
            <a:ext cx="10693400" cy="7569201"/>
          </a:xfrm>
          <a:prstGeom prst="rect">
            <a:avLst/>
          </a:prstGeom>
        </p:spPr>
      </p:pic>
      <p:pic>
        <p:nvPicPr>
          <p:cNvPr id="5" name="EE6D3594-EC64-4D67-B68D-82E94FC9B783">
            <a:extLst>
              <a:ext uri="{FF2B5EF4-FFF2-40B4-BE49-F238E27FC236}">
                <a16:creationId xmlns:a16="http://schemas.microsoft.com/office/drawing/2014/main" id="{F278FEBF-77B2-D804-D1B9-19C9A7E87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65100" y="127000"/>
            <a:ext cx="103632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026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AA56A5-8E55-48A3-C6FF-D69883D3CF5E}"/>
              </a:ext>
            </a:extLst>
          </p:cNvPr>
          <p:cNvPicPr>
            <a:picLocks noChangeAspect="1"/>
          </p:cNvPicPr>
          <p:nvPr/>
        </p:nvPicPr>
        <p:blipFill>
          <a:blip r:embed="rId2"/>
          <a:stretch>
            <a:fillRect/>
          </a:stretch>
        </p:blipFill>
        <p:spPr>
          <a:xfrm>
            <a:off x="0" y="0"/>
            <a:ext cx="10693400" cy="7569200"/>
          </a:xfrm>
          <a:prstGeom prst="rect">
            <a:avLst/>
          </a:prstGeom>
        </p:spPr>
      </p:pic>
      <p:sp>
        <p:nvSpPr>
          <p:cNvPr id="6" name="object 6"/>
          <p:cNvSpPr txBox="1">
            <a:spLocks noGrp="1"/>
          </p:cNvSpPr>
          <p:nvPr>
            <p:ph type="title"/>
          </p:nvPr>
        </p:nvSpPr>
        <p:spPr>
          <a:xfrm>
            <a:off x="469900" y="228766"/>
            <a:ext cx="7001996" cy="382797"/>
          </a:xfrm>
          <a:prstGeom prst="rect">
            <a:avLst/>
          </a:prstGeom>
        </p:spPr>
        <p:txBody>
          <a:bodyPr vert="horz" wrap="square" lIns="0" tIns="13335" rIns="0" bIns="0" rtlCol="0">
            <a:spAutoFit/>
          </a:bodyPr>
          <a:lstStyle/>
          <a:p>
            <a:pPr marL="12700">
              <a:lnSpc>
                <a:spcPct val="100000"/>
              </a:lnSpc>
              <a:spcBef>
                <a:spcPts val="105"/>
              </a:spcBef>
            </a:pPr>
            <a:r>
              <a:rPr lang="en-GB" sz="2400" b="1" dirty="0">
                <a:solidFill>
                  <a:srgbClr val="5A5959"/>
                </a:solidFill>
                <a:latin typeface="Lust" panose="02000000000000000000" pitchFamily="50" charset="0"/>
                <a:ea typeface="Source Sans Pro Black" panose="020B0803030403020204" pitchFamily="34" charset="0"/>
                <a:cs typeface="Gisha" panose="020B0502040204020203" pitchFamily="34" charset="-79"/>
              </a:rPr>
              <a:t>21 Godliman Street, St Paul’s London EC4</a:t>
            </a:r>
            <a:endParaRPr sz="2400" b="1" dirty="0">
              <a:solidFill>
                <a:srgbClr val="5A5959"/>
              </a:solidFill>
              <a:latin typeface="Lust" panose="02000000000000000000" pitchFamily="50" charset="0"/>
              <a:ea typeface="Source Sans Pro Black" panose="020B0803030403020204" pitchFamily="34" charset="0"/>
              <a:cs typeface="Gisha" panose="020B0502040204020203" pitchFamily="34" charset="-79"/>
            </a:endParaRPr>
          </a:p>
        </p:txBody>
      </p:sp>
      <p:sp>
        <p:nvSpPr>
          <p:cNvPr id="7" name="object 7"/>
          <p:cNvSpPr txBox="1"/>
          <p:nvPr/>
        </p:nvSpPr>
        <p:spPr>
          <a:xfrm>
            <a:off x="486317" y="3376258"/>
            <a:ext cx="2195370" cy="1090042"/>
          </a:xfrm>
          <a:prstGeom prst="rect">
            <a:avLst/>
          </a:prstGeom>
        </p:spPr>
        <p:txBody>
          <a:bodyPr vert="horz" wrap="square" lIns="0" tIns="12700" rIns="0" bIns="0" rtlCol="0">
            <a:spAutoFit/>
          </a:bodyPr>
          <a:lstStyle/>
          <a:p>
            <a:pPr marL="182563" lvl="0" indent="-182563">
              <a:buFont typeface="Arial" panose="020B0604020202020204" pitchFamily="34" charset="0"/>
              <a:buChar char="-"/>
            </a:pPr>
            <a:r>
              <a:rPr lang="en-GB" sz="1000" dirty="0">
                <a:solidFill>
                  <a:srgbClr val="5A5959"/>
                </a:solidFill>
                <a:latin typeface="Quire Sans" panose="020B0502040400020003" pitchFamily="34" charset="0"/>
                <a:cs typeface="Quire Sans" panose="020B0502040400020003" pitchFamily="34" charset="0"/>
              </a:rPr>
              <a:t>Fully Furnished &amp; Fitted</a:t>
            </a:r>
          </a:p>
          <a:p>
            <a:pPr marL="182563" lvl="0" indent="-182563">
              <a:buFont typeface="Arial" panose="020B0604020202020204" pitchFamily="34" charset="0"/>
              <a:buChar char="-"/>
            </a:pPr>
            <a:r>
              <a:rPr lang="en-GB" sz="1000" dirty="0">
                <a:solidFill>
                  <a:srgbClr val="5A5959"/>
                </a:solidFill>
                <a:latin typeface="Quire Sans" panose="020B0502040400020003" pitchFamily="34" charset="0"/>
                <a:cs typeface="Quire Sans" panose="020B0502040400020003" pitchFamily="34" charset="0"/>
              </a:rPr>
              <a:t>12 x 1200mm desks</a:t>
            </a:r>
          </a:p>
          <a:p>
            <a:pPr marL="182563" lvl="0" indent="-182563">
              <a:buFont typeface="Arial" panose="020B0604020202020204" pitchFamily="34" charset="0"/>
              <a:buChar char="-"/>
            </a:pPr>
            <a:r>
              <a:rPr lang="en-GB" sz="1000" dirty="0">
                <a:solidFill>
                  <a:srgbClr val="5A5959"/>
                </a:solidFill>
                <a:latin typeface="Quire Sans" panose="020B0502040400020003" pitchFamily="34" charset="0"/>
                <a:cs typeface="Quire Sans" panose="020B0502040400020003" pitchFamily="34" charset="0"/>
              </a:rPr>
              <a:t>1  x 4 person meeting room</a:t>
            </a:r>
          </a:p>
          <a:p>
            <a:pPr marL="182563" lvl="0" indent="-182563">
              <a:buFont typeface="Arial" panose="020B0604020202020204" pitchFamily="34" charset="0"/>
              <a:buChar char="-"/>
            </a:pPr>
            <a:r>
              <a:rPr lang="en-GB" sz="1000" dirty="0">
                <a:solidFill>
                  <a:srgbClr val="5A5959"/>
                </a:solidFill>
                <a:latin typeface="Quire Sans" panose="020B0502040400020003" pitchFamily="34" charset="0"/>
                <a:cs typeface="Quire Sans" panose="020B0502040400020003" pitchFamily="34" charset="0"/>
              </a:rPr>
              <a:t>Kitchenette</a:t>
            </a:r>
          </a:p>
          <a:p>
            <a:pPr marL="182563" lvl="0" indent="-182563">
              <a:buFont typeface="Arial" panose="020B0604020202020204" pitchFamily="34" charset="0"/>
              <a:buChar char="-"/>
            </a:pPr>
            <a:r>
              <a:rPr lang="en-GB" sz="1000" dirty="0">
                <a:solidFill>
                  <a:srgbClr val="5A5959"/>
                </a:solidFill>
                <a:latin typeface="Quire Sans" panose="020B0502040400020003" pitchFamily="34" charset="0"/>
                <a:cs typeface="Quire Sans" panose="020B0502040400020003" pitchFamily="34" charset="0"/>
              </a:rPr>
              <a:t>Cycle Storage</a:t>
            </a:r>
          </a:p>
          <a:p>
            <a:pPr marL="182563" lvl="0" indent="-182563">
              <a:buFont typeface="Arial" panose="020B0604020202020204" pitchFamily="34" charset="0"/>
              <a:buChar char="-"/>
            </a:pPr>
            <a:r>
              <a:rPr lang="en-GB" sz="1000" dirty="0">
                <a:solidFill>
                  <a:srgbClr val="5A5959"/>
                </a:solidFill>
                <a:latin typeface="Quire Sans" panose="020B0502040400020003" pitchFamily="34" charset="0"/>
                <a:cs typeface="Quire Sans" panose="020B0502040400020003" pitchFamily="34" charset="0"/>
              </a:rPr>
              <a:t>Shower &amp; Locker Facilities to be installed</a:t>
            </a:r>
          </a:p>
        </p:txBody>
      </p:sp>
      <p:sp>
        <p:nvSpPr>
          <p:cNvPr id="8" name="object 8"/>
          <p:cNvSpPr txBox="1"/>
          <p:nvPr/>
        </p:nvSpPr>
        <p:spPr>
          <a:xfrm>
            <a:off x="469900" y="3011739"/>
            <a:ext cx="2641473" cy="289823"/>
          </a:xfrm>
          <a:prstGeom prst="rect">
            <a:avLst/>
          </a:prstGeom>
        </p:spPr>
        <p:txBody>
          <a:bodyPr vert="horz" wrap="square" lIns="0" tIns="12700" rIns="0" bIns="0" rtlCol="0">
            <a:spAutoFit/>
          </a:bodyPr>
          <a:lstStyle/>
          <a:p>
            <a:pPr marL="12700">
              <a:lnSpc>
                <a:spcPct val="100000"/>
              </a:lnSpc>
              <a:spcBef>
                <a:spcPts val="100"/>
              </a:spcBef>
            </a:pPr>
            <a:r>
              <a:rPr lang="en-GB" dirty="0">
                <a:solidFill>
                  <a:srgbClr val="5A5959"/>
                </a:solidFill>
                <a:latin typeface="Lust" panose="02000000000000000000" pitchFamily="50" charset="0"/>
                <a:ea typeface="Source Sans Pro Black" panose="020B0803030403020204" pitchFamily="34" charset="0"/>
                <a:cs typeface="Gisha" panose="020B0502040204020203" pitchFamily="34" charset="-79"/>
              </a:rPr>
              <a:t>Specification</a:t>
            </a:r>
            <a:endParaRPr dirty="0">
              <a:solidFill>
                <a:srgbClr val="5A5959"/>
              </a:solidFill>
              <a:latin typeface="Lust" panose="02000000000000000000" pitchFamily="50" charset="0"/>
              <a:ea typeface="Source Sans Pro Black" panose="020B0803030403020204" pitchFamily="34" charset="0"/>
              <a:cs typeface="Gisha" panose="020B0502040204020203" pitchFamily="34" charset="-79"/>
            </a:endParaRPr>
          </a:p>
        </p:txBody>
      </p:sp>
      <p:sp>
        <p:nvSpPr>
          <p:cNvPr id="9" name="object 9"/>
          <p:cNvSpPr txBox="1"/>
          <p:nvPr/>
        </p:nvSpPr>
        <p:spPr>
          <a:xfrm>
            <a:off x="435163" y="660400"/>
            <a:ext cx="5132934" cy="1115049"/>
          </a:xfrm>
          <a:prstGeom prst="rect">
            <a:avLst/>
          </a:prstGeom>
        </p:spPr>
        <p:txBody>
          <a:bodyPr vert="horz" wrap="square" lIns="0" tIns="12065" rIns="0" bIns="0" rtlCol="0">
            <a:spAutoFit/>
          </a:bodyPr>
          <a:lstStyle/>
          <a:p>
            <a:pPr marL="26670" marR="5715" algn="just">
              <a:lnSpc>
                <a:spcPct val="100000"/>
              </a:lnSpc>
              <a:spcBef>
                <a:spcPts val="95"/>
              </a:spcBef>
            </a:pPr>
            <a:r>
              <a:rPr lang="en-GB" sz="1000" dirty="0">
                <a:solidFill>
                  <a:srgbClr val="5A5959"/>
                </a:solidFill>
                <a:latin typeface="Quire Sans" panose="020B0502040400020003" pitchFamily="34" charset="0"/>
                <a:cs typeface="Quire Sans" panose="020B0502040400020003" pitchFamily="34" charset="0"/>
              </a:rPr>
              <a:t>The Property </a:t>
            </a:r>
            <a:r>
              <a:rPr lang="en-GB" sz="1000" b="0" i="0" dirty="0">
                <a:solidFill>
                  <a:srgbClr val="5A5959"/>
                </a:solidFill>
                <a:effectLst/>
                <a:latin typeface="Quire Sans" panose="020B0502040400020003" pitchFamily="34" charset="0"/>
                <a:cs typeface="Quire Sans" panose="020B0502040400020003" pitchFamily="34" charset="0"/>
              </a:rPr>
              <a:t>offers good quality, open plan office accommodation with good transport links close by and is situated o</a:t>
            </a:r>
            <a:r>
              <a:rPr lang="en-GB" sz="1000" dirty="0">
                <a:solidFill>
                  <a:srgbClr val="5A5959"/>
                </a:solidFill>
                <a:latin typeface="Quire Sans" panose="020B0502040400020003" pitchFamily="34" charset="0"/>
                <a:cs typeface="Quire Sans" panose="020B0502040400020003" pitchFamily="34" charset="0"/>
              </a:rPr>
              <a:t>n the eastern side of Godliman Street, which runs between St Paul’s Churchyard and Queen Victoria Street.</a:t>
            </a:r>
          </a:p>
          <a:p>
            <a:pPr marL="26670" marR="5715" algn="just">
              <a:lnSpc>
                <a:spcPct val="100000"/>
              </a:lnSpc>
              <a:spcBef>
                <a:spcPts val="95"/>
              </a:spcBef>
            </a:pPr>
            <a:endParaRPr lang="en-GB" sz="1000" b="0" i="0" dirty="0">
              <a:solidFill>
                <a:srgbClr val="5A5959"/>
              </a:solidFill>
              <a:effectLst/>
              <a:latin typeface="Quire Sans" panose="020B0502040400020003" pitchFamily="34" charset="0"/>
              <a:cs typeface="Quire Sans" panose="020B0502040400020003" pitchFamily="34" charset="0"/>
            </a:endParaRPr>
          </a:p>
          <a:p>
            <a:pPr marL="26670" marR="5715" algn="just">
              <a:lnSpc>
                <a:spcPct val="100000"/>
              </a:lnSpc>
              <a:spcBef>
                <a:spcPts val="95"/>
              </a:spcBef>
            </a:pPr>
            <a:r>
              <a:rPr lang="en-GB" sz="1000" dirty="0">
                <a:solidFill>
                  <a:srgbClr val="5A5959"/>
                </a:solidFill>
                <a:latin typeface="Quire Sans" panose="020B0502040400020003" pitchFamily="34" charset="0"/>
                <a:cs typeface="Quire Sans" panose="020B0502040400020003" pitchFamily="34" charset="0"/>
              </a:rPr>
              <a:t>Local amenities are excellent as are communications with St Paul’s (Central Line), Mansion House (Circle and District Lines) and Blackfriars Mainline and Underground (Circle and District Lines) stations all within easy walking distance from the property.</a:t>
            </a:r>
            <a:endParaRPr lang="en-GB" sz="1000" b="0" i="0" dirty="0">
              <a:solidFill>
                <a:srgbClr val="5A5959"/>
              </a:solidFill>
              <a:effectLst/>
              <a:latin typeface="Quire Sans" panose="020B0502040400020003" pitchFamily="34" charset="0"/>
              <a:cs typeface="Quire Sans" panose="020B0502040400020003" pitchFamily="34" charset="0"/>
            </a:endParaRPr>
          </a:p>
        </p:txBody>
      </p:sp>
      <p:graphicFrame>
        <p:nvGraphicFramePr>
          <p:cNvPr id="10" name="object 10"/>
          <p:cNvGraphicFramePr>
            <a:graphicFrameLocks noGrp="1"/>
          </p:cNvGraphicFramePr>
          <p:nvPr>
            <p:extLst>
              <p:ext uri="{D42A27DB-BD31-4B8C-83A1-F6EECF244321}">
                <p14:modId xmlns:p14="http://schemas.microsoft.com/office/powerpoint/2010/main" val="3684055018"/>
              </p:ext>
            </p:extLst>
          </p:nvPr>
        </p:nvGraphicFramePr>
        <p:xfrm>
          <a:off x="456474" y="1978357"/>
          <a:ext cx="5111623" cy="1043744"/>
        </p:xfrm>
        <a:graphic>
          <a:graphicData uri="http://schemas.openxmlformats.org/drawingml/2006/table">
            <a:tbl>
              <a:tblPr firstRow="1" bandRow="1">
                <a:tableStyleId>{2D5ABB26-0587-4C30-8999-92F81FD0307C}</a:tableStyleId>
              </a:tblPr>
              <a:tblGrid>
                <a:gridCol w="1302964">
                  <a:extLst>
                    <a:ext uri="{9D8B030D-6E8A-4147-A177-3AD203B41FA5}">
                      <a16:colId xmlns:a16="http://schemas.microsoft.com/office/drawing/2014/main" val="20000"/>
                    </a:ext>
                  </a:extLst>
                </a:gridCol>
                <a:gridCol w="1302964">
                  <a:extLst>
                    <a:ext uri="{9D8B030D-6E8A-4147-A177-3AD203B41FA5}">
                      <a16:colId xmlns:a16="http://schemas.microsoft.com/office/drawing/2014/main" val="20001"/>
                    </a:ext>
                  </a:extLst>
                </a:gridCol>
                <a:gridCol w="1302961">
                  <a:extLst>
                    <a:ext uri="{9D8B030D-6E8A-4147-A177-3AD203B41FA5}">
                      <a16:colId xmlns:a16="http://schemas.microsoft.com/office/drawing/2014/main" val="20002"/>
                    </a:ext>
                  </a:extLst>
                </a:gridCol>
                <a:gridCol w="1202734">
                  <a:extLst>
                    <a:ext uri="{9D8B030D-6E8A-4147-A177-3AD203B41FA5}">
                      <a16:colId xmlns:a16="http://schemas.microsoft.com/office/drawing/2014/main" val="3209161388"/>
                    </a:ext>
                  </a:extLst>
                </a:gridCol>
              </a:tblGrid>
              <a:tr h="266460">
                <a:tc>
                  <a:txBody>
                    <a:bodyPr/>
                    <a:lstStyle/>
                    <a:p>
                      <a:pPr marL="91440">
                        <a:lnSpc>
                          <a:spcPct val="100000"/>
                        </a:lnSpc>
                        <a:spcBef>
                          <a:spcPts val="850"/>
                        </a:spcBef>
                      </a:pPr>
                      <a:r>
                        <a:rPr sz="1000" spc="-10" dirty="0">
                          <a:solidFill>
                            <a:srgbClr val="E4D8CE"/>
                          </a:solidFill>
                          <a:latin typeface="Calibri"/>
                          <a:cs typeface="Calibri"/>
                        </a:rPr>
                        <a:t>Floor</a:t>
                      </a:r>
                      <a:endParaRPr sz="1000" dirty="0">
                        <a:solidFill>
                          <a:srgbClr val="E4D8CE"/>
                        </a:solidFill>
                        <a:latin typeface="Calibri"/>
                        <a:cs typeface="Calibri"/>
                      </a:endParaRPr>
                    </a:p>
                  </a:txBody>
                  <a:tcPr marL="0" marR="0" marT="107950" marB="0">
                    <a:lnL w="12700">
                      <a:noFill/>
                      <a:prstDash val="solid"/>
                    </a:lnL>
                    <a:lnR w="12700">
                      <a:noFill/>
                      <a:prstDash val="solid"/>
                    </a:lnR>
                    <a:lnT w="12700">
                      <a:noFill/>
                      <a:prstDash val="solid"/>
                    </a:lnT>
                    <a:lnB w="12700">
                      <a:noFill/>
                      <a:prstDash val="solid"/>
                    </a:lnB>
                    <a:lnTlToBr w="12700" cmpd="sng">
                      <a:noFill/>
                      <a:prstDash val="solid"/>
                    </a:lnTlToBr>
                    <a:lnBlToTr w="12700" cmpd="sng">
                      <a:noFill/>
                      <a:prstDash val="solid"/>
                    </a:lnBlToTr>
                    <a:solidFill>
                      <a:srgbClr val="5A5959"/>
                    </a:solidFill>
                  </a:tcPr>
                </a:tc>
                <a:tc>
                  <a:txBody>
                    <a:bodyPr/>
                    <a:lstStyle/>
                    <a:p>
                      <a:pPr marL="91440">
                        <a:lnSpc>
                          <a:spcPct val="100000"/>
                        </a:lnSpc>
                        <a:spcBef>
                          <a:spcPts val="850"/>
                        </a:spcBef>
                      </a:pPr>
                      <a:r>
                        <a:rPr sz="1000" dirty="0">
                          <a:solidFill>
                            <a:srgbClr val="E4D8CE"/>
                          </a:solidFill>
                          <a:latin typeface="Calibri"/>
                          <a:cs typeface="Calibri"/>
                        </a:rPr>
                        <a:t>Area</a:t>
                      </a:r>
                      <a:r>
                        <a:rPr sz="1000" spc="300" dirty="0">
                          <a:solidFill>
                            <a:srgbClr val="E4D8CE"/>
                          </a:solidFill>
                          <a:latin typeface="Calibri"/>
                          <a:cs typeface="Calibri"/>
                        </a:rPr>
                        <a:t> </a:t>
                      </a:r>
                      <a:r>
                        <a:rPr sz="1000" dirty="0">
                          <a:solidFill>
                            <a:srgbClr val="E4D8CE"/>
                          </a:solidFill>
                          <a:latin typeface="Calibri"/>
                          <a:cs typeface="Calibri"/>
                        </a:rPr>
                        <a:t>sq</a:t>
                      </a:r>
                      <a:r>
                        <a:rPr sz="1000" spc="55" dirty="0">
                          <a:solidFill>
                            <a:srgbClr val="E4D8CE"/>
                          </a:solidFill>
                          <a:latin typeface="Calibri"/>
                          <a:cs typeface="Calibri"/>
                        </a:rPr>
                        <a:t> </a:t>
                      </a:r>
                      <a:r>
                        <a:rPr sz="1000" spc="-25" dirty="0">
                          <a:solidFill>
                            <a:srgbClr val="E4D8CE"/>
                          </a:solidFill>
                          <a:latin typeface="Calibri"/>
                          <a:cs typeface="Calibri"/>
                        </a:rPr>
                        <a:t>ft</a:t>
                      </a:r>
                      <a:endParaRPr sz="1000" dirty="0">
                        <a:solidFill>
                          <a:srgbClr val="E4D8CE"/>
                        </a:solidFill>
                        <a:latin typeface="Calibri"/>
                        <a:cs typeface="Calibri"/>
                      </a:endParaRPr>
                    </a:p>
                  </a:txBody>
                  <a:tcPr marL="0" marR="0" marT="107950" marB="0">
                    <a:lnL w="12700">
                      <a:noFill/>
                      <a:prstDash val="solid"/>
                    </a:lnL>
                    <a:lnR w="12700">
                      <a:noFill/>
                      <a:prstDash val="solid"/>
                    </a:lnR>
                    <a:lnT w="12700">
                      <a:noFill/>
                      <a:prstDash val="solid"/>
                    </a:lnT>
                    <a:lnB w="12700">
                      <a:noFill/>
                      <a:prstDash val="solid"/>
                    </a:lnB>
                    <a:lnTlToBr w="12700" cmpd="sng">
                      <a:noFill/>
                      <a:prstDash val="solid"/>
                    </a:lnTlToBr>
                    <a:lnBlToTr w="12700" cmpd="sng">
                      <a:noFill/>
                      <a:prstDash val="solid"/>
                    </a:lnBlToTr>
                    <a:solidFill>
                      <a:srgbClr val="5A5959"/>
                    </a:solidFill>
                  </a:tcPr>
                </a:tc>
                <a:tc>
                  <a:txBody>
                    <a:bodyPr/>
                    <a:lstStyle/>
                    <a:p>
                      <a:pPr marL="91440">
                        <a:lnSpc>
                          <a:spcPct val="100000"/>
                        </a:lnSpc>
                        <a:spcBef>
                          <a:spcPts val="850"/>
                        </a:spcBef>
                      </a:pPr>
                      <a:r>
                        <a:rPr sz="1000" dirty="0">
                          <a:solidFill>
                            <a:srgbClr val="E4D8CE"/>
                          </a:solidFill>
                          <a:latin typeface="Calibri"/>
                          <a:cs typeface="Calibri"/>
                        </a:rPr>
                        <a:t>Area</a:t>
                      </a:r>
                      <a:r>
                        <a:rPr sz="1000" spc="40" dirty="0">
                          <a:solidFill>
                            <a:srgbClr val="E4D8CE"/>
                          </a:solidFill>
                          <a:latin typeface="Calibri"/>
                          <a:cs typeface="Calibri"/>
                        </a:rPr>
                        <a:t> </a:t>
                      </a:r>
                      <a:r>
                        <a:rPr sz="1000" dirty="0">
                          <a:solidFill>
                            <a:srgbClr val="E4D8CE"/>
                          </a:solidFill>
                          <a:latin typeface="Calibri"/>
                          <a:cs typeface="Calibri"/>
                        </a:rPr>
                        <a:t>sq</a:t>
                      </a:r>
                      <a:r>
                        <a:rPr sz="1000" spc="65" dirty="0">
                          <a:solidFill>
                            <a:srgbClr val="E4D8CE"/>
                          </a:solidFill>
                          <a:latin typeface="Calibri"/>
                          <a:cs typeface="Calibri"/>
                        </a:rPr>
                        <a:t> </a:t>
                      </a:r>
                      <a:r>
                        <a:rPr sz="1000" spc="-50" dirty="0">
                          <a:solidFill>
                            <a:srgbClr val="E4D8CE"/>
                          </a:solidFill>
                          <a:latin typeface="Calibri"/>
                          <a:cs typeface="Calibri"/>
                        </a:rPr>
                        <a:t>m</a:t>
                      </a:r>
                      <a:endParaRPr sz="1000" dirty="0">
                        <a:solidFill>
                          <a:srgbClr val="E4D8CE"/>
                        </a:solidFill>
                        <a:latin typeface="Calibri"/>
                        <a:cs typeface="Calibri"/>
                      </a:endParaRPr>
                    </a:p>
                  </a:txBody>
                  <a:tcPr marL="0" marR="0" marT="107950" marB="0">
                    <a:lnL w="12700">
                      <a:noFill/>
                      <a:prstDash val="solid"/>
                    </a:lnL>
                    <a:lnR w="12700" cap="flat" cmpd="sng" algn="ctr">
                      <a:noFill/>
                      <a:prstDash val="solid"/>
                      <a:round/>
                      <a:headEnd type="none" w="med" len="med"/>
                      <a:tailEnd type="none" w="med" len="med"/>
                    </a:lnR>
                    <a:lnT w="12700">
                      <a:noFill/>
                      <a:prstDash val="solid"/>
                    </a:lnT>
                    <a:lnB w="12700">
                      <a:noFill/>
                      <a:prstDash val="solid"/>
                    </a:lnB>
                    <a:lnTlToBr w="12700" cmpd="sng">
                      <a:noFill/>
                      <a:prstDash val="solid"/>
                    </a:lnTlToBr>
                    <a:lnBlToTr w="12700" cmpd="sng">
                      <a:noFill/>
                      <a:prstDash val="solid"/>
                    </a:lnBlToTr>
                    <a:solidFill>
                      <a:srgbClr val="5A5959"/>
                    </a:solidFill>
                  </a:tcPr>
                </a:tc>
                <a:tc>
                  <a:txBody>
                    <a:bodyPr/>
                    <a:lstStyle/>
                    <a:p>
                      <a:pPr marL="91440">
                        <a:lnSpc>
                          <a:spcPct val="100000"/>
                        </a:lnSpc>
                        <a:spcBef>
                          <a:spcPts val="850"/>
                        </a:spcBef>
                      </a:pPr>
                      <a:r>
                        <a:rPr lang="en-GB" sz="1000" dirty="0">
                          <a:solidFill>
                            <a:srgbClr val="E4D8CE"/>
                          </a:solidFill>
                          <a:latin typeface="Calibri"/>
                          <a:cs typeface="Calibri"/>
                        </a:rPr>
                        <a:t>Desks </a:t>
                      </a:r>
                      <a:endParaRPr sz="1000" dirty="0">
                        <a:solidFill>
                          <a:srgbClr val="E4D8CE"/>
                        </a:solidFill>
                        <a:latin typeface="Calibri"/>
                        <a:cs typeface="Calibri"/>
                      </a:endParaRPr>
                    </a:p>
                  </a:txBody>
                  <a:tcPr marL="0" marR="0" marT="107950" marB="0">
                    <a:lnL w="12700">
                      <a:noFill/>
                      <a:prstDash val="solid"/>
                    </a:lnL>
                    <a:lnR w="12700">
                      <a:noFill/>
                      <a:prstDash val="solid"/>
                    </a:lnR>
                    <a:lnT w="12700">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A5959"/>
                    </a:solidFill>
                  </a:tcPr>
                </a:tc>
                <a:extLst>
                  <a:ext uri="{0D108BD9-81ED-4DB2-BD59-A6C34878D82A}">
                    <a16:rowId xmlns:a16="http://schemas.microsoft.com/office/drawing/2014/main" val="10000"/>
                  </a:ext>
                </a:extLst>
              </a:tr>
              <a:tr h="388642">
                <a:tc>
                  <a:txBody>
                    <a:bodyPr/>
                    <a:lstStyle/>
                    <a:p>
                      <a:pPr marL="91440">
                        <a:lnSpc>
                          <a:spcPct val="100000"/>
                        </a:lnSpc>
                        <a:spcBef>
                          <a:spcPts val="850"/>
                        </a:spcBef>
                      </a:pPr>
                      <a:r>
                        <a:rPr lang="en-GB" sz="1000" spc="-10" dirty="0">
                          <a:solidFill>
                            <a:srgbClr val="5A5959"/>
                          </a:solidFill>
                          <a:latin typeface="Calibri"/>
                          <a:cs typeface="Calibri"/>
                        </a:rPr>
                        <a:t>Fifth</a:t>
                      </a:r>
                    </a:p>
                  </a:txBody>
                  <a:tcPr marL="0" marR="0" marT="107950" marB="0">
                    <a:lnL w="12700">
                      <a:noFill/>
                      <a:prstDash val="solid"/>
                    </a:lnL>
                    <a:lnR w="12700">
                      <a:noFill/>
                      <a:prstDash val="solid"/>
                    </a:lnR>
                    <a:lnT w="12700">
                      <a:noFill/>
                      <a:prstDash val="solid"/>
                    </a:lnT>
                    <a:lnB w="12700">
                      <a:noFill/>
                      <a:prstDash val="solid"/>
                    </a:lnB>
                    <a:lnTlToBr w="12700" cmpd="sng">
                      <a:noFill/>
                      <a:prstDash val="solid"/>
                    </a:lnTlToBr>
                    <a:lnBlToTr w="12700" cmpd="sng">
                      <a:noFill/>
                      <a:prstDash val="solid"/>
                    </a:lnBlToTr>
                    <a:solidFill>
                      <a:srgbClr val="CBBDB5"/>
                    </a:solidFill>
                  </a:tcPr>
                </a:tc>
                <a:tc>
                  <a:txBody>
                    <a:bodyPr/>
                    <a:lstStyle/>
                    <a:p>
                      <a:pPr marL="91440">
                        <a:lnSpc>
                          <a:spcPct val="100000"/>
                        </a:lnSpc>
                        <a:spcBef>
                          <a:spcPts val="850"/>
                        </a:spcBef>
                      </a:pPr>
                      <a:r>
                        <a:rPr lang="en-GB" sz="1000" dirty="0">
                          <a:solidFill>
                            <a:srgbClr val="5A5959"/>
                          </a:solidFill>
                          <a:latin typeface="Calibri"/>
                          <a:cs typeface="Calibri"/>
                        </a:rPr>
                        <a:t>634</a:t>
                      </a:r>
                    </a:p>
                  </a:txBody>
                  <a:tcPr marL="0" marR="0" marT="107950" marB="0">
                    <a:lnL w="12700">
                      <a:noFill/>
                      <a:prstDash val="solid"/>
                    </a:lnL>
                    <a:lnR w="12700">
                      <a:noFill/>
                      <a:prstDash val="solid"/>
                    </a:lnR>
                    <a:lnT w="12700">
                      <a:noFill/>
                      <a:prstDash val="solid"/>
                    </a:lnT>
                    <a:lnB w="12700">
                      <a:noFill/>
                      <a:prstDash val="solid"/>
                    </a:lnB>
                    <a:lnTlToBr w="12700" cmpd="sng">
                      <a:noFill/>
                      <a:prstDash val="solid"/>
                    </a:lnTlToBr>
                    <a:lnBlToTr w="12700" cmpd="sng">
                      <a:noFill/>
                      <a:prstDash val="solid"/>
                    </a:lnBlToTr>
                    <a:solidFill>
                      <a:srgbClr val="CBBDB5"/>
                    </a:solidFill>
                  </a:tcPr>
                </a:tc>
                <a:tc>
                  <a:txBody>
                    <a:bodyPr/>
                    <a:lstStyle/>
                    <a:p>
                      <a:pPr marL="91440">
                        <a:lnSpc>
                          <a:spcPct val="100000"/>
                        </a:lnSpc>
                        <a:spcBef>
                          <a:spcPts val="850"/>
                        </a:spcBef>
                      </a:pPr>
                      <a:r>
                        <a:rPr lang="en-GB" sz="1000" dirty="0">
                          <a:solidFill>
                            <a:srgbClr val="5A5959"/>
                          </a:solidFill>
                          <a:latin typeface="Calibri"/>
                          <a:cs typeface="Calibri"/>
                        </a:rPr>
                        <a:t>59</a:t>
                      </a:r>
                    </a:p>
                  </a:txBody>
                  <a:tcPr marL="0" marR="0" marT="107950" marB="0">
                    <a:lnL w="12700">
                      <a:noFill/>
                      <a:prstDash val="solid"/>
                    </a:lnL>
                    <a:lnR w="12700" cap="flat" cmpd="sng" algn="ctr">
                      <a:noFill/>
                      <a:prstDash val="solid"/>
                      <a:round/>
                      <a:headEnd type="none" w="med" len="med"/>
                      <a:tailEnd type="none" w="med" len="med"/>
                    </a:lnR>
                    <a:lnT w="12700">
                      <a:noFill/>
                      <a:prstDash val="solid"/>
                    </a:lnT>
                    <a:lnB w="12700">
                      <a:noFill/>
                      <a:prstDash val="solid"/>
                    </a:lnB>
                    <a:lnTlToBr w="12700" cmpd="sng">
                      <a:noFill/>
                      <a:prstDash val="solid"/>
                    </a:lnTlToBr>
                    <a:lnBlToTr w="12700" cmpd="sng">
                      <a:noFill/>
                      <a:prstDash val="solid"/>
                    </a:lnBlToTr>
                    <a:solidFill>
                      <a:srgbClr val="CBBDB5"/>
                    </a:solidFill>
                  </a:tcPr>
                </a:tc>
                <a:tc>
                  <a:txBody>
                    <a:bodyPr/>
                    <a:lstStyle/>
                    <a:p>
                      <a:pPr marL="91440">
                        <a:lnSpc>
                          <a:spcPct val="100000"/>
                        </a:lnSpc>
                        <a:spcBef>
                          <a:spcPts val="850"/>
                        </a:spcBef>
                      </a:pPr>
                      <a:r>
                        <a:rPr lang="en-GB" sz="1000" dirty="0">
                          <a:solidFill>
                            <a:srgbClr val="5A5959"/>
                          </a:solidFill>
                          <a:latin typeface="Calibri"/>
                          <a:cs typeface="Calibri"/>
                        </a:rPr>
                        <a:t>12</a:t>
                      </a:r>
                    </a:p>
                  </a:txBody>
                  <a:tcPr marL="0" marR="0" marT="107950" marB="0">
                    <a:lnL w="12700">
                      <a:noFill/>
                      <a:prstDash val="solid"/>
                    </a:lnL>
                    <a:lnR w="12700">
                      <a:noFill/>
                      <a:prstDash val="solid"/>
                    </a:lnR>
                    <a:lnT w="12700" cap="flat" cmpd="sng" algn="ctr">
                      <a:noFill/>
                      <a:prstDash val="solid"/>
                      <a:round/>
                      <a:headEnd type="none" w="med" len="med"/>
                      <a:tailEnd type="none" w="med" len="med"/>
                    </a:lnT>
                    <a:lnB w="12700">
                      <a:noFill/>
                      <a:prstDash val="solid"/>
                    </a:lnB>
                    <a:lnTlToBr w="12700" cmpd="sng">
                      <a:noFill/>
                      <a:prstDash val="solid"/>
                    </a:lnTlToBr>
                    <a:lnBlToTr w="12700" cmpd="sng">
                      <a:noFill/>
                      <a:prstDash val="solid"/>
                    </a:lnBlToTr>
                    <a:solidFill>
                      <a:srgbClr val="CBBDB5"/>
                    </a:solidFill>
                  </a:tcPr>
                </a:tc>
                <a:extLst>
                  <a:ext uri="{0D108BD9-81ED-4DB2-BD59-A6C34878D82A}">
                    <a16:rowId xmlns:a16="http://schemas.microsoft.com/office/drawing/2014/main" val="10001"/>
                  </a:ext>
                </a:extLst>
              </a:tr>
              <a:tr h="388642">
                <a:tc>
                  <a:txBody>
                    <a:bodyPr/>
                    <a:lstStyle/>
                    <a:p>
                      <a:pPr marL="91440">
                        <a:lnSpc>
                          <a:spcPct val="100000"/>
                        </a:lnSpc>
                        <a:spcBef>
                          <a:spcPts val="850"/>
                        </a:spcBef>
                      </a:pPr>
                      <a:r>
                        <a:rPr lang="en-GB" sz="1000" spc="-10" dirty="0">
                          <a:solidFill>
                            <a:srgbClr val="5A5959"/>
                          </a:solidFill>
                          <a:latin typeface="Calibri"/>
                          <a:cs typeface="Calibri"/>
                        </a:rPr>
                        <a:t>Lower Ground </a:t>
                      </a:r>
                    </a:p>
                  </a:txBody>
                  <a:tcPr marL="0" marR="0" marT="107950" marB="0">
                    <a:lnL w="12700">
                      <a:noFill/>
                      <a:prstDash val="solid"/>
                    </a:lnL>
                    <a:lnR w="12700">
                      <a:noFill/>
                      <a:prstDash val="solid"/>
                    </a:lnR>
                    <a:lnT w="12700">
                      <a:noFill/>
                      <a:prstDash val="solid"/>
                    </a:lnT>
                    <a:lnB w="12700">
                      <a:noFill/>
                      <a:prstDash val="solid"/>
                    </a:lnB>
                    <a:lnTlToBr w="12700" cmpd="sng">
                      <a:noFill/>
                      <a:prstDash val="solid"/>
                    </a:lnTlToBr>
                    <a:lnBlToTr w="12700" cmpd="sng">
                      <a:noFill/>
                      <a:prstDash val="solid"/>
                    </a:lnBlToTr>
                    <a:solidFill>
                      <a:srgbClr val="CBBDB5"/>
                    </a:solidFill>
                  </a:tcPr>
                </a:tc>
                <a:tc>
                  <a:txBody>
                    <a:bodyPr/>
                    <a:lstStyle/>
                    <a:p>
                      <a:pPr marL="91440">
                        <a:lnSpc>
                          <a:spcPct val="100000"/>
                        </a:lnSpc>
                        <a:spcBef>
                          <a:spcPts val="850"/>
                        </a:spcBef>
                      </a:pPr>
                      <a:r>
                        <a:rPr lang="en-GB" sz="1000" dirty="0">
                          <a:solidFill>
                            <a:srgbClr val="5A5959"/>
                          </a:solidFill>
                          <a:latin typeface="Calibri"/>
                          <a:cs typeface="Calibri"/>
                        </a:rPr>
                        <a:t>925</a:t>
                      </a:r>
                    </a:p>
                  </a:txBody>
                  <a:tcPr marL="0" marR="0" marT="107950" marB="0">
                    <a:lnL w="12700">
                      <a:noFill/>
                      <a:prstDash val="solid"/>
                    </a:lnL>
                    <a:lnR w="12700">
                      <a:noFill/>
                      <a:prstDash val="solid"/>
                    </a:lnR>
                    <a:lnT w="12700">
                      <a:noFill/>
                      <a:prstDash val="solid"/>
                    </a:lnT>
                    <a:lnB w="12700">
                      <a:noFill/>
                      <a:prstDash val="solid"/>
                    </a:lnB>
                    <a:lnTlToBr w="12700" cmpd="sng">
                      <a:noFill/>
                      <a:prstDash val="solid"/>
                    </a:lnTlToBr>
                    <a:lnBlToTr w="12700" cmpd="sng">
                      <a:noFill/>
                      <a:prstDash val="solid"/>
                    </a:lnBlToTr>
                    <a:solidFill>
                      <a:srgbClr val="CBBDB5"/>
                    </a:solidFill>
                  </a:tcPr>
                </a:tc>
                <a:tc>
                  <a:txBody>
                    <a:bodyPr/>
                    <a:lstStyle/>
                    <a:p>
                      <a:pPr marL="91440">
                        <a:lnSpc>
                          <a:spcPct val="100000"/>
                        </a:lnSpc>
                        <a:spcBef>
                          <a:spcPts val="850"/>
                        </a:spcBef>
                      </a:pPr>
                      <a:r>
                        <a:rPr lang="en-GB" sz="1000" dirty="0">
                          <a:solidFill>
                            <a:srgbClr val="5A5959"/>
                          </a:solidFill>
                          <a:latin typeface="Calibri"/>
                          <a:cs typeface="Calibri"/>
                        </a:rPr>
                        <a:t>86</a:t>
                      </a:r>
                    </a:p>
                  </a:txBody>
                  <a:tcPr marL="0" marR="0" marT="107950" marB="0">
                    <a:lnL w="12700">
                      <a:noFill/>
                      <a:prstDash val="solid"/>
                    </a:lnL>
                    <a:lnR w="12700" cap="flat" cmpd="sng" algn="ctr">
                      <a:noFill/>
                      <a:prstDash val="solid"/>
                      <a:round/>
                      <a:headEnd type="none" w="med" len="med"/>
                      <a:tailEnd type="none" w="med" len="med"/>
                    </a:lnR>
                    <a:lnT w="12700">
                      <a:noFill/>
                      <a:prstDash val="solid"/>
                    </a:lnT>
                    <a:lnB w="12700">
                      <a:noFill/>
                      <a:prstDash val="solid"/>
                    </a:lnB>
                    <a:lnTlToBr w="12700" cmpd="sng">
                      <a:noFill/>
                      <a:prstDash val="solid"/>
                    </a:lnTlToBr>
                    <a:lnBlToTr w="12700" cmpd="sng">
                      <a:noFill/>
                      <a:prstDash val="solid"/>
                    </a:lnBlToTr>
                    <a:solidFill>
                      <a:srgbClr val="CBBDB5"/>
                    </a:solidFill>
                  </a:tcPr>
                </a:tc>
                <a:tc>
                  <a:txBody>
                    <a:bodyPr/>
                    <a:lstStyle/>
                    <a:p>
                      <a:pPr marL="91440">
                        <a:lnSpc>
                          <a:spcPct val="100000"/>
                        </a:lnSpc>
                        <a:spcBef>
                          <a:spcPts val="850"/>
                        </a:spcBef>
                      </a:pPr>
                      <a:r>
                        <a:rPr lang="en-GB" sz="1000" dirty="0">
                          <a:solidFill>
                            <a:srgbClr val="5A5959"/>
                          </a:solidFill>
                          <a:latin typeface="Calibri"/>
                          <a:cs typeface="Calibri"/>
                        </a:rPr>
                        <a:t>TBD</a:t>
                      </a:r>
                    </a:p>
                  </a:txBody>
                  <a:tcPr marL="0" marR="0" marT="107950" marB="0">
                    <a:lnL w="12700">
                      <a:noFill/>
                      <a:prstDash val="solid"/>
                    </a:lnL>
                    <a:lnR w="12700">
                      <a:noFill/>
                      <a:prstDash val="solid"/>
                    </a:lnR>
                    <a:lnT w="12700" cap="flat" cmpd="sng" algn="ctr">
                      <a:noFill/>
                      <a:prstDash val="solid"/>
                      <a:round/>
                      <a:headEnd type="none" w="med" len="med"/>
                      <a:tailEnd type="none" w="med" len="med"/>
                    </a:lnT>
                    <a:lnB w="12700">
                      <a:noFill/>
                      <a:prstDash val="solid"/>
                    </a:lnB>
                    <a:lnTlToBr w="12700" cmpd="sng">
                      <a:noFill/>
                      <a:prstDash val="solid"/>
                    </a:lnTlToBr>
                    <a:lnBlToTr w="12700" cmpd="sng">
                      <a:noFill/>
                      <a:prstDash val="solid"/>
                    </a:lnBlToTr>
                    <a:solidFill>
                      <a:srgbClr val="CBBDB5"/>
                    </a:solidFill>
                  </a:tcPr>
                </a:tc>
                <a:extLst>
                  <a:ext uri="{0D108BD9-81ED-4DB2-BD59-A6C34878D82A}">
                    <a16:rowId xmlns:a16="http://schemas.microsoft.com/office/drawing/2014/main" val="95199285"/>
                  </a:ext>
                </a:extLst>
              </a:tr>
            </a:tbl>
          </a:graphicData>
        </a:graphic>
      </p:graphicFrame>
      <p:sp>
        <p:nvSpPr>
          <p:cNvPr id="14" name="object 6">
            <a:extLst>
              <a:ext uri="{FF2B5EF4-FFF2-40B4-BE49-F238E27FC236}">
                <a16:creationId xmlns:a16="http://schemas.microsoft.com/office/drawing/2014/main" id="{48DB50A9-9DF2-A422-115B-2A6F4E905B3D}"/>
              </a:ext>
            </a:extLst>
          </p:cNvPr>
          <p:cNvSpPr txBox="1">
            <a:spLocks/>
          </p:cNvSpPr>
          <p:nvPr/>
        </p:nvSpPr>
        <p:spPr>
          <a:xfrm>
            <a:off x="452918" y="1737318"/>
            <a:ext cx="4893782" cy="290464"/>
          </a:xfrm>
          <a:prstGeom prst="rect">
            <a:avLst/>
          </a:prstGeom>
        </p:spPr>
        <p:txBody>
          <a:bodyPr vert="horz" wrap="square" lIns="0" tIns="13335" rIns="0" bIns="0" rtlCol="0" anchor="ctr">
            <a:spAutoFit/>
          </a:bodyPr>
          <a:lstStyle>
            <a:lvl1pPr algn="l" defTabSz="1009223" rtl="0" eaLnBrk="1" latinLnBrk="0" hangingPunct="1">
              <a:lnSpc>
                <a:spcPct val="90000"/>
              </a:lnSpc>
              <a:spcBef>
                <a:spcPct val="0"/>
              </a:spcBef>
              <a:buNone/>
              <a:defRPr sz="4856" kern="1200">
                <a:solidFill>
                  <a:schemeClr val="tx1"/>
                </a:solidFill>
                <a:latin typeface="+mj-lt"/>
                <a:ea typeface="+mj-ea"/>
                <a:cs typeface="+mj-cs"/>
              </a:defRPr>
            </a:lvl1pPr>
          </a:lstStyle>
          <a:p>
            <a:pPr marL="12700">
              <a:lnSpc>
                <a:spcPct val="100000"/>
              </a:lnSpc>
              <a:spcBef>
                <a:spcPts val="105"/>
              </a:spcBef>
            </a:pPr>
            <a:r>
              <a:rPr lang="en-GB" sz="1800" dirty="0">
                <a:solidFill>
                  <a:srgbClr val="5A5959"/>
                </a:solidFill>
                <a:latin typeface="Lust" panose="02000000000000000000" pitchFamily="50" charset="0"/>
                <a:ea typeface="Source Sans Pro Black" panose="020B0803030403020204" pitchFamily="34" charset="0"/>
                <a:cs typeface="Gisha" panose="020B0502040204020203" pitchFamily="34" charset="-79"/>
              </a:rPr>
              <a:t>Schedule of Areas</a:t>
            </a:r>
          </a:p>
        </p:txBody>
      </p:sp>
      <p:sp>
        <p:nvSpPr>
          <p:cNvPr id="15" name="object 2416">
            <a:extLst>
              <a:ext uri="{FF2B5EF4-FFF2-40B4-BE49-F238E27FC236}">
                <a16:creationId xmlns:a16="http://schemas.microsoft.com/office/drawing/2014/main" id="{7F46DCC2-56F8-3055-3F36-3103BA912092}"/>
              </a:ext>
            </a:extLst>
          </p:cNvPr>
          <p:cNvSpPr txBox="1"/>
          <p:nvPr/>
        </p:nvSpPr>
        <p:spPr>
          <a:xfrm>
            <a:off x="2531902" y="3005933"/>
            <a:ext cx="2358493" cy="289823"/>
          </a:xfrm>
          <a:prstGeom prst="rect">
            <a:avLst/>
          </a:prstGeom>
        </p:spPr>
        <p:txBody>
          <a:bodyPr vert="horz" wrap="square" lIns="0" tIns="12700" rIns="0" bIns="0" rtlCol="0">
            <a:spAutoFit/>
          </a:bodyPr>
          <a:lstStyle/>
          <a:p>
            <a:pPr marL="12700">
              <a:lnSpc>
                <a:spcPct val="100000"/>
              </a:lnSpc>
              <a:spcBef>
                <a:spcPts val="100"/>
              </a:spcBef>
            </a:pPr>
            <a:r>
              <a:rPr lang="en-GB" dirty="0">
                <a:solidFill>
                  <a:srgbClr val="5A5959"/>
                </a:solidFill>
                <a:latin typeface="Lust" panose="02000000000000000000" pitchFamily="50" charset="0"/>
                <a:ea typeface="Source Sans Pro Black" panose="020B0803030403020204" pitchFamily="34" charset="0"/>
                <a:cs typeface="Gisha" panose="020B0502040204020203" pitchFamily="34" charset="-79"/>
              </a:rPr>
              <a:t>Costs</a:t>
            </a:r>
          </a:p>
        </p:txBody>
      </p:sp>
      <p:sp>
        <p:nvSpPr>
          <p:cNvPr id="16" name="object 11">
            <a:extLst>
              <a:ext uri="{FF2B5EF4-FFF2-40B4-BE49-F238E27FC236}">
                <a16:creationId xmlns:a16="http://schemas.microsoft.com/office/drawing/2014/main" id="{79B3523C-5AF9-7D28-EFBA-37BAE2EDAED9}"/>
              </a:ext>
            </a:extLst>
          </p:cNvPr>
          <p:cNvSpPr txBox="1"/>
          <p:nvPr/>
        </p:nvSpPr>
        <p:spPr>
          <a:xfrm>
            <a:off x="2531902" y="3365943"/>
            <a:ext cx="3248638" cy="666208"/>
          </a:xfrm>
          <a:prstGeom prst="rect">
            <a:avLst/>
          </a:prstGeom>
        </p:spPr>
        <p:txBody>
          <a:bodyPr vert="horz" wrap="square" lIns="0" tIns="12065" rIns="0" bIns="0" rtlCol="0">
            <a:spAutoFit/>
          </a:bodyPr>
          <a:lstStyle/>
          <a:p>
            <a:pPr marL="38100">
              <a:lnSpc>
                <a:spcPct val="100000"/>
              </a:lnSpc>
              <a:spcBef>
                <a:spcPts val="95"/>
              </a:spcBef>
              <a:buClr>
                <a:schemeClr val="bg1"/>
              </a:buClr>
              <a:tabLst>
                <a:tab pos="1073150" algn="l"/>
              </a:tabLst>
            </a:pPr>
            <a:r>
              <a:rPr lang="en-GB" sz="1000" dirty="0">
                <a:solidFill>
                  <a:srgbClr val="5A5959"/>
                </a:solidFill>
                <a:latin typeface="Quire Sans" panose="020B0502040400020003" pitchFamily="34" charset="0"/>
                <a:cs typeface="Quire Sans" panose="020B0502040400020003" pitchFamily="34" charset="0"/>
              </a:rPr>
              <a:t>What is included:</a:t>
            </a:r>
          </a:p>
          <a:p>
            <a:pPr marL="209550" indent="-171450">
              <a:lnSpc>
                <a:spcPct val="100000"/>
              </a:lnSpc>
              <a:spcBef>
                <a:spcPts val="95"/>
              </a:spcBef>
              <a:buClr>
                <a:schemeClr val="bg1"/>
              </a:buClr>
              <a:buFont typeface="Wingdings" panose="05000000000000000000" pitchFamily="2" charset="2"/>
              <a:buChar char="Ø"/>
              <a:tabLst>
                <a:tab pos="1073150" algn="l"/>
              </a:tabLst>
            </a:pPr>
            <a:r>
              <a:rPr lang="en-GB" sz="1000" dirty="0">
                <a:solidFill>
                  <a:srgbClr val="5A5959"/>
                </a:solidFill>
                <a:latin typeface="Quire Sans" panose="020B0502040400020003" pitchFamily="34" charset="0"/>
                <a:cs typeface="Quire Sans" panose="020B0502040400020003" pitchFamily="34" charset="0"/>
              </a:rPr>
              <a:t>Rent: £52.50 </a:t>
            </a:r>
            <a:r>
              <a:rPr lang="en-GB" sz="1000" dirty="0" err="1">
                <a:solidFill>
                  <a:srgbClr val="5A5959"/>
                </a:solidFill>
                <a:latin typeface="Quire Sans" panose="020B0502040400020003" pitchFamily="34" charset="0"/>
                <a:cs typeface="Quire Sans" panose="020B0502040400020003" pitchFamily="34" charset="0"/>
              </a:rPr>
              <a:t>psf</a:t>
            </a:r>
            <a:endParaRPr lang="en-GB" sz="1000" dirty="0">
              <a:solidFill>
                <a:srgbClr val="5A5959"/>
              </a:solidFill>
              <a:latin typeface="Quire Sans" panose="020B0502040400020003" pitchFamily="34" charset="0"/>
              <a:cs typeface="Quire Sans" panose="020B0502040400020003" pitchFamily="34" charset="0"/>
            </a:endParaRPr>
          </a:p>
          <a:p>
            <a:pPr marL="209550" indent="-171450">
              <a:lnSpc>
                <a:spcPct val="100000"/>
              </a:lnSpc>
              <a:spcBef>
                <a:spcPts val="95"/>
              </a:spcBef>
              <a:buClr>
                <a:schemeClr val="bg1"/>
              </a:buClr>
              <a:buFont typeface="Wingdings" panose="05000000000000000000" pitchFamily="2" charset="2"/>
              <a:buChar char="Ø"/>
              <a:tabLst>
                <a:tab pos="1073150" algn="l"/>
              </a:tabLst>
            </a:pPr>
            <a:r>
              <a:rPr lang="en-GB" sz="1000" dirty="0">
                <a:solidFill>
                  <a:srgbClr val="5A5959"/>
                </a:solidFill>
                <a:latin typeface="Quire Sans" panose="020B0502040400020003" pitchFamily="34" charset="0"/>
                <a:cs typeface="Quire Sans" panose="020B0502040400020003" pitchFamily="34" charset="0"/>
              </a:rPr>
              <a:t>Service Charge: £24.12 </a:t>
            </a:r>
            <a:r>
              <a:rPr lang="en-GB" sz="1000" dirty="0" err="1">
                <a:solidFill>
                  <a:srgbClr val="5A5959"/>
                </a:solidFill>
                <a:latin typeface="Quire Sans" panose="020B0502040400020003" pitchFamily="34" charset="0"/>
                <a:cs typeface="Quire Sans" panose="020B0502040400020003" pitchFamily="34" charset="0"/>
              </a:rPr>
              <a:t>psf</a:t>
            </a:r>
            <a:endParaRPr lang="en-GB" sz="1000" dirty="0">
              <a:solidFill>
                <a:srgbClr val="5A5959"/>
              </a:solidFill>
              <a:latin typeface="Quire Sans" panose="020B0502040400020003" pitchFamily="34" charset="0"/>
              <a:cs typeface="Quire Sans" panose="020B0502040400020003" pitchFamily="34" charset="0"/>
            </a:endParaRPr>
          </a:p>
          <a:p>
            <a:pPr marL="209550" indent="-171450">
              <a:lnSpc>
                <a:spcPct val="100000"/>
              </a:lnSpc>
              <a:spcBef>
                <a:spcPts val="95"/>
              </a:spcBef>
              <a:buClr>
                <a:schemeClr val="bg1"/>
              </a:buClr>
              <a:buFont typeface="Wingdings" panose="05000000000000000000" pitchFamily="2" charset="2"/>
              <a:buChar char="Ø"/>
              <a:tabLst>
                <a:tab pos="1073150" algn="l"/>
              </a:tabLst>
            </a:pPr>
            <a:r>
              <a:rPr lang="en-GB" sz="1000" dirty="0">
                <a:solidFill>
                  <a:srgbClr val="5A5959"/>
                </a:solidFill>
                <a:latin typeface="Quire Sans" panose="020B0502040400020003" pitchFamily="34" charset="0"/>
                <a:cs typeface="Quire Sans" panose="020B0502040400020003" pitchFamily="34" charset="0"/>
              </a:rPr>
              <a:t> Business Rates: £17.60 </a:t>
            </a:r>
            <a:r>
              <a:rPr lang="en-GB" sz="1000" dirty="0" err="1">
                <a:solidFill>
                  <a:srgbClr val="5A5959"/>
                </a:solidFill>
                <a:latin typeface="Quire Sans" panose="020B0502040400020003" pitchFamily="34" charset="0"/>
                <a:cs typeface="Quire Sans" panose="020B0502040400020003" pitchFamily="34" charset="0"/>
              </a:rPr>
              <a:t>psf</a:t>
            </a:r>
            <a:endParaRPr lang="en-GB" sz="1000" dirty="0">
              <a:solidFill>
                <a:srgbClr val="5A5959"/>
              </a:solidFill>
              <a:latin typeface="Quire Sans" panose="020B0502040400020003" pitchFamily="34" charset="0"/>
              <a:cs typeface="Quire Sans" panose="020B0502040400020003" pitchFamily="34" charset="0"/>
            </a:endParaRPr>
          </a:p>
        </p:txBody>
      </p:sp>
      <p:pic>
        <p:nvPicPr>
          <p:cNvPr id="23" name="Picture 22">
            <a:extLst>
              <a:ext uri="{FF2B5EF4-FFF2-40B4-BE49-F238E27FC236}">
                <a16:creationId xmlns:a16="http://schemas.microsoft.com/office/drawing/2014/main" id="{31B9DC00-9F42-5626-948E-63CC36217271}"/>
              </a:ext>
            </a:extLst>
          </p:cNvPr>
          <p:cNvPicPr>
            <a:picLocks noChangeAspect="1"/>
          </p:cNvPicPr>
          <p:nvPr/>
        </p:nvPicPr>
        <p:blipFill>
          <a:blip r:embed="rId3"/>
          <a:stretch>
            <a:fillRect/>
          </a:stretch>
        </p:blipFill>
        <p:spPr>
          <a:xfrm>
            <a:off x="486317" y="4710227"/>
            <a:ext cx="4326983" cy="2829204"/>
          </a:xfrm>
          <a:prstGeom prst="rect">
            <a:avLst/>
          </a:prstGeom>
        </p:spPr>
      </p:pic>
      <p:sp>
        <p:nvSpPr>
          <p:cNvPr id="11" name="object 11"/>
          <p:cNvSpPr txBox="1"/>
          <p:nvPr/>
        </p:nvSpPr>
        <p:spPr>
          <a:xfrm>
            <a:off x="486317" y="4546600"/>
            <a:ext cx="2705037" cy="290464"/>
          </a:xfrm>
          <a:prstGeom prst="rect">
            <a:avLst/>
          </a:prstGeom>
        </p:spPr>
        <p:txBody>
          <a:bodyPr vert="horz" wrap="square" lIns="0" tIns="13335" rIns="0" bIns="0" rtlCol="0">
            <a:spAutoFit/>
          </a:bodyPr>
          <a:lstStyle/>
          <a:p>
            <a:pPr marL="12700">
              <a:lnSpc>
                <a:spcPct val="100000"/>
              </a:lnSpc>
              <a:spcBef>
                <a:spcPts val="105"/>
              </a:spcBef>
            </a:pPr>
            <a:r>
              <a:rPr lang="en-GB" dirty="0">
                <a:solidFill>
                  <a:srgbClr val="5A5959"/>
                </a:solidFill>
                <a:latin typeface="Lust" panose="02000000000000000000" pitchFamily="50" charset="0"/>
                <a:ea typeface="Source Sans Pro Black" panose="020B0803030403020204" pitchFamily="34" charset="0"/>
                <a:cs typeface="Gisha" panose="020B0502040204020203" pitchFamily="34" charset="-79"/>
              </a:rPr>
              <a:t>Floor Plan</a:t>
            </a:r>
            <a:endParaRPr dirty="0">
              <a:solidFill>
                <a:srgbClr val="5A5959"/>
              </a:solidFill>
              <a:latin typeface="Lust" panose="02000000000000000000" pitchFamily="50" charset="0"/>
              <a:ea typeface="Source Sans Pro Black" panose="020B0803030403020204" pitchFamily="34" charset="0"/>
              <a:cs typeface="Gisha" panose="020B0502040204020203" pitchFamily="34" charset="-79"/>
            </a:endParaRPr>
          </a:p>
        </p:txBody>
      </p:sp>
      <p:pic>
        <p:nvPicPr>
          <p:cNvPr id="25" name="Picture 24">
            <a:extLst>
              <a:ext uri="{FF2B5EF4-FFF2-40B4-BE49-F238E27FC236}">
                <a16:creationId xmlns:a16="http://schemas.microsoft.com/office/drawing/2014/main" id="{47E324C3-EA6F-2F5E-58B1-0FF56918F922}"/>
              </a:ext>
            </a:extLst>
          </p:cNvPr>
          <p:cNvPicPr>
            <a:picLocks noChangeAspect="1"/>
          </p:cNvPicPr>
          <p:nvPr/>
        </p:nvPicPr>
        <p:blipFill>
          <a:blip r:embed="rId4"/>
          <a:stretch>
            <a:fillRect/>
          </a:stretch>
        </p:blipFill>
        <p:spPr>
          <a:xfrm>
            <a:off x="5935856" y="2524554"/>
            <a:ext cx="2138514" cy="1886210"/>
          </a:xfrm>
          <a:prstGeom prst="rect">
            <a:avLst/>
          </a:prstGeom>
        </p:spPr>
      </p:pic>
      <p:pic>
        <p:nvPicPr>
          <p:cNvPr id="26" name="Picture 25">
            <a:extLst>
              <a:ext uri="{FF2B5EF4-FFF2-40B4-BE49-F238E27FC236}">
                <a16:creationId xmlns:a16="http://schemas.microsoft.com/office/drawing/2014/main" id="{5CDC0F6E-FD76-51AA-1FDE-045EC0999B5A}"/>
              </a:ext>
            </a:extLst>
          </p:cNvPr>
          <p:cNvPicPr>
            <a:picLocks noChangeAspect="1"/>
          </p:cNvPicPr>
          <p:nvPr/>
        </p:nvPicPr>
        <p:blipFill>
          <a:blip r:embed="rId5"/>
          <a:stretch>
            <a:fillRect/>
          </a:stretch>
        </p:blipFill>
        <p:spPr>
          <a:xfrm>
            <a:off x="8144564" y="660400"/>
            <a:ext cx="2146590" cy="1777738"/>
          </a:xfrm>
          <a:prstGeom prst="rect">
            <a:avLst/>
          </a:prstGeom>
        </p:spPr>
      </p:pic>
      <p:pic>
        <p:nvPicPr>
          <p:cNvPr id="27" name="object 17">
            <a:extLst>
              <a:ext uri="{FF2B5EF4-FFF2-40B4-BE49-F238E27FC236}">
                <a16:creationId xmlns:a16="http://schemas.microsoft.com/office/drawing/2014/main" id="{385E4D5F-6983-2614-314D-C78449E87539}"/>
              </a:ext>
            </a:extLst>
          </p:cNvPr>
          <p:cNvPicPr/>
          <p:nvPr/>
        </p:nvPicPr>
        <p:blipFill>
          <a:blip r:embed="rId6" cstate="print"/>
          <a:stretch>
            <a:fillRect/>
          </a:stretch>
        </p:blipFill>
        <p:spPr>
          <a:xfrm>
            <a:off x="5935856" y="660400"/>
            <a:ext cx="2138514" cy="1777738"/>
          </a:xfrm>
          <a:prstGeom prst="rect">
            <a:avLst/>
          </a:prstGeom>
        </p:spPr>
      </p:pic>
      <p:pic>
        <p:nvPicPr>
          <p:cNvPr id="28" name="Picture 27">
            <a:extLst>
              <a:ext uri="{FF2B5EF4-FFF2-40B4-BE49-F238E27FC236}">
                <a16:creationId xmlns:a16="http://schemas.microsoft.com/office/drawing/2014/main" id="{018DA35F-A350-B985-E766-01B1F035B825}"/>
              </a:ext>
            </a:extLst>
          </p:cNvPr>
          <p:cNvPicPr>
            <a:picLocks noChangeAspect="1"/>
          </p:cNvPicPr>
          <p:nvPr/>
        </p:nvPicPr>
        <p:blipFill>
          <a:blip r:embed="rId7"/>
          <a:stretch>
            <a:fillRect/>
          </a:stretch>
        </p:blipFill>
        <p:spPr>
          <a:xfrm>
            <a:off x="8144564" y="2524553"/>
            <a:ext cx="2146590" cy="1886210"/>
          </a:xfrm>
          <a:prstGeom prst="rect">
            <a:avLst/>
          </a:prstGeom>
        </p:spPr>
      </p:pic>
      <p:grpSp>
        <p:nvGrpSpPr>
          <p:cNvPr id="13" name="Group 12">
            <a:extLst>
              <a:ext uri="{FF2B5EF4-FFF2-40B4-BE49-F238E27FC236}">
                <a16:creationId xmlns:a16="http://schemas.microsoft.com/office/drawing/2014/main" id="{AB2158D1-83E5-93BF-6A01-11BFADA0C8CE}"/>
              </a:ext>
            </a:extLst>
          </p:cNvPr>
          <p:cNvGrpSpPr/>
          <p:nvPr/>
        </p:nvGrpSpPr>
        <p:grpSpPr>
          <a:xfrm>
            <a:off x="5956300" y="4486964"/>
            <a:ext cx="4334854" cy="2967634"/>
            <a:chOff x="6043139" y="4748478"/>
            <a:chExt cx="3993035" cy="2712250"/>
          </a:xfrm>
        </p:grpSpPr>
        <p:pic>
          <p:nvPicPr>
            <p:cNvPr id="29" name="Picture 28">
              <a:extLst>
                <a:ext uri="{FF2B5EF4-FFF2-40B4-BE49-F238E27FC236}">
                  <a16:creationId xmlns:a16="http://schemas.microsoft.com/office/drawing/2014/main" id="{05C035A0-166A-DF81-6E8A-E9F28B67CF81}"/>
                </a:ext>
              </a:extLst>
            </p:cNvPr>
            <p:cNvPicPr>
              <a:picLocks noChangeAspect="1"/>
            </p:cNvPicPr>
            <p:nvPr/>
          </p:nvPicPr>
          <p:blipFill>
            <a:blip r:embed="rId8"/>
            <a:stretch>
              <a:fillRect/>
            </a:stretch>
          </p:blipFill>
          <p:spPr>
            <a:xfrm>
              <a:off x="6043139" y="4748478"/>
              <a:ext cx="3993035" cy="2712250"/>
            </a:xfrm>
            <a:prstGeom prst="rect">
              <a:avLst/>
            </a:prstGeom>
          </p:spPr>
        </p:pic>
        <p:sp>
          <p:nvSpPr>
            <p:cNvPr id="30" name="Freeform: Shape 29">
              <a:extLst>
                <a:ext uri="{FF2B5EF4-FFF2-40B4-BE49-F238E27FC236}">
                  <a16:creationId xmlns:a16="http://schemas.microsoft.com/office/drawing/2014/main" id="{8AC9F4E2-4CC3-7212-700A-3D49A960E0BF}"/>
                </a:ext>
              </a:extLst>
            </p:cNvPr>
            <p:cNvSpPr/>
            <p:nvPr/>
          </p:nvSpPr>
          <p:spPr>
            <a:xfrm>
              <a:off x="8356600" y="5870575"/>
              <a:ext cx="215900" cy="114300"/>
            </a:xfrm>
            <a:custGeom>
              <a:avLst/>
              <a:gdLst>
                <a:gd name="connsiteX0" fmla="*/ 0 w 215900"/>
                <a:gd name="connsiteY0" fmla="*/ 114300 h 114300"/>
                <a:gd name="connsiteX1" fmla="*/ 215900 w 215900"/>
                <a:gd name="connsiteY1" fmla="*/ 104775 h 114300"/>
                <a:gd name="connsiteX2" fmla="*/ 212725 w 215900"/>
                <a:gd name="connsiteY2" fmla="*/ 0 h 114300"/>
                <a:gd name="connsiteX3" fmla="*/ 0 w 215900"/>
                <a:gd name="connsiteY3" fmla="*/ 9525 h 114300"/>
                <a:gd name="connsiteX4" fmla="*/ 0 w 215900"/>
                <a:gd name="connsiteY4" fmla="*/ 11430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114300">
                  <a:moveTo>
                    <a:pt x="0" y="114300"/>
                  </a:moveTo>
                  <a:lnTo>
                    <a:pt x="215900" y="104775"/>
                  </a:lnTo>
                  <a:cubicBezTo>
                    <a:pt x="214842" y="69850"/>
                    <a:pt x="213783" y="34925"/>
                    <a:pt x="212725" y="0"/>
                  </a:cubicBezTo>
                  <a:lnTo>
                    <a:pt x="0" y="9525"/>
                  </a:lnTo>
                  <a:lnTo>
                    <a:pt x="0" y="114300"/>
                  </a:lnTo>
                  <a:close/>
                </a:path>
              </a:pathLst>
            </a:custGeom>
            <a:solidFill>
              <a:srgbClr val="5A5959"/>
            </a:solidFill>
            <a:ln>
              <a:solidFill>
                <a:srgbClr val="5A59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21733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45673B-12D0-E787-295C-C713B440B858}"/>
              </a:ext>
            </a:extLst>
          </p:cNvPr>
          <p:cNvPicPr>
            <a:picLocks noChangeAspect="1"/>
          </p:cNvPicPr>
          <p:nvPr/>
        </p:nvPicPr>
        <p:blipFill>
          <a:blip r:embed="rId2"/>
          <a:stretch>
            <a:fillRect/>
          </a:stretch>
        </p:blipFill>
        <p:spPr>
          <a:xfrm>
            <a:off x="0" y="-1"/>
            <a:ext cx="10693400" cy="7569201"/>
          </a:xfrm>
          <a:prstGeom prst="rect">
            <a:avLst/>
          </a:prstGeom>
        </p:spPr>
      </p:pic>
      <p:sp>
        <p:nvSpPr>
          <p:cNvPr id="2" name="object 4">
            <a:extLst>
              <a:ext uri="{FF2B5EF4-FFF2-40B4-BE49-F238E27FC236}">
                <a16:creationId xmlns:a16="http://schemas.microsoft.com/office/drawing/2014/main" id="{9E4EF299-A390-E5C0-3F1C-A52E9E3C8CC0}"/>
              </a:ext>
            </a:extLst>
          </p:cNvPr>
          <p:cNvSpPr txBox="1"/>
          <p:nvPr/>
        </p:nvSpPr>
        <p:spPr>
          <a:xfrm>
            <a:off x="327596" y="1346200"/>
            <a:ext cx="9362504" cy="1552348"/>
          </a:xfrm>
          <a:prstGeom prst="rect">
            <a:avLst/>
          </a:prstGeom>
        </p:spPr>
        <p:txBody>
          <a:bodyPr vert="horz" wrap="square" lIns="0" tIns="13335" rIns="0" bIns="0" rtlCol="0">
            <a:spAutoFit/>
          </a:bodyPr>
          <a:lstStyle/>
          <a:p>
            <a:pPr marL="7239" defTabSz="260604">
              <a:spcBef>
                <a:spcPts val="60"/>
              </a:spcBef>
            </a:pPr>
            <a:r>
              <a:rPr lang="en-GB" sz="10000" b="1" dirty="0">
                <a:solidFill>
                  <a:srgbClr val="5A5959"/>
                </a:solidFill>
                <a:latin typeface="Lust" panose="02000000000000000000" pitchFamily="50" charset="0"/>
                <a:ea typeface="Source Sans Pro Black" panose="020B0803030403020204" pitchFamily="34" charset="0"/>
                <a:cs typeface="Gisha" panose="020B0502040204020203" pitchFamily="34" charset="-79"/>
              </a:rPr>
              <a:t>Contact Us</a:t>
            </a:r>
            <a:endParaRPr lang="en-GB" sz="10000" dirty="0">
              <a:solidFill>
                <a:srgbClr val="5A5959"/>
              </a:solidFill>
              <a:latin typeface="Lust" panose="02000000000000000000" pitchFamily="50" charset="0"/>
              <a:ea typeface="Source Sans Pro Black" panose="020B0803030403020204" pitchFamily="34" charset="0"/>
              <a:cs typeface="Gisha" panose="020B0502040204020203" pitchFamily="34" charset="-79"/>
            </a:endParaRPr>
          </a:p>
        </p:txBody>
      </p:sp>
      <p:sp>
        <p:nvSpPr>
          <p:cNvPr id="3" name="object 3">
            <a:extLst>
              <a:ext uri="{FF2B5EF4-FFF2-40B4-BE49-F238E27FC236}">
                <a16:creationId xmlns:a16="http://schemas.microsoft.com/office/drawing/2014/main" id="{DE8A2E45-5381-6EF2-4530-0421AF03EB76}"/>
              </a:ext>
            </a:extLst>
          </p:cNvPr>
          <p:cNvSpPr txBox="1"/>
          <p:nvPr/>
        </p:nvSpPr>
        <p:spPr>
          <a:xfrm>
            <a:off x="857250" y="6568884"/>
            <a:ext cx="9594850" cy="873316"/>
          </a:xfrm>
          <a:prstGeom prst="rect">
            <a:avLst/>
          </a:prstGeom>
        </p:spPr>
        <p:txBody>
          <a:bodyPr vert="horz" wrap="square" lIns="0" tIns="11430" rIns="0" bIns="0" rtlCol="0">
            <a:spAutoFit/>
          </a:bodyPr>
          <a:lstStyle/>
          <a:p>
            <a:pPr marL="12700" marR="5080" algn="just"/>
            <a:r>
              <a:rPr lang="en-GB" sz="800" dirty="0">
                <a:solidFill>
                  <a:srgbClr val="5A5959"/>
                </a:solidFill>
                <a:latin typeface="Calibri"/>
                <a:cs typeface="Calibri"/>
              </a:rPr>
              <a:t>Misrepresentation</a:t>
            </a:r>
            <a:r>
              <a:rPr lang="en-GB" sz="800" spc="295" dirty="0">
                <a:solidFill>
                  <a:srgbClr val="5A5959"/>
                </a:solidFill>
                <a:latin typeface="Calibri"/>
                <a:cs typeface="Calibri"/>
              </a:rPr>
              <a:t> </a:t>
            </a:r>
            <a:r>
              <a:rPr lang="en-GB" sz="800" dirty="0">
                <a:solidFill>
                  <a:srgbClr val="5A5959"/>
                </a:solidFill>
                <a:latin typeface="Calibri"/>
                <a:cs typeface="Calibri"/>
              </a:rPr>
              <a:t>Act:</a:t>
            </a:r>
            <a:r>
              <a:rPr lang="en-GB" sz="800" spc="280" dirty="0">
                <a:solidFill>
                  <a:srgbClr val="5A5959"/>
                </a:solidFill>
                <a:latin typeface="Calibri"/>
                <a:cs typeface="Calibri"/>
              </a:rPr>
              <a:t> </a:t>
            </a:r>
            <a:r>
              <a:rPr lang="en-GB" sz="800" dirty="0">
                <a:solidFill>
                  <a:srgbClr val="5A5959"/>
                </a:solidFill>
                <a:latin typeface="Calibri"/>
                <a:cs typeface="Calibri"/>
              </a:rPr>
              <a:t>1.</a:t>
            </a:r>
            <a:r>
              <a:rPr lang="en-GB" sz="800" spc="280" dirty="0">
                <a:solidFill>
                  <a:srgbClr val="5A5959"/>
                </a:solidFill>
                <a:latin typeface="Calibri"/>
                <a:cs typeface="Calibri"/>
              </a:rPr>
              <a:t> </a:t>
            </a:r>
            <a:r>
              <a:rPr lang="en-GB" sz="800" dirty="0">
                <a:solidFill>
                  <a:srgbClr val="5A5959"/>
                </a:solidFill>
                <a:latin typeface="Calibri"/>
                <a:cs typeface="Calibri"/>
              </a:rPr>
              <a:t>Kinney Green LLP on</a:t>
            </a:r>
            <a:r>
              <a:rPr lang="en-GB" sz="800" spc="265" dirty="0">
                <a:solidFill>
                  <a:srgbClr val="5A5959"/>
                </a:solidFill>
                <a:latin typeface="Calibri"/>
                <a:cs typeface="Calibri"/>
              </a:rPr>
              <a:t> </a:t>
            </a:r>
            <a:r>
              <a:rPr lang="en-GB" sz="800" dirty="0">
                <a:solidFill>
                  <a:srgbClr val="5A5959"/>
                </a:solidFill>
                <a:latin typeface="Calibri"/>
                <a:cs typeface="Calibri"/>
              </a:rPr>
              <a:t>its</a:t>
            </a:r>
            <a:r>
              <a:rPr lang="en-GB" sz="800" spc="280" dirty="0">
                <a:solidFill>
                  <a:srgbClr val="5A5959"/>
                </a:solidFill>
                <a:latin typeface="Calibri"/>
                <a:cs typeface="Calibri"/>
              </a:rPr>
              <a:t> </a:t>
            </a:r>
            <a:r>
              <a:rPr lang="en-GB" sz="800" dirty="0">
                <a:solidFill>
                  <a:srgbClr val="5A5959"/>
                </a:solidFill>
                <a:latin typeface="Calibri"/>
                <a:cs typeface="Calibri"/>
              </a:rPr>
              <a:t>own</a:t>
            </a:r>
            <a:r>
              <a:rPr lang="en-GB" sz="800" spc="265" dirty="0">
                <a:solidFill>
                  <a:srgbClr val="5A5959"/>
                </a:solidFill>
                <a:latin typeface="Calibri"/>
                <a:cs typeface="Calibri"/>
              </a:rPr>
              <a:t> </a:t>
            </a:r>
            <a:r>
              <a:rPr lang="en-GB" sz="800" dirty="0">
                <a:solidFill>
                  <a:srgbClr val="5A5959"/>
                </a:solidFill>
                <a:latin typeface="Calibri"/>
                <a:cs typeface="Calibri"/>
              </a:rPr>
              <a:t>behalf</a:t>
            </a:r>
            <a:r>
              <a:rPr lang="en-GB" sz="800" spc="285" dirty="0">
                <a:solidFill>
                  <a:srgbClr val="5A5959"/>
                </a:solidFill>
                <a:latin typeface="Calibri"/>
                <a:cs typeface="Calibri"/>
              </a:rPr>
              <a:t> </a:t>
            </a:r>
            <a:r>
              <a:rPr lang="en-GB" sz="800" dirty="0">
                <a:solidFill>
                  <a:srgbClr val="5A5959"/>
                </a:solidFill>
                <a:latin typeface="Calibri"/>
                <a:cs typeface="Calibri"/>
              </a:rPr>
              <a:t>and</a:t>
            </a:r>
            <a:r>
              <a:rPr lang="en-GB" sz="800" spc="280" dirty="0">
                <a:solidFill>
                  <a:srgbClr val="5A5959"/>
                </a:solidFill>
                <a:latin typeface="Calibri"/>
                <a:cs typeface="Calibri"/>
              </a:rPr>
              <a:t> </a:t>
            </a:r>
            <a:r>
              <a:rPr lang="en-GB" sz="800" dirty="0">
                <a:solidFill>
                  <a:srgbClr val="5A5959"/>
                </a:solidFill>
                <a:latin typeface="Calibri"/>
                <a:cs typeface="Calibri"/>
              </a:rPr>
              <a:t>on</a:t>
            </a:r>
            <a:r>
              <a:rPr lang="en-GB" sz="800" spc="265" dirty="0">
                <a:solidFill>
                  <a:srgbClr val="5A5959"/>
                </a:solidFill>
                <a:latin typeface="Calibri"/>
                <a:cs typeface="Calibri"/>
              </a:rPr>
              <a:t> </a:t>
            </a:r>
            <a:r>
              <a:rPr lang="en-GB" sz="800" dirty="0">
                <a:solidFill>
                  <a:srgbClr val="5A5959"/>
                </a:solidFill>
                <a:latin typeface="Calibri"/>
                <a:cs typeface="Calibri"/>
              </a:rPr>
              <a:t>behalf</a:t>
            </a:r>
            <a:r>
              <a:rPr lang="en-GB" sz="800" spc="280" dirty="0">
                <a:solidFill>
                  <a:srgbClr val="5A5959"/>
                </a:solidFill>
                <a:latin typeface="Calibri"/>
                <a:cs typeface="Calibri"/>
              </a:rPr>
              <a:t> </a:t>
            </a:r>
            <a:r>
              <a:rPr lang="en-GB" sz="800" dirty="0">
                <a:solidFill>
                  <a:srgbClr val="5A5959"/>
                </a:solidFill>
                <a:latin typeface="Calibri"/>
                <a:cs typeface="Calibri"/>
              </a:rPr>
              <a:t>of</a:t>
            </a:r>
            <a:r>
              <a:rPr lang="en-GB" sz="800" spc="295" dirty="0">
                <a:solidFill>
                  <a:srgbClr val="5A5959"/>
                </a:solidFill>
                <a:latin typeface="Calibri"/>
                <a:cs typeface="Calibri"/>
              </a:rPr>
              <a:t> </a:t>
            </a:r>
            <a:r>
              <a:rPr lang="en-GB" sz="800" dirty="0">
                <a:solidFill>
                  <a:srgbClr val="5A5959"/>
                </a:solidFill>
                <a:latin typeface="Calibri"/>
                <a:cs typeface="Calibri"/>
              </a:rPr>
              <a:t>the</a:t>
            </a:r>
            <a:r>
              <a:rPr lang="en-GB" sz="800" spc="280" dirty="0">
                <a:solidFill>
                  <a:srgbClr val="5A5959"/>
                </a:solidFill>
                <a:latin typeface="Calibri"/>
                <a:cs typeface="Calibri"/>
              </a:rPr>
              <a:t> </a:t>
            </a:r>
            <a:r>
              <a:rPr lang="en-GB" sz="800" dirty="0">
                <a:solidFill>
                  <a:srgbClr val="5A5959"/>
                </a:solidFill>
                <a:latin typeface="Calibri"/>
                <a:cs typeface="Calibri"/>
              </a:rPr>
              <a:t>vendor/lessor</a:t>
            </a:r>
            <a:r>
              <a:rPr lang="en-GB" sz="800" spc="295" dirty="0">
                <a:solidFill>
                  <a:srgbClr val="5A5959"/>
                </a:solidFill>
                <a:latin typeface="Calibri"/>
                <a:cs typeface="Calibri"/>
              </a:rPr>
              <a:t> </a:t>
            </a:r>
            <a:r>
              <a:rPr lang="en-GB" sz="800" dirty="0">
                <a:solidFill>
                  <a:srgbClr val="5A5959"/>
                </a:solidFill>
                <a:latin typeface="Calibri"/>
                <a:cs typeface="Calibri"/>
              </a:rPr>
              <a:t>of</a:t>
            </a:r>
            <a:r>
              <a:rPr lang="en-GB" sz="800" spc="285" dirty="0">
                <a:solidFill>
                  <a:srgbClr val="5A5959"/>
                </a:solidFill>
                <a:latin typeface="Calibri"/>
                <a:cs typeface="Calibri"/>
              </a:rPr>
              <a:t> </a:t>
            </a:r>
            <a:r>
              <a:rPr lang="en-GB" sz="800" dirty="0">
                <a:solidFill>
                  <a:srgbClr val="5A5959"/>
                </a:solidFill>
                <a:latin typeface="Calibri"/>
                <a:cs typeface="Calibri"/>
              </a:rPr>
              <a:t>this</a:t>
            </a:r>
            <a:r>
              <a:rPr lang="en-GB" sz="800" spc="295" dirty="0">
                <a:solidFill>
                  <a:srgbClr val="5A5959"/>
                </a:solidFill>
                <a:latin typeface="Calibri"/>
                <a:cs typeface="Calibri"/>
              </a:rPr>
              <a:t> </a:t>
            </a:r>
            <a:r>
              <a:rPr lang="en-GB" sz="800" dirty="0">
                <a:solidFill>
                  <a:srgbClr val="5A5959"/>
                </a:solidFill>
                <a:latin typeface="Calibri"/>
                <a:cs typeface="Calibri"/>
              </a:rPr>
              <a:t>property</a:t>
            </a:r>
            <a:r>
              <a:rPr lang="en-GB" sz="800" spc="295" dirty="0">
                <a:solidFill>
                  <a:srgbClr val="5A5959"/>
                </a:solidFill>
                <a:latin typeface="Calibri"/>
                <a:cs typeface="Calibri"/>
              </a:rPr>
              <a:t> </a:t>
            </a:r>
            <a:r>
              <a:rPr lang="en-GB" sz="800" dirty="0">
                <a:solidFill>
                  <a:srgbClr val="5A5959"/>
                </a:solidFill>
                <a:latin typeface="Calibri"/>
                <a:cs typeface="Calibri"/>
              </a:rPr>
              <a:t>whose</a:t>
            </a:r>
            <a:r>
              <a:rPr lang="en-GB" sz="800" spc="280" dirty="0">
                <a:solidFill>
                  <a:srgbClr val="5A5959"/>
                </a:solidFill>
                <a:latin typeface="Calibri"/>
                <a:cs typeface="Calibri"/>
              </a:rPr>
              <a:t> </a:t>
            </a:r>
            <a:r>
              <a:rPr lang="en-GB" sz="800" dirty="0">
                <a:solidFill>
                  <a:srgbClr val="5A5959"/>
                </a:solidFill>
                <a:latin typeface="Calibri"/>
                <a:cs typeface="Calibri"/>
              </a:rPr>
              <a:t>agent Kinney Green LLP is,</a:t>
            </a:r>
            <a:r>
              <a:rPr lang="en-GB" sz="800" spc="280" dirty="0">
                <a:solidFill>
                  <a:srgbClr val="5A5959"/>
                </a:solidFill>
                <a:latin typeface="Calibri"/>
                <a:cs typeface="Calibri"/>
              </a:rPr>
              <a:t> </a:t>
            </a:r>
            <a:r>
              <a:rPr lang="en-GB" sz="800" dirty="0">
                <a:solidFill>
                  <a:srgbClr val="5A5959"/>
                </a:solidFill>
                <a:latin typeface="Calibri"/>
                <a:cs typeface="Calibri"/>
              </a:rPr>
              <a:t>gives</a:t>
            </a:r>
            <a:r>
              <a:rPr lang="en-GB" sz="800" spc="280" dirty="0">
                <a:solidFill>
                  <a:srgbClr val="5A5959"/>
                </a:solidFill>
                <a:latin typeface="Calibri"/>
                <a:cs typeface="Calibri"/>
              </a:rPr>
              <a:t> </a:t>
            </a:r>
            <a:r>
              <a:rPr lang="en-GB" sz="800" dirty="0">
                <a:solidFill>
                  <a:srgbClr val="5A5959"/>
                </a:solidFill>
                <a:latin typeface="Calibri"/>
                <a:cs typeface="Calibri"/>
              </a:rPr>
              <a:t>notice</a:t>
            </a:r>
            <a:r>
              <a:rPr lang="en-GB" sz="800" spc="280" dirty="0">
                <a:solidFill>
                  <a:srgbClr val="5A5959"/>
                </a:solidFill>
                <a:latin typeface="Calibri"/>
                <a:cs typeface="Calibri"/>
              </a:rPr>
              <a:t> </a:t>
            </a:r>
            <a:r>
              <a:rPr lang="en-GB" sz="800" dirty="0">
                <a:solidFill>
                  <a:srgbClr val="5A5959"/>
                </a:solidFill>
                <a:latin typeface="Calibri"/>
                <a:cs typeface="Calibri"/>
              </a:rPr>
              <a:t>that:</a:t>
            </a:r>
            <a:r>
              <a:rPr lang="en-GB" sz="800" spc="280" dirty="0">
                <a:solidFill>
                  <a:srgbClr val="5A5959"/>
                </a:solidFill>
                <a:latin typeface="Calibri"/>
                <a:cs typeface="Calibri"/>
              </a:rPr>
              <a:t> </a:t>
            </a:r>
            <a:r>
              <a:rPr lang="en-GB" sz="800" dirty="0">
                <a:solidFill>
                  <a:srgbClr val="5A5959"/>
                </a:solidFill>
                <a:latin typeface="Calibri"/>
                <a:cs typeface="Calibri"/>
              </a:rPr>
              <a:t>(a)</a:t>
            </a:r>
            <a:r>
              <a:rPr lang="en-GB" sz="800" spc="285" dirty="0">
                <a:solidFill>
                  <a:srgbClr val="5A5959"/>
                </a:solidFill>
                <a:latin typeface="Calibri"/>
                <a:cs typeface="Calibri"/>
              </a:rPr>
              <a:t> </a:t>
            </a:r>
            <a:r>
              <a:rPr lang="en-GB" sz="800" dirty="0">
                <a:solidFill>
                  <a:srgbClr val="5A5959"/>
                </a:solidFill>
                <a:latin typeface="Calibri"/>
                <a:cs typeface="Calibri"/>
              </a:rPr>
              <a:t>these</a:t>
            </a:r>
            <a:r>
              <a:rPr lang="en-GB" sz="800" spc="280" dirty="0">
                <a:solidFill>
                  <a:srgbClr val="5A5959"/>
                </a:solidFill>
                <a:latin typeface="Calibri"/>
                <a:cs typeface="Calibri"/>
              </a:rPr>
              <a:t> </a:t>
            </a:r>
            <a:r>
              <a:rPr lang="en-GB" sz="800" dirty="0">
                <a:solidFill>
                  <a:srgbClr val="5A5959"/>
                </a:solidFill>
                <a:latin typeface="Calibri"/>
                <a:cs typeface="Calibri"/>
              </a:rPr>
              <a:t>particulars</a:t>
            </a:r>
            <a:r>
              <a:rPr lang="en-GB" sz="800" spc="285" dirty="0">
                <a:solidFill>
                  <a:srgbClr val="5A5959"/>
                </a:solidFill>
                <a:latin typeface="Calibri"/>
                <a:cs typeface="Calibri"/>
              </a:rPr>
              <a:t> </a:t>
            </a:r>
            <a:r>
              <a:rPr lang="en-GB" sz="800" dirty="0">
                <a:solidFill>
                  <a:srgbClr val="5A5959"/>
                </a:solidFill>
                <a:latin typeface="Calibri"/>
                <a:cs typeface="Calibri"/>
              </a:rPr>
              <a:t>do</a:t>
            </a:r>
            <a:r>
              <a:rPr lang="en-GB" sz="800" spc="295" dirty="0">
                <a:solidFill>
                  <a:srgbClr val="5A5959"/>
                </a:solidFill>
                <a:latin typeface="Calibri"/>
                <a:cs typeface="Calibri"/>
              </a:rPr>
              <a:t> </a:t>
            </a:r>
            <a:r>
              <a:rPr lang="en-GB" sz="800" dirty="0">
                <a:solidFill>
                  <a:srgbClr val="5A5959"/>
                </a:solidFill>
                <a:latin typeface="Calibri"/>
                <a:cs typeface="Calibri"/>
              </a:rPr>
              <a:t>not</a:t>
            </a:r>
            <a:r>
              <a:rPr lang="en-GB" sz="800" spc="290" dirty="0">
                <a:solidFill>
                  <a:srgbClr val="5A5959"/>
                </a:solidFill>
                <a:latin typeface="Calibri"/>
                <a:cs typeface="Calibri"/>
              </a:rPr>
              <a:t> </a:t>
            </a:r>
            <a:r>
              <a:rPr lang="en-GB" sz="800" dirty="0">
                <a:solidFill>
                  <a:srgbClr val="5A5959"/>
                </a:solidFill>
                <a:latin typeface="Calibri"/>
                <a:cs typeface="Calibri"/>
              </a:rPr>
              <a:t>constitute</a:t>
            </a:r>
            <a:r>
              <a:rPr lang="en-GB" sz="800" spc="305" dirty="0">
                <a:solidFill>
                  <a:srgbClr val="5A5959"/>
                </a:solidFill>
                <a:latin typeface="Calibri"/>
                <a:cs typeface="Calibri"/>
              </a:rPr>
              <a:t> </a:t>
            </a:r>
            <a:r>
              <a:rPr lang="en-GB" sz="800" dirty="0">
                <a:solidFill>
                  <a:srgbClr val="5A5959"/>
                </a:solidFill>
                <a:latin typeface="Calibri"/>
                <a:cs typeface="Calibri"/>
              </a:rPr>
              <a:t>in</a:t>
            </a:r>
            <a:r>
              <a:rPr lang="en-GB" sz="800" spc="280" dirty="0">
                <a:solidFill>
                  <a:srgbClr val="5A5959"/>
                </a:solidFill>
                <a:latin typeface="Calibri"/>
                <a:cs typeface="Calibri"/>
              </a:rPr>
              <a:t> </a:t>
            </a:r>
            <a:r>
              <a:rPr lang="en-GB" sz="800" dirty="0">
                <a:solidFill>
                  <a:srgbClr val="5A5959"/>
                </a:solidFill>
                <a:latin typeface="Calibri"/>
                <a:cs typeface="Calibri"/>
              </a:rPr>
              <a:t>whole</a:t>
            </a:r>
            <a:r>
              <a:rPr lang="en-GB" sz="800" spc="295" dirty="0">
                <a:solidFill>
                  <a:srgbClr val="5A5959"/>
                </a:solidFill>
                <a:latin typeface="Calibri"/>
                <a:cs typeface="Calibri"/>
              </a:rPr>
              <a:t> </a:t>
            </a:r>
            <a:r>
              <a:rPr lang="en-GB" sz="800" dirty="0">
                <a:solidFill>
                  <a:srgbClr val="5A5959"/>
                </a:solidFill>
                <a:latin typeface="Calibri"/>
                <a:cs typeface="Calibri"/>
              </a:rPr>
              <a:t>or</a:t>
            </a:r>
            <a:r>
              <a:rPr lang="en-GB" sz="800" spc="265" dirty="0">
                <a:solidFill>
                  <a:srgbClr val="5A5959"/>
                </a:solidFill>
                <a:latin typeface="Calibri"/>
                <a:cs typeface="Calibri"/>
              </a:rPr>
              <a:t> </a:t>
            </a:r>
            <a:r>
              <a:rPr lang="en-GB" sz="800" dirty="0">
                <a:solidFill>
                  <a:srgbClr val="5A5959"/>
                </a:solidFill>
                <a:latin typeface="Calibri"/>
                <a:cs typeface="Calibri"/>
              </a:rPr>
              <a:t>in</a:t>
            </a:r>
            <a:r>
              <a:rPr lang="en-GB" sz="800" spc="280" dirty="0">
                <a:solidFill>
                  <a:srgbClr val="5A5959"/>
                </a:solidFill>
                <a:latin typeface="Calibri"/>
                <a:cs typeface="Calibri"/>
              </a:rPr>
              <a:t> </a:t>
            </a:r>
            <a:r>
              <a:rPr lang="en-GB" sz="800" dirty="0">
                <a:solidFill>
                  <a:srgbClr val="5A5959"/>
                </a:solidFill>
                <a:latin typeface="Calibri"/>
                <a:cs typeface="Calibri"/>
              </a:rPr>
              <a:t>part</a:t>
            </a:r>
            <a:r>
              <a:rPr lang="en-GB" sz="800" spc="290" dirty="0">
                <a:solidFill>
                  <a:srgbClr val="5A5959"/>
                </a:solidFill>
                <a:latin typeface="Calibri"/>
                <a:cs typeface="Calibri"/>
              </a:rPr>
              <a:t> </a:t>
            </a:r>
            <a:r>
              <a:rPr lang="en-GB" sz="800" dirty="0">
                <a:solidFill>
                  <a:srgbClr val="5A5959"/>
                </a:solidFill>
                <a:latin typeface="Calibri"/>
                <a:cs typeface="Calibri"/>
              </a:rPr>
              <a:t>an</a:t>
            </a:r>
            <a:r>
              <a:rPr lang="en-GB" sz="800" spc="265" dirty="0">
                <a:solidFill>
                  <a:srgbClr val="5A5959"/>
                </a:solidFill>
                <a:latin typeface="Calibri"/>
                <a:cs typeface="Calibri"/>
              </a:rPr>
              <a:t> </a:t>
            </a:r>
            <a:r>
              <a:rPr lang="en-GB" sz="800" dirty="0">
                <a:solidFill>
                  <a:srgbClr val="5A5959"/>
                </a:solidFill>
                <a:latin typeface="Calibri"/>
                <a:cs typeface="Calibri"/>
              </a:rPr>
              <a:t>offer</a:t>
            </a:r>
            <a:r>
              <a:rPr lang="en-GB" sz="800" spc="280" dirty="0">
                <a:solidFill>
                  <a:srgbClr val="5A5959"/>
                </a:solidFill>
                <a:latin typeface="Calibri"/>
                <a:cs typeface="Calibri"/>
              </a:rPr>
              <a:t> </a:t>
            </a:r>
            <a:r>
              <a:rPr lang="en-GB" sz="800" dirty="0">
                <a:solidFill>
                  <a:srgbClr val="5A5959"/>
                </a:solidFill>
                <a:latin typeface="Calibri"/>
                <a:cs typeface="Calibri"/>
              </a:rPr>
              <a:t>or</a:t>
            </a:r>
            <a:r>
              <a:rPr lang="en-GB" sz="800" spc="265" dirty="0">
                <a:solidFill>
                  <a:srgbClr val="5A5959"/>
                </a:solidFill>
                <a:latin typeface="Calibri"/>
                <a:cs typeface="Calibri"/>
              </a:rPr>
              <a:t> </a:t>
            </a:r>
            <a:r>
              <a:rPr lang="en-GB" sz="800" dirty="0">
                <a:solidFill>
                  <a:srgbClr val="5A5959"/>
                </a:solidFill>
                <a:latin typeface="Calibri"/>
                <a:cs typeface="Calibri"/>
              </a:rPr>
              <a:t>contract</a:t>
            </a:r>
            <a:r>
              <a:rPr lang="en-GB" sz="800" spc="290" dirty="0">
                <a:solidFill>
                  <a:srgbClr val="5A5959"/>
                </a:solidFill>
                <a:latin typeface="Calibri"/>
                <a:cs typeface="Calibri"/>
              </a:rPr>
              <a:t> </a:t>
            </a:r>
            <a:r>
              <a:rPr lang="en-GB" sz="800" dirty="0">
                <a:solidFill>
                  <a:srgbClr val="5A5959"/>
                </a:solidFill>
                <a:latin typeface="Calibri"/>
                <a:cs typeface="Calibri"/>
              </a:rPr>
              <a:t>for</a:t>
            </a:r>
            <a:r>
              <a:rPr lang="en-GB" sz="800" spc="290" dirty="0">
                <a:solidFill>
                  <a:srgbClr val="5A5959"/>
                </a:solidFill>
                <a:latin typeface="Calibri"/>
                <a:cs typeface="Calibri"/>
              </a:rPr>
              <a:t> </a:t>
            </a:r>
            <a:r>
              <a:rPr lang="en-GB" sz="800" dirty="0">
                <a:solidFill>
                  <a:srgbClr val="5A5959"/>
                </a:solidFill>
                <a:latin typeface="Calibri"/>
                <a:cs typeface="Calibri"/>
              </a:rPr>
              <a:t>sale</a:t>
            </a:r>
            <a:r>
              <a:rPr lang="en-GB" sz="800" spc="270" dirty="0">
                <a:solidFill>
                  <a:srgbClr val="5A5959"/>
                </a:solidFill>
                <a:latin typeface="Calibri"/>
                <a:cs typeface="Calibri"/>
              </a:rPr>
              <a:t> </a:t>
            </a:r>
            <a:r>
              <a:rPr lang="en-GB" sz="800" spc="-25" dirty="0">
                <a:solidFill>
                  <a:srgbClr val="5A5959"/>
                </a:solidFill>
                <a:latin typeface="Calibri"/>
                <a:cs typeface="Calibri"/>
              </a:rPr>
              <a:t>or</a:t>
            </a:r>
            <a:r>
              <a:rPr lang="en-GB" sz="800" spc="500" dirty="0">
                <a:solidFill>
                  <a:srgbClr val="5A5959"/>
                </a:solidFill>
                <a:latin typeface="Calibri"/>
                <a:cs typeface="Calibri"/>
              </a:rPr>
              <a:t> </a:t>
            </a:r>
            <a:r>
              <a:rPr lang="en-GB" sz="800" dirty="0">
                <a:solidFill>
                  <a:srgbClr val="5A5959"/>
                </a:solidFill>
                <a:latin typeface="Calibri"/>
                <a:cs typeface="Calibri"/>
              </a:rPr>
              <a:t>lease;</a:t>
            </a:r>
            <a:r>
              <a:rPr lang="en-GB" sz="800" spc="245" dirty="0">
                <a:solidFill>
                  <a:srgbClr val="5A5959"/>
                </a:solidFill>
                <a:latin typeface="Calibri"/>
                <a:cs typeface="Calibri"/>
              </a:rPr>
              <a:t> </a:t>
            </a:r>
            <a:r>
              <a:rPr lang="en-GB" sz="800" dirty="0">
                <a:solidFill>
                  <a:srgbClr val="5A5959"/>
                </a:solidFill>
                <a:latin typeface="Calibri"/>
                <a:cs typeface="Calibri"/>
              </a:rPr>
              <a:t>(b)</a:t>
            </a:r>
            <a:r>
              <a:rPr lang="en-GB" sz="800" spc="215" dirty="0">
                <a:solidFill>
                  <a:srgbClr val="5A5959"/>
                </a:solidFill>
                <a:latin typeface="Calibri"/>
                <a:cs typeface="Calibri"/>
              </a:rPr>
              <a:t>  </a:t>
            </a:r>
            <a:r>
              <a:rPr lang="en-GB" sz="800" dirty="0">
                <a:solidFill>
                  <a:srgbClr val="5A5959"/>
                </a:solidFill>
                <a:latin typeface="Calibri"/>
                <a:cs typeface="Calibri"/>
              </a:rPr>
              <a:t>none</a:t>
            </a:r>
            <a:r>
              <a:rPr lang="en-GB" sz="800" spc="250" dirty="0">
                <a:solidFill>
                  <a:srgbClr val="5A5959"/>
                </a:solidFill>
                <a:latin typeface="Calibri"/>
                <a:cs typeface="Calibri"/>
              </a:rPr>
              <a:t> </a:t>
            </a:r>
            <a:r>
              <a:rPr lang="en-GB" sz="800" dirty="0">
                <a:solidFill>
                  <a:srgbClr val="5A5959"/>
                </a:solidFill>
                <a:latin typeface="Calibri"/>
                <a:cs typeface="Calibri"/>
              </a:rPr>
              <a:t>of</a:t>
            </a:r>
            <a:r>
              <a:rPr lang="en-GB" sz="800" spc="245" dirty="0">
                <a:solidFill>
                  <a:srgbClr val="5A5959"/>
                </a:solidFill>
                <a:latin typeface="Calibri"/>
                <a:cs typeface="Calibri"/>
              </a:rPr>
              <a:t> </a:t>
            </a:r>
            <a:r>
              <a:rPr lang="en-GB" sz="800" dirty="0">
                <a:solidFill>
                  <a:srgbClr val="5A5959"/>
                </a:solidFill>
                <a:latin typeface="Calibri"/>
                <a:cs typeface="Calibri"/>
              </a:rPr>
              <a:t>the</a:t>
            </a:r>
            <a:r>
              <a:rPr lang="en-GB" sz="800" spc="265" dirty="0">
                <a:solidFill>
                  <a:srgbClr val="5A5959"/>
                </a:solidFill>
                <a:latin typeface="Calibri"/>
                <a:cs typeface="Calibri"/>
              </a:rPr>
              <a:t> </a:t>
            </a:r>
            <a:r>
              <a:rPr lang="en-GB" sz="800" dirty="0">
                <a:solidFill>
                  <a:srgbClr val="5A5959"/>
                </a:solidFill>
                <a:latin typeface="Calibri"/>
                <a:cs typeface="Calibri"/>
              </a:rPr>
              <a:t>statements</a:t>
            </a:r>
            <a:r>
              <a:rPr lang="en-GB" sz="800" spc="280" dirty="0">
                <a:solidFill>
                  <a:srgbClr val="5A5959"/>
                </a:solidFill>
                <a:latin typeface="Calibri"/>
                <a:cs typeface="Calibri"/>
              </a:rPr>
              <a:t> </a:t>
            </a:r>
            <a:r>
              <a:rPr lang="en-GB" sz="800" dirty="0">
                <a:solidFill>
                  <a:srgbClr val="5A5959"/>
                </a:solidFill>
                <a:latin typeface="Calibri"/>
                <a:cs typeface="Calibri"/>
              </a:rPr>
              <a:t>contained</a:t>
            </a:r>
            <a:r>
              <a:rPr lang="en-GB" sz="800" spc="240" dirty="0">
                <a:solidFill>
                  <a:srgbClr val="5A5959"/>
                </a:solidFill>
                <a:latin typeface="Calibri"/>
                <a:cs typeface="Calibri"/>
              </a:rPr>
              <a:t> </a:t>
            </a:r>
            <a:r>
              <a:rPr lang="en-GB" sz="800" dirty="0">
                <a:solidFill>
                  <a:srgbClr val="5A5959"/>
                </a:solidFill>
                <a:latin typeface="Calibri"/>
                <a:cs typeface="Calibri"/>
              </a:rPr>
              <a:t>in</a:t>
            </a:r>
            <a:r>
              <a:rPr lang="en-GB" sz="800" spc="270" dirty="0">
                <a:solidFill>
                  <a:srgbClr val="5A5959"/>
                </a:solidFill>
                <a:latin typeface="Calibri"/>
                <a:cs typeface="Calibri"/>
              </a:rPr>
              <a:t> </a:t>
            </a:r>
            <a:r>
              <a:rPr lang="en-GB" sz="800" dirty="0">
                <a:solidFill>
                  <a:srgbClr val="5A5959"/>
                </a:solidFill>
                <a:latin typeface="Calibri"/>
                <a:cs typeface="Calibri"/>
              </a:rPr>
              <a:t>these</a:t>
            </a:r>
            <a:r>
              <a:rPr lang="en-GB" sz="800" spc="250" dirty="0">
                <a:solidFill>
                  <a:srgbClr val="5A5959"/>
                </a:solidFill>
                <a:latin typeface="Calibri"/>
                <a:cs typeface="Calibri"/>
              </a:rPr>
              <a:t> </a:t>
            </a:r>
            <a:r>
              <a:rPr lang="en-GB" sz="800" dirty="0">
                <a:solidFill>
                  <a:srgbClr val="5A5959"/>
                </a:solidFill>
                <a:latin typeface="Calibri"/>
                <a:cs typeface="Calibri"/>
              </a:rPr>
              <a:t>particulars</a:t>
            </a:r>
            <a:r>
              <a:rPr lang="en-GB" sz="800" spc="270" dirty="0">
                <a:solidFill>
                  <a:srgbClr val="5A5959"/>
                </a:solidFill>
                <a:latin typeface="Calibri"/>
                <a:cs typeface="Calibri"/>
              </a:rPr>
              <a:t> </a:t>
            </a:r>
            <a:r>
              <a:rPr lang="en-GB" sz="800" dirty="0">
                <a:solidFill>
                  <a:srgbClr val="5A5959"/>
                </a:solidFill>
                <a:latin typeface="Calibri"/>
                <a:cs typeface="Calibri"/>
              </a:rPr>
              <a:t>as</a:t>
            </a:r>
            <a:r>
              <a:rPr lang="en-GB" sz="800" spc="265" dirty="0">
                <a:solidFill>
                  <a:srgbClr val="5A5959"/>
                </a:solidFill>
                <a:latin typeface="Calibri"/>
                <a:cs typeface="Calibri"/>
              </a:rPr>
              <a:t> </a:t>
            </a:r>
            <a:r>
              <a:rPr lang="en-GB" sz="800" dirty="0">
                <a:solidFill>
                  <a:srgbClr val="5A5959"/>
                </a:solidFill>
                <a:latin typeface="Calibri"/>
                <a:cs typeface="Calibri"/>
              </a:rPr>
              <a:t>to</a:t>
            </a:r>
            <a:r>
              <a:rPr lang="en-GB" sz="800" spc="260" dirty="0">
                <a:solidFill>
                  <a:srgbClr val="5A5959"/>
                </a:solidFill>
                <a:latin typeface="Calibri"/>
                <a:cs typeface="Calibri"/>
              </a:rPr>
              <a:t> </a:t>
            </a:r>
            <a:r>
              <a:rPr lang="en-GB" sz="800" dirty="0">
                <a:solidFill>
                  <a:srgbClr val="5A5959"/>
                </a:solidFill>
                <a:latin typeface="Calibri"/>
                <a:cs typeface="Calibri"/>
              </a:rPr>
              <a:t>the</a:t>
            </a:r>
            <a:r>
              <a:rPr lang="en-GB" sz="800" spc="265" dirty="0">
                <a:solidFill>
                  <a:srgbClr val="5A5959"/>
                </a:solidFill>
                <a:latin typeface="Calibri"/>
                <a:cs typeface="Calibri"/>
              </a:rPr>
              <a:t> </a:t>
            </a:r>
            <a:r>
              <a:rPr lang="en-GB" sz="800" dirty="0">
                <a:solidFill>
                  <a:srgbClr val="5A5959"/>
                </a:solidFill>
                <a:latin typeface="Calibri"/>
                <a:cs typeface="Calibri"/>
              </a:rPr>
              <a:t>property</a:t>
            </a:r>
            <a:r>
              <a:rPr lang="en-GB" sz="800" spc="265" dirty="0">
                <a:solidFill>
                  <a:srgbClr val="5A5959"/>
                </a:solidFill>
                <a:latin typeface="Calibri"/>
                <a:cs typeface="Calibri"/>
              </a:rPr>
              <a:t> </a:t>
            </a:r>
            <a:r>
              <a:rPr lang="en-GB" sz="800" dirty="0">
                <a:solidFill>
                  <a:srgbClr val="5A5959"/>
                </a:solidFill>
                <a:latin typeface="Calibri"/>
                <a:cs typeface="Calibri"/>
              </a:rPr>
              <a:t>are</a:t>
            </a:r>
            <a:r>
              <a:rPr lang="en-GB" sz="800" spc="260" dirty="0">
                <a:solidFill>
                  <a:srgbClr val="5A5959"/>
                </a:solidFill>
                <a:latin typeface="Calibri"/>
                <a:cs typeface="Calibri"/>
              </a:rPr>
              <a:t> </a:t>
            </a:r>
            <a:r>
              <a:rPr lang="en-GB" sz="800" dirty="0">
                <a:solidFill>
                  <a:srgbClr val="5A5959"/>
                </a:solidFill>
                <a:latin typeface="Calibri"/>
                <a:cs typeface="Calibri"/>
              </a:rPr>
              <a:t>to</a:t>
            </a:r>
            <a:r>
              <a:rPr lang="en-GB" sz="800" spc="265" dirty="0">
                <a:solidFill>
                  <a:srgbClr val="5A5959"/>
                </a:solidFill>
                <a:latin typeface="Calibri"/>
                <a:cs typeface="Calibri"/>
              </a:rPr>
              <a:t> </a:t>
            </a:r>
            <a:r>
              <a:rPr lang="en-GB" sz="800" dirty="0">
                <a:solidFill>
                  <a:srgbClr val="5A5959"/>
                </a:solidFill>
                <a:latin typeface="Calibri"/>
                <a:cs typeface="Calibri"/>
              </a:rPr>
              <a:t>be</a:t>
            </a:r>
            <a:r>
              <a:rPr lang="en-GB" sz="800" spc="265" dirty="0">
                <a:solidFill>
                  <a:srgbClr val="5A5959"/>
                </a:solidFill>
                <a:latin typeface="Calibri"/>
                <a:cs typeface="Calibri"/>
              </a:rPr>
              <a:t> </a:t>
            </a:r>
            <a:r>
              <a:rPr lang="en-GB" sz="800" dirty="0">
                <a:solidFill>
                  <a:srgbClr val="5A5959"/>
                </a:solidFill>
                <a:latin typeface="Calibri"/>
                <a:cs typeface="Calibri"/>
              </a:rPr>
              <a:t>relied</a:t>
            </a:r>
            <a:r>
              <a:rPr lang="en-GB" sz="800" spc="240" dirty="0">
                <a:solidFill>
                  <a:srgbClr val="5A5959"/>
                </a:solidFill>
                <a:latin typeface="Calibri"/>
                <a:cs typeface="Calibri"/>
              </a:rPr>
              <a:t> </a:t>
            </a:r>
            <a:r>
              <a:rPr lang="en-GB" sz="800" dirty="0">
                <a:solidFill>
                  <a:srgbClr val="5A5959"/>
                </a:solidFill>
                <a:latin typeface="Calibri"/>
                <a:cs typeface="Calibri"/>
              </a:rPr>
              <a:t>on</a:t>
            </a:r>
            <a:r>
              <a:rPr lang="en-GB" sz="800" spc="245" dirty="0">
                <a:solidFill>
                  <a:srgbClr val="5A5959"/>
                </a:solidFill>
                <a:latin typeface="Calibri"/>
                <a:cs typeface="Calibri"/>
              </a:rPr>
              <a:t> </a:t>
            </a:r>
            <a:r>
              <a:rPr lang="en-GB" sz="800" dirty="0">
                <a:solidFill>
                  <a:srgbClr val="5A5959"/>
                </a:solidFill>
                <a:latin typeface="Calibri"/>
                <a:cs typeface="Calibri"/>
              </a:rPr>
              <a:t>as</a:t>
            </a:r>
            <a:r>
              <a:rPr lang="en-GB" sz="800" spc="250" dirty="0">
                <a:solidFill>
                  <a:srgbClr val="5A5959"/>
                </a:solidFill>
                <a:latin typeface="Calibri"/>
                <a:cs typeface="Calibri"/>
              </a:rPr>
              <a:t> </a:t>
            </a:r>
            <a:r>
              <a:rPr lang="en-GB" sz="800" dirty="0">
                <a:solidFill>
                  <a:srgbClr val="5A5959"/>
                </a:solidFill>
                <a:latin typeface="Calibri"/>
                <a:cs typeface="Calibri"/>
              </a:rPr>
              <a:t>statements</a:t>
            </a:r>
            <a:r>
              <a:rPr lang="en-GB" sz="800" spc="254" dirty="0">
                <a:solidFill>
                  <a:srgbClr val="5A5959"/>
                </a:solidFill>
                <a:latin typeface="Calibri"/>
                <a:cs typeface="Calibri"/>
              </a:rPr>
              <a:t> </a:t>
            </a:r>
            <a:r>
              <a:rPr lang="en-GB" sz="800" dirty="0">
                <a:solidFill>
                  <a:srgbClr val="5A5959"/>
                </a:solidFill>
                <a:latin typeface="Calibri"/>
                <a:cs typeface="Calibri"/>
              </a:rPr>
              <a:t>or</a:t>
            </a:r>
            <a:r>
              <a:rPr lang="en-GB" sz="800" spc="254" dirty="0">
                <a:solidFill>
                  <a:srgbClr val="5A5959"/>
                </a:solidFill>
                <a:latin typeface="Calibri"/>
                <a:cs typeface="Calibri"/>
              </a:rPr>
              <a:t> </a:t>
            </a:r>
            <a:r>
              <a:rPr lang="en-GB" sz="800" dirty="0">
                <a:solidFill>
                  <a:srgbClr val="5A5959"/>
                </a:solidFill>
                <a:latin typeface="Calibri"/>
                <a:cs typeface="Calibri"/>
              </a:rPr>
              <a:t>representations</a:t>
            </a:r>
            <a:r>
              <a:rPr lang="en-GB" sz="800" spc="280" dirty="0">
                <a:solidFill>
                  <a:srgbClr val="5A5959"/>
                </a:solidFill>
                <a:latin typeface="Calibri"/>
                <a:cs typeface="Calibri"/>
              </a:rPr>
              <a:t> </a:t>
            </a:r>
            <a:r>
              <a:rPr lang="en-GB" sz="800" dirty="0">
                <a:solidFill>
                  <a:srgbClr val="5A5959"/>
                </a:solidFill>
                <a:latin typeface="Calibri"/>
                <a:cs typeface="Calibri"/>
              </a:rPr>
              <a:t>of</a:t>
            </a:r>
            <a:r>
              <a:rPr lang="en-GB" sz="800" spc="250" dirty="0">
                <a:solidFill>
                  <a:srgbClr val="5A5959"/>
                </a:solidFill>
                <a:latin typeface="Calibri"/>
                <a:cs typeface="Calibri"/>
              </a:rPr>
              <a:t> </a:t>
            </a:r>
            <a:r>
              <a:rPr lang="en-GB" sz="800" dirty="0">
                <a:solidFill>
                  <a:srgbClr val="5A5959"/>
                </a:solidFill>
                <a:latin typeface="Calibri"/>
                <a:cs typeface="Calibri"/>
              </a:rPr>
              <a:t>fact;</a:t>
            </a:r>
            <a:r>
              <a:rPr lang="en-GB" sz="800" spc="245" dirty="0">
                <a:solidFill>
                  <a:srgbClr val="5A5959"/>
                </a:solidFill>
                <a:latin typeface="Calibri"/>
                <a:cs typeface="Calibri"/>
              </a:rPr>
              <a:t> </a:t>
            </a:r>
            <a:r>
              <a:rPr lang="en-GB" sz="800" dirty="0">
                <a:solidFill>
                  <a:srgbClr val="5A5959"/>
                </a:solidFill>
                <a:latin typeface="Calibri"/>
                <a:cs typeface="Calibri"/>
              </a:rPr>
              <a:t>and</a:t>
            </a:r>
            <a:r>
              <a:rPr lang="en-GB" sz="800" spc="235" dirty="0">
                <a:solidFill>
                  <a:srgbClr val="5A5959"/>
                </a:solidFill>
                <a:latin typeface="Calibri"/>
                <a:cs typeface="Calibri"/>
              </a:rPr>
              <a:t> </a:t>
            </a:r>
            <a:r>
              <a:rPr lang="en-GB" sz="800" dirty="0">
                <a:solidFill>
                  <a:srgbClr val="5A5959"/>
                </a:solidFill>
                <a:latin typeface="Calibri"/>
                <a:cs typeface="Calibri"/>
              </a:rPr>
              <a:t>(c)</a:t>
            </a:r>
            <a:r>
              <a:rPr lang="en-GB" sz="800" spc="250" dirty="0">
                <a:solidFill>
                  <a:srgbClr val="5A5959"/>
                </a:solidFill>
                <a:latin typeface="Calibri"/>
                <a:cs typeface="Calibri"/>
              </a:rPr>
              <a:t> </a:t>
            </a:r>
            <a:r>
              <a:rPr lang="en-GB" sz="800" dirty="0">
                <a:solidFill>
                  <a:srgbClr val="5A5959"/>
                </a:solidFill>
                <a:latin typeface="Calibri"/>
                <a:cs typeface="Calibri"/>
              </a:rPr>
              <a:t>the</a:t>
            </a:r>
            <a:r>
              <a:rPr lang="en-GB" sz="800" spc="240" dirty="0">
                <a:solidFill>
                  <a:srgbClr val="5A5959"/>
                </a:solidFill>
                <a:latin typeface="Calibri"/>
                <a:cs typeface="Calibri"/>
              </a:rPr>
              <a:t> </a:t>
            </a:r>
            <a:r>
              <a:rPr lang="en-GB" sz="800" dirty="0">
                <a:solidFill>
                  <a:srgbClr val="5A5959"/>
                </a:solidFill>
                <a:latin typeface="Calibri"/>
                <a:cs typeface="Calibri"/>
              </a:rPr>
              <a:t>vendor/lessor</a:t>
            </a:r>
            <a:r>
              <a:rPr lang="en-GB" sz="800" spc="270" dirty="0">
                <a:solidFill>
                  <a:srgbClr val="5A5959"/>
                </a:solidFill>
                <a:latin typeface="Calibri"/>
                <a:cs typeface="Calibri"/>
              </a:rPr>
              <a:t> </a:t>
            </a:r>
            <a:r>
              <a:rPr lang="en-GB" sz="800" dirty="0">
                <a:solidFill>
                  <a:srgbClr val="5A5959"/>
                </a:solidFill>
                <a:latin typeface="Calibri"/>
                <a:cs typeface="Calibri"/>
              </a:rPr>
              <a:t>does</a:t>
            </a:r>
            <a:r>
              <a:rPr lang="en-GB" sz="800" spc="245" dirty="0">
                <a:solidFill>
                  <a:srgbClr val="5A5959"/>
                </a:solidFill>
                <a:latin typeface="Calibri"/>
                <a:cs typeface="Calibri"/>
              </a:rPr>
              <a:t> </a:t>
            </a:r>
            <a:r>
              <a:rPr lang="en-GB" sz="800" dirty="0">
                <a:solidFill>
                  <a:srgbClr val="5A5959"/>
                </a:solidFill>
                <a:latin typeface="Calibri"/>
                <a:cs typeface="Calibri"/>
              </a:rPr>
              <a:t>not</a:t>
            </a:r>
            <a:r>
              <a:rPr lang="en-GB" sz="800" spc="260" dirty="0">
                <a:solidFill>
                  <a:srgbClr val="5A5959"/>
                </a:solidFill>
                <a:latin typeface="Calibri"/>
                <a:cs typeface="Calibri"/>
              </a:rPr>
              <a:t> </a:t>
            </a:r>
            <a:r>
              <a:rPr lang="en-GB" sz="800" dirty="0">
                <a:solidFill>
                  <a:srgbClr val="5A5959"/>
                </a:solidFill>
                <a:latin typeface="Calibri"/>
                <a:cs typeface="Calibri"/>
              </a:rPr>
              <a:t>make</a:t>
            </a:r>
            <a:r>
              <a:rPr lang="en-GB" sz="800" spc="245" dirty="0">
                <a:solidFill>
                  <a:srgbClr val="5A5959"/>
                </a:solidFill>
                <a:latin typeface="Calibri"/>
                <a:cs typeface="Calibri"/>
              </a:rPr>
              <a:t> </a:t>
            </a:r>
            <a:r>
              <a:rPr lang="en-GB" sz="800" dirty="0">
                <a:solidFill>
                  <a:srgbClr val="5A5959"/>
                </a:solidFill>
                <a:latin typeface="Calibri"/>
                <a:cs typeface="Calibri"/>
              </a:rPr>
              <a:t>or</a:t>
            </a:r>
            <a:r>
              <a:rPr lang="en-GB" sz="800" spc="254" dirty="0">
                <a:solidFill>
                  <a:srgbClr val="5A5959"/>
                </a:solidFill>
                <a:latin typeface="Calibri"/>
                <a:cs typeface="Calibri"/>
              </a:rPr>
              <a:t> </a:t>
            </a:r>
            <a:r>
              <a:rPr lang="en-GB" sz="800" dirty="0">
                <a:solidFill>
                  <a:srgbClr val="5A5959"/>
                </a:solidFill>
                <a:latin typeface="Calibri"/>
                <a:cs typeface="Calibri"/>
              </a:rPr>
              <a:t>give,</a:t>
            </a:r>
            <a:r>
              <a:rPr lang="en-GB" sz="800" spc="240" dirty="0">
                <a:solidFill>
                  <a:srgbClr val="5A5959"/>
                </a:solidFill>
                <a:latin typeface="Calibri"/>
                <a:cs typeface="Calibri"/>
              </a:rPr>
              <a:t> </a:t>
            </a:r>
            <a:r>
              <a:rPr lang="en-GB" sz="800" dirty="0">
                <a:solidFill>
                  <a:srgbClr val="5A5959"/>
                </a:solidFill>
                <a:latin typeface="Calibri"/>
                <a:cs typeface="Calibri"/>
              </a:rPr>
              <a:t>and</a:t>
            </a:r>
            <a:r>
              <a:rPr lang="en-GB" sz="800" spc="260" dirty="0">
                <a:solidFill>
                  <a:srgbClr val="5A5959"/>
                </a:solidFill>
                <a:latin typeface="Calibri"/>
                <a:cs typeface="Calibri"/>
              </a:rPr>
              <a:t> </a:t>
            </a:r>
            <a:r>
              <a:rPr lang="en-GB" sz="800" dirty="0">
                <a:solidFill>
                  <a:srgbClr val="5A5959"/>
                </a:solidFill>
                <a:latin typeface="Calibri"/>
                <a:cs typeface="Calibri"/>
              </a:rPr>
              <a:t>neither</a:t>
            </a:r>
            <a:r>
              <a:rPr lang="en-GB" sz="800" spc="260" dirty="0">
                <a:solidFill>
                  <a:srgbClr val="5A5959"/>
                </a:solidFill>
                <a:latin typeface="Calibri"/>
                <a:cs typeface="Calibri"/>
              </a:rPr>
              <a:t> </a:t>
            </a:r>
            <a:r>
              <a:rPr lang="en-GB" sz="800" dirty="0">
                <a:solidFill>
                  <a:srgbClr val="5A5959"/>
                </a:solidFill>
                <a:latin typeface="Calibri"/>
                <a:cs typeface="Calibri"/>
              </a:rPr>
              <a:t>Kinney Green LLP nor</a:t>
            </a:r>
            <a:r>
              <a:rPr lang="en-GB" sz="800" spc="240" dirty="0">
                <a:solidFill>
                  <a:srgbClr val="5A5959"/>
                </a:solidFill>
                <a:latin typeface="Calibri"/>
                <a:cs typeface="Calibri"/>
              </a:rPr>
              <a:t> </a:t>
            </a:r>
            <a:r>
              <a:rPr lang="en-GB" sz="800" dirty="0">
                <a:solidFill>
                  <a:srgbClr val="5A5959"/>
                </a:solidFill>
                <a:latin typeface="Calibri"/>
                <a:cs typeface="Calibri"/>
              </a:rPr>
              <a:t>any</a:t>
            </a:r>
            <a:r>
              <a:rPr lang="en-GB" sz="800" spc="254" dirty="0">
                <a:solidFill>
                  <a:srgbClr val="5A5959"/>
                </a:solidFill>
                <a:latin typeface="Calibri"/>
                <a:cs typeface="Calibri"/>
              </a:rPr>
              <a:t> </a:t>
            </a:r>
            <a:r>
              <a:rPr lang="en-GB" sz="800" dirty="0">
                <a:solidFill>
                  <a:srgbClr val="5A5959"/>
                </a:solidFill>
                <a:latin typeface="Calibri"/>
                <a:cs typeface="Calibri"/>
              </a:rPr>
              <a:t>of</a:t>
            </a:r>
            <a:r>
              <a:rPr lang="en-GB" sz="800" spc="250" dirty="0">
                <a:solidFill>
                  <a:srgbClr val="5A5959"/>
                </a:solidFill>
                <a:latin typeface="Calibri"/>
                <a:cs typeface="Calibri"/>
              </a:rPr>
              <a:t> </a:t>
            </a:r>
            <a:r>
              <a:rPr lang="en-GB" sz="800" dirty="0">
                <a:solidFill>
                  <a:srgbClr val="5A5959"/>
                </a:solidFill>
                <a:latin typeface="Calibri"/>
                <a:cs typeface="Calibri"/>
              </a:rPr>
              <a:t>its</a:t>
            </a:r>
            <a:r>
              <a:rPr lang="en-GB" sz="800" spc="265" dirty="0">
                <a:solidFill>
                  <a:srgbClr val="5A5959"/>
                </a:solidFill>
                <a:latin typeface="Calibri"/>
                <a:cs typeface="Calibri"/>
              </a:rPr>
              <a:t> </a:t>
            </a:r>
            <a:r>
              <a:rPr lang="en-GB" sz="800" dirty="0">
                <a:solidFill>
                  <a:srgbClr val="5A5959"/>
                </a:solidFill>
                <a:latin typeface="Calibri"/>
                <a:cs typeface="Calibri"/>
              </a:rPr>
              <a:t>members</a:t>
            </a:r>
            <a:r>
              <a:rPr lang="en-GB" sz="800" spc="254" dirty="0">
                <a:solidFill>
                  <a:srgbClr val="5A5959"/>
                </a:solidFill>
                <a:latin typeface="Calibri"/>
                <a:cs typeface="Calibri"/>
              </a:rPr>
              <a:t> </a:t>
            </a:r>
            <a:r>
              <a:rPr lang="en-GB" sz="800" spc="-25" dirty="0">
                <a:solidFill>
                  <a:srgbClr val="5A5959"/>
                </a:solidFill>
                <a:latin typeface="Calibri"/>
                <a:cs typeface="Calibri"/>
              </a:rPr>
              <a:t>or</a:t>
            </a:r>
            <a:r>
              <a:rPr lang="en-GB" sz="800" spc="500" dirty="0">
                <a:solidFill>
                  <a:srgbClr val="5A5959"/>
                </a:solidFill>
                <a:latin typeface="Calibri"/>
                <a:cs typeface="Calibri"/>
              </a:rPr>
              <a:t> </a:t>
            </a:r>
            <a:r>
              <a:rPr lang="en-GB" sz="800" dirty="0">
                <a:solidFill>
                  <a:srgbClr val="5A5959"/>
                </a:solidFill>
                <a:latin typeface="Calibri"/>
                <a:cs typeface="Calibri"/>
              </a:rPr>
              <a:t>any</a:t>
            </a:r>
            <a:r>
              <a:rPr lang="en-GB" sz="800" spc="290" dirty="0">
                <a:solidFill>
                  <a:srgbClr val="5A5959"/>
                </a:solidFill>
                <a:latin typeface="Calibri"/>
                <a:cs typeface="Calibri"/>
              </a:rPr>
              <a:t> </a:t>
            </a:r>
            <a:r>
              <a:rPr lang="en-GB" sz="800" dirty="0">
                <a:solidFill>
                  <a:srgbClr val="5A5959"/>
                </a:solidFill>
                <a:latin typeface="Calibri"/>
                <a:cs typeface="Calibri"/>
              </a:rPr>
              <a:t>person</a:t>
            </a:r>
            <a:r>
              <a:rPr lang="en-GB" sz="800" spc="295" dirty="0">
                <a:solidFill>
                  <a:srgbClr val="5A5959"/>
                </a:solidFill>
                <a:latin typeface="Calibri"/>
                <a:cs typeface="Calibri"/>
              </a:rPr>
              <a:t> </a:t>
            </a:r>
            <a:r>
              <a:rPr lang="en-GB" sz="800" dirty="0">
                <a:solidFill>
                  <a:srgbClr val="5A5959"/>
                </a:solidFill>
                <a:latin typeface="Calibri"/>
                <a:cs typeface="Calibri"/>
              </a:rPr>
              <a:t>in</a:t>
            </a:r>
            <a:r>
              <a:rPr lang="en-GB" sz="800" spc="285" dirty="0">
                <a:solidFill>
                  <a:srgbClr val="5A5959"/>
                </a:solidFill>
                <a:latin typeface="Calibri"/>
                <a:cs typeface="Calibri"/>
              </a:rPr>
              <a:t> </a:t>
            </a:r>
            <a:r>
              <a:rPr lang="en-GB" sz="800" dirty="0">
                <a:solidFill>
                  <a:srgbClr val="5A5959"/>
                </a:solidFill>
                <a:latin typeface="Calibri"/>
                <a:cs typeface="Calibri"/>
              </a:rPr>
              <a:t>its</a:t>
            </a:r>
            <a:r>
              <a:rPr lang="en-GB" sz="800" spc="265" dirty="0">
                <a:solidFill>
                  <a:srgbClr val="5A5959"/>
                </a:solidFill>
                <a:latin typeface="Calibri"/>
                <a:cs typeface="Calibri"/>
              </a:rPr>
              <a:t>  </a:t>
            </a:r>
            <a:r>
              <a:rPr lang="en-GB" sz="800" dirty="0">
                <a:solidFill>
                  <a:srgbClr val="5A5959"/>
                </a:solidFill>
                <a:latin typeface="Calibri"/>
                <a:cs typeface="Calibri"/>
              </a:rPr>
              <a:t>employment</a:t>
            </a:r>
            <a:r>
              <a:rPr lang="en-GB" sz="800" spc="305" dirty="0">
                <a:solidFill>
                  <a:srgbClr val="5A5959"/>
                </a:solidFill>
                <a:latin typeface="Calibri"/>
                <a:cs typeface="Calibri"/>
              </a:rPr>
              <a:t> </a:t>
            </a:r>
            <a:r>
              <a:rPr lang="en-GB" sz="800" dirty="0">
                <a:solidFill>
                  <a:srgbClr val="5A5959"/>
                </a:solidFill>
                <a:latin typeface="Calibri"/>
                <a:cs typeface="Calibri"/>
              </a:rPr>
              <a:t>has</a:t>
            </a:r>
            <a:r>
              <a:rPr lang="en-GB" sz="800" spc="300" dirty="0">
                <a:solidFill>
                  <a:srgbClr val="5A5959"/>
                </a:solidFill>
                <a:latin typeface="Calibri"/>
                <a:cs typeface="Calibri"/>
              </a:rPr>
              <a:t> </a:t>
            </a:r>
            <a:r>
              <a:rPr lang="en-GB" sz="800" dirty="0">
                <a:solidFill>
                  <a:srgbClr val="5A5959"/>
                </a:solidFill>
                <a:latin typeface="Calibri"/>
                <a:cs typeface="Calibri"/>
              </a:rPr>
              <a:t>any</a:t>
            </a:r>
            <a:r>
              <a:rPr lang="en-GB" sz="800" spc="295" dirty="0">
                <a:solidFill>
                  <a:srgbClr val="5A5959"/>
                </a:solidFill>
                <a:latin typeface="Calibri"/>
                <a:cs typeface="Calibri"/>
              </a:rPr>
              <a:t> </a:t>
            </a:r>
            <a:r>
              <a:rPr lang="en-GB" sz="800" dirty="0">
                <a:solidFill>
                  <a:srgbClr val="5A5959"/>
                </a:solidFill>
                <a:latin typeface="Calibri"/>
                <a:cs typeface="Calibri"/>
              </a:rPr>
              <a:t>authority</a:t>
            </a:r>
            <a:r>
              <a:rPr lang="en-GB" sz="800" spc="320" dirty="0">
                <a:solidFill>
                  <a:srgbClr val="5A5959"/>
                </a:solidFill>
                <a:latin typeface="Calibri"/>
                <a:cs typeface="Calibri"/>
              </a:rPr>
              <a:t> </a:t>
            </a:r>
            <a:r>
              <a:rPr lang="en-GB" sz="800" dirty="0">
                <a:solidFill>
                  <a:srgbClr val="5A5959"/>
                </a:solidFill>
                <a:latin typeface="Calibri"/>
                <a:cs typeface="Calibri"/>
              </a:rPr>
              <a:t>to</a:t>
            </a:r>
            <a:r>
              <a:rPr lang="en-GB" sz="800" spc="300" dirty="0">
                <a:solidFill>
                  <a:srgbClr val="5A5959"/>
                </a:solidFill>
                <a:latin typeface="Calibri"/>
                <a:cs typeface="Calibri"/>
              </a:rPr>
              <a:t> </a:t>
            </a:r>
            <a:r>
              <a:rPr lang="en-GB" sz="800" dirty="0">
                <a:solidFill>
                  <a:srgbClr val="5A5959"/>
                </a:solidFill>
                <a:latin typeface="Calibri"/>
                <a:cs typeface="Calibri"/>
              </a:rPr>
              <a:t>make</a:t>
            </a:r>
            <a:r>
              <a:rPr lang="en-GB" sz="800" spc="305" dirty="0">
                <a:solidFill>
                  <a:srgbClr val="5A5959"/>
                </a:solidFill>
                <a:latin typeface="Calibri"/>
                <a:cs typeface="Calibri"/>
              </a:rPr>
              <a:t> </a:t>
            </a:r>
            <a:r>
              <a:rPr lang="en-GB" sz="800" dirty="0">
                <a:solidFill>
                  <a:srgbClr val="5A5959"/>
                </a:solidFill>
                <a:latin typeface="Calibri"/>
                <a:cs typeface="Calibri"/>
              </a:rPr>
              <a:t>or</a:t>
            </a:r>
            <a:r>
              <a:rPr lang="en-GB" sz="800" spc="290" dirty="0">
                <a:solidFill>
                  <a:srgbClr val="5A5959"/>
                </a:solidFill>
                <a:latin typeface="Calibri"/>
                <a:cs typeface="Calibri"/>
              </a:rPr>
              <a:t> </a:t>
            </a:r>
            <a:r>
              <a:rPr lang="en-GB" sz="800" dirty="0">
                <a:solidFill>
                  <a:srgbClr val="5A5959"/>
                </a:solidFill>
                <a:latin typeface="Calibri"/>
                <a:cs typeface="Calibri"/>
              </a:rPr>
              <a:t>give,</a:t>
            </a:r>
            <a:r>
              <a:rPr lang="en-GB" sz="800" spc="295" dirty="0">
                <a:solidFill>
                  <a:srgbClr val="5A5959"/>
                </a:solidFill>
                <a:latin typeface="Calibri"/>
                <a:cs typeface="Calibri"/>
              </a:rPr>
              <a:t> </a:t>
            </a:r>
            <a:r>
              <a:rPr lang="en-GB" sz="800" dirty="0">
                <a:solidFill>
                  <a:srgbClr val="5A5959"/>
                </a:solidFill>
                <a:latin typeface="Calibri"/>
                <a:cs typeface="Calibri"/>
              </a:rPr>
              <a:t>any</a:t>
            </a:r>
            <a:r>
              <a:rPr lang="en-GB" sz="800" spc="295" dirty="0">
                <a:solidFill>
                  <a:srgbClr val="5A5959"/>
                </a:solidFill>
                <a:latin typeface="Calibri"/>
                <a:cs typeface="Calibri"/>
              </a:rPr>
              <a:t> </a:t>
            </a:r>
            <a:r>
              <a:rPr lang="en-GB" sz="800" dirty="0">
                <a:solidFill>
                  <a:srgbClr val="5A5959"/>
                </a:solidFill>
                <a:latin typeface="Calibri"/>
                <a:cs typeface="Calibri"/>
              </a:rPr>
              <a:t>representation</a:t>
            </a:r>
            <a:r>
              <a:rPr lang="en-GB" sz="800" spc="310" dirty="0">
                <a:solidFill>
                  <a:srgbClr val="5A5959"/>
                </a:solidFill>
                <a:latin typeface="Calibri"/>
                <a:cs typeface="Calibri"/>
              </a:rPr>
              <a:t> </a:t>
            </a:r>
            <a:r>
              <a:rPr lang="en-GB" sz="800" dirty="0">
                <a:solidFill>
                  <a:srgbClr val="5A5959"/>
                </a:solidFill>
                <a:latin typeface="Calibri"/>
                <a:cs typeface="Calibri"/>
              </a:rPr>
              <a:t>or</a:t>
            </a:r>
            <a:r>
              <a:rPr lang="en-GB" sz="800" spc="295" dirty="0">
                <a:solidFill>
                  <a:srgbClr val="5A5959"/>
                </a:solidFill>
                <a:latin typeface="Calibri"/>
                <a:cs typeface="Calibri"/>
              </a:rPr>
              <a:t> </a:t>
            </a:r>
            <a:r>
              <a:rPr lang="en-GB" sz="800" dirty="0">
                <a:solidFill>
                  <a:srgbClr val="5A5959"/>
                </a:solidFill>
                <a:latin typeface="Calibri"/>
                <a:cs typeface="Calibri"/>
              </a:rPr>
              <a:t>warranty</a:t>
            </a:r>
            <a:r>
              <a:rPr lang="en-GB" sz="800" spc="300" dirty="0">
                <a:solidFill>
                  <a:srgbClr val="5A5959"/>
                </a:solidFill>
                <a:latin typeface="Calibri"/>
                <a:cs typeface="Calibri"/>
              </a:rPr>
              <a:t> </a:t>
            </a:r>
            <a:r>
              <a:rPr lang="en-GB" sz="800" dirty="0">
                <a:solidFill>
                  <a:srgbClr val="5A5959"/>
                </a:solidFill>
                <a:latin typeface="Calibri"/>
                <a:cs typeface="Calibri"/>
              </a:rPr>
              <a:t>whatsoever</a:t>
            </a:r>
            <a:r>
              <a:rPr lang="en-GB" sz="800" spc="300" dirty="0">
                <a:solidFill>
                  <a:srgbClr val="5A5959"/>
                </a:solidFill>
                <a:latin typeface="Calibri"/>
                <a:cs typeface="Calibri"/>
              </a:rPr>
              <a:t> </a:t>
            </a:r>
            <a:r>
              <a:rPr lang="en-GB" sz="800" dirty="0">
                <a:solidFill>
                  <a:srgbClr val="5A5959"/>
                </a:solidFill>
                <a:latin typeface="Calibri"/>
                <a:cs typeface="Calibri"/>
              </a:rPr>
              <a:t>in</a:t>
            </a:r>
            <a:r>
              <a:rPr lang="en-GB" sz="800" spc="285" dirty="0">
                <a:solidFill>
                  <a:srgbClr val="5A5959"/>
                </a:solidFill>
                <a:latin typeface="Calibri"/>
                <a:cs typeface="Calibri"/>
              </a:rPr>
              <a:t> </a:t>
            </a:r>
            <a:r>
              <a:rPr lang="en-GB" sz="800" dirty="0">
                <a:solidFill>
                  <a:srgbClr val="5A5959"/>
                </a:solidFill>
                <a:latin typeface="Calibri"/>
                <a:cs typeface="Calibri"/>
              </a:rPr>
              <a:t>relation</a:t>
            </a:r>
            <a:r>
              <a:rPr lang="en-GB" sz="800" spc="295" dirty="0">
                <a:solidFill>
                  <a:srgbClr val="5A5959"/>
                </a:solidFill>
                <a:latin typeface="Calibri"/>
                <a:cs typeface="Calibri"/>
              </a:rPr>
              <a:t> </a:t>
            </a:r>
            <a:r>
              <a:rPr lang="en-GB" sz="800" dirty="0">
                <a:solidFill>
                  <a:srgbClr val="5A5959"/>
                </a:solidFill>
                <a:latin typeface="Calibri"/>
                <a:cs typeface="Calibri"/>
              </a:rPr>
              <a:t>to</a:t>
            </a:r>
            <a:r>
              <a:rPr lang="en-GB" sz="800" spc="330" dirty="0">
                <a:solidFill>
                  <a:srgbClr val="5A5959"/>
                </a:solidFill>
                <a:latin typeface="Calibri"/>
                <a:cs typeface="Calibri"/>
              </a:rPr>
              <a:t> </a:t>
            </a:r>
            <a:r>
              <a:rPr lang="en-GB" sz="800" dirty="0">
                <a:solidFill>
                  <a:srgbClr val="5A5959"/>
                </a:solidFill>
                <a:latin typeface="Calibri"/>
                <a:cs typeface="Calibri"/>
              </a:rPr>
              <a:t>the</a:t>
            </a:r>
            <a:r>
              <a:rPr lang="en-GB" sz="800" spc="300" dirty="0">
                <a:solidFill>
                  <a:srgbClr val="5A5959"/>
                </a:solidFill>
                <a:latin typeface="Calibri"/>
                <a:cs typeface="Calibri"/>
              </a:rPr>
              <a:t> </a:t>
            </a:r>
            <a:r>
              <a:rPr lang="en-GB" sz="800" dirty="0">
                <a:solidFill>
                  <a:srgbClr val="5A5959"/>
                </a:solidFill>
                <a:latin typeface="Calibri"/>
                <a:cs typeface="Calibri"/>
              </a:rPr>
              <a:t>property.</a:t>
            </a:r>
            <a:r>
              <a:rPr lang="en-GB" sz="800" spc="305" dirty="0">
                <a:solidFill>
                  <a:srgbClr val="5A5959"/>
                </a:solidFill>
                <a:latin typeface="Calibri"/>
                <a:cs typeface="Calibri"/>
              </a:rPr>
              <a:t> </a:t>
            </a:r>
            <a:r>
              <a:rPr lang="en-GB" sz="800" dirty="0">
                <a:solidFill>
                  <a:srgbClr val="5A5959"/>
                </a:solidFill>
                <a:latin typeface="Calibri"/>
                <a:cs typeface="Calibri"/>
              </a:rPr>
              <a:t>The</a:t>
            </a:r>
            <a:r>
              <a:rPr lang="en-GB" sz="800" spc="300" dirty="0">
                <a:solidFill>
                  <a:srgbClr val="5A5959"/>
                </a:solidFill>
                <a:latin typeface="Calibri"/>
                <a:cs typeface="Calibri"/>
              </a:rPr>
              <a:t> </a:t>
            </a:r>
            <a:r>
              <a:rPr lang="en-GB" sz="800" dirty="0">
                <a:solidFill>
                  <a:srgbClr val="5A5959"/>
                </a:solidFill>
                <a:latin typeface="Calibri"/>
                <a:cs typeface="Calibri"/>
              </a:rPr>
              <a:t>only</a:t>
            </a:r>
            <a:r>
              <a:rPr lang="en-GB" sz="800" spc="295" dirty="0">
                <a:solidFill>
                  <a:srgbClr val="5A5959"/>
                </a:solidFill>
                <a:latin typeface="Calibri"/>
                <a:cs typeface="Calibri"/>
              </a:rPr>
              <a:t> </a:t>
            </a:r>
            <a:r>
              <a:rPr lang="en-GB" sz="800" dirty="0">
                <a:solidFill>
                  <a:srgbClr val="5A5959"/>
                </a:solidFill>
                <a:latin typeface="Calibri"/>
                <a:cs typeface="Calibri"/>
              </a:rPr>
              <a:t>representations,</a:t>
            </a:r>
            <a:r>
              <a:rPr lang="en-GB" sz="800" spc="325" dirty="0">
                <a:solidFill>
                  <a:srgbClr val="5A5959"/>
                </a:solidFill>
                <a:latin typeface="Calibri"/>
                <a:cs typeface="Calibri"/>
              </a:rPr>
              <a:t> </a:t>
            </a:r>
            <a:r>
              <a:rPr lang="en-GB" sz="800" dirty="0">
                <a:solidFill>
                  <a:srgbClr val="5A5959"/>
                </a:solidFill>
                <a:latin typeface="Calibri"/>
                <a:cs typeface="Calibri"/>
              </a:rPr>
              <a:t>warranties,</a:t>
            </a:r>
            <a:r>
              <a:rPr lang="en-GB" sz="800" spc="305" dirty="0">
                <a:solidFill>
                  <a:srgbClr val="5A5959"/>
                </a:solidFill>
                <a:latin typeface="Calibri"/>
                <a:cs typeface="Calibri"/>
              </a:rPr>
              <a:t> </a:t>
            </a:r>
            <a:r>
              <a:rPr lang="en-GB" sz="800" dirty="0">
                <a:solidFill>
                  <a:srgbClr val="5A5959"/>
                </a:solidFill>
                <a:latin typeface="Calibri"/>
                <a:cs typeface="Calibri"/>
              </a:rPr>
              <a:t>undertakings</a:t>
            </a:r>
            <a:r>
              <a:rPr lang="en-GB" sz="800" spc="315" dirty="0">
                <a:solidFill>
                  <a:srgbClr val="5A5959"/>
                </a:solidFill>
                <a:latin typeface="Calibri"/>
                <a:cs typeface="Calibri"/>
              </a:rPr>
              <a:t> </a:t>
            </a:r>
            <a:r>
              <a:rPr lang="en-GB" sz="800" dirty="0">
                <a:solidFill>
                  <a:srgbClr val="5A5959"/>
                </a:solidFill>
                <a:latin typeface="Calibri"/>
                <a:cs typeface="Calibri"/>
              </a:rPr>
              <a:t>and</a:t>
            </a:r>
            <a:r>
              <a:rPr lang="en-GB" sz="800" spc="295" dirty="0">
                <a:solidFill>
                  <a:srgbClr val="5A5959"/>
                </a:solidFill>
                <a:latin typeface="Calibri"/>
                <a:cs typeface="Calibri"/>
              </a:rPr>
              <a:t> </a:t>
            </a:r>
            <a:r>
              <a:rPr lang="en-GB" sz="800" dirty="0">
                <a:solidFill>
                  <a:srgbClr val="5A5959"/>
                </a:solidFill>
                <a:latin typeface="Calibri"/>
                <a:cs typeface="Calibri"/>
              </a:rPr>
              <a:t>contractual</a:t>
            </a:r>
            <a:r>
              <a:rPr lang="en-GB" sz="800" spc="305" dirty="0">
                <a:solidFill>
                  <a:srgbClr val="5A5959"/>
                </a:solidFill>
                <a:latin typeface="Calibri"/>
                <a:cs typeface="Calibri"/>
              </a:rPr>
              <a:t> </a:t>
            </a:r>
            <a:r>
              <a:rPr lang="en-GB" sz="800" dirty="0">
                <a:solidFill>
                  <a:srgbClr val="5A5959"/>
                </a:solidFill>
                <a:latin typeface="Calibri"/>
                <a:cs typeface="Calibri"/>
              </a:rPr>
              <a:t>obligations</a:t>
            </a:r>
            <a:r>
              <a:rPr lang="en-GB" sz="800" spc="315" dirty="0">
                <a:solidFill>
                  <a:srgbClr val="5A5959"/>
                </a:solidFill>
                <a:latin typeface="Calibri"/>
                <a:cs typeface="Calibri"/>
              </a:rPr>
              <a:t> </a:t>
            </a:r>
            <a:r>
              <a:rPr lang="en-GB" sz="800" dirty="0">
                <a:solidFill>
                  <a:srgbClr val="5A5959"/>
                </a:solidFill>
                <a:latin typeface="Calibri"/>
                <a:cs typeface="Calibri"/>
              </a:rPr>
              <a:t>to</a:t>
            </a:r>
            <a:r>
              <a:rPr lang="en-GB" sz="800" spc="305" dirty="0">
                <a:solidFill>
                  <a:srgbClr val="5A5959"/>
                </a:solidFill>
                <a:latin typeface="Calibri"/>
                <a:cs typeface="Calibri"/>
              </a:rPr>
              <a:t> </a:t>
            </a:r>
            <a:r>
              <a:rPr lang="en-GB" sz="800" dirty="0">
                <a:solidFill>
                  <a:srgbClr val="5A5959"/>
                </a:solidFill>
                <a:latin typeface="Calibri"/>
                <a:cs typeface="Calibri"/>
              </a:rPr>
              <a:t>be</a:t>
            </a:r>
            <a:r>
              <a:rPr lang="en-GB" sz="800" spc="300" dirty="0">
                <a:solidFill>
                  <a:srgbClr val="5A5959"/>
                </a:solidFill>
                <a:latin typeface="Calibri"/>
                <a:cs typeface="Calibri"/>
              </a:rPr>
              <a:t> </a:t>
            </a:r>
            <a:r>
              <a:rPr lang="en-GB" sz="800" dirty="0">
                <a:solidFill>
                  <a:srgbClr val="5A5959"/>
                </a:solidFill>
                <a:latin typeface="Calibri"/>
                <a:cs typeface="Calibri"/>
              </a:rPr>
              <a:t>given</a:t>
            </a:r>
            <a:r>
              <a:rPr lang="en-GB" sz="800" spc="295" dirty="0">
                <a:solidFill>
                  <a:srgbClr val="5A5959"/>
                </a:solidFill>
                <a:latin typeface="Calibri"/>
                <a:cs typeface="Calibri"/>
              </a:rPr>
              <a:t> </a:t>
            </a:r>
            <a:r>
              <a:rPr lang="en-GB" sz="800" dirty="0">
                <a:solidFill>
                  <a:srgbClr val="5A5959"/>
                </a:solidFill>
                <a:latin typeface="Calibri"/>
                <a:cs typeface="Calibri"/>
              </a:rPr>
              <a:t>or</a:t>
            </a:r>
            <a:r>
              <a:rPr lang="en-GB" sz="800" spc="295" dirty="0">
                <a:solidFill>
                  <a:srgbClr val="5A5959"/>
                </a:solidFill>
                <a:latin typeface="Calibri"/>
                <a:cs typeface="Calibri"/>
              </a:rPr>
              <a:t> </a:t>
            </a:r>
            <a:r>
              <a:rPr lang="en-GB" sz="800" spc="-10" dirty="0">
                <a:solidFill>
                  <a:srgbClr val="5A5959"/>
                </a:solidFill>
                <a:latin typeface="Calibri"/>
                <a:cs typeface="Calibri"/>
              </a:rPr>
              <a:t>undertaken</a:t>
            </a:r>
            <a:r>
              <a:rPr lang="en-GB" sz="800" spc="500" dirty="0">
                <a:solidFill>
                  <a:srgbClr val="5A5959"/>
                </a:solidFill>
                <a:latin typeface="Calibri"/>
                <a:cs typeface="Calibri"/>
              </a:rPr>
              <a:t>  </a:t>
            </a:r>
            <a:r>
              <a:rPr lang="en-GB" sz="800" dirty="0">
                <a:solidFill>
                  <a:srgbClr val="5A5959"/>
                </a:solidFill>
                <a:latin typeface="Calibri"/>
                <a:cs typeface="Calibri"/>
              </a:rPr>
              <a:t>by</a:t>
            </a:r>
            <a:r>
              <a:rPr lang="en-GB" sz="800" spc="280" dirty="0">
                <a:solidFill>
                  <a:srgbClr val="5A5959"/>
                </a:solidFill>
                <a:latin typeface="Calibri"/>
                <a:cs typeface="Calibri"/>
              </a:rPr>
              <a:t> </a:t>
            </a:r>
            <a:r>
              <a:rPr lang="en-GB" sz="800" dirty="0">
                <a:solidFill>
                  <a:srgbClr val="5A5959"/>
                </a:solidFill>
                <a:latin typeface="Calibri"/>
                <a:cs typeface="Calibri"/>
              </a:rPr>
              <a:t>the</a:t>
            </a:r>
            <a:r>
              <a:rPr lang="en-GB" sz="800" spc="290" dirty="0">
                <a:solidFill>
                  <a:srgbClr val="5A5959"/>
                </a:solidFill>
                <a:latin typeface="Calibri"/>
                <a:cs typeface="Calibri"/>
              </a:rPr>
              <a:t> </a:t>
            </a:r>
            <a:r>
              <a:rPr lang="en-GB" sz="800" dirty="0">
                <a:solidFill>
                  <a:srgbClr val="5A5959"/>
                </a:solidFill>
                <a:latin typeface="Calibri"/>
                <a:cs typeface="Calibri"/>
              </a:rPr>
              <a:t>vendor/lessor</a:t>
            </a:r>
            <a:r>
              <a:rPr lang="en-GB" sz="800" spc="300" dirty="0">
                <a:solidFill>
                  <a:srgbClr val="5A5959"/>
                </a:solidFill>
                <a:latin typeface="Calibri"/>
                <a:cs typeface="Calibri"/>
              </a:rPr>
              <a:t> </a:t>
            </a:r>
            <a:r>
              <a:rPr lang="en-GB" sz="800" dirty="0">
                <a:solidFill>
                  <a:srgbClr val="5A5959"/>
                </a:solidFill>
                <a:latin typeface="Calibri"/>
                <a:cs typeface="Calibri"/>
              </a:rPr>
              <a:t>are</a:t>
            </a:r>
            <a:r>
              <a:rPr lang="en-GB" sz="800" spc="310" dirty="0">
                <a:solidFill>
                  <a:srgbClr val="5A5959"/>
                </a:solidFill>
                <a:latin typeface="Calibri"/>
                <a:cs typeface="Calibri"/>
              </a:rPr>
              <a:t> </a:t>
            </a:r>
            <a:r>
              <a:rPr lang="en-GB" sz="800" dirty="0">
                <a:solidFill>
                  <a:srgbClr val="5A5959"/>
                </a:solidFill>
                <a:latin typeface="Calibri"/>
                <a:cs typeface="Calibri"/>
              </a:rPr>
              <a:t>those</a:t>
            </a:r>
            <a:r>
              <a:rPr lang="en-GB" sz="800" spc="260" dirty="0">
                <a:solidFill>
                  <a:srgbClr val="5A5959"/>
                </a:solidFill>
                <a:latin typeface="Calibri"/>
                <a:cs typeface="Calibri"/>
              </a:rPr>
              <a:t>  </a:t>
            </a:r>
            <a:r>
              <a:rPr lang="en-GB" sz="800" dirty="0">
                <a:solidFill>
                  <a:srgbClr val="5A5959"/>
                </a:solidFill>
                <a:latin typeface="Calibri"/>
                <a:cs typeface="Calibri"/>
              </a:rPr>
              <a:t>contained</a:t>
            </a:r>
            <a:r>
              <a:rPr lang="en-GB" sz="800" spc="285" dirty="0">
                <a:solidFill>
                  <a:srgbClr val="5A5959"/>
                </a:solidFill>
                <a:latin typeface="Calibri"/>
                <a:cs typeface="Calibri"/>
              </a:rPr>
              <a:t> </a:t>
            </a:r>
            <a:r>
              <a:rPr lang="en-GB" sz="800" dirty="0">
                <a:solidFill>
                  <a:srgbClr val="5A5959"/>
                </a:solidFill>
                <a:latin typeface="Calibri"/>
                <a:cs typeface="Calibri"/>
              </a:rPr>
              <a:t>and</a:t>
            </a:r>
            <a:r>
              <a:rPr lang="en-GB" sz="800" spc="280" dirty="0">
                <a:solidFill>
                  <a:srgbClr val="5A5959"/>
                </a:solidFill>
                <a:latin typeface="Calibri"/>
                <a:cs typeface="Calibri"/>
              </a:rPr>
              <a:t> </a:t>
            </a:r>
            <a:r>
              <a:rPr lang="en-GB" sz="800" dirty="0">
                <a:solidFill>
                  <a:srgbClr val="5A5959"/>
                </a:solidFill>
                <a:latin typeface="Calibri"/>
                <a:cs typeface="Calibri"/>
              </a:rPr>
              <a:t>expressly</a:t>
            </a:r>
            <a:r>
              <a:rPr lang="en-GB" sz="800" spc="295" dirty="0">
                <a:solidFill>
                  <a:srgbClr val="5A5959"/>
                </a:solidFill>
                <a:latin typeface="Calibri"/>
                <a:cs typeface="Calibri"/>
              </a:rPr>
              <a:t> </a:t>
            </a:r>
            <a:r>
              <a:rPr lang="en-GB" sz="800" dirty="0">
                <a:solidFill>
                  <a:srgbClr val="5A5959"/>
                </a:solidFill>
                <a:latin typeface="Calibri"/>
                <a:cs typeface="Calibri"/>
              </a:rPr>
              <a:t>referred</a:t>
            </a:r>
            <a:r>
              <a:rPr lang="en-GB" sz="800" spc="280" dirty="0">
                <a:solidFill>
                  <a:srgbClr val="5A5959"/>
                </a:solidFill>
                <a:latin typeface="Calibri"/>
                <a:cs typeface="Calibri"/>
              </a:rPr>
              <a:t> </a:t>
            </a:r>
            <a:r>
              <a:rPr lang="en-GB" sz="800" dirty="0">
                <a:solidFill>
                  <a:srgbClr val="5A5959"/>
                </a:solidFill>
                <a:latin typeface="Calibri"/>
                <a:cs typeface="Calibri"/>
              </a:rPr>
              <a:t>to</a:t>
            </a:r>
            <a:r>
              <a:rPr lang="en-GB" sz="800" spc="315" dirty="0">
                <a:solidFill>
                  <a:srgbClr val="5A5959"/>
                </a:solidFill>
                <a:latin typeface="Calibri"/>
                <a:cs typeface="Calibri"/>
              </a:rPr>
              <a:t> </a:t>
            </a:r>
            <a:r>
              <a:rPr lang="en-GB" sz="800" dirty="0">
                <a:solidFill>
                  <a:srgbClr val="5A5959"/>
                </a:solidFill>
                <a:latin typeface="Calibri"/>
                <a:cs typeface="Calibri"/>
              </a:rPr>
              <a:t>in</a:t>
            </a:r>
            <a:r>
              <a:rPr lang="en-GB" sz="800" spc="275" dirty="0">
                <a:solidFill>
                  <a:srgbClr val="5A5959"/>
                </a:solidFill>
                <a:latin typeface="Calibri"/>
                <a:cs typeface="Calibri"/>
              </a:rPr>
              <a:t> </a:t>
            </a:r>
            <a:r>
              <a:rPr lang="en-GB" sz="800" dirty="0">
                <a:solidFill>
                  <a:srgbClr val="5A5959"/>
                </a:solidFill>
                <a:latin typeface="Calibri"/>
                <a:cs typeface="Calibri"/>
              </a:rPr>
              <a:t>the</a:t>
            </a:r>
            <a:r>
              <a:rPr lang="en-GB" sz="800" spc="295" dirty="0">
                <a:solidFill>
                  <a:srgbClr val="5A5959"/>
                </a:solidFill>
                <a:latin typeface="Calibri"/>
                <a:cs typeface="Calibri"/>
              </a:rPr>
              <a:t> </a:t>
            </a:r>
            <a:r>
              <a:rPr lang="en-GB" sz="800" dirty="0">
                <a:solidFill>
                  <a:srgbClr val="5A5959"/>
                </a:solidFill>
                <a:latin typeface="Calibri"/>
                <a:cs typeface="Calibri"/>
              </a:rPr>
              <a:t>written</a:t>
            </a:r>
            <a:r>
              <a:rPr lang="en-GB" sz="800" spc="280" dirty="0">
                <a:solidFill>
                  <a:srgbClr val="5A5959"/>
                </a:solidFill>
                <a:latin typeface="Calibri"/>
                <a:cs typeface="Calibri"/>
              </a:rPr>
              <a:t> </a:t>
            </a:r>
            <a:r>
              <a:rPr lang="en-GB" sz="800" dirty="0">
                <a:solidFill>
                  <a:srgbClr val="5A5959"/>
                </a:solidFill>
                <a:latin typeface="Calibri"/>
                <a:cs typeface="Calibri"/>
              </a:rPr>
              <a:t>contract</a:t>
            </a:r>
            <a:r>
              <a:rPr lang="en-GB" sz="800" spc="310" dirty="0">
                <a:solidFill>
                  <a:srgbClr val="5A5959"/>
                </a:solidFill>
                <a:latin typeface="Calibri"/>
                <a:cs typeface="Calibri"/>
              </a:rPr>
              <a:t> </a:t>
            </a:r>
            <a:r>
              <a:rPr lang="en-GB" sz="800" dirty="0">
                <a:solidFill>
                  <a:srgbClr val="5A5959"/>
                </a:solidFill>
                <a:latin typeface="Calibri"/>
                <a:cs typeface="Calibri"/>
              </a:rPr>
              <a:t>for</a:t>
            </a:r>
            <a:r>
              <a:rPr lang="en-GB" sz="800" spc="285" dirty="0">
                <a:solidFill>
                  <a:srgbClr val="5A5959"/>
                </a:solidFill>
                <a:latin typeface="Calibri"/>
                <a:cs typeface="Calibri"/>
              </a:rPr>
              <a:t> </a:t>
            </a:r>
            <a:r>
              <a:rPr lang="en-GB" sz="800" dirty="0">
                <a:solidFill>
                  <a:srgbClr val="5A5959"/>
                </a:solidFill>
                <a:latin typeface="Calibri"/>
                <a:cs typeface="Calibri"/>
              </a:rPr>
              <a:t>sale</a:t>
            </a:r>
            <a:r>
              <a:rPr lang="en-GB" sz="800" spc="290" dirty="0">
                <a:solidFill>
                  <a:srgbClr val="5A5959"/>
                </a:solidFill>
                <a:latin typeface="Calibri"/>
                <a:cs typeface="Calibri"/>
              </a:rPr>
              <a:t> </a:t>
            </a:r>
            <a:r>
              <a:rPr lang="en-GB" sz="800" dirty="0">
                <a:solidFill>
                  <a:srgbClr val="5A5959"/>
                </a:solidFill>
                <a:latin typeface="Calibri"/>
                <a:cs typeface="Calibri"/>
              </a:rPr>
              <a:t>or</a:t>
            </a:r>
            <a:r>
              <a:rPr lang="en-GB" sz="800" spc="285" dirty="0">
                <a:solidFill>
                  <a:srgbClr val="5A5959"/>
                </a:solidFill>
                <a:latin typeface="Calibri"/>
                <a:cs typeface="Calibri"/>
              </a:rPr>
              <a:t> </a:t>
            </a:r>
            <a:r>
              <a:rPr lang="en-GB" sz="800" dirty="0">
                <a:solidFill>
                  <a:srgbClr val="5A5959"/>
                </a:solidFill>
                <a:latin typeface="Calibri"/>
                <a:cs typeface="Calibri"/>
              </a:rPr>
              <a:t>agreement</a:t>
            </a:r>
            <a:r>
              <a:rPr lang="en-GB" sz="800" spc="280" dirty="0">
                <a:solidFill>
                  <a:srgbClr val="5A5959"/>
                </a:solidFill>
                <a:latin typeface="Calibri"/>
                <a:cs typeface="Calibri"/>
              </a:rPr>
              <a:t> </a:t>
            </a:r>
            <a:r>
              <a:rPr lang="en-GB" sz="800" dirty="0">
                <a:solidFill>
                  <a:srgbClr val="5A5959"/>
                </a:solidFill>
                <a:latin typeface="Calibri"/>
                <a:cs typeface="Calibri"/>
              </a:rPr>
              <a:t>for</a:t>
            </a:r>
            <a:r>
              <a:rPr lang="en-GB" sz="800" spc="310" dirty="0">
                <a:solidFill>
                  <a:srgbClr val="5A5959"/>
                </a:solidFill>
                <a:latin typeface="Calibri"/>
                <a:cs typeface="Calibri"/>
              </a:rPr>
              <a:t> </a:t>
            </a:r>
            <a:r>
              <a:rPr lang="en-GB" sz="800" dirty="0">
                <a:solidFill>
                  <a:srgbClr val="5A5959"/>
                </a:solidFill>
                <a:latin typeface="Calibri"/>
                <a:cs typeface="Calibri"/>
              </a:rPr>
              <a:t>lease</a:t>
            </a:r>
            <a:r>
              <a:rPr lang="en-GB" sz="800" spc="300" dirty="0">
                <a:solidFill>
                  <a:srgbClr val="5A5959"/>
                </a:solidFill>
                <a:latin typeface="Calibri"/>
                <a:cs typeface="Calibri"/>
              </a:rPr>
              <a:t> </a:t>
            </a:r>
            <a:r>
              <a:rPr lang="en-GB" sz="800" dirty="0">
                <a:solidFill>
                  <a:srgbClr val="5A5959"/>
                </a:solidFill>
                <a:latin typeface="Calibri"/>
                <a:cs typeface="Calibri"/>
              </a:rPr>
              <a:t>between</a:t>
            </a:r>
            <a:r>
              <a:rPr lang="en-GB" sz="800" spc="280" dirty="0">
                <a:solidFill>
                  <a:srgbClr val="5A5959"/>
                </a:solidFill>
                <a:latin typeface="Calibri"/>
                <a:cs typeface="Calibri"/>
              </a:rPr>
              <a:t> </a:t>
            </a:r>
            <a:r>
              <a:rPr lang="en-GB" sz="800" dirty="0">
                <a:solidFill>
                  <a:srgbClr val="5A5959"/>
                </a:solidFill>
                <a:latin typeface="Calibri"/>
                <a:cs typeface="Calibri"/>
              </a:rPr>
              <a:t>the</a:t>
            </a:r>
            <a:r>
              <a:rPr lang="en-GB" sz="800" spc="310" dirty="0">
                <a:solidFill>
                  <a:srgbClr val="5A5959"/>
                </a:solidFill>
                <a:latin typeface="Calibri"/>
                <a:cs typeface="Calibri"/>
              </a:rPr>
              <a:t> </a:t>
            </a:r>
            <a:r>
              <a:rPr lang="en-GB" sz="800" dirty="0">
                <a:solidFill>
                  <a:srgbClr val="5A5959"/>
                </a:solidFill>
                <a:latin typeface="Calibri"/>
                <a:cs typeface="Calibri"/>
              </a:rPr>
              <a:t>vendor/lessor</a:t>
            </a:r>
            <a:r>
              <a:rPr lang="en-GB" sz="800" spc="300" dirty="0">
                <a:solidFill>
                  <a:srgbClr val="5A5959"/>
                </a:solidFill>
                <a:latin typeface="Calibri"/>
                <a:cs typeface="Calibri"/>
              </a:rPr>
              <a:t> </a:t>
            </a:r>
            <a:r>
              <a:rPr lang="en-GB" sz="800" dirty="0">
                <a:solidFill>
                  <a:srgbClr val="5A5959"/>
                </a:solidFill>
                <a:latin typeface="Calibri"/>
                <a:cs typeface="Calibri"/>
              </a:rPr>
              <a:t>and</a:t>
            </a:r>
            <a:r>
              <a:rPr lang="en-GB" sz="800" spc="285" dirty="0">
                <a:solidFill>
                  <a:srgbClr val="5A5959"/>
                </a:solidFill>
                <a:latin typeface="Calibri"/>
                <a:cs typeface="Calibri"/>
              </a:rPr>
              <a:t> </a:t>
            </a:r>
            <a:r>
              <a:rPr lang="en-GB" sz="800" dirty="0">
                <a:solidFill>
                  <a:srgbClr val="5A5959"/>
                </a:solidFill>
                <a:latin typeface="Calibri"/>
                <a:cs typeface="Calibri"/>
              </a:rPr>
              <a:t>a</a:t>
            </a:r>
            <a:r>
              <a:rPr lang="en-GB" sz="800" spc="290" dirty="0">
                <a:solidFill>
                  <a:srgbClr val="5A5959"/>
                </a:solidFill>
                <a:latin typeface="Calibri"/>
                <a:cs typeface="Calibri"/>
              </a:rPr>
              <a:t> </a:t>
            </a:r>
            <a:r>
              <a:rPr lang="en-GB" sz="800" dirty="0">
                <a:solidFill>
                  <a:srgbClr val="5A5959"/>
                </a:solidFill>
                <a:latin typeface="Calibri"/>
                <a:cs typeface="Calibri"/>
              </a:rPr>
              <a:t>purchaser</a:t>
            </a:r>
            <a:r>
              <a:rPr lang="en-GB" sz="800" spc="290" dirty="0">
                <a:solidFill>
                  <a:srgbClr val="5A5959"/>
                </a:solidFill>
                <a:latin typeface="Calibri"/>
                <a:cs typeface="Calibri"/>
              </a:rPr>
              <a:t> </a:t>
            </a:r>
            <a:r>
              <a:rPr lang="en-GB" sz="800" dirty="0">
                <a:solidFill>
                  <a:srgbClr val="5A5959"/>
                </a:solidFill>
                <a:latin typeface="Calibri"/>
                <a:cs typeface="Calibri"/>
              </a:rPr>
              <a:t>or</a:t>
            </a:r>
            <a:r>
              <a:rPr lang="en-GB" sz="800" spc="310" dirty="0">
                <a:solidFill>
                  <a:srgbClr val="5A5959"/>
                </a:solidFill>
                <a:latin typeface="Calibri"/>
                <a:cs typeface="Calibri"/>
              </a:rPr>
              <a:t> </a:t>
            </a:r>
            <a:r>
              <a:rPr lang="en-GB" sz="800" dirty="0">
                <a:solidFill>
                  <a:srgbClr val="5A5959"/>
                </a:solidFill>
                <a:latin typeface="Calibri"/>
                <a:cs typeface="Calibri"/>
              </a:rPr>
              <a:t>tenant.</a:t>
            </a:r>
            <a:r>
              <a:rPr lang="en-GB" sz="800" spc="290" dirty="0">
                <a:solidFill>
                  <a:srgbClr val="5A5959"/>
                </a:solidFill>
                <a:latin typeface="Calibri"/>
                <a:cs typeface="Calibri"/>
              </a:rPr>
              <a:t> </a:t>
            </a:r>
            <a:r>
              <a:rPr lang="en-GB" sz="800" dirty="0">
                <a:solidFill>
                  <a:srgbClr val="5A5959"/>
                </a:solidFill>
                <a:latin typeface="Calibri"/>
                <a:cs typeface="Calibri"/>
              </a:rPr>
              <a:t>2.</a:t>
            </a:r>
            <a:r>
              <a:rPr lang="en-GB" sz="800" spc="290" dirty="0">
                <a:solidFill>
                  <a:srgbClr val="5A5959"/>
                </a:solidFill>
                <a:latin typeface="Calibri"/>
                <a:cs typeface="Calibri"/>
              </a:rPr>
              <a:t> </a:t>
            </a:r>
            <a:r>
              <a:rPr lang="en-GB" sz="800" dirty="0">
                <a:solidFill>
                  <a:srgbClr val="5A5959"/>
                </a:solidFill>
                <a:latin typeface="Calibri"/>
                <a:cs typeface="Calibri"/>
              </a:rPr>
              <a:t>Prospective</a:t>
            </a:r>
            <a:r>
              <a:rPr lang="en-GB" sz="800" spc="300" dirty="0">
                <a:solidFill>
                  <a:srgbClr val="5A5959"/>
                </a:solidFill>
                <a:latin typeface="Calibri"/>
                <a:cs typeface="Calibri"/>
              </a:rPr>
              <a:t> </a:t>
            </a:r>
            <a:r>
              <a:rPr lang="en-GB" sz="800" dirty="0">
                <a:solidFill>
                  <a:srgbClr val="5A5959"/>
                </a:solidFill>
                <a:latin typeface="Calibri"/>
                <a:cs typeface="Calibri"/>
              </a:rPr>
              <a:t>purchasers</a:t>
            </a:r>
            <a:r>
              <a:rPr lang="en-GB" sz="800" spc="300" dirty="0">
                <a:solidFill>
                  <a:srgbClr val="5A5959"/>
                </a:solidFill>
                <a:latin typeface="Calibri"/>
                <a:cs typeface="Calibri"/>
              </a:rPr>
              <a:t> </a:t>
            </a:r>
            <a:r>
              <a:rPr lang="en-GB" sz="800" dirty="0">
                <a:solidFill>
                  <a:srgbClr val="5A5959"/>
                </a:solidFill>
                <a:latin typeface="Calibri"/>
                <a:cs typeface="Calibri"/>
              </a:rPr>
              <a:t>or</a:t>
            </a:r>
            <a:r>
              <a:rPr lang="en-GB" sz="800" spc="300" dirty="0">
                <a:solidFill>
                  <a:srgbClr val="5A5959"/>
                </a:solidFill>
                <a:latin typeface="Calibri"/>
                <a:cs typeface="Calibri"/>
              </a:rPr>
              <a:t> </a:t>
            </a:r>
            <a:r>
              <a:rPr lang="en-GB" sz="800" dirty="0">
                <a:solidFill>
                  <a:srgbClr val="5A5959"/>
                </a:solidFill>
                <a:latin typeface="Calibri"/>
                <a:cs typeface="Calibri"/>
              </a:rPr>
              <a:t>tenants</a:t>
            </a:r>
            <a:r>
              <a:rPr lang="en-GB" sz="800" spc="300" dirty="0">
                <a:solidFill>
                  <a:srgbClr val="5A5959"/>
                </a:solidFill>
                <a:latin typeface="Calibri"/>
                <a:cs typeface="Calibri"/>
              </a:rPr>
              <a:t> </a:t>
            </a:r>
            <a:r>
              <a:rPr lang="en-GB" sz="800" dirty="0">
                <a:solidFill>
                  <a:srgbClr val="5A5959"/>
                </a:solidFill>
                <a:latin typeface="Calibri"/>
                <a:cs typeface="Calibri"/>
              </a:rPr>
              <a:t>are</a:t>
            </a:r>
            <a:r>
              <a:rPr lang="en-GB" sz="800" spc="290" dirty="0">
                <a:solidFill>
                  <a:srgbClr val="5A5959"/>
                </a:solidFill>
                <a:latin typeface="Calibri"/>
                <a:cs typeface="Calibri"/>
              </a:rPr>
              <a:t> </a:t>
            </a:r>
            <a:r>
              <a:rPr lang="en-GB" sz="800" dirty="0">
                <a:solidFill>
                  <a:srgbClr val="5A5959"/>
                </a:solidFill>
                <a:latin typeface="Calibri"/>
                <a:cs typeface="Calibri"/>
              </a:rPr>
              <a:t>strongly</a:t>
            </a:r>
            <a:r>
              <a:rPr lang="en-GB" sz="800" spc="295" dirty="0">
                <a:solidFill>
                  <a:srgbClr val="5A5959"/>
                </a:solidFill>
                <a:latin typeface="Calibri"/>
                <a:cs typeface="Calibri"/>
              </a:rPr>
              <a:t> </a:t>
            </a:r>
            <a:r>
              <a:rPr lang="en-GB" sz="800" dirty="0">
                <a:solidFill>
                  <a:srgbClr val="5A5959"/>
                </a:solidFill>
                <a:latin typeface="Calibri"/>
                <a:cs typeface="Calibri"/>
              </a:rPr>
              <a:t>advised</a:t>
            </a:r>
            <a:r>
              <a:rPr lang="en-GB" sz="800" spc="280" dirty="0">
                <a:solidFill>
                  <a:srgbClr val="5A5959"/>
                </a:solidFill>
                <a:latin typeface="Calibri"/>
                <a:cs typeface="Calibri"/>
              </a:rPr>
              <a:t> </a:t>
            </a:r>
            <a:r>
              <a:rPr lang="en-GB" sz="800" dirty="0">
                <a:solidFill>
                  <a:srgbClr val="5A5959"/>
                </a:solidFill>
                <a:latin typeface="Calibri"/>
                <a:cs typeface="Calibri"/>
              </a:rPr>
              <a:t>to:</a:t>
            </a:r>
            <a:r>
              <a:rPr lang="en-GB" sz="800" spc="300" dirty="0">
                <a:solidFill>
                  <a:srgbClr val="5A5959"/>
                </a:solidFill>
                <a:latin typeface="Calibri"/>
                <a:cs typeface="Calibri"/>
              </a:rPr>
              <a:t> </a:t>
            </a:r>
            <a:r>
              <a:rPr lang="en-GB" sz="800" spc="-25" dirty="0">
                <a:solidFill>
                  <a:srgbClr val="5A5959"/>
                </a:solidFill>
                <a:latin typeface="Calibri"/>
                <a:cs typeface="Calibri"/>
              </a:rPr>
              <a:t>(a)</a:t>
            </a:r>
            <a:r>
              <a:rPr lang="en-GB" sz="800" spc="500" dirty="0">
                <a:solidFill>
                  <a:srgbClr val="5A5959"/>
                </a:solidFill>
                <a:latin typeface="Calibri"/>
                <a:cs typeface="Calibri"/>
              </a:rPr>
              <a:t> </a:t>
            </a:r>
            <a:r>
              <a:rPr lang="en-GB" sz="800" dirty="0">
                <a:solidFill>
                  <a:srgbClr val="5A5959"/>
                </a:solidFill>
                <a:latin typeface="Calibri"/>
                <a:cs typeface="Calibri"/>
              </a:rPr>
              <a:t>satisfy</a:t>
            </a:r>
            <a:r>
              <a:rPr lang="en-GB" sz="800" spc="260" dirty="0">
                <a:solidFill>
                  <a:srgbClr val="5A5959"/>
                </a:solidFill>
                <a:latin typeface="Calibri"/>
                <a:cs typeface="Calibri"/>
              </a:rPr>
              <a:t> </a:t>
            </a:r>
            <a:r>
              <a:rPr lang="en-GB" sz="800" dirty="0">
                <a:solidFill>
                  <a:srgbClr val="5A5959"/>
                </a:solidFill>
                <a:latin typeface="Calibri"/>
                <a:cs typeface="Calibri"/>
              </a:rPr>
              <a:t>themselves</a:t>
            </a:r>
            <a:r>
              <a:rPr lang="en-GB" sz="800" spc="280" dirty="0">
                <a:solidFill>
                  <a:srgbClr val="5A5959"/>
                </a:solidFill>
                <a:latin typeface="Calibri"/>
                <a:cs typeface="Calibri"/>
              </a:rPr>
              <a:t> </a:t>
            </a:r>
            <a:r>
              <a:rPr lang="en-GB" sz="800" dirty="0">
                <a:solidFill>
                  <a:srgbClr val="5A5959"/>
                </a:solidFill>
                <a:latin typeface="Calibri"/>
                <a:cs typeface="Calibri"/>
              </a:rPr>
              <a:t>as</a:t>
            </a:r>
            <a:r>
              <a:rPr lang="en-GB" sz="800" spc="290" dirty="0">
                <a:solidFill>
                  <a:srgbClr val="5A5959"/>
                </a:solidFill>
                <a:latin typeface="Calibri"/>
                <a:cs typeface="Calibri"/>
              </a:rPr>
              <a:t> </a:t>
            </a:r>
            <a:r>
              <a:rPr lang="en-GB" sz="800" dirty="0">
                <a:solidFill>
                  <a:srgbClr val="5A5959"/>
                </a:solidFill>
                <a:latin typeface="Calibri"/>
                <a:cs typeface="Calibri"/>
              </a:rPr>
              <a:t>to</a:t>
            </a:r>
            <a:r>
              <a:rPr lang="en-GB" sz="800" spc="290" dirty="0">
                <a:solidFill>
                  <a:srgbClr val="5A5959"/>
                </a:solidFill>
                <a:latin typeface="Calibri"/>
                <a:cs typeface="Calibri"/>
              </a:rPr>
              <a:t> </a:t>
            </a:r>
            <a:r>
              <a:rPr lang="en-GB" sz="800" dirty="0">
                <a:solidFill>
                  <a:srgbClr val="5A5959"/>
                </a:solidFill>
                <a:latin typeface="Calibri"/>
                <a:cs typeface="Calibri"/>
              </a:rPr>
              <a:t>the</a:t>
            </a:r>
            <a:r>
              <a:rPr lang="en-GB" sz="800" spc="285" dirty="0">
                <a:solidFill>
                  <a:srgbClr val="5A5959"/>
                </a:solidFill>
                <a:latin typeface="Calibri"/>
                <a:cs typeface="Calibri"/>
              </a:rPr>
              <a:t> </a:t>
            </a:r>
            <a:r>
              <a:rPr lang="en-GB" sz="800" dirty="0">
                <a:solidFill>
                  <a:srgbClr val="5A5959"/>
                </a:solidFill>
                <a:latin typeface="Calibri"/>
                <a:cs typeface="Calibri"/>
              </a:rPr>
              <a:t>correctness</a:t>
            </a:r>
            <a:r>
              <a:rPr lang="en-GB" sz="800" spc="290" dirty="0">
                <a:solidFill>
                  <a:srgbClr val="5A5959"/>
                </a:solidFill>
                <a:latin typeface="Calibri"/>
                <a:cs typeface="Calibri"/>
              </a:rPr>
              <a:t> </a:t>
            </a:r>
            <a:r>
              <a:rPr lang="en-GB" sz="800" dirty="0">
                <a:solidFill>
                  <a:srgbClr val="5A5959"/>
                </a:solidFill>
                <a:latin typeface="Calibri"/>
                <a:cs typeface="Calibri"/>
              </a:rPr>
              <a:t>of</a:t>
            </a:r>
            <a:r>
              <a:rPr lang="en-GB" sz="800" spc="229" dirty="0">
                <a:solidFill>
                  <a:srgbClr val="5A5959"/>
                </a:solidFill>
                <a:latin typeface="Calibri"/>
                <a:cs typeface="Calibri"/>
              </a:rPr>
              <a:t>  </a:t>
            </a:r>
            <a:r>
              <a:rPr lang="en-GB" sz="800" dirty="0">
                <a:solidFill>
                  <a:srgbClr val="5A5959"/>
                </a:solidFill>
                <a:latin typeface="Calibri"/>
                <a:cs typeface="Calibri"/>
              </a:rPr>
              <a:t>each</a:t>
            </a:r>
            <a:r>
              <a:rPr lang="en-GB" sz="800" spc="285" dirty="0">
                <a:solidFill>
                  <a:srgbClr val="5A5959"/>
                </a:solidFill>
                <a:latin typeface="Calibri"/>
                <a:cs typeface="Calibri"/>
              </a:rPr>
              <a:t> </a:t>
            </a:r>
            <a:r>
              <a:rPr lang="en-GB" sz="800" dirty="0">
                <a:solidFill>
                  <a:srgbClr val="5A5959"/>
                </a:solidFill>
                <a:latin typeface="Calibri"/>
                <a:cs typeface="Calibri"/>
              </a:rPr>
              <a:t>statement</a:t>
            </a:r>
            <a:r>
              <a:rPr lang="en-GB" sz="800" spc="280" dirty="0">
                <a:solidFill>
                  <a:srgbClr val="5A5959"/>
                </a:solidFill>
                <a:latin typeface="Calibri"/>
                <a:cs typeface="Calibri"/>
              </a:rPr>
              <a:t> </a:t>
            </a:r>
            <a:r>
              <a:rPr lang="en-GB" sz="800" dirty="0">
                <a:solidFill>
                  <a:srgbClr val="5A5959"/>
                </a:solidFill>
                <a:latin typeface="Calibri"/>
                <a:cs typeface="Calibri"/>
              </a:rPr>
              <a:t>contained</a:t>
            </a:r>
            <a:r>
              <a:rPr lang="en-GB" sz="800" spc="280" dirty="0">
                <a:solidFill>
                  <a:srgbClr val="5A5959"/>
                </a:solidFill>
                <a:latin typeface="Calibri"/>
                <a:cs typeface="Calibri"/>
              </a:rPr>
              <a:t> </a:t>
            </a:r>
            <a:r>
              <a:rPr lang="en-GB" sz="800" dirty="0">
                <a:solidFill>
                  <a:srgbClr val="5A5959"/>
                </a:solidFill>
                <a:latin typeface="Calibri"/>
                <a:cs typeface="Calibri"/>
              </a:rPr>
              <a:t>in</a:t>
            </a:r>
            <a:r>
              <a:rPr lang="en-GB" sz="800" spc="295" dirty="0">
                <a:solidFill>
                  <a:srgbClr val="5A5959"/>
                </a:solidFill>
                <a:latin typeface="Calibri"/>
                <a:cs typeface="Calibri"/>
              </a:rPr>
              <a:t> </a:t>
            </a:r>
            <a:r>
              <a:rPr lang="en-GB" sz="800" dirty="0">
                <a:solidFill>
                  <a:srgbClr val="5A5959"/>
                </a:solidFill>
                <a:latin typeface="Calibri"/>
                <a:cs typeface="Calibri"/>
              </a:rPr>
              <a:t>these</a:t>
            </a:r>
            <a:r>
              <a:rPr lang="en-GB" sz="800" spc="295" dirty="0">
                <a:solidFill>
                  <a:srgbClr val="5A5959"/>
                </a:solidFill>
                <a:latin typeface="Calibri"/>
                <a:cs typeface="Calibri"/>
              </a:rPr>
              <a:t> </a:t>
            </a:r>
            <a:r>
              <a:rPr lang="en-GB" sz="800" dirty="0">
                <a:solidFill>
                  <a:srgbClr val="5A5959"/>
                </a:solidFill>
                <a:latin typeface="Calibri"/>
                <a:cs typeface="Calibri"/>
              </a:rPr>
              <a:t>particulars;</a:t>
            </a:r>
            <a:r>
              <a:rPr lang="en-GB" sz="800" spc="300" dirty="0">
                <a:solidFill>
                  <a:srgbClr val="5A5959"/>
                </a:solidFill>
                <a:latin typeface="Calibri"/>
                <a:cs typeface="Calibri"/>
              </a:rPr>
              <a:t> </a:t>
            </a:r>
            <a:r>
              <a:rPr lang="en-GB" sz="800" dirty="0">
                <a:solidFill>
                  <a:srgbClr val="5A5959"/>
                </a:solidFill>
                <a:latin typeface="Calibri"/>
                <a:cs typeface="Calibri"/>
              </a:rPr>
              <a:t>(b)</a:t>
            </a:r>
            <a:r>
              <a:rPr lang="en-GB" sz="800" spc="295" dirty="0">
                <a:solidFill>
                  <a:srgbClr val="5A5959"/>
                </a:solidFill>
                <a:latin typeface="Calibri"/>
                <a:cs typeface="Calibri"/>
              </a:rPr>
              <a:t> </a:t>
            </a:r>
            <a:r>
              <a:rPr lang="en-GB" sz="800" dirty="0">
                <a:solidFill>
                  <a:srgbClr val="5A5959"/>
                </a:solidFill>
                <a:latin typeface="Calibri"/>
                <a:cs typeface="Calibri"/>
              </a:rPr>
              <a:t>inspect</a:t>
            </a:r>
            <a:r>
              <a:rPr lang="en-GB" sz="800" spc="280" dirty="0">
                <a:solidFill>
                  <a:srgbClr val="5A5959"/>
                </a:solidFill>
                <a:latin typeface="Calibri"/>
                <a:cs typeface="Calibri"/>
              </a:rPr>
              <a:t> </a:t>
            </a:r>
            <a:r>
              <a:rPr lang="en-GB" sz="800" dirty="0">
                <a:solidFill>
                  <a:srgbClr val="5A5959"/>
                </a:solidFill>
                <a:latin typeface="Calibri"/>
                <a:cs typeface="Calibri"/>
              </a:rPr>
              <a:t>the</a:t>
            </a:r>
            <a:r>
              <a:rPr lang="en-GB" sz="800" spc="290" dirty="0">
                <a:solidFill>
                  <a:srgbClr val="5A5959"/>
                </a:solidFill>
                <a:latin typeface="Calibri"/>
                <a:cs typeface="Calibri"/>
              </a:rPr>
              <a:t> </a:t>
            </a:r>
            <a:r>
              <a:rPr lang="en-GB" sz="800" dirty="0">
                <a:solidFill>
                  <a:srgbClr val="5A5959"/>
                </a:solidFill>
                <a:latin typeface="Calibri"/>
                <a:cs typeface="Calibri"/>
              </a:rPr>
              <a:t>property</a:t>
            </a:r>
            <a:r>
              <a:rPr lang="en-GB" sz="800" spc="285" dirty="0">
                <a:solidFill>
                  <a:srgbClr val="5A5959"/>
                </a:solidFill>
                <a:latin typeface="Calibri"/>
                <a:cs typeface="Calibri"/>
              </a:rPr>
              <a:t> </a:t>
            </a:r>
            <a:r>
              <a:rPr lang="en-GB" sz="800" dirty="0">
                <a:solidFill>
                  <a:srgbClr val="5A5959"/>
                </a:solidFill>
                <a:latin typeface="Calibri"/>
                <a:cs typeface="Calibri"/>
              </a:rPr>
              <a:t>and</a:t>
            </a:r>
            <a:r>
              <a:rPr lang="en-GB" sz="800" spc="280" dirty="0">
                <a:solidFill>
                  <a:srgbClr val="5A5959"/>
                </a:solidFill>
                <a:latin typeface="Calibri"/>
                <a:cs typeface="Calibri"/>
              </a:rPr>
              <a:t> </a:t>
            </a:r>
            <a:r>
              <a:rPr lang="en-GB" sz="800" dirty="0">
                <a:solidFill>
                  <a:srgbClr val="5A5959"/>
                </a:solidFill>
                <a:latin typeface="Calibri"/>
                <a:cs typeface="Calibri"/>
              </a:rPr>
              <a:t>the</a:t>
            </a:r>
            <a:r>
              <a:rPr lang="en-GB" sz="800" spc="290" dirty="0">
                <a:solidFill>
                  <a:srgbClr val="5A5959"/>
                </a:solidFill>
                <a:latin typeface="Calibri"/>
                <a:cs typeface="Calibri"/>
              </a:rPr>
              <a:t> </a:t>
            </a:r>
            <a:r>
              <a:rPr lang="en-GB" sz="800" dirty="0">
                <a:solidFill>
                  <a:srgbClr val="5A5959"/>
                </a:solidFill>
                <a:latin typeface="Calibri"/>
                <a:cs typeface="Calibri"/>
              </a:rPr>
              <a:t>neighbouring</a:t>
            </a:r>
            <a:r>
              <a:rPr lang="en-GB" sz="800" spc="290" dirty="0">
                <a:solidFill>
                  <a:srgbClr val="5A5959"/>
                </a:solidFill>
                <a:latin typeface="Calibri"/>
                <a:cs typeface="Calibri"/>
              </a:rPr>
              <a:t> </a:t>
            </a:r>
            <a:r>
              <a:rPr lang="en-GB" sz="800" dirty="0">
                <a:solidFill>
                  <a:srgbClr val="5A5959"/>
                </a:solidFill>
                <a:latin typeface="Calibri"/>
                <a:cs typeface="Calibri"/>
              </a:rPr>
              <a:t>area;</a:t>
            </a:r>
            <a:r>
              <a:rPr lang="en-GB" sz="800" spc="295" dirty="0">
                <a:solidFill>
                  <a:srgbClr val="5A5959"/>
                </a:solidFill>
                <a:latin typeface="Calibri"/>
                <a:cs typeface="Calibri"/>
              </a:rPr>
              <a:t> </a:t>
            </a:r>
            <a:r>
              <a:rPr lang="en-GB" sz="800" dirty="0">
                <a:solidFill>
                  <a:srgbClr val="5A5959"/>
                </a:solidFill>
                <a:latin typeface="Calibri"/>
                <a:cs typeface="Calibri"/>
              </a:rPr>
              <a:t>(c)</a:t>
            </a:r>
            <a:r>
              <a:rPr lang="en-GB" sz="800" spc="270" dirty="0">
                <a:solidFill>
                  <a:srgbClr val="5A5959"/>
                </a:solidFill>
                <a:latin typeface="Calibri"/>
                <a:cs typeface="Calibri"/>
              </a:rPr>
              <a:t> </a:t>
            </a:r>
            <a:r>
              <a:rPr lang="en-GB" sz="800" dirty="0">
                <a:solidFill>
                  <a:srgbClr val="5A5959"/>
                </a:solidFill>
                <a:latin typeface="Calibri"/>
                <a:cs typeface="Calibri"/>
              </a:rPr>
              <a:t>ensure</a:t>
            </a:r>
            <a:r>
              <a:rPr lang="en-GB" sz="800" spc="290" dirty="0">
                <a:solidFill>
                  <a:srgbClr val="5A5959"/>
                </a:solidFill>
                <a:latin typeface="Calibri"/>
                <a:cs typeface="Calibri"/>
              </a:rPr>
              <a:t> </a:t>
            </a:r>
            <a:r>
              <a:rPr lang="en-GB" sz="800" dirty="0">
                <a:solidFill>
                  <a:srgbClr val="5A5959"/>
                </a:solidFill>
                <a:latin typeface="Calibri"/>
                <a:cs typeface="Calibri"/>
              </a:rPr>
              <a:t>that</a:t>
            </a:r>
            <a:r>
              <a:rPr lang="en-GB" sz="800" spc="280" dirty="0">
                <a:solidFill>
                  <a:srgbClr val="5A5959"/>
                </a:solidFill>
                <a:latin typeface="Calibri"/>
                <a:cs typeface="Calibri"/>
              </a:rPr>
              <a:t> </a:t>
            </a:r>
            <a:r>
              <a:rPr lang="en-GB" sz="800" dirty="0">
                <a:solidFill>
                  <a:srgbClr val="5A5959"/>
                </a:solidFill>
                <a:latin typeface="Calibri"/>
                <a:cs typeface="Calibri"/>
              </a:rPr>
              <a:t>any</a:t>
            </a:r>
            <a:r>
              <a:rPr lang="en-GB" sz="800" spc="280" dirty="0">
                <a:solidFill>
                  <a:srgbClr val="5A5959"/>
                </a:solidFill>
                <a:latin typeface="Calibri"/>
                <a:cs typeface="Calibri"/>
              </a:rPr>
              <a:t> </a:t>
            </a:r>
            <a:r>
              <a:rPr lang="en-GB" sz="800" dirty="0">
                <a:solidFill>
                  <a:srgbClr val="5A5959"/>
                </a:solidFill>
                <a:latin typeface="Calibri"/>
                <a:cs typeface="Calibri"/>
              </a:rPr>
              <a:t>items</a:t>
            </a:r>
            <a:r>
              <a:rPr lang="en-GB" sz="800" spc="295" dirty="0">
                <a:solidFill>
                  <a:srgbClr val="5A5959"/>
                </a:solidFill>
                <a:latin typeface="Calibri"/>
                <a:cs typeface="Calibri"/>
              </a:rPr>
              <a:t> </a:t>
            </a:r>
            <a:r>
              <a:rPr lang="en-GB" sz="800" dirty="0">
                <a:solidFill>
                  <a:srgbClr val="5A5959"/>
                </a:solidFill>
                <a:latin typeface="Calibri"/>
                <a:cs typeface="Calibri"/>
              </a:rPr>
              <a:t>expressed</a:t>
            </a:r>
            <a:r>
              <a:rPr lang="en-GB" sz="800" spc="280" dirty="0">
                <a:solidFill>
                  <a:srgbClr val="5A5959"/>
                </a:solidFill>
                <a:latin typeface="Calibri"/>
                <a:cs typeface="Calibri"/>
              </a:rPr>
              <a:t> </a:t>
            </a:r>
            <a:r>
              <a:rPr lang="en-GB" sz="800" dirty="0">
                <a:solidFill>
                  <a:srgbClr val="5A5959"/>
                </a:solidFill>
                <a:latin typeface="Calibri"/>
                <a:cs typeface="Calibri"/>
              </a:rPr>
              <a:t>to</a:t>
            </a:r>
            <a:r>
              <a:rPr lang="en-GB" sz="800" spc="290" dirty="0">
                <a:solidFill>
                  <a:srgbClr val="5A5959"/>
                </a:solidFill>
                <a:latin typeface="Calibri"/>
                <a:cs typeface="Calibri"/>
              </a:rPr>
              <a:t> </a:t>
            </a:r>
            <a:r>
              <a:rPr lang="en-GB" sz="800" dirty="0">
                <a:solidFill>
                  <a:srgbClr val="5A5959"/>
                </a:solidFill>
                <a:latin typeface="Calibri"/>
                <a:cs typeface="Calibri"/>
              </a:rPr>
              <a:t>be</a:t>
            </a:r>
            <a:r>
              <a:rPr lang="en-GB" sz="800" spc="290" dirty="0">
                <a:solidFill>
                  <a:srgbClr val="5A5959"/>
                </a:solidFill>
                <a:latin typeface="Calibri"/>
                <a:cs typeface="Calibri"/>
              </a:rPr>
              <a:t> </a:t>
            </a:r>
            <a:r>
              <a:rPr lang="en-GB" sz="800" dirty="0">
                <a:solidFill>
                  <a:srgbClr val="5A5959"/>
                </a:solidFill>
                <a:latin typeface="Calibri"/>
                <a:cs typeface="Calibri"/>
              </a:rPr>
              <a:t>included</a:t>
            </a:r>
            <a:r>
              <a:rPr lang="en-GB" sz="800" spc="280" dirty="0">
                <a:solidFill>
                  <a:srgbClr val="5A5959"/>
                </a:solidFill>
                <a:latin typeface="Calibri"/>
                <a:cs typeface="Calibri"/>
              </a:rPr>
              <a:t> </a:t>
            </a:r>
            <a:r>
              <a:rPr lang="en-GB" sz="800" dirty="0">
                <a:solidFill>
                  <a:srgbClr val="5A5959"/>
                </a:solidFill>
                <a:latin typeface="Calibri"/>
                <a:cs typeface="Calibri"/>
              </a:rPr>
              <a:t>are</a:t>
            </a:r>
            <a:r>
              <a:rPr lang="en-GB" sz="800" spc="285" dirty="0">
                <a:solidFill>
                  <a:srgbClr val="5A5959"/>
                </a:solidFill>
                <a:latin typeface="Calibri"/>
                <a:cs typeface="Calibri"/>
              </a:rPr>
              <a:t> </a:t>
            </a:r>
            <a:r>
              <a:rPr lang="en-GB" sz="800" dirty="0">
                <a:solidFill>
                  <a:srgbClr val="5A5959"/>
                </a:solidFill>
                <a:latin typeface="Calibri"/>
                <a:cs typeface="Calibri"/>
              </a:rPr>
              <a:t>available</a:t>
            </a:r>
            <a:r>
              <a:rPr lang="en-GB" sz="800" spc="295" dirty="0">
                <a:solidFill>
                  <a:srgbClr val="5A5959"/>
                </a:solidFill>
                <a:latin typeface="Calibri"/>
                <a:cs typeface="Calibri"/>
              </a:rPr>
              <a:t> </a:t>
            </a:r>
            <a:r>
              <a:rPr lang="en-GB" sz="800" dirty="0">
                <a:solidFill>
                  <a:srgbClr val="5A5959"/>
                </a:solidFill>
                <a:latin typeface="Calibri"/>
                <a:cs typeface="Calibri"/>
              </a:rPr>
              <a:t>and</a:t>
            </a:r>
            <a:r>
              <a:rPr lang="en-GB" sz="800" spc="280" dirty="0">
                <a:solidFill>
                  <a:srgbClr val="5A5959"/>
                </a:solidFill>
                <a:latin typeface="Calibri"/>
                <a:cs typeface="Calibri"/>
              </a:rPr>
              <a:t> </a:t>
            </a:r>
            <a:r>
              <a:rPr lang="en-GB" sz="800" dirty="0">
                <a:solidFill>
                  <a:srgbClr val="5A5959"/>
                </a:solidFill>
                <a:latin typeface="Calibri"/>
                <a:cs typeface="Calibri"/>
              </a:rPr>
              <a:t>in</a:t>
            </a:r>
            <a:r>
              <a:rPr lang="en-GB" sz="800" spc="275" dirty="0">
                <a:solidFill>
                  <a:srgbClr val="5A5959"/>
                </a:solidFill>
                <a:latin typeface="Calibri"/>
                <a:cs typeface="Calibri"/>
              </a:rPr>
              <a:t> </a:t>
            </a:r>
            <a:r>
              <a:rPr lang="en-GB" sz="800" dirty="0">
                <a:solidFill>
                  <a:srgbClr val="5A5959"/>
                </a:solidFill>
                <a:latin typeface="Calibri"/>
                <a:cs typeface="Calibri"/>
              </a:rPr>
              <a:t>working</a:t>
            </a:r>
            <a:r>
              <a:rPr lang="en-GB" sz="800" spc="285" dirty="0">
                <a:solidFill>
                  <a:srgbClr val="5A5959"/>
                </a:solidFill>
                <a:latin typeface="Calibri"/>
                <a:cs typeface="Calibri"/>
              </a:rPr>
              <a:t> </a:t>
            </a:r>
            <a:r>
              <a:rPr lang="en-GB" sz="800" dirty="0">
                <a:solidFill>
                  <a:srgbClr val="5A5959"/>
                </a:solidFill>
                <a:latin typeface="Calibri"/>
                <a:cs typeface="Calibri"/>
              </a:rPr>
              <a:t>order;</a:t>
            </a:r>
            <a:r>
              <a:rPr lang="en-GB" sz="800" spc="300" dirty="0">
                <a:solidFill>
                  <a:srgbClr val="5A5959"/>
                </a:solidFill>
                <a:latin typeface="Calibri"/>
                <a:cs typeface="Calibri"/>
              </a:rPr>
              <a:t> </a:t>
            </a:r>
            <a:r>
              <a:rPr lang="en-GB" sz="800" dirty="0">
                <a:solidFill>
                  <a:srgbClr val="5A5959"/>
                </a:solidFill>
                <a:latin typeface="Calibri"/>
                <a:cs typeface="Calibri"/>
              </a:rPr>
              <a:t>(d)</a:t>
            </a:r>
            <a:r>
              <a:rPr lang="en-GB" sz="800" spc="270" dirty="0">
                <a:solidFill>
                  <a:srgbClr val="5A5959"/>
                </a:solidFill>
                <a:latin typeface="Calibri"/>
                <a:cs typeface="Calibri"/>
              </a:rPr>
              <a:t> </a:t>
            </a:r>
            <a:r>
              <a:rPr lang="en-GB" sz="800" dirty="0">
                <a:solidFill>
                  <a:srgbClr val="5A5959"/>
                </a:solidFill>
                <a:latin typeface="Calibri"/>
                <a:cs typeface="Calibri"/>
              </a:rPr>
              <a:t>arrange</a:t>
            </a:r>
            <a:r>
              <a:rPr lang="en-GB" sz="800" spc="295" dirty="0">
                <a:solidFill>
                  <a:srgbClr val="5A5959"/>
                </a:solidFill>
                <a:latin typeface="Calibri"/>
                <a:cs typeface="Calibri"/>
              </a:rPr>
              <a:t> </a:t>
            </a:r>
            <a:r>
              <a:rPr lang="en-GB" sz="800" spc="-50" dirty="0">
                <a:solidFill>
                  <a:srgbClr val="5A5959"/>
                </a:solidFill>
                <a:latin typeface="Calibri"/>
                <a:cs typeface="Calibri"/>
              </a:rPr>
              <a:t>a</a:t>
            </a:r>
            <a:r>
              <a:rPr lang="en-GB" sz="800" spc="500" dirty="0">
                <a:solidFill>
                  <a:srgbClr val="5A5959"/>
                </a:solidFill>
                <a:latin typeface="Calibri"/>
                <a:cs typeface="Calibri"/>
              </a:rPr>
              <a:t> </a:t>
            </a:r>
            <a:r>
              <a:rPr lang="en-GB" sz="800" dirty="0">
                <a:solidFill>
                  <a:srgbClr val="5A5959"/>
                </a:solidFill>
                <a:latin typeface="Calibri"/>
                <a:cs typeface="Calibri"/>
              </a:rPr>
              <a:t>full</a:t>
            </a:r>
            <a:r>
              <a:rPr lang="en-GB" sz="800" spc="250" dirty="0">
                <a:solidFill>
                  <a:srgbClr val="5A5959"/>
                </a:solidFill>
                <a:latin typeface="Calibri"/>
                <a:cs typeface="Calibri"/>
              </a:rPr>
              <a:t> </a:t>
            </a:r>
            <a:r>
              <a:rPr lang="en-GB" sz="800" dirty="0">
                <a:solidFill>
                  <a:srgbClr val="5A5959"/>
                </a:solidFill>
                <a:latin typeface="Calibri"/>
                <a:cs typeface="Calibri"/>
              </a:rPr>
              <a:t>structural</a:t>
            </a:r>
            <a:r>
              <a:rPr lang="en-GB" sz="800" spc="300" dirty="0">
                <a:solidFill>
                  <a:srgbClr val="5A5959"/>
                </a:solidFill>
                <a:latin typeface="Calibri"/>
                <a:cs typeface="Calibri"/>
              </a:rPr>
              <a:t> </a:t>
            </a:r>
            <a:r>
              <a:rPr lang="en-GB" sz="800" dirty="0">
                <a:solidFill>
                  <a:srgbClr val="5A5959"/>
                </a:solidFill>
                <a:latin typeface="Calibri"/>
                <a:cs typeface="Calibri"/>
              </a:rPr>
              <a:t>(and</a:t>
            </a:r>
            <a:r>
              <a:rPr lang="en-GB" sz="800" spc="250" dirty="0">
                <a:solidFill>
                  <a:srgbClr val="5A5959"/>
                </a:solidFill>
                <a:latin typeface="Calibri"/>
                <a:cs typeface="Calibri"/>
              </a:rPr>
              <a:t> </a:t>
            </a:r>
            <a:r>
              <a:rPr lang="en-GB" sz="800" dirty="0">
                <a:solidFill>
                  <a:srgbClr val="5A5959"/>
                </a:solidFill>
                <a:latin typeface="Calibri"/>
                <a:cs typeface="Calibri"/>
              </a:rPr>
              <a:t>where</a:t>
            </a:r>
            <a:r>
              <a:rPr lang="en-GB" sz="800" spc="285" dirty="0">
                <a:solidFill>
                  <a:srgbClr val="5A5959"/>
                </a:solidFill>
                <a:latin typeface="Calibri"/>
                <a:cs typeface="Calibri"/>
              </a:rPr>
              <a:t> </a:t>
            </a:r>
            <a:r>
              <a:rPr lang="en-GB" sz="800" dirty="0">
                <a:solidFill>
                  <a:srgbClr val="5A5959"/>
                </a:solidFill>
                <a:latin typeface="Calibri"/>
                <a:cs typeface="Calibri"/>
              </a:rPr>
              <a:t>appropriate</a:t>
            </a:r>
            <a:r>
              <a:rPr lang="en-GB" sz="800" spc="320" dirty="0">
                <a:solidFill>
                  <a:srgbClr val="5A5959"/>
                </a:solidFill>
                <a:latin typeface="Calibri"/>
                <a:cs typeface="Calibri"/>
              </a:rPr>
              <a:t> </a:t>
            </a:r>
            <a:r>
              <a:rPr lang="en-GB" sz="800" dirty="0">
                <a:solidFill>
                  <a:srgbClr val="5A5959"/>
                </a:solidFill>
                <a:latin typeface="Calibri"/>
                <a:cs typeface="Calibri"/>
              </a:rPr>
              <a:t>environmental)</a:t>
            </a:r>
            <a:r>
              <a:rPr lang="en-GB" sz="800" spc="250" dirty="0">
                <a:solidFill>
                  <a:srgbClr val="5A5959"/>
                </a:solidFill>
                <a:latin typeface="Calibri"/>
                <a:cs typeface="Calibri"/>
              </a:rPr>
              <a:t>  </a:t>
            </a:r>
            <a:r>
              <a:rPr lang="en-GB" sz="800" dirty="0">
                <a:solidFill>
                  <a:srgbClr val="5A5959"/>
                </a:solidFill>
                <a:latin typeface="Calibri"/>
                <a:cs typeface="Calibri"/>
              </a:rPr>
              <a:t>survey</a:t>
            </a:r>
            <a:r>
              <a:rPr lang="en-GB" sz="800" spc="265" dirty="0">
                <a:solidFill>
                  <a:srgbClr val="5A5959"/>
                </a:solidFill>
                <a:latin typeface="Calibri"/>
                <a:cs typeface="Calibri"/>
              </a:rPr>
              <a:t> </a:t>
            </a:r>
            <a:r>
              <a:rPr lang="en-GB" sz="800" dirty="0">
                <a:solidFill>
                  <a:srgbClr val="5A5959"/>
                </a:solidFill>
                <a:latin typeface="Calibri"/>
                <a:cs typeface="Calibri"/>
              </a:rPr>
              <a:t>of</a:t>
            </a:r>
            <a:r>
              <a:rPr lang="en-GB" sz="800" spc="240" dirty="0">
                <a:solidFill>
                  <a:srgbClr val="5A5959"/>
                </a:solidFill>
                <a:latin typeface="Calibri"/>
                <a:cs typeface="Calibri"/>
              </a:rPr>
              <a:t> </a:t>
            </a:r>
            <a:r>
              <a:rPr lang="en-GB" sz="800" dirty="0">
                <a:solidFill>
                  <a:srgbClr val="5A5959"/>
                </a:solidFill>
                <a:latin typeface="Calibri"/>
                <a:cs typeface="Calibri"/>
              </a:rPr>
              <a:t>the</a:t>
            </a:r>
            <a:r>
              <a:rPr lang="en-GB" sz="800" spc="275" dirty="0">
                <a:solidFill>
                  <a:srgbClr val="5A5959"/>
                </a:solidFill>
                <a:latin typeface="Calibri"/>
                <a:cs typeface="Calibri"/>
              </a:rPr>
              <a:t> </a:t>
            </a:r>
            <a:r>
              <a:rPr lang="en-GB" sz="800" dirty="0">
                <a:solidFill>
                  <a:srgbClr val="5A5959"/>
                </a:solidFill>
                <a:latin typeface="Calibri"/>
                <a:cs typeface="Calibri"/>
              </a:rPr>
              <a:t>property;</a:t>
            </a:r>
            <a:r>
              <a:rPr lang="en-GB" sz="800" spc="285" dirty="0">
                <a:solidFill>
                  <a:srgbClr val="5A5959"/>
                </a:solidFill>
                <a:latin typeface="Calibri"/>
                <a:cs typeface="Calibri"/>
              </a:rPr>
              <a:t> </a:t>
            </a:r>
            <a:r>
              <a:rPr lang="en-GB" sz="800" dirty="0">
                <a:solidFill>
                  <a:srgbClr val="5A5959"/>
                </a:solidFill>
                <a:latin typeface="Calibri"/>
                <a:cs typeface="Calibri"/>
              </a:rPr>
              <a:t>and</a:t>
            </a:r>
            <a:r>
              <a:rPr lang="en-GB" sz="800" spc="250" dirty="0">
                <a:solidFill>
                  <a:srgbClr val="5A5959"/>
                </a:solidFill>
                <a:latin typeface="Calibri"/>
                <a:cs typeface="Calibri"/>
              </a:rPr>
              <a:t> </a:t>
            </a:r>
            <a:r>
              <a:rPr lang="en-GB" sz="800" dirty="0">
                <a:solidFill>
                  <a:srgbClr val="5A5959"/>
                </a:solidFill>
                <a:latin typeface="Calibri"/>
                <a:cs typeface="Calibri"/>
              </a:rPr>
              <a:t>(e)</a:t>
            </a:r>
            <a:r>
              <a:rPr lang="en-GB" sz="800" spc="254" dirty="0">
                <a:solidFill>
                  <a:srgbClr val="5A5959"/>
                </a:solidFill>
                <a:latin typeface="Calibri"/>
                <a:cs typeface="Calibri"/>
              </a:rPr>
              <a:t> </a:t>
            </a:r>
            <a:r>
              <a:rPr lang="en-GB" sz="800" dirty="0">
                <a:solidFill>
                  <a:srgbClr val="5A5959"/>
                </a:solidFill>
                <a:latin typeface="Calibri"/>
                <a:cs typeface="Calibri"/>
              </a:rPr>
              <a:t>carry</a:t>
            </a:r>
            <a:r>
              <a:rPr lang="en-GB" sz="800" spc="275" dirty="0">
                <a:solidFill>
                  <a:srgbClr val="5A5959"/>
                </a:solidFill>
                <a:latin typeface="Calibri"/>
                <a:cs typeface="Calibri"/>
              </a:rPr>
              <a:t> </a:t>
            </a:r>
            <a:r>
              <a:rPr lang="en-GB" sz="800" dirty="0">
                <a:solidFill>
                  <a:srgbClr val="5A5959"/>
                </a:solidFill>
                <a:latin typeface="Calibri"/>
                <a:cs typeface="Calibri"/>
              </a:rPr>
              <a:t>out</a:t>
            </a:r>
            <a:r>
              <a:rPr lang="en-GB" sz="800" spc="265" dirty="0">
                <a:solidFill>
                  <a:srgbClr val="5A5959"/>
                </a:solidFill>
                <a:latin typeface="Calibri"/>
                <a:cs typeface="Calibri"/>
              </a:rPr>
              <a:t> </a:t>
            </a:r>
            <a:r>
              <a:rPr lang="en-GB" sz="800" dirty="0">
                <a:solidFill>
                  <a:srgbClr val="5A5959"/>
                </a:solidFill>
                <a:latin typeface="Calibri"/>
                <a:cs typeface="Calibri"/>
              </a:rPr>
              <a:t>all</a:t>
            </a:r>
            <a:r>
              <a:rPr lang="en-GB" sz="800" spc="280" dirty="0">
                <a:solidFill>
                  <a:srgbClr val="5A5959"/>
                </a:solidFill>
                <a:latin typeface="Calibri"/>
                <a:cs typeface="Calibri"/>
              </a:rPr>
              <a:t> </a:t>
            </a:r>
            <a:r>
              <a:rPr lang="en-GB" sz="800" dirty="0">
                <a:solidFill>
                  <a:srgbClr val="5A5959"/>
                </a:solidFill>
                <a:latin typeface="Calibri"/>
                <a:cs typeface="Calibri"/>
              </a:rPr>
              <a:t>necessary</a:t>
            </a:r>
            <a:r>
              <a:rPr lang="en-GB" sz="800" spc="240" dirty="0">
                <a:solidFill>
                  <a:srgbClr val="5A5959"/>
                </a:solidFill>
                <a:latin typeface="Calibri"/>
                <a:cs typeface="Calibri"/>
              </a:rPr>
              <a:t> </a:t>
            </a:r>
            <a:r>
              <a:rPr lang="en-GB" sz="800" dirty="0">
                <a:solidFill>
                  <a:srgbClr val="5A5959"/>
                </a:solidFill>
                <a:latin typeface="Calibri"/>
                <a:cs typeface="Calibri"/>
              </a:rPr>
              <a:t>searches</a:t>
            </a:r>
            <a:r>
              <a:rPr lang="en-GB" sz="800" spc="270" dirty="0">
                <a:solidFill>
                  <a:srgbClr val="5A5959"/>
                </a:solidFill>
                <a:latin typeface="Calibri"/>
                <a:cs typeface="Calibri"/>
              </a:rPr>
              <a:t> </a:t>
            </a:r>
            <a:r>
              <a:rPr lang="en-GB" sz="800" dirty="0">
                <a:solidFill>
                  <a:srgbClr val="5A5959"/>
                </a:solidFill>
                <a:latin typeface="Calibri"/>
                <a:cs typeface="Calibri"/>
              </a:rPr>
              <a:t>and</a:t>
            </a:r>
            <a:r>
              <a:rPr lang="en-GB" sz="800" spc="250" dirty="0">
                <a:solidFill>
                  <a:srgbClr val="5A5959"/>
                </a:solidFill>
                <a:latin typeface="Calibri"/>
                <a:cs typeface="Calibri"/>
              </a:rPr>
              <a:t> </a:t>
            </a:r>
            <a:r>
              <a:rPr lang="en-GB" sz="800" dirty="0">
                <a:solidFill>
                  <a:srgbClr val="5A5959"/>
                </a:solidFill>
                <a:latin typeface="Calibri"/>
                <a:cs typeface="Calibri"/>
              </a:rPr>
              <a:t>enquiries.</a:t>
            </a:r>
            <a:r>
              <a:rPr lang="en-GB" sz="800" spc="260" dirty="0">
                <a:solidFill>
                  <a:srgbClr val="5A5959"/>
                </a:solidFill>
                <a:latin typeface="Calibri"/>
                <a:cs typeface="Calibri"/>
              </a:rPr>
              <a:t> </a:t>
            </a:r>
            <a:r>
              <a:rPr lang="en-GB" sz="800" dirty="0">
                <a:solidFill>
                  <a:srgbClr val="5A5959"/>
                </a:solidFill>
                <a:latin typeface="Calibri"/>
                <a:cs typeface="Calibri"/>
              </a:rPr>
              <a:t>April 2026.</a:t>
            </a:r>
          </a:p>
        </p:txBody>
      </p:sp>
      <p:sp>
        <p:nvSpPr>
          <p:cNvPr id="5" name="object 4">
            <a:extLst>
              <a:ext uri="{FF2B5EF4-FFF2-40B4-BE49-F238E27FC236}">
                <a16:creationId xmlns:a16="http://schemas.microsoft.com/office/drawing/2014/main" id="{279A2424-52B3-39F4-BCE4-D92354CCA1D4}"/>
              </a:ext>
            </a:extLst>
          </p:cNvPr>
          <p:cNvSpPr txBox="1"/>
          <p:nvPr/>
        </p:nvSpPr>
        <p:spPr>
          <a:xfrm>
            <a:off x="3199130" y="4515126"/>
            <a:ext cx="2452370" cy="948337"/>
          </a:xfrm>
          <a:prstGeom prst="rect">
            <a:avLst/>
          </a:prstGeom>
        </p:spPr>
        <p:txBody>
          <a:bodyPr vert="horz" wrap="square" lIns="0" tIns="95885" rIns="0" bIns="0" rtlCol="0">
            <a:spAutoFit/>
          </a:bodyPr>
          <a:lstStyle/>
          <a:p>
            <a:pPr marL="12700">
              <a:lnSpc>
                <a:spcPct val="100000"/>
              </a:lnSpc>
              <a:spcBef>
                <a:spcPts val="755"/>
              </a:spcBef>
            </a:pPr>
            <a:r>
              <a:rPr lang="en-GB" sz="1400" b="1" dirty="0">
                <a:solidFill>
                  <a:srgbClr val="5A5959"/>
                </a:solidFill>
                <a:latin typeface="Lust" panose="02000000000000000000" pitchFamily="50" charset="0"/>
                <a:cs typeface="Gisha" panose="020B0502040204020203" pitchFamily="34" charset="-79"/>
              </a:rPr>
              <a:t>Charles Fogg</a:t>
            </a:r>
          </a:p>
          <a:p>
            <a:pPr marL="12700">
              <a:lnSpc>
                <a:spcPct val="100000"/>
              </a:lnSpc>
              <a:spcBef>
                <a:spcPts val="755"/>
              </a:spcBef>
            </a:pPr>
            <a:r>
              <a:rPr lang="en-GB" sz="1400" b="1" dirty="0">
                <a:solidFill>
                  <a:srgbClr val="5A5959"/>
                </a:solidFill>
                <a:latin typeface="Gisha" panose="020B0502040204020203" pitchFamily="34" charset="-79"/>
                <a:cs typeface="Gisha" panose="020B0502040204020203" pitchFamily="34" charset="-79"/>
              </a:rPr>
              <a:t>c.fogg@kinneygreen.com</a:t>
            </a:r>
          </a:p>
          <a:p>
            <a:pPr marL="12700">
              <a:lnSpc>
                <a:spcPct val="100000"/>
              </a:lnSpc>
              <a:spcBef>
                <a:spcPts val="755"/>
              </a:spcBef>
            </a:pPr>
            <a:r>
              <a:rPr lang="en-GB" sz="1400" b="1" dirty="0">
                <a:solidFill>
                  <a:srgbClr val="5A5959"/>
                </a:solidFill>
                <a:latin typeface="Gisha" panose="020B0502040204020203" pitchFamily="34" charset="-79"/>
                <a:cs typeface="Gisha" panose="020B0502040204020203" pitchFamily="34" charset="-79"/>
              </a:rPr>
              <a:t>+44 (0)7841 782 124</a:t>
            </a:r>
            <a:endParaRPr sz="1400" b="1" dirty="0">
              <a:solidFill>
                <a:srgbClr val="5A5959"/>
              </a:solidFill>
              <a:latin typeface="Gisha" panose="020B0502040204020203" pitchFamily="34" charset="-79"/>
              <a:cs typeface="Gisha" panose="020B0502040204020203" pitchFamily="34" charset="-79"/>
            </a:endParaRPr>
          </a:p>
        </p:txBody>
      </p:sp>
      <p:sp>
        <p:nvSpPr>
          <p:cNvPr id="6" name="object 4">
            <a:extLst>
              <a:ext uri="{FF2B5EF4-FFF2-40B4-BE49-F238E27FC236}">
                <a16:creationId xmlns:a16="http://schemas.microsoft.com/office/drawing/2014/main" id="{EAC1C58A-54B5-5F8F-5EE9-F01AE2A948FB}"/>
              </a:ext>
            </a:extLst>
          </p:cNvPr>
          <p:cNvSpPr txBox="1"/>
          <p:nvPr/>
        </p:nvSpPr>
        <p:spPr>
          <a:xfrm>
            <a:off x="546100" y="4515125"/>
            <a:ext cx="2452370" cy="948337"/>
          </a:xfrm>
          <a:prstGeom prst="rect">
            <a:avLst/>
          </a:prstGeom>
        </p:spPr>
        <p:txBody>
          <a:bodyPr vert="horz" wrap="square" lIns="0" tIns="95885" rIns="0" bIns="0" rtlCol="0">
            <a:spAutoFit/>
          </a:bodyPr>
          <a:lstStyle/>
          <a:p>
            <a:pPr marL="12700">
              <a:lnSpc>
                <a:spcPct val="100000"/>
              </a:lnSpc>
              <a:spcBef>
                <a:spcPts val="755"/>
              </a:spcBef>
            </a:pPr>
            <a:r>
              <a:rPr lang="en-GB" sz="1400" b="1" dirty="0">
                <a:solidFill>
                  <a:srgbClr val="5A5959"/>
                </a:solidFill>
                <a:latin typeface="Lust" panose="02000000000000000000" pitchFamily="50" charset="0"/>
                <a:cs typeface="Gisha" panose="020B0502040204020203" pitchFamily="34" charset="-79"/>
              </a:rPr>
              <a:t>James Proctor</a:t>
            </a:r>
          </a:p>
          <a:p>
            <a:pPr marL="12700">
              <a:lnSpc>
                <a:spcPct val="100000"/>
              </a:lnSpc>
              <a:spcBef>
                <a:spcPts val="755"/>
              </a:spcBef>
            </a:pPr>
            <a:r>
              <a:rPr lang="en-GB" sz="1400" b="1" dirty="0">
                <a:solidFill>
                  <a:srgbClr val="5A5959"/>
                </a:solidFill>
                <a:latin typeface="Gisha" panose="020B0502040204020203" pitchFamily="34" charset="-79"/>
                <a:cs typeface="Gisha" panose="020B0502040204020203" pitchFamily="34" charset="-79"/>
              </a:rPr>
              <a:t>j.proctor@kinneygreen.com</a:t>
            </a:r>
          </a:p>
          <a:p>
            <a:pPr marL="12700">
              <a:lnSpc>
                <a:spcPct val="100000"/>
              </a:lnSpc>
              <a:spcBef>
                <a:spcPts val="755"/>
              </a:spcBef>
            </a:pPr>
            <a:r>
              <a:rPr lang="en-GB" sz="1400" b="1" dirty="0">
                <a:solidFill>
                  <a:srgbClr val="5A5959"/>
                </a:solidFill>
                <a:latin typeface="Gisha" panose="020B0502040204020203" pitchFamily="34" charset="-79"/>
                <a:cs typeface="Gisha" panose="020B0502040204020203" pitchFamily="34" charset="-79"/>
              </a:rPr>
              <a:t>+44 (0)7779 789 957</a:t>
            </a:r>
            <a:endParaRPr sz="1400" b="1" dirty="0">
              <a:solidFill>
                <a:srgbClr val="5A5959"/>
              </a:solidFill>
              <a:latin typeface="Gisha" panose="020B0502040204020203" pitchFamily="34" charset="-79"/>
              <a:cs typeface="Gisha" panose="020B0502040204020203" pitchFamily="34" charset="-79"/>
            </a:endParaRPr>
          </a:p>
        </p:txBody>
      </p:sp>
      <p:pic>
        <p:nvPicPr>
          <p:cNvPr id="8" name="Picture 7">
            <a:extLst>
              <a:ext uri="{FF2B5EF4-FFF2-40B4-BE49-F238E27FC236}">
                <a16:creationId xmlns:a16="http://schemas.microsoft.com/office/drawing/2014/main" id="{3ECCA1F5-3989-141F-77AD-9648FEC8F9E9}"/>
              </a:ext>
            </a:extLst>
          </p:cNvPr>
          <p:cNvPicPr>
            <a:picLocks noChangeAspect="1"/>
          </p:cNvPicPr>
          <p:nvPr/>
        </p:nvPicPr>
        <p:blipFill>
          <a:blip r:embed="rId3"/>
          <a:stretch>
            <a:fillRect/>
          </a:stretch>
        </p:blipFill>
        <p:spPr>
          <a:xfrm>
            <a:off x="7023100" y="4003969"/>
            <a:ext cx="2981325" cy="1714500"/>
          </a:xfrm>
          <a:prstGeom prst="rect">
            <a:avLst/>
          </a:prstGeom>
        </p:spPr>
      </p:pic>
    </p:spTree>
    <p:extLst>
      <p:ext uri="{BB962C8B-B14F-4D97-AF65-F5344CB8AC3E}">
        <p14:creationId xmlns:p14="http://schemas.microsoft.com/office/powerpoint/2010/main" val="18168361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 2013 - 2022</Template>
  <TotalTime>4054</TotalTime>
  <Words>481</Words>
  <Application>Microsoft Office PowerPoint</Application>
  <PresentationFormat>Custom</PresentationFormat>
  <Paragraphs>41</Paragraphs>
  <Slides>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Calibri</vt:lpstr>
      <vt:lpstr>Calibri Light</vt:lpstr>
      <vt:lpstr>Gisha</vt:lpstr>
      <vt:lpstr>Lust</vt:lpstr>
      <vt:lpstr>Quire Sans</vt:lpstr>
      <vt:lpstr>Wingdings</vt:lpstr>
      <vt:lpstr>Office Theme</vt:lpstr>
      <vt:lpstr>PowerPoint Presentation</vt:lpstr>
      <vt:lpstr>PowerPoint Presentation</vt:lpstr>
      <vt:lpstr>21 Godliman Street, St Paul’s London EC4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5,267 SQ FT OF NEW  FULLY FITTED SPACE  AVAILABLE FOR  IMMEDIATE OCCUPATION</dc:title>
  <dc:creator>Anne Housden</dc:creator>
  <cp:lastModifiedBy>Joanna Gospage</cp:lastModifiedBy>
  <cp:revision>29</cp:revision>
  <cp:lastPrinted>2023-06-05T11:36:23Z</cp:lastPrinted>
  <dcterms:created xsi:type="dcterms:W3CDTF">2022-04-28T14:46:34Z</dcterms:created>
  <dcterms:modified xsi:type="dcterms:W3CDTF">2026-03-26T12:00:47Z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2022-04-19T00:00:00Z</vt:filetime>
  </property>
  <property fmtid="{D5CDD505-2E9C-101B-9397-08002B2CF9AE}" pid="3" name="Creator">
    <vt:lpwstr>Microsoft® PowerPoint® for Microsoft 365</vt:lpwstr>
  </property>
  <property fmtid="{D5CDD505-2E9C-101B-9397-08002B2CF9AE}" pid="4" name="LastSaved">
    <vt:filetime>2022-04-28T00:00:00Z</vt:filetime>
  </property>
</Properties>
</file>