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64" r:id="rId3"/>
    <p:sldId id="262" r:id="rId4"/>
    <p:sldId id="263" r:id="rId5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034"/>
    <a:srgbClr val="DB5377"/>
    <a:srgbClr val="D31145"/>
    <a:srgbClr val="163050"/>
    <a:srgbClr val="626161"/>
    <a:srgbClr val="E94E1B"/>
    <a:srgbClr val="FCFCFC"/>
    <a:srgbClr val="FEFEF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05A66-AE7D-4DE3-8F7E-2C0ADEBE5641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6150"/>
            <a:ext cx="3609975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3313"/>
            <a:ext cx="8553450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4E78-BF46-43C9-93C2-4B384BE02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1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80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4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7794" y="2693670"/>
            <a:ext cx="863600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40916"/>
            <a:ext cx="962977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-11619" y="-3085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A9D485-AC6D-5461-C690-00C379F66B74}"/>
              </a:ext>
            </a:extLst>
          </p:cNvPr>
          <p:cNvGrpSpPr/>
          <p:nvPr/>
        </p:nvGrpSpPr>
        <p:grpSpPr>
          <a:xfrm>
            <a:off x="2802736" y="2208586"/>
            <a:ext cx="5500736" cy="2403091"/>
            <a:chOff x="2644912" y="2010893"/>
            <a:chExt cx="5500736" cy="2403091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915119C0-CF69-307A-3FD4-E75C06C4F3E8}"/>
                </a:ext>
              </a:extLst>
            </p:cNvPr>
            <p:cNvSpPr/>
            <p:nvPr/>
          </p:nvSpPr>
          <p:spPr>
            <a:xfrm>
              <a:off x="3060701" y="2010893"/>
              <a:ext cx="4572000" cy="2403091"/>
            </a:xfrm>
            <a:custGeom>
              <a:avLst/>
              <a:gdLst/>
              <a:ahLst/>
              <a:cxnLst/>
              <a:rect l="l" t="t" r="r" b="b"/>
              <a:pathLst>
                <a:path w="15840075" h="8386445">
                  <a:moveTo>
                    <a:pt x="15839998" y="0"/>
                  </a:moveTo>
                  <a:lnTo>
                    <a:pt x="0" y="0"/>
                  </a:lnTo>
                  <a:lnTo>
                    <a:pt x="0" y="8386140"/>
                  </a:lnTo>
                  <a:lnTo>
                    <a:pt x="15839998" y="8386140"/>
                  </a:lnTo>
                  <a:lnTo>
                    <a:pt x="15839998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654E635B-163D-EBDA-D5B0-695C7CA5EEF6}"/>
                </a:ext>
              </a:extLst>
            </p:cNvPr>
            <p:cNvSpPr txBox="1"/>
            <p:nvPr/>
          </p:nvSpPr>
          <p:spPr>
            <a:xfrm>
              <a:off x="2644912" y="2852108"/>
              <a:ext cx="5403574" cy="6283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dirty="0">
                  <a:solidFill>
                    <a:srgbClr val="F6F6F6"/>
                  </a:solidFill>
                  <a:latin typeface="Atten New Bold" panose="00000800000000000000" pitchFamily="50" charset="0"/>
                  <a:ea typeface="Baskerville Display PT" panose="02030702080406020203" pitchFamily="18" charset="0"/>
                </a:rPr>
                <a:t>BEDFORD ROW</a:t>
              </a:r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E86D2E24-65CD-07E8-B633-7D681C51082A}"/>
                </a:ext>
              </a:extLst>
            </p:cNvPr>
            <p:cNvSpPr txBox="1"/>
            <p:nvPr/>
          </p:nvSpPr>
          <p:spPr>
            <a:xfrm>
              <a:off x="2745939" y="3726622"/>
              <a:ext cx="5399709" cy="3667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r>
                <a:rPr lang="en-GB" sz="2300" spc="300" dirty="0">
                  <a:solidFill>
                    <a:srgbClr val="F6F6F6"/>
                  </a:solidFill>
                  <a:latin typeface="Gill Sans Nova Light" panose="020B0402020204020203" pitchFamily="34" charset="0"/>
                </a:rPr>
                <a:t>LONDON WC1  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6AC22A3E-9AB9-9D33-0BE4-D4DFF55D5B2F}"/>
                </a:ext>
              </a:extLst>
            </p:cNvPr>
            <p:cNvSpPr txBox="1"/>
            <p:nvPr/>
          </p:nvSpPr>
          <p:spPr>
            <a:xfrm>
              <a:off x="3060700" y="2028825"/>
              <a:ext cx="4571999" cy="9361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r>
                <a:rPr lang="en-US" sz="6000" dirty="0">
                  <a:solidFill>
                    <a:srgbClr val="F6F6F6"/>
                  </a:solidFill>
                  <a:latin typeface="Aktiv Grotesk Medium" panose="020B0504020202020204" pitchFamily="34" charset="0"/>
                  <a:ea typeface="Aktiv Grotesk Medium" panose="020B0504020202020204" pitchFamily="34" charset="0"/>
                  <a:cs typeface="Aktiv Grotesk Medium" panose="020B0504020202020204" pitchFamily="34" charset="0"/>
                </a:rPr>
                <a:t>1</a:t>
              </a:r>
              <a:r>
                <a:rPr lang="en-GB" sz="6000" dirty="0">
                  <a:solidFill>
                    <a:srgbClr val="F6F6F6"/>
                  </a:solidFill>
                  <a:latin typeface="Aktiv Grotesk Medium" panose="020B0504020202020204" pitchFamily="34" charset="0"/>
                  <a:ea typeface="Aktiv Grotesk Medium" panose="020B0504020202020204" pitchFamily="34" charset="0"/>
                  <a:cs typeface="Aktiv Grotesk Medium" panose="020B0504020202020204" pitchFamily="34" charset="0"/>
                </a:rPr>
                <a:t>9</a:t>
              </a:r>
            </a:p>
          </p:txBody>
        </p:sp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1F202307-E2D4-3CB4-2E17-D70335F734F3}"/>
              </a:ext>
            </a:extLst>
          </p:cNvPr>
          <p:cNvSpPr txBox="1">
            <a:spLocks/>
          </p:cNvSpPr>
          <p:nvPr/>
        </p:nvSpPr>
        <p:spPr>
          <a:xfrm>
            <a:off x="1308099" y="6336607"/>
            <a:ext cx="8229601" cy="80278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1,109 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SQ FT(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103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 SQ M)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REFURBISHED OFFICE FLOOR IN TRADITIONAL TOWN HOUSE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GB" sz="1600" spc="300" dirty="0">
              <a:solidFill>
                <a:srgbClr val="F6F6F6"/>
              </a:solidFill>
              <a:latin typeface="Avenir Next LT Pro Demi" panose="020B0604020202020204" pitchFamily="34" charset="0"/>
              <a:ea typeface="+mj-ea"/>
              <a:cs typeface="+mj-cs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8204B78B-F339-1822-DC65-1EE0C815B26A}"/>
              </a:ext>
            </a:extLst>
          </p:cNvPr>
          <p:cNvSpPr txBox="1">
            <a:spLocks/>
          </p:cNvSpPr>
          <p:nvPr/>
        </p:nvSpPr>
        <p:spPr>
          <a:xfrm>
            <a:off x="1879600" y="6841533"/>
            <a:ext cx="6934199" cy="2849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ts val="2000"/>
              </a:lnSpc>
              <a:spcBef>
                <a:spcPts val="300"/>
              </a:spcBef>
            </a:pPr>
            <a:r>
              <a:rPr lang="en-GB" sz="1600" kern="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AVAILABLE TO LET</a:t>
            </a:r>
            <a:endParaRPr lang="en-GB" sz="1600" kern="0" spc="300" dirty="0">
              <a:solidFill>
                <a:srgbClr val="F6F6F6"/>
              </a:solidFill>
              <a:latin typeface="Avenir Next LT Pro Demi" panose="020B0604020202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19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B989EF-D3CB-4DEE-A38F-0D0898383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8" y="108353"/>
            <a:ext cx="5013887" cy="7349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CDCA69-0F2D-4813-B9AB-37023A0B7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48" y="108353"/>
            <a:ext cx="5182134" cy="3509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07CE9A-6F6C-414B-BA7A-FEC754CA3F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63" y="3783247"/>
            <a:ext cx="5203604" cy="36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8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3085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D1776E01-7838-5D4D-88AB-64A7B0D89A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166" y="265303"/>
            <a:ext cx="810473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19 BEDFORD ROW,</a:t>
            </a:r>
            <a:r>
              <a:rPr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 LONDON, 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WC1R 4EB</a:t>
            </a:r>
            <a:endParaRPr sz="2000" dirty="0">
              <a:latin typeface="Seaford Display" panose="00000500000000000000" pitchFamily="2" charset="0"/>
              <a:cs typeface="Segoe UI Semibold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B09B68B-B5CE-07B5-83A4-80BCE0E4BC78}"/>
              </a:ext>
            </a:extLst>
          </p:cNvPr>
          <p:cNvSpPr txBox="1"/>
          <p:nvPr/>
        </p:nvSpPr>
        <p:spPr>
          <a:xfrm>
            <a:off x="5956300" y="4970140"/>
            <a:ext cx="3839256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Refurbished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US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</a:t>
            </a:r>
            <a:r>
              <a:rPr lang="en-GB" sz="1400" dirty="0" err="1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itted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meeting room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Passenger lift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Air cooling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US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P</a:t>
            </a:r>
            <a:r>
              <a:rPr lang="en-GB" sz="1400" dirty="0" err="1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erimeter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Trunking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LG7 lighting</a:t>
            </a:r>
          </a:p>
          <a:p>
            <a:pPr lvl="0"/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D82137B2-F063-49E4-BF29-D161893D24CD}"/>
              </a:ext>
            </a:extLst>
          </p:cNvPr>
          <p:cNvSpPr txBox="1"/>
          <p:nvPr/>
        </p:nvSpPr>
        <p:spPr>
          <a:xfrm>
            <a:off x="5956301" y="4573984"/>
            <a:ext cx="264147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PECIFICATION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0C248992-0816-B305-F1A2-44153B77367E}"/>
              </a:ext>
            </a:extLst>
          </p:cNvPr>
          <p:cNvSpPr txBox="1"/>
          <p:nvPr/>
        </p:nvSpPr>
        <p:spPr>
          <a:xfrm>
            <a:off x="376718" y="1029817"/>
            <a:ext cx="5350982" cy="31489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19 Bedford Row has been refurbished, now providing a series of small office suites.  The property is situated at the northern end of Bedford Row. 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The local area benefits from first class local amenities with an abundance of food &amp; beverage outlets, also being a short walk from the increasingly popular Lamb’s Conduit Street.  Essential retail is served by High Holborn and Covent Garden is a short walk away. 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endParaRPr sz="1400" dirty="0">
              <a:latin typeface="Seaford Display" panose="00000500000000000000" pitchFamily="2" charset="0"/>
              <a:cs typeface="Segoe UI Semilight"/>
            </a:endParaRPr>
          </a:p>
          <a:p>
            <a:pPr marL="12700" algn="just">
              <a:lnSpc>
                <a:spcPct val="100000"/>
              </a:lnSpc>
            </a:pP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DF3944C8-E4A2-8ABA-645C-324ED0FB3C8E}"/>
              </a:ext>
            </a:extLst>
          </p:cNvPr>
          <p:cNvSpPr txBox="1"/>
          <p:nvPr/>
        </p:nvSpPr>
        <p:spPr>
          <a:xfrm>
            <a:off x="5956301" y="1041400"/>
            <a:ext cx="3124199" cy="10368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LOOR PLAN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	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2F89ADC0-5A5F-645E-E63F-090C571082B8}"/>
              </a:ext>
            </a:extLst>
          </p:cNvPr>
          <p:cNvSpPr txBox="1"/>
          <p:nvPr/>
        </p:nvSpPr>
        <p:spPr>
          <a:xfrm>
            <a:off x="393457" y="5749216"/>
            <a:ext cx="3571777" cy="1356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Rent – £35.00 per sq ft </a:t>
            </a:r>
            <a:r>
              <a:rPr lang="en-GB" sz="1400" dirty="0" err="1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pax</a:t>
            </a: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Rates - </a:t>
            </a:r>
            <a:r>
              <a:rPr lang="en-GB" sz="140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£25.86 per </a:t>
            </a:r>
            <a:r>
              <a:rPr lang="en-GB" sz="1400" dirty="0" err="1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sq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ft est</a:t>
            </a:r>
          </a:p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Service Charge -  £10.00 per </a:t>
            </a:r>
            <a:r>
              <a:rPr lang="en-GB" sz="1400" dirty="0" err="1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sq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ft</a:t>
            </a:r>
          </a:p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A new lease is available from the landlord for a term by arrangement.</a:t>
            </a:r>
          </a:p>
        </p:txBody>
      </p:sp>
      <p:sp>
        <p:nvSpPr>
          <p:cNvPr id="24" name="object 2416">
            <a:extLst>
              <a:ext uri="{FF2B5EF4-FFF2-40B4-BE49-F238E27FC236}">
                <a16:creationId xmlns:a16="http://schemas.microsoft.com/office/drawing/2014/main" id="{0B73739C-B6A2-0CA4-78FD-9DD9A2B7DD4B}"/>
              </a:ext>
            </a:extLst>
          </p:cNvPr>
          <p:cNvSpPr txBox="1"/>
          <p:nvPr/>
        </p:nvSpPr>
        <p:spPr>
          <a:xfrm>
            <a:off x="378812" y="3098800"/>
            <a:ext cx="23584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SCHEDULE OF AREAS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25E45F-ADC4-4B58-B9C6-81E74A1E6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589764"/>
              </p:ext>
            </p:extLst>
          </p:nvPr>
        </p:nvGraphicFramePr>
        <p:xfrm>
          <a:off x="444798" y="3570092"/>
          <a:ext cx="5350984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746">
                  <a:extLst>
                    <a:ext uri="{9D8B030D-6E8A-4147-A177-3AD203B41FA5}">
                      <a16:colId xmlns:a16="http://schemas.microsoft.com/office/drawing/2014/main" val="3698399141"/>
                    </a:ext>
                  </a:extLst>
                </a:gridCol>
                <a:gridCol w="1337746">
                  <a:extLst>
                    <a:ext uri="{9D8B030D-6E8A-4147-A177-3AD203B41FA5}">
                      <a16:colId xmlns:a16="http://schemas.microsoft.com/office/drawing/2014/main" val="839877848"/>
                    </a:ext>
                  </a:extLst>
                </a:gridCol>
                <a:gridCol w="1337746">
                  <a:extLst>
                    <a:ext uri="{9D8B030D-6E8A-4147-A177-3AD203B41FA5}">
                      <a16:colId xmlns:a16="http://schemas.microsoft.com/office/drawing/2014/main" val="3618047117"/>
                    </a:ext>
                  </a:extLst>
                </a:gridCol>
                <a:gridCol w="1337746">
                  <a:extLst>
                    <a:ext uri="{9D8B030D-6E8A-4147-A177-3AD203B41FA5}">
                      <a16:colId xmlns:a16="http://schemas.microsoft.com/office/drawing/2014/main" val="3614681768"/>
                    </a:ext>
                  </a:extLst>
                </a:gridCol>
              </a:tblGrid>
              <a:tr h="205636">
                <a:tc>
                  <a:txBody>
                    <a:bodyPr/>
                    <a:lstStyle/>
                    <a:p>
                      <a:r>
                        <a:rPr lang="en-GB" sz="1400" dirty="0"/>
                        <a:t>Floor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Area (</a:t>
                      </a:r>
                      <a:r>
                        <a:rPr lang="en-GB" sz="1400" dirty="0" err="1"/>
                        <a:t>sq</a:t>
                      </a:r>
                      <a:r>
                        <a:rPr lang="en-GB" sz="1400" dirty="0"/>
                        <a:t> ft)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Area (</a:t>
                      </a:r>
                      <a:r>
                        <a:rPr lang="en-GB" sz="1400" dirty="0" err="1"/>
                        <a:t>sq</a:t>
                      </a:r>
                      <a:r>
                        <a:rPr lang="en-GB" sz="1400" dirty="0"/>
                        <a:t> m)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Availability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75178"/>
                  </a:ext>
                </a:extLst>
              </a:tr>
              <a:tr h="555217"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GB" sz="1200" dirty="0"/>
                        <a:t>First</a:t>
                      </a:r>
                    </a:p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US" sz="1200" dirty="0"/>
                        <a:t>1</a:t>
                      </a:r>
                      <a:r>
                        <a:rPr lang="en-GB" sz="1200" dirty="0"/>
                        <a:t>,109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US" sz="1200" dirty="0"/>
                        <a:t>1</a:t>
                      </a:r>
                      <a:r>
                        <a:rPr lang="en-GB" sz="1200" dirty="0"/>
                        <a:t>03.0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  <a:p>
                      <a:r>
                        <a:rPr lang="en-US" sz="1200" dirty="0"/>
                        <a:t>Available</a:t>
                      </a:r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2263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476CACF-72DD-4FD5-9552-CBEC1BC9A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383" y="1552516"/>
            <a:ext cx="3839257" cy="251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5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19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E35939E-67DB-0A54-714E-394A12BBD025}"/>
              </a:ext>
            </a:extLst>
          </p:cNvPr>
          <p:cNvSpPr txBox="1"/>
          <p:nvPr/>
        </p:nvSpPr>
        <p:spPr>
          <a:xfrm>
            <a:off x="207772" y="6427412"/>
            <a:ext cx="10276840" cy="936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000"/>
              </a:lnSpc>
              <a:spcBef>
                <a:spcPts val="90"/>
              </a:spcBef>
            </a:pP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Misrepresentation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Act: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1.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own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is,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notice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constitute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offer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1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none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relied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fact;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does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neither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nor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members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person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employment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authority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warranty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whatsoever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property.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representations,</a:t>
            </a:r>
            <a:r>
              <a:rPr sz="800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warranties,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undertakings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contractual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obligations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chemeClr val="bg1"/>
                </a:solidFill>
                <a:latin typeface="Calibri"/>
                <a:cs typeface="Calibri"/>
              </a:rPr>
              <a:t>undertaken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those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referred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written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agreement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between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2.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Prospective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strongly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advised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to: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satisfy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themselves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correctness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29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each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inspect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neighbouring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area;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ensure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items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included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working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order;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(d)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arrange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5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full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structural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where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appropriate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environmental)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survey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property;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(e)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carry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out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necessary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searches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enquiries.</a:t>
            </a:r>
            <a:r>
              <a:rPr lang="en-GB"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spc="-10" dirty="0">
                <a:solidFill>
                  <a:schemeClr val="bg1"/>
                </a:solidFill>
                <a:latin typeface="Calibri"/>
                <a:cs typeface="Calibri"/>
              </a:rPr>
              <a:t>Images shown are for illustrative purposes and taken from a similar floor in the building.  April 2026.</a:t>
            </a:r>
            <a:r>
              <a:rPr sz="800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2CAA7E4-70D1-C5E0-346A-2CCBD5D25FEA}"/>
              </a:ext>
            </a:extLst>
          </p:cNvPr>
          <p:cNvSpPr txBox="1"/>
          <p:nvPr/>
        </p:nvSpPr>
        <p:spPr>
          <a:xfrm>
            <a:off x="6489700" y="1504012"/>
            <a:ext cx="3342445" cy="59439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FOR</a:t>
            </a:r>
            <a:r>
              <a:rPr b="1" u="sng" spc="-8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MORE</a:t>
            </a:r>
            <a:r>
              <a:rPr b="1" u="sng" spc="-8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spc="-20" dirty="0">
                <a:solidFill>
                  <a:srgbClr val="FFFFFF"/>
                </a:solidFill>
                <a:latin typeface="Segoe UI Semibold"/>
                <a:cs typeface="Segoe UI Semibold"/>
              </a:rPr>
              <a:t>INFORMATION</a:t>
            </a:r>
            <a:endParaRPr u="sng" dirty="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STRICTLY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THROUGH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THE</a:t>
            </a:r>
            <a:r>
              <a:rPr sz="1100" b="0" spc="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LETTING</a:t>
            </a:r>
            <a:r>
              <a:rPr sz="1100" b="0" spc="7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AGENT:</a:t>
            </a:r>
            <a:endParaRPr sz="1100" dirty="0">
              <a:latin typeface="Segoe UI Light"/>
              <a:cs typeface="Segoe UI Light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B1279DE-7A60-CF7F-B58B-AE05FE38AF1C}"/>
              </a:ext>
            </a:extLst>
          </p:cNvPr>
          <p:cNvSpPr txBox="1"/>
          <p:nvPr/>
        </p:nvSpPr>
        <p:spPr>
          <a:xfrm>
            <a:off x="8444230" y="2717800"/>
            <a:ext cx="2747011" cy="1081706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US" sz="1100"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CHARLES FOGG</a:t>
            </a:r>
            <a:endParaRPr lang="en-GB" sz="1100" b="1" u="sng" dirty="0">
              <a:solidFill>
                <a:srgbClr val="FFFFFF"/>
              </a:solidFill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endParaRPr lang="en-GB" sz="1100" dirty="0">
              <a:solidFill>
                <a:srgbClr val="FFFFFF"/>
              </a:solidFill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+44 (0)7841 782 124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US" sz="1100" dirty="0">
                <a:solidFill>
                  <a:srgbClr val="FFFFFF"/>
                </a:solidFill>
                <a:latin typeface="Segoe UI Semibold"/>
                <a:cs typeface="Segoe UI Semibold"/>
              </a:rPr>
              <a:t>c.fogg@kinneygreen.com</a:t>
            </a:r>
            <a:endParaRPr sz="1100" dirty="0">
              <a:latin typeface="Segoe UI Semibold"/>
              <a:cs typeface="Segoe UI Semibold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D49CE9F4-E1B4-734C-C93F-FA4E42EE00C4}"/>
              </a:ext>
            </a:extLst>
          </p:cNvPr>
          <p:cNvSpPr txBox="1"/>
          <p:nvPr/>
        </p:nvSpPr>
        <p:spPr>
          <a:xfrm>
            <a:off x="6489700" y="2720695"/>
            <a:ext cx="2747011" cy="1081706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JAMES PROCTOR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endParaRPr lang="en-GB" sz="1100" dirty="0">
              <a:solidFill>
                <a:srgbClr val="FFFFFF"/>
              </a:solidFill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+44 (0)7779 789 957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US" sz="1100" dirty="0">
                <a:solidFill>
                  <a:srgbClr val="FFFFFF"/>
                </a:solidFill>
                <a:latin typeface="Segoe UI Semibold"/>
                <a:cs typeface="Segoe UI Semibold"/>
              </a:rPr>
              <a:t>j</a:t>
            </a: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.proctor@kinneygreen.com</a:t>
            </a:r>
            <a:endParaRPr sz="1100" dirty="0">
              <a:latin typeface="Segoe UI Semibold"/>
              <a:cs typeface="Segoe UI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937C58-73A3-40FA-A3D4-A7FE5C79F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3" y="1651000"/>
            <a:ext cx="5230467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A1B182-6C92-B9C2-BB9B-3CFC62D07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300" y="4067207"/>
            <a:ext cx="2604845" cy="149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9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</TotalTime>
  <Words>516</Words>
  <Application>Microsoft Office PowerPoint</Application>
  <PresentationFormat>Custom</PresentationFormat>
  <Paragraphs>57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Aktiv Grotesk Medium</vt:lpstr>
      <vt:lpstr>Arial</vt:lpstr>
      <vt:lpstr>Atten New Bold</vt:lpstr>
      <vt:lpstr>Avenir Next LT Pro Demi</vt:lpstr>
      <vt:lpstr>Calibri</vt:lpstr>
      <vt:lpstr>Gill Sans Nova Light</vt:lpstr>
      <vt:lpstr>Palatino Linotype</vt:lpstr>
      <vt:lpstr>Seaford Display</vt:lpstr>
      <vt:lpstr>Segoe UI Light</vt:lpstr>
      <vt:lpstr>Segoe UI Semibold</vt:lpstr>
      <vt:lpstr>Office Theme</vt:lpstr>
      <vt:lpstr>PowerPoint Presentation</vt:lpstr>
      <vt:lpstr>PowerPoint Presentation</vt:lpstr>
      <vt:lpstr>19 BEDFORD ROW, LONDON, WC1R 4EB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5,267 SQ FT OF NEW  FULLY FITTED SPACE  AVAILABLE FOR  IMMEDIATE OCCUPATION</dc:title>
  <dc:creator>Anne Housden</dc:creator>
  <cp:lastModifiedBy>Joanna Gospage</cp:lastModifiedBy>
  <cp:revision>51</cp:revision>
  <dcterms:created xsi:type="dcterms:W3CDTF">2022-04-28T14:46:34Z</dcterms:created>
  <dcterms:modified xsi:type="dcterms:W3CDTF">2026-04-08T09:55:53Z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2022-04-28T00:00:00Z</vt:filetime>
  </property>
</Properties>
</file>