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8T13:19:04.393"/>
    </inkml:context>
    <inkml:brush xml:id="br0">
      <inkml:brushProperty name="width" value="0.05" units="cm"/>
      <inkml:brushProperty name="height" value="0.05" units="cm"/>
      <inkml:brushProperty name="color" value="#E71224"/>
    </inkml:brush>
  </inkml:definitions>
  <inkml:trace contextRef="#ctx0" brushRef="#br0">0 0 24002,'178'2058'0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8T13:23:45.558"/>
    </inkml:context>
    <inkml:brush xml:id="br0">
      <inkml:brushProperty name="width" value="0.05" units="cm"/>
      <inkml:brushProperty name="height" value="0.05" units="cm"/>
      <inkml:brushProperty name="color" value="#E71224"/>
    </inkml:brush>
  </inkml:definitions>
  <inkml:trace contextRef="#ctx0" brushRef="#br0">0 53 24575,'4'0'0,"6"0"0,6 0 0,4-4 0,-1-6 0,0-1 0,-3-3 0,-4 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8T13:47:48.825"/>
    </inkml:context>
    <inkml:brush xml:id="br0">
      <inkml:brushProperty name="width" value="0.1" units="cm"/>
      <inkml:brushProperty name="height" value="0.1" units="cm"/>
      <inkml:brushProperty name="color" value="#E71224"/>
    </inkml:brush>
  </inkml:definitions>
  <inkml:trace contextRef="#ctx0" brushRef="#br0">0 0 24306,'0'4873'0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8T13:48:00.130"/>
    </inkml:context>
    <inkml:brush xml:id="br0">
      <inkml:brushProperty name="width" value="0.1" units="cm"/>
      <inkml:brushProperty name="height" value="0.1" units="cm"/>
      <inkml:brushProperty name="color" value="#E71224"/>
    </inkml:brush>
  </inkml:definitions>
  <inkml:trace contextRef="#ctx0" brushRef="#br0">0 0 21389,'804'0'0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8T13:48:02.401"/>
    </inkml:context>
    <inkml:brush xml:id="br0">
      <inkml:brushProperty name="width" value="0.1" units="cm"/>
      <inkml:brushProperty name="height" value="0.1" units="cm"/>
      <inkml:brushProperty name="color" value="#E71224"/>
    </inkml:brush>
  </inkml:definitions>
  <inkml:trace contextRef="#ctx0" brushRef="#br0">0 0 22663,'0'7345'0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8T13:48:15.514"/>
    </inkml:context>
    <inkml:brush xml:id="br0">
      <inkml:brushProperty name="width" value="0.1" units="cm"/>
      <inkml:brushProperty name="height" value="0.1" units="cm"/>
      <inkml:brushProperty name="color" value="#E71224"/>
    </inkml:brush>
  </inkml:definitions>
  <inkml:trace contextRef="#ctx0" brushRef="#br0">0 0 24533,'4550'21'0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8T13:48:37.756"/>
    </inkml:context>
    <inkml:brush xml:id="br0">
      <inkml:brushProperty name="width" value="0.1" units="cm"/>
      <inkml:brushProperty name="height" value="0.1" units="cm"/>
      <inkml:brushProperty name="color" value="#E71224"/>
    </inkml:brush>
  </inkml:definitions>
  <inkml:trace contextRef="#ctx0" brushRef="#br0">0 63 24408,'4170'-63'0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8T13:48:48.587"/>
    </inkml:context>
    <inkml:brush xml:id="br0">
      <inkml:brushProperty name="width" value="0.1" units="cm"/>
      <inkml:brushProperty name="height" value="0.1" units="cm"/>
      <inkml:brushProperty name="color" value="#E71224"/>
    </inkml:brush>
  </inkml:definitions>
  <inkml:trace contextRef="#ctx0" brushRef="#br0">0 7049 24415,'22'-7049'0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8T13:48:55.311"/>
    </inkml:context>
    <inkml:brush xml:id="br0">
      <inkml:brushProperty name="width" value="0.1" units="cm"/>
      <inkml:brushProperty name="height" value="0.1" units="cm"/>
      <inkml:brushProperty name="color" value="#E71224"/>
    </inkml:brush>
  </inkml:definitions>
  <inkml:trace contextRef="#ctx0" brushRef="#br0">3005 0 24138,'-3005'21'0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8T13:49:02.736"/>
    </inkml:context>
    <inkml:brush xml:id="br0">
      <inkml:brushProperty name="width" value="0.1" units="cm"/>
      <inkml:brushProperty name="height" value="0.1" units="cm"/>
      <inkml:brushProperty name="color" value="#E71224"/>
    </inkml:brush>
  </inkml:definitions>
  <inkml:trace contextRef="#ctx0" brushRef="#br0">21 5440 23977,'-21'-5440'0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8T13:49:25.519"/>
    </inkml:context>
    <inkml:brush xml:id="br0">
      <inkml:brushProperty name="width" value="0.1" units="cm"/>
      <inkml:brushProperty name="height" value="0.1" units="cm"/>
      <inkml:brushProperty name="color" value="#E71224"/>
    </inkml:brush>
  </inkml:definitions>
  <inkml:trace contextRef="#ctx0" brushRef="#br0">6732 76 24455,'-6732'0'0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8T13:19:19.125"/>
    </inkml:context>
    <inkml:brush xml:id="br0">
      <inkml:brushProperty name="width" value="0.05" units="cm"/>
      <inkml:brushProperty name="height" value="0.05" units="cm"/>
      <inkml:brushProperty name="color" value="#E71224"/>
    </inkml:brush>
  </inkml:definitions>
  <inkml:trace contextRef="#ctx0" brushRef="#br0">0 27 24575,'5'0'0,"0"-4"0,5-2 0,5 1 0,3 0 0,4 2 0,2 1 0,2 1 0,4 1 0,2 0 0,0 0 0,-6 0 0,-7 1-8191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8T13:21:13.612"/>
    </inkml:context>
    <inkml:brush xml:id="br0">
      <inkml:brushProperty name="width" value="0.05" units="cm"/>
      <inkml:brushProperty name="height" value="0.05" units="cm"/>
      <inkml:brushProperty name="color" value="#E71224"/>
    </inkml:brush>
  </inkml:definitions>
  <inkml:trace contextRef="#ctx0" brushRef="#br0">0 0 24159,'76'712'0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8T13:21:27.856"/>
    </inkml:context>
    <inkml:brush xml:id="br0">
      <inkml:brushProperty name="width" value="0.05" units="cm"/>
      <inkml:brushProperty name="height" value="0.05" units="cm"/>
      <inkml:brushProperty name="color" value="#E71224"/>
    </inkml:brush>
  </inkml:definitions>
  <inkml:trace contextRef="#ctx0" brushRef="#br0">0 280 24325,'2336'-280'0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8T13:21:35.406"/>
    </inkml:context>
    <inkml:brush xml:id="br0">
      <inkml:brushProperty name="width" value="0.05" units="cm"/>
      <inkml:brushProperty name="height" value="0.05" units="cm"/>
      <inkml:brushProperty name="color" value="#E71224"/>
    </inkml:brush>
  </inkml:definitions>
  <inkml:trace contextRef="#ctx0" brushRef="#br0">203 1524 24254,'-203'-1524'0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8T13:22:51.546"/>
    </inkml:context>
    <inkml:brush xml:id="br0">
      <inkml:brushProperty name="width" value="0.05" units="cm"/>
      <inkml:brushProperty name="height" value="0.05" units="cm"/>
      <inkml:brushProperty name="color" value="#E71224"/>
    </inkml:brush>
  </inkml:definitions>
  <inkml:trace contextRef="#ctx0" brushRef="#br0">1271 0 24118,'-1271'127'0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8T13:22:58.641"/>
    </inkml:context>
    <inkml:brush xml:id="br0">
      <inkml:brushProperty name="width" value="0.05" units="cm"/>
      <inkml:brushProperty name="height" value="0.05" units="cm"/>
      <inkml:brushProperty name="color" value="#E71224"/>
    </inkml:brush>
  </inkml:definitions>
  <inkml:trace contextRef="#ctx0" brushRef="#br0">0 203 24215,'1347'-203'0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8T13:23:28.881"/>
    </inkml:context>
    <inkml:brush xml:id="br0">
      <inkml:brushProperty name="width" value="0.05" units="cm"/>
      <inkml:brushProperty name="height" value="0.05" units="cm"/>
      <inkml:brushProperty name="color" value="#E71224"/>
    </inkml:brush>
  </inkml:definitions>
  <inkml:trace contextRef="#ctx0" brushRef="#br0">0 0 24259,'127'1270'0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8T13:23:41.744"/>
    </inkml:context>
    <inkml:brush xml:id="br0">
      <inkml:brushProperty name="width" value="0.05" units="cm"/>
      <inkml:brushProperty name="height" value="0.05" units="cm"/>
      <inkml:brushProperty name="color" value="#E71224"/>
    </inkml:brush>
  </inkml:definitions>
  <inkml:trace contextRef="#ctx0" brushRef="#br0">26 1 24575,'0'4'0,"0"6"0,0 5 0,0 5 0,0 3 0,0 2 0,-4-3 0,-6-6 0,-2-5-8191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6FA1F-3E85-ED8D-D9BA-FEA8C11917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0D0A76-61EB-78FD-00F3-8E1DA413B1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20F119-2248-E96C-C172-F3AE2D2EC444}"/>
              </a:ext>
            </a:extLst>
          </p:cNvPr>
          <p:cNvSpPr>
            <a:spLocks noGrp="1"/>
          </p:cNvSpPr>
          <p:nvPr>
            <p:ph type="dt" sz="half" idx="10"/>
          </p:nvPr>
        </p:nvSpPr>
        <p:spPr/>
        <p:txBody>
          <a:bodyPr/>
          <a:lstStyle/>
          <a:p>
            <a:fld id="{AF75E4B9-68AA-4574-9B7C-F79BCF3DC607}" type="datetimeFigureOut">
              <a:rPr lang="en-GB" smtClean="0"/>
              <a:t>11/08/2025</a:t>
            </a:fld>
            <a:endParaRPr lang="en-GB"/>
          </a:p>
        </p:txBody>
      </p:sp>
      <p:sp>
        <p:nvSpPr>
          <p:cNvPr id="5" name="Footer Placeholder 4">
            <a:extLst>
              <a:ext uri="{FF2B5EF4-FFF2-40B4-BE49-F238E27FC236}">
                <a16:creationId xmlns:a16="http://schemas.microsoft.com/office/drawing/2014/main" id="{F7341551-9CDA-0530-69E5-99BD4102CD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FF995E-A50E-60D4-2072-DC96F917EACE}"/>
              </a:ext>
            </a:extLst>
          </p:cNvPr>
          <p:cNvSpPr>
            <a:spLocks noGrp="1"/>
          </p:cNvSpPr>
          <p:nvPr>
            <p:ph type="sldNum" sz="quarter" idx="12"/>
          </p:nvPr>
        </p:nvSpPr>
        <p:spPr/>
        <p:txBody>
          <a:bodyPr/>
          <a:lstStyle/>
          <a:p>
            <a:fld id="{1A481D24-718D-4C2E-B623-2598B9054FA5}" type="slidenum">
              <a:rPr lang="en-GB" smtClean="0"/>
              <a:t>‹#›</a:t>
            </a:fld>
            <a:endParaRPr lang="en-GB"/>
          </a:p>
        </p:txBody>
      </p:sp>
    </p:spTree>
    <p:extLst>
      <p:ext uri="{BB962C8B-B14F-4D97-AF65-F5344CB8AC3E}">
        <p14:creationId xmlns:p14="http://schemas.microsoft.com/office/powerpoint/2010/main" val="3794992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0C40-E839-A825-386A-F4372B1324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D29771-2AC7-048B-8BD9-A08F4296D7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0A70A2-0B86-24CC-A757-F65131DF38AE}"/>
              </a:ext>
            </a:extLst>
          </p:cNvPr>
          <p:cNvSpPr>
            <a:spLocks noGrp="1"/>
          </p:cNvSpPr>
          <p:nvPr>
            <p:ph type="dt" sz="half" idx="10"/>
          </p:nvPr>
        </p:nvSpPr>
        <p:spPr/>
        <p:txBody>
          <a:bodyPr/>
          <a:lstStyle/>
          <a:p>
            <a:fld id="{AF75E4B9-68AA-4574-9B7C-F79BCF3DC607}" type="datetimeFigureOut">
              <a:rPr lang="en-GB" smtClean="0"/>
              <a:t>11/08/2025</a:t>
            </a:fld>
            <a:endParaRPr lang="en-GB"/>
          </a:p>
        </p:txBody>
      </p:sp>
      <p:sp>
        <p:nvSpPr>
          <p:cNvPr id="5" name="Footer Placeholder 4">
            <a:extLst>
              <a:ext uri="{FF2B5EF4-FFF2-40B4-BE49-F238E27FC236}">
                <a16:creationId xmlns:a16="http://schemas.microsoft.com/office/drawing/2014/main" id="{54BB79CC-508E-FABB-B7A9-E45F68C911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1222D6-0653-D7E7-FB00-BF18215FBD8E}"/>
              </a:ext>
            </a:extLst>
          </p:cNvPr>
          <p:cNvSpPr>
            <a:spLocks noGrp="1"/>
          </p:cNvSpPr>
          <p:nvPr>
            <p:ph type="sldNum" sz="quarter" idx="12"/>
          </p:nvPr>
        </p:nvSpPr>
        <p:spPr/>
        <p:txBody>
          <a:bodyPr/>
          <a:lstStyle/>
          <a:p>
            <a:fld id="{1A481D24-718D-4C2E-B623-2598B9054FA5}" type="slidenum">
              <a:rPr lang="en-GB" smtClean="0"/>
              <a:t>‹#›</a:t>
            </a:fld>
            <a:endParaRPr lang="en-GB"/>
          </a:p>
        </p:txBody>
      </p:sp>
    </p:spTree>
    <p:extLst>
      <p:ext uri="{BB962C8B-B14F-4D97-AF65-F5344CB8AC3E}">
        <p14:creationId xmlns:p14="http://schemas.microsoft.com/office/powerpoint/2010/main" val="2659304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0D84B-0AF4-9CD0-C1B5-783F67608E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1C0822-2475-D18E-C858-45307AB1F6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77876B-0832-CBDC-DB1C-01DF1283734A}"/>
              </a:ext>
            </a:extLst>
          </p:cNvPr>
          <p:cNvSpPr>
            <a:spLocks noGrp="1"/>
          </p:cNvSpPr>
          <p:nvPr>
            <p:ph type="dt" sz="half" idx="10"/>
          </p:nvPr>
        </p:nvSpPr>
        <p:spPr/>
        <p:txBody>
          <a:bodyPr/>
          <a:lstStyle/>
          <a:p>
            <a:fld id="{AF75E4B9-68AA-4574-9B7C-F79BCF3DC607}" type="datetimeFigureOut">
              <a:rPr lang="en-GB" smtClean="0"/>
              <a:t>11/08/2025</a:t>
            </a:fld>
            <a:endParaRPr lang="en-GB"/>
          </a:p>
        </p:txBody>
      </p:sp>
      <p:sp>
        <p:nvSpPr>
          <p:cNvPr id="5" name="Footer Placeholder 4">
            <a:extLst>
              <a:ext uri="{FF2B5EF4-FFF2-40B4-BE49-F238E27FC236}">
                <a16:creationId xmlns:a16="http://schemas.microsoft.com/office/drawing/2014/main" id="{178E1A4A-E0C2-CB8A-90E7-5D648C9BD0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DE36BF-108E-3C61-66B2-F1AAB6731463}"/>
              </a:ext>
            </a:extLst>
          </p:cNvPr>
          <p:cNvSpPr>
            <a:spLocks noGrp="1"/>
          </p:cNvSpPr>
          <p:nvPr>
            <p:ph type="sldNum" sz="quarter" idx="12"/>
          </p:nvPr>
        </p:nvSpPr>
        <p:spPr/>
        <p:txBody>
          <a:bodyPr/>
          <a:lstStyle/>
          <a:p>
            <a:fld id="{1A481D24-718D-4C2E-B623-2598B9054FA5}" type="slidenum">
              <a:rPr lang="en-GB" smtClean="0"/>
              <a:t>‹#›</a:t>
            </a:fld>
            <a:endParaRPr lang="en-GB"/>
          </a:p>
        </p:txBody>
      </p:sp>
    </p:spTree>
    <p:extLst>
      <p:ext uri="{BB962C8B-B14F-4D97-AF65-F5344CB8AC3E}">
        <p14:creationId xmlns:p14="http://schemas.microsoft.com/office/powerpoint/2010/main" val="858378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C4CB-0775-24D2-7C98-30F35DC529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E6050C-F039-B98D-5DE0-22F85D1E7D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7AFE4C-21CB-2D1B-F919-FB3A83D89A1F}"/>
              </a:ext>
            </a:extLst>
          </p:cNvPr>
          <p:cNvSpPr>
            <a:spLocks noGrp="1"/>
          </p:cNvSpPr>
          <p:nvPr>
            <p:ph type="dt" sz="half" idx="10"/>
          </p:nvPr>
        </p:nvSpPr>
        <p:spPr/>
        <p:txBody>
          <a:bodyPr/>
          <a:lstStyle/>
          <a:p>
            <a:fld id="{AF75E4B9-68AA-4574-9B7C-F79BCF3DC607}" type="datetimeFigureOut">
              <a:rPr lang="en-GB" smtClean="0"/>
              <a:t>11/08/2025</a:t>
            </a:fld>
            <a:endParaRPr lang="en-GB"/>
          </a:p>
        </p:txBody>
      </p:sp>
      <p:sp>
        <p:nvSpPr>
          <p:cNvPr id="5" name="Footer Placeholder 4">
            <a:extLst>
              <a:ext uri="{FF2B5EF4-FFF2-40B4-BE49-F238E27FC236}">
                <a16:creationId xmlns:a16="http://schemas.microsoft.com/office/drawing/2014/main" id="{582CF5F4-B26F-7CAD-2AE1-8B12430231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4D660-05E1-39E6-FB31-A7655C6A54AA}"/>
              </a:ext>
            </a:extLst>
          </p:cNvPr>
          <p:cNvSpPr>
            <a:spLocks noGrp="1"/>
          </p:cNvSpPr>
          <p:nvPr>
            <p:ph type="sldNum" sz="quarter" idx="12"/>
          </p:nvPr>
        </p:nvSpPr>
        <p:spPr/>
        <p:txBody>
          <a:bodyPr/>
          <a:lstStyle/>
          <a:p>
            <a:fld id="{1A481D24-718D-4C2E-B623-2598B9054FA5}" type="slidenum">
              <a:rPr lang="en-GB" smtClean="0"/>
              <a:t>‹#›</a:t>
            </a:fld>
            <a:endParaRPr lang="en-GB"/>
          </a:p>
        </p:txBody>
      </p:sp>
    </p:spTree>
    <p:extLst>
      <p:ext uri="{BB962C8B-B14F-4D97-AF65-F5344CB8AC3E}">
        <p14:creationId xmlns:p14="http://schemas.microsoft.com/office/powerpoint/2010/main" val="87002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D140-59E4-8C78-46F7-8551C2E8EB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9E881E1-7081-0803-D425-16528E2D8DE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AF407-C2E3-649E-B3EC-DD5E10E81849}"/>
              </a:ext>
            </a:extLst>
          </p:cNvPr>
          <p:cNvSpPr>
            <a:spLocks noGrp="1"/>
          </p:cNvSpPr>
          <p:nvPr>
            <p:ph type="dt" sz="half" idx="10"/>
          </p:nvPr>
        </p:nvSpPr>
        <p:spPr/>
        <p:txBody>
          <a:bodyPr/>
          <a:lstStyle/>
          <a:p>
            <a:fld id="{AF75E4B9-68AA-4574-9B7C-F79BCF3DC607}" type="datetimeFigureOut">
              <a:rPr lang="en-GB" smtClean="0"/>
              <a:t>11/08/2025</a:t>
            </a:fld>
            <a:endParaRPr lang="en-GB"/>
          </a:p>
        </p:txBody>
      </p:sp>
      <p:sp>
        <p:nvSpPr>
          <p:cNvPr id="5" name="Footer Placeholder 4">
            <a:extLst>
              <a:ext uri="{FF2B5EF4-FFF2-40B4-BE49-F238E27FC236}">
                <a16:creationId xmlns:a16="http://schemas.microsoft.com/office/drawing/2014/main" id="{072DC79E-B817-F0CD-97B1-A0C90B3352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38F838-78A7-FFC5-9DFD-2F587EE7966D}"/>
              </a:ext>
            </a:extLst>
          </p:cNvPr>
          <p:cNvSpPr>
            <a:spLocks noGrp="1"/>
          </p:cNvSpPr>
          <p:nvPr>
            <p:ph type="sldNum" sz="quarter" idx="12"/>
          </p:nvPr>
        </p:nvSpPr>
        <p:spPr/>
        <p:txBody>
          <a:bodyPr/>
          <a:lstStyle/>
          <a:p>
            <a:fld id="{1A481D24-718D-4C2E-B623-2598B9054FA5}" type="slidenum">
              <a:rPr lang="en-GB" smtClean="0"/>
              <a:t>‹#›</a:t>
            </a:fld>
            <a:endParaRPr lang="en-GB"/>
          </a:p>
        </p:txBody>
      </p:sp>
    </p:spTree>
    <p:extLst>
      <p:ext uri="{BB962C8B-B14F-4D97-AF65-F5344CB8AC3E}">
        <p14:creationId xmlns:p14="http://schemas.microsoft.com/office/powerpoint/2010/main" val="88606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7B7BD-B26C-136D-96B8-217764F066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DC7F1A-4C17-0AB1-3E32-FFC30AD2E1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C80185-E137-D1D0-BE69-725AFDEF93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C5485DA-597E-C567-47C4-514B1EC0C593}"/>
              </a:ext>
            </a:extLst>
          </p:cNvPr>
          <p:cNvSpPr>
            <a:spLocks noGrp="1"/>
          </p:cNvSpPr>
          <p:nvPr>
            <p:ph type="dt" sz="half" idx="10"/>
          </p:nvPr>
        </p:nvSpPr>
        <p:spPr/>
        <p:txBody>
          <a:bodyPr/>
          <a:lstStyle/>
          <a:p>
            <a:fld id="{AF75E4B9-68AA-4574-9B7C-F79BCF3DC607}" type="datetimeFigureOut">
              <a:rPr lang="en-GB" smtClean="0"/>
              <a:t>11/08/2025</a:t>
            </a:fld>
            <a:endParaRPr lang="en-GB"/>
          </a:p>
        </p:txBody>
      </p:sp>
      <p:sp>
        <p:nvSpPr>
          <p:cNvPr id="6" name="Footer Placeholder 5">
            <a:extLst>
              <a:ext uri="{FF2B5EF4-FFF2-40B4-BE49-F238E27FC236}">
                <a16:creationId xmlns:a16="http://schemas.microsoft.com/office/drawing/2014/main" id="{9997D495-4226-562E-3A4C-FA8FD9E430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FDBA97-4F2C-E08E-1F4F-2F675B6296D8}"/>
              </a:ext>
            </a:extLst>
          </p:cNvPr>
          <p:cNvSpPr>
            <a:spLocks noGrp="1"/>
          </p:cNvSpPr>
          <p:nvPr>
            <p:ph type="sldNum" sz="quarter" idx="12"/>
          </p:nvPr>
        </p:nvSpPr>
        <p:spPr/>
        <p:txBody>
          <a:bodyPr/>
          <a:lstStyle/>
          <a:p>
            <a:fld id="{1A481D24-718D-4C2E-B623-2598B9054FA5}" type="slidenum">
              <a:rPr lang="en-GB" smtClean="0"/>
              <a:t>‹#›</a:t>
            </a:fld>
            <a:endParaRPr lang="en-GB"/>
          </a:p>
        </p:txBody>
      </p:sp>
    </p:spTree>
    <p:extLst>
      <p:ext uri="{BB962C8B-B14F-4D97-AF65-F5344CB8AC3E}">
        <p14:creationId xmlns:p14="http://schemas.microsoft.com/office/powerpoint/2010/main" val="2338792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CF12-493E-A306-DEAB-6C5922C1ED9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88FAA4-2B2B-EF98-32BA-05D879A2FE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B2FCD6-63D7-C8DB-84E4-E4CDFCF959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0D4F96-4352-5CDF-A4C7-970606F28A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F5CF71-67BA-4E90-BECB-F29F5ACF7D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38138E-913C-AB8D-ED8E-2C9F10A4DFEA}"/>
              </a:ext>
            </a:extLst>
          </p:cNvPr>
          <p:cNvSpPr>
            <a:spLocks noGrp="1"/>
          </p:cNvSpPr>
          <p:nvPr>
            <p:ph type="dt" sz="half" idx="10"/>
          </p:nvPr>
        </p:nvSpPr>
        <p:spPr/>
        <p:txBody>
          <a:bodyPr/>
          <a:lstStyle/>
          <a:p>
            <a:fld id="{AF75E4B9-68AA-4574-9B7C-F79BCF3DC607}" type="datetimeFigureOut">
              <a:rPr lang="en-GB" smtClean="0"/>
              <a:t>11/08/2025</a:t>
            </a:fld>
            <a:endParaRPr lang="en-GB"/>
          </a:p>
        </p:txBody>
      </p:sp>
      <p:sp>
        <p:nvSpPr>
          <p:cNvPr id="8" name="Footer Placeholder 7">
            <a:extLst>
              <a:ext uri="{FF2B5EF4-FFF2-40B4-BE49-F238E27FC236}">
                <a16:creationId xmlns:a16="http://schemas.microsoft.com/office/drawing/2014/main" id="{EADEB35E-95A4-62BC-62F7-6C07771ED7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07BB275-B3E9-41E5-7EFD-0755DBD02184}"/>
              </a:ext>
            </a:extLst>
          </p:cNvPr>
          <p:cNvSpPr>
            <a:spLocks noGrp="1"/>
          </p:cNvSpPr>
          <p:nvPr>
            <p:ph type="sldNum" sz="quarter" idx="12"/>
          </p:nvPr>
        </p:nvSpPr>
        <p:spPr/>
        <p:txBody>
          <a:bodyPr/>
          <a:lstStyle/>
          <a:p>
            <a:fld id="{1A481D24-718D-4C2E-B623-2598B9054FA5}" type="slidenum">
              <a:rPr lang="en-GB" smtClean="0"/>
              <a:t>‹#›</a:t>
            </a:fld>
            <a:endParaRPr lang="en-GB"/>
          </a:p>
        </p:txBody>
      </p:sp>
    </p:spTree>
    <p:extLst>
      <p:ext uri="{BB962C8B-B14F-4D97-AF65-F5344CB8AC3E}">
        <p14:creationId xmlns:p14="http://schemas.microsoft.com/office/powerpoint/2010/main" val="42030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12695-D6A5-A342-1DC2-3D123C35746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DCCF540-CF81-C5E8-E9D8-02AA6A80DDEE}"/>
              </a:ext>
            </a:extLst>
          </p:cNvPr>
          <p:cNvSpPr>
            <a:spLocks noGrp="1"/>
          </p:cNvSpPr>
          <p:nvPr>
            <p:ph type="dt" sz="half" idx="10"/>
          </p:nvPr>
        </p:nvSpPr>
        <p:spPr/>
        <p:txBody>
          <a:bodyPr/>
          <a:lstStyle/>
          <a:p>
            <a:fld id="{AF75E4B9-68AA-4574-9B7C-F79BCF3DC607}" type="datetimeFigureOut">
              <a:rPr lang="en-GB" smtClean="0"/>
              <a:t>11/08/2025</a:t>
            </a:fld>
            <a:endParaRPr lang="en-GB"/>
          </a:p>
        </p:txBody>
      </p:sp>
      <p:sp>
        <p:nvSpPr>
          <p:cNvPr id="4" name="Footer Placeholder 3">
            <a:extLst>
              <a:ext uri="{FF2B5EF4-FFF2-40B4-BE49-F238E27FC236}">
                <a16:creationId xmlns:a16="http://schemas.microsoft.com/office/drawing/2014/main" id="{24401E55-B388-464B-0B70-4CDFC2C73B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621628-9C51-1421-74E7-3F5243ADE5AB}"/>
              </a:ext>
            </a:extLst>
          </p:cNvPr>
          <p:cNvSpPr>
            <a:spLocks noGrp="1"/>
          </p:cNvSpPr>
          <p:nvPr>
            <p:ph type="sldNum" sz="quarter" idx="12"/>
          </p:nvPr>
        </p:nvSpPr>
        <p:spPr/>
        <p:txBody>
          <a:bodyPr/>
          <a:lstStyle/>
          <a:p>
            <a:fld id="{1A481D24-718D-4C2E-B623-2598B9054FA5}" type="slidenum">
              <a:rPr lang="en-GB" smtClean="0"/>
              <a:t>‹#›</a:t>
            </a:fld>
            <a:endParaRPr lang="en-GB"/>
          </a:p>
        </p:txBody>
      </p:sp>
    </p:spTree>
    <p:extLst>
      <p:ext uri="{BB962C8B-B14F-4D97-AF65-F5344CB8AC3E}">
        <p14:creationId xmlns:p14="http://schemas.microsoft.com/office/powerpoint/2010/main" val="303620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C701E2-7A3F-FB7C-9CC7-2C047C4D8642}"/>
              </a:ext>
            </a:extLst>
          </p:cNvPr>
          <p:cNvSpPr>
            <a:spLocks noGrp="1"/>
          </p:cNvSpPr>
          <p:nvPr>
            <p:ph type="dt" sz="half" idx="10"/>
          </p:nvPr>
        </p:nvSpPr>
        <p:spPr/>
        <p:txBody>
          <a:bodyPr/>
          <a:lstStyle/>
          <a:p>
            <a:fld id="{AF75E4B9-68AA-4574-9B7C-F79BCF3DC607}" type="datetimeFigureOut">
              <a:rPr lang="en-GB" smtClean="0"/>
              <a:t>11/08/2025</a:t>
            </a:fld>
            <a:endParaRPr lang="en-GB"/>
          </a:p>
        </p:txBody>
      </p:sp>
      <p:sp>
        <p:nvSpPr>
          <p:cNvPr id="3" name="Footer Placeholder 2">
            <a:extLst>
              <a:ext uri="{FF2B5EF4-FFF2-40B4-BE49-F238E27FC236}">
                <a16:creationId xmlns:a16="http://schemas.microsoft.com/office/drawing/2014/main" id="{AEE9F1F9-D99E-C3D5-53EC-C1BE6B12D3F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292F04-288A-4075-927C-BE76C05A4219}"/>
              </a:ext>
            </a:extLst>
          </p:cNvPr>
          <p:cNvSpPr>
            <a:spLocks noGrp="1"/>
          </p:cNvSpPr>
          <p:nvPr>
            <p:ph type="sldNum" sz="quarter" idx="12"/>
          </p:nvPr>
        </p:nvSpPr>
        <p:spPr/>
        <p:txBody>
          <a:bodyPr/>
          <a:lstStyle/>
          <a:p>
            <a:fld id="{1A481D24-718D-4C2E-B623-2598B9054FA5}" type="slidenum">
              <a:rPr lang="en-GB" smtClean="0"/>
              <a:t>‹#›</a:t>
            </a:fld>
            <a:endParaRPr lang="en-GB"/>
          </a:p>
        </p:txBody>
      </p:sp>
    </p:spTree>
    <p:extLst>
      <p:ext uri="{BB962C8B-B14F-4D97-AF65-F5344CB8AC3E}">
        <p14:creationId xmlns:p14="http://schemas.microsoft.com/office/powerpoint/2010/main" val="3288757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B076-3EA7-F79E-916C-A0F44C6851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4B6A855-8B8E-97EE-0B36-B822B251B2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A99534B-0472-A9E4-A549-5F39EB15B9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8EE52C-3604-8054-2F1D-31A0E1261A94}"/>
              </a:ext>
            </a:extLst>
          </p:cNvPr>
          <p:cNvSpPr>
            <a:spLocks noGrp="1"/>
          </p:cNvSpPr>
          <p:nvPr>
            <p:ph type="dt" sz="half" idx="10"/>
          </p:nvPr>
        </p:nvSpPr>
        <p:spPr/>
        <p:txBody>
          <a:bodyPr/>
          <a:lstStyle/>
          <a:p>
            <a:fld id="{AF75E4B9-68AA-4574-9B7C-F79BCF3DC607}" type="datetimeFigureOut">
              <a:rPr lang="en-GB" smtClean="0"/>
              <a:t>11/08/2025</a:t>
            </a:fld>
            <a:endParaRPr lang="en-GB"/>
          </a:p>
        </p:txBody>
      </p:sp>
      <p:sp>
        <p:nvSpPr>
          <p:cNvPr id="6" name="Footer Placeholder 5">
            <a:extLst>
              <a:ext uri="{FF2B5EF4-FFF2-40B4-BE49-F238E27FC236}">
                <a16:creationId xmlns:a16="http://schemas.microsoft.com/office/drawing/2014/main" id="{6C3318B6-30D2-87C1-4B7A-2D56B0222F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8A5726-F459-E555-16B7-71B5D0666F40}"/>
              </a:ext>
            </a:extLst>
          </p:cNvPr>
          <p:cNvSpPr>
            <a:spLocks noGrp="1"/>
          </p:cNvSpPr>
          <p:nvPr>
            <p:ph type="sldNum" sz="quarter" idx="12"/>
          </p:nvPr>
        </p:nvSpPr>
        <p:spPr/>
        <p:txBody>
          <a:bodyPr/>
          <a:lstStyle/>
          <a:p>
            <a:fld id="{1A481D24-718D-4C2E-B623-2598B9054FA5}" type="slidenum">
              <a:rPr lang="en-GB" smtClean="0"/>
              <a:t>‹#›</a:t>
            </a:fld>
            <a:endParaRPr lang="en-GB"/>
          </a:p>
        </p:txBody>
      </p:sp>
    </p:spTree>
    <p:extLst>
      <p:ext uri="{BB962C8B-B14F-4D97-AF65-F5344CB8AC3E}">
        <p14:creationId xmlns:p14="http://schemas.microsoft.com/office/powerpoint/2010/main" val="302316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FA5F2-4895-BC82-F8D9-A05A5F9EA9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89FA825-2D94-9EDD-0AE0-1291E6B1EA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6666762-ED10-6EBB-B0FA-1812FF7B89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1F5A6-31AA-A936-33FD-F04C082AC2FD}"/>
              </a:ext>
            </a:extLst>
          </p:cNvPr>
          <p:cNvSpPr>
            <a:spLocks noGrp="1"/>
          </p:cNvSpPr>
          <p:nvPr>
            <p:ph type="dt" sz="half" idx="10"/>
          </p:nvPr>
        </p:nvSpPr>
        <p:spPr/>
        <p:txBody>
          <a:bodyPr/>
          <a:lstStyle/>
          <a:p>
            <a:fld id="{AF75E4B9-68AA-4574-9B7C-F79BCF3DC607}" type="datetimeFigureOut">
              <a:rPr lang="en-GB" smtClean="0"/>
              <a:t>11/08/2025</a:t>
            </a:fld>
            <a:endParaRPr lang="en-GB"/>
          </a:p>
        </p:txBody>
      </p:sp>
      <p:sp>
        <p:nvSpPr>
          <p:cNvPr id="6" name="Footer Placeholder 5">
            <a:extLst>
              <a:ext uri="{FF2B5EF4-FFF2-40B4-BE49-F238E27FC236}">
                <a16:creationId xmlns:a16="http://schemas.microsoft.com/office/drawing/2014/main" id="{27EC5F6E-D73A-41A7-5483-27F4E6E18C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8C40C-962B-63AD-725D-579FF14AFCB3}"/>
              </a:ext>
            </a:extLst>
          </p:cNvPr>
          <p:cNvSpPr>
            <a:spLocks noGrp="1"/>
          </p:cNvSpPr>
          <p:nvPr>
            <p:ph type="sldNum" sz="quarter" idx="12"/>
          </p:nvPr>
        </p:nvSpPr>
        <p:spPr/>
        <p:txBody>
          <a:bodyPr/>
          <a:lstStyle/>
          <a:p>
            <a:fld id="{1A481D24-718D-4C2E-B623-2598B9054FA5}" type="slidenum">
              <a:rPr lang="en-GB" smtClean="0"/>
              <a:t>‹#›</a:t>
            </a:fld>
            <a:endParaRPr lang="en-GB"/>
          </a:p>
        </p:txBody>
      </p:sp>
    </p:spTree>
    <p:extLst>
      <p:ext uri="{BB962C8B-B14F-4D97-AF65-F5344CB8AC3E}">
        <p14:creationId xmlns:p14="http://schemas.microsoft.com/office/powerpoint/2010/main" val="4199154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739D2C-C93B-D9C1-92C3-206A9717DD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BBE7FC-7101-66F9-E31D-3D14E245B4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30EC43-E2B8-AFFA-26CA-86C4E27346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75E4B9-68AA-4574-9B7C-F79BCF3DC607}" type="datetimeFigureOut">
              <a:rPr lang="en-GB" smtClean="0"/>
              <a:t>11/08/2025</a:t>
            </a:fld>
            <a:endParaRPr lang="en-GB"/>
          </a:p>
        </p:txBody>
      </p:sp>
      <p:sp>
        <p:nvSpPr>
          <p:cNvPr id="5" name="Footer Placeholder 4">
            <a:extLst>
              <a:ext uri="{FF2B5EF4-FFF2-40B4-BE49-F238E27FC236}">
                <a16:creationId xmlns:a16="http://schemas.microsoft.com/office/drawing/2014/main" id="{1FA293ED-E5A7-8E67-23A0-8CAE90E7E3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D0E60A2-8B6D-5482-F094-25BFE0B54D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A481D24-718D-4C2E-B623-2598B9054FA5}" type="slidenum">
              <a:rPr lang="en-GB" smtClean="0"/>
              <a:t>‹#›</a:t>
            </a:fld>
            <a:endParaRPr lang="en-GB"/>
          </a:p>
        </p:txBody>
      </p:sp>
    </p:spTree>
    <p:extLst>
      <p:ext uri="{BB962C8B-B14F-4D97-AF65-F5344CB8AC3E}">
        <p14:creationId xmlns:p14="http://schemas.microsoft.com/office/powerpoint/2010/main" val="2242521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customXml" Target="../ink/ink3.xml"/><Relationship Id="rId18" Type="http://schemas.openxmlformats.org/officeDocument/2006/relationships/image" Target="../media/image15.png"/><Relationship Id="rId26" Type="http://schemas.openxmlformats.org/officeDocument/2006/relationships/image" Target="../media/image19.png"/><Relationship Id="rId3" Type="http://schemas.openxmlformats.org/officeDocument/2006/relationships/image" Target="../media/image5.png"/><Relationship Id="rId21" Type="http://schemas.openxmlformats.org/officeDocument/2006/relationships/customXml" Target="../ink/ink7.xml"/><Relationship Id="rId7" Type="http://schemas.openxmlformats.org/officeDocument/2006/relationships/image" Target="../media/image9.svg"/><Relationship Id="rId12" Type="http://schemas.openxmlformats.org/officeDocument/2006/relationships/image" Target="../media/image12.png"/><Relationship Id="rId17" Type="http://schemas.openxmlformats.org/officeDocument/2006/relationships/customXml" Target="../ink/ink5.xml"/><Relationship Id="rId25" Type="http://schemas.openxmlformats.org/officeDocument/2006/relationships/customXml" Target="../ink/ink9.xml"/><Relationship Id="rId2" Type="http://schemas.openxmlformats.org/officeDocument/2006/relationships/image" Target="../media/image4.png"/><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customXml" Target="../ink/ink2.xml"/><Relationship Id="rId24" Type="http://schemas.openxmlformats.org/officeDocument/2006/relationships/image" Target="../media/image18.png"/><Relationship Id="rId5" Type="http://schemas.openxmlformats.org/officeDocument/2006/relationships/image" Target="../media/image7.svg"/><Relationship Id="rId15" Type="http://schemas.openxmlformats.org/officeDocument/2006/relationships/customXml" Target="../ink/ink4.xml"/><Relationship Id="rId23" Type="http://schemas.openxmlformats.org/officeDocument/2006/relationships/customXml" Target="../ink/ink8.xml"/><Relationship Id="rId28" Type="http://schemas.openxmlformats.org/officeDocument/2006/relationships/image" Target="../media/image20.png"/><Relationship Id="rId10" Type="http://schemas.openxmlformats.org/officeDocument/2006/relationships/image" Target="../media/image11.png"/><Relationship Id="rId19" Type="http://schemas.openxmlformats.org/officeDocument/2006/relationships/customXml" Target="../ink/ink6.xml"/><Relationship Id="rId4" Type="http://schemas.openxmlformats.org/officeDocument/2006/relationships/image" Target="../media/image6.png"/><Relationship Id="rId9" Type="http://schemas.openxmlformats.org/officeDocument/2006/relationships/customXml" Target="../ink/ink1.xml"/><Relationship Id="rId14" Type="http://schemas.openxmlformats.org/officeDocument/2006/relationships/image" Target="../media/image13.png"/><Relationship Id="rId22" Type="http://schemas.openxmlformats.org/officeDocument/2006/relationships/image" Target="../media/image17.png"/><Relationship Id="rId27" Type="http://schemas.openxmlformats.org/officeDocument/2006/relationships/customXml" Target="../ink/ink10.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customXml" Target="../ink/ink15.xml"/><Relationship Id="rId18" Type="http://schemas.openxmlformats.org/officeDocument/2006/relationships/image" Target="../media/image33.png"/><Relationship Id="rId3" Type="http://schemas.openxmlformats.org/officeDocument/2006/relationships/image" Target="../media/image5.png"/><Relationship Id="rId21" Type="http://schemas.openxmlformats.org/officeDocument/2006/relationships/customXml" Target="../ink/ink19.xml"/><Relationship Id="rId7" Type="http://schemas.openxmlformats.org/officeDocument/2006/relationships/customXml" Target="../ink/ink12.xml"/><Relationship Id="rId12" Type="http://schemas.openxmlformats.org/officeDocument/2006/relationships/image" Target="../media/image30.png"/><Relationship Id="rId17" Type="http://schemas.openxmlformats.org/officeDocument/2006/relationships/customXml" Target="../ink/ink17.xml"/><Relationship Id="rId2" Type="http://schemas.openxmlformats.org/officeDocument/2006/relationships/image" Target="../media/image4.png"/><Relationship Id="rId16" Type="http://schemas.openxmlformats.org/officeDocument/2006/relationships/image" Target="../media/image32.png"/><Relationship Id="rId20"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customXml" Target="../ink/ink14.xml"/><Relationship Id="rId5" Type="http://schemas.openxmlformats.org/officeDocument/2006/relationships/customXml" Target="../ink/ink11.xml"/><Relationship Id="rId15" Type="http://schemas.openxmlformats.org/officeDocument/2006/relationships/customXml" Target="../ink/ink16.xml"/><Relationship Id="rId10" Type="http://schemas.openxmlformats.org/officeDocument/2006/relationships/image" Target="../media/image29.png"/><Relationship Id="rId19" Type="http://schemas.openxmlformats.org/officeDocument/2006/relationships/customXml" Target="../ink/ink18.xml"/><Relationship Id="rId4" Type="http://schemas.openxmlformats.org/officeDocument/2006/relationships/image" Target="../media/image21.png"/><Relationship Id="rId9" Type="http://schemas.openxmlformats.org/officeDocument/2006/relationships/customXml" Target="../ink/ink13.xml"/><Relationship Id="rId14" Type="http://schemas.openxmlformats.org/officeDocument/2006/relationships/image" Target="../media/image31.png"/><Relationship Id="rId22" Type="http://schemas.openxmlformats.org/officeDocument/2006/relationships/image" Target="../media/image35.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mailto:Jonathan.blood@wareingandcompany.co.uk" TargetMode="External"/><Relationship Id="rId4" Type="http://schemas.openxmlformats.org/officeDocument/2006/relationships/hyperlink" Target="mailto:bill.wareing@wareingandcompany.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uilding with many windows&#10;&#10;AI-generated content may be incorrect.">
            <a:extLst>
              <a:ext uri="{FF2B5EF4-FFF2-40B4-BE49-F238E27FC236}">
                <a16:creationId xmlns:a16="http://schemas.microsoft.com/office/drawing/2014/main" id="{5ED048CB-74E6-8A40-4F1D-E1A456449505}"/>
              </a:ext>
            </a:extLst>
          </p:cNvPr>
          <p:cNvPicPr>
            <a:picLocks noChangeAspect="1"/>
          </p:cNvPicPr>
          <p:nvPr/>
        </p:nvPicPr>
        <p:blipFill>
          <a:blip r:embed="rId2">
            <a:extLst>
              <a:ext uri="{28A0092B-C50C-407E-A947-70E740481C1C}">
                <a14:useLocalDpi xmlns:a14="http://schemas.microsoft.com/office/drawing/2010/main" val="0"/>
              </a:ext>
            </a:extLst>
          </a:blip>
          <a:srcRect b="14088"/>
          <a:stretch>
            <a:fillRect/>
          </a:stretch>
        </p:blipFill>
        <p:spPr>
          <a:xfrm>
            <a:off x="-1" y="1"/>
            <a:ext cx="8022989" cy="5696711"/>
          </a:xfrm>
          <a:prstGeom prst="rect">
            <a:avLst/>
          </a:prstGeom>
        </p:spPr>
      </p:pic>
      <p:sp>
        <p:nvSpPr>
          <p:cNvPr id="6" name="Rectangle 5">
            <a:extLst>
              <a:ext uri="{FF2B5EF4-FFF2-40B4-BE49-F238E27FC236}">
                <a16:creationId xmlns:a16="http://schemas.microsoft.com/office/drawing/2014/main" id="{2C8DDB0D-7B63-9506-3BB1-0745F95AFFB4}"/>
              </a:ext>
            </a:extLst>
          </p:cNvPr>
          <p:cNvSpPr/>
          <p:nvPr/>
        </p:nvSpPr>
        <p:spPr>
          <a:xfrm>
            <a:off x="-1" y="5696713"/>
            <a:ext cx="12192001" cy="116128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A101EF3-29F1-9D80-9DDA-870564B6AE6E}"/>
              </a:ext>
            </a:extLst>
          </p:cNvPr>
          <p:cNvSpPr/>
          <p:nvPr/>
        </p:nvSpPr>
        <p:spPr>
          <a:xfrm>
            <a:off x="8022988" y="0"/>
            <a:ext cx="4169012" cy="109728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latin typeface="+mj-lt"/>
              </a:rPr>
              <a:t>To Let</a:t>
            </a:r>
            <a:endParaRPr lang="en-GB" sz="3600" b="1" dirty="0">
              <a:latin typeface="+mj-lt"/>
            </a:endParaRPr>
          </a:p>
        </p:txBody>
      </p:sp>
      <p:sp>
        <p:nvSpPr>
          <p:cNvPr id="8" name="TextBox 7">
            <a:extLst>
              <a:ext uri="{FF2B5EF4-FFF2-40B4-BE49-F238E27FC236}">
                <a16:creationId xmlns:a16="http://schemas.microsoft.com/office/drawing/2014/main" id="{ECCF439D-DC0C-B70A-4057-A13F41F70BBC}"/>
              </a:ext>
            </a:extLst>
          </p:cNvPr>
          <p:cNvSpPr txBox="1"/>
          <p:nvPr/>
        </p:nvSpPr>
        <p:spPr>
          <a:xfrm>
            <a:off x="8493578" y="1220611"/>
            <a:ext cx="3227832" cy="369332"/>
          </a:xfrm>
          <a:prstGeom prst="rect">
            <a:avLst/>
          </a:prstGeom>
          <a:noFill/>
        </p:spPr>
        <p:txBody>
          <a:bodyPr wrap="square" rtlCol="0">
            <a:spAutoFit/>
          </a:bodyPr>
          <a:lstStyle/>
          <a:p>
            <a:pPr algn="ctr"/>
            <a:r>
              <a:rPr lang="en-US" b="1" dirty="0">
                <a:solidFill>
                  <a:srgbClr val="00B0F0"/>
                </a:solidFill>
              </a:rPr>
              <a:t>52 Warwick Street </a:t>
            </a:r>
            <a:endParaRPr lang="en-GB" b="1" dirty="0">
              <a:solidFill>
                <a:srgbClr val="00B0F0"/>
              </a:solidFill>
            </a:endParaRPr>
          </a:p>
        </p:txBody>
      </p:sp>
      <p:sp>
        <p:nvSpPr>
          <p:cNvPr id="9" name="TextBox 8">
            <a:extLst>
              <a:ext uri="{FF2B5EF4-FFF2-40B4-BE49-F238E27FC236}">
                <a16:creationId xmlns:a16="http://schemas.microsoft.com/office/drawing/2014/main" id="{95F1DB3F-D657-795B-0C10-0BC9C674FAA7}"/>
              </a:ext>
            </a:extLst>
          </p:cNvPr>
          <p:cNvSpPr txBox="1"/>
          <p:nvPr/>
        </p:nvSpPr>
        <p:spPr>
          <a:xfrm>
            <a:off x="8493578" y="1589943"/>
            <a:ext cx="3227832" cy="338554"/>
          </a:xfrm>
          <a:prstGeom prst="rect">
            <a:avLst/>
          </a:prstGeom>
          <a:noFill/>
        </p:spPr>
        <p:txBody>
          <a:bodyPr wrap="square" rtlCol="0">
            <a:spAutoFit/>
          </a:bodyPr>
          <a:lstStyle/>
          <a:p>
            <a:pPr algn="ctr"/>
            <a:r>
              <a:rPr lang="en-US" sz="1600" dirty="0"/>
              <a:t>Leamington Spa | CV32 5JS </a:t>
            </a:r>
            <a:endParaRPr lang="en-GB" sz="1600" dirty="0"/>
          </a:p>
        </p:txBody>
      </p:sp>
      <p:cxnSp>
        <p:nvCxnSpPr>
          <p:cNvPr id="11" name="Straight Connector 10">
            <a:extLst>
              <a:ext uri="{FF2B5EF4-FFF2-40B4-BE49-F238E27FC236}">
                <a16:creationId xmlns:a16="http://schemas.microsoft.com/office/drawing/2014/main" id="{8319ECA4-3D88-D38B-5C20-9FD3205CF392}"/>
              </a:ext>
            </a:extLst>
          </p:cNvPr>
          <p:cNvCxnSpPr>
            <a:cxnSpLocks/>
          </p:cNvCxnSpPr>
          <p:nvPr/>
        </p:nvCxnSpPr>
        <p:spPr>
          <a:xfrm>
            <a:off x="8585018" y="1993392"/>
            <a:ext cx="3044952" cy="0"/>
          </a:xfrm>
          <a:prstGeom prst="line">
            <a:avLst/>
          </a:prstGeom>
        </p:spPr>
        <p:style>
          <a:lnRef idx="2">
            <a:schemeClr val="accent4"/>
          </a:lnRef>
          <a:fillRef idx="0">
            <a:schemeClr val="accent4"/>
          </a:fillRef>
          <a:effectRef idx="1">
            <a:schemeClr val="accent4"/>
          </a:effectRef>
          <a:fontRef idx="minor">
            <a:schemeClr val="tx1"/>
          </a:fontRef>
        </p:style>
      </p:cxnSp>
      <p:pic>
        <p:nvPicPr>
          <p:cNvPr id="14" name="Picture 13">
            <a:extLst>
              <a:ext uri="{FF2B5EF4-FFF2-40B4-BE49-F238E27FC236}">
                <a16:creationId xmlns:a16="http://schemas.microsoft.com/office/drawing/2014/main" id="{DB32FEB3-AB2C-AFB0-BCDA-A30DD816A348}"/>
              </a:ext>
            </a:extLst>
          </p:cNvPr>
          <p:cNvPicPr>
            <a:picLocks noChangeAspect="1"/>
          </p:cNvPicPr>
          <p:nvPr/>
        </p:nvPicPr>
        <p:blipFill>
          <a:blip r:embed="rId3"/>
          <a:stretch>
            <a:fillRect/>
          </a:stretch>
        </p:blipFill>
        <p:spPr>
          <a:xfrm>
            <a:off x="649115" y="5938999"/>
            <a:ext cx="2517866" cy="676715"/>
          </a:xfrm>
          <a:prstGeom prst="rect">
            <a:avLst/>
          </a:prstGeom>
        </p:spPr>
      </p:pic>
      <p:pic>
        <p:nvPicPr>
          <p:cNvPr id="15" name="Picture 14">
            <a:extLst>
              <a:ext uri="{FF2B5EF4-FFF2-40B4-BE49-F238E27FC236}">
                <a16:creationId xmlns:a16="http://schemas.microsoft.com/office/drawing/2014/main" id="{11A50B03-7A04-BFD9-62AD-8993939B8D47}"/>
              </a:ext>
            </a:extLst>
          </p:cNvPr>
          <p:cNvPicPr>
            <a:picLocks noChangeAspect="1"/>
          </p:cNvPicPr>
          <p:nvPr/>
        </p:nvPicPr>
        <p:blipFill>
          <a:blip r:embed="rId4"/>
          <a:stretch>
            <a:fillRect/>
          </a:stretch>
        </p:blipFill>
        <p:spPr>
          <a:xfrm>
            <a:off x="10521551" y="5141929"/>
            <a:ext cx="1670449" cy="554784"/>
          </a:xfrm>
          <a:prstGeom prst="rect">
            <a:avLst/>
          </a:prstGeom>
        </p:spPr>
      </p:pic>
      <p:sp>
        <p:nvSpPr>
          <p:cNvPr id="16" name="TextBox 15">
            <a:extLst>
              <a:ext uri="{FF2B5EF4-FFF2-40B4-BE49-F238E27FC236}">
                <a16:creationId xmlns:a16="http://schemas.microsoft.com/office/drawing/2014/main" id="{041326F5-1365-1D0E-EAE4-73AA4B25345C}"/>
              </a:ext>
            </a:extLst>
          </p:cNvPr>
          <p:cNvSpPr txBox="1"/>
          <p:nvPr/>
        </p:nvSpPr>
        <p:spPr>
          <a:xfrm>
            <a:off x="8166399" y="2073447"/>
            <a:ext cx="3882189" cy="2092881"/>
          </a:xfrm>
          <a:prstGeom prst="rect">
            <a:avLst/>
          </a:prstGeom>
          <a:noFill/>
        </p:spPr>
        <p:txBody>
          <a:bodyPr wrap="square" rtlCol="0">
            <a:spAutoFit/>
          </a:bodyPr>
          <a:lstStyle/>
          <a:p>
            <a:pPr marL="285750" indent="-285750">
              <a:buClr>
                <a:srgbClr val="00B0F0"/>
              </a:buClr>
              <a:buFont typeface="Arial" panose="020B0604020202020204" pitchFamily="34" charset="0"/>
              <a:buChar char="•"/>
            </a:pPr>
            <a:r>
              <a:rPr lang="en-US" sz="1000" dirty="0"/>
              <a:t>Prime Warwick Street Location in Leamington Spa town </a:t>
            </a:r>
            <a:r>
              <a:rPr lang="en-US" sz="1000" dirty="0" err="1"/>
              <a:t>centre</a:t>
            </a:r>
            <a:r>
              <a:rPr lang="en-US" sz="1000" dirty="0"/>
              <a:t>, approximately 145 ft from the Parade, the town’s prime retail area.</a:t>
            </a:r>
          </a:p>
          <a:p>
            <a:pPr marL="285750" indent="-285750">
              <a:buClr>
                <a:srgbClr val="00B0F0"/>
              </a:buClr>
              <a:buFont typeface="Arial" panose="020B0604020202020204" pitchFamily="34" charset="0"/>
              <a:buChar char="•"/>
            </a:pPr>
            <a:r>
              <a:rPr lang="en-US" sz="1000" dirty="0"/>
              <a:t>Ground floor self-contained unit, with flexible open-plan layout.</a:t>
            </a:r>
          </a:p>
          <a:p>
            <a:pPr marL="285750" indent="-285750">
              <a:buClr>
                <a:srgbClr val="00B0F0"/>
              </a:buClr>
              <a:buFont typeface="Arial" panose="020B0604020202020204" pitchFamily="34" charset="0"/>
              <a:buChar char="•"/>
            </a:pPr>
            <a:r>
              <a:rPr lang="en-US" sz="1000" dirty="0"/>
              <a:t>Surrounded by major brands including Boots, Caffe Nero, Oliver Bonas, and directly opposite Tavistock Street leading to Tesco Metro </a:t>
            </a:r>
          </a:p>
          <a:p>
            <a:pPr marL="285750" indent="-285750">
              <a:buClr>
                <a:srgbClr val="00B0F0"/>
              </a:buClr>
              <a:buFont typeface="Arial" panose="020B0604020202020204" pitchFamily="34" charset="0"/>
              <a:buChar char="•"/>
            </a:pPr>
            <a:r>
              <a:rPr lang="en-US" sz="1000" dirty="0"/>
              <a:t>Benefits from existing Class E consent (restaurant/café), offering opportunity for retail, hospitality, or service-based uses.</a:t>
            </a:r>
          </a:p>
          <a:p>
            <a:pPr marL="285750" indent="-285750">
              <a:buClr>
                <a:srgbClr val="00B0F0"/>
              </a:buClr>
              <a:buFont typeface="Arial" panose="020B0604020202020204" pitchFamily="34" charset="0"/>
              <a:buChar char="•"/>
            </a:pPr>
            <a:r>
              <a:rPr lang="en-US" sz="1000" dirty="0"/>
              <a:t>Former Esquires Coffee, retaining café infrastructure and ready for leisure or hospitality operators.</a:t>
            </a:r>
            <a:endParaRPr lang="en-GB" sz="1000" dirty="0"/>
          </a:p>
        </p:txBody>
      </p:sp>
      <p:sp>
        <p:nvSpPr>
          <p:cNvPr id="17" name="TextBox 16">
            <a:extLst>
              <a:ext uri="{FF2B5EF4-FFF2-40B4-BE49-F238E27FC236}">
                <a16:creationId xmlns:a16="http://schemas.microsoft.com/office/drawing/2014/main" id="{F535D9C9-6DAA-B518-D16D-9F1741AADAB0}"/>
              </a:ext>
            </a:extLst>
          </p:cNvPr>
          <p:cNvSpPr txBox="1"/>
          <p:nvPr/>
        </p:nvSpPr>
        <p:spPr>
          <a:xfrm>
            <a:off x="6905535" y="6303547"/>
            <a:ext cx="5286465" cy="369332"/>
          </a:xfrm>
          <a:prstGeom prst="rect">
            <a:avLst/>
          </a:prstGeom>
          <a:noFill/>
        </p:spPr>
        <p:txBody>
          <a:bodyPr wrap="square" rtlCol="0">
            <a:spAutoFit/>
          </a:bodyPr>
          <a:lstStyle/>
          <a:p>
            <a:r>
              <a:rPr lang="en-US" b="1" dirty="0">
                <a:solidFill>
                  <a:schemeClr val="bg1"/>
                </a:solidFill>
              </a:rPr>
              <a:t>01926 430700 </a:t>
            </a:r>
            <a:r>
              <a:rPr lang="en-US" dirty="0">
                <a:solidFill>
                  <a:schemeClr val="bg1"/>
                </a:solidFill>
              </a:rPr>
              <a:t>| www.wareingandcompany.co.uk</a:t>
            </a:r>
            <a:endParaRPr lang="en-GB" dirty="0">
              <a:solidFill>
                <a:schemeClr val="bg1"/>
              </a:solidFill>
            </a:endParaRPr>
          </a:p>
        </p:txBody>
      </p:sp>
      <p:sp>
        <p:nvSpPr>
          <p:cNvPr id="18" name="TextBox 17">
            <a:extLst>
              <a:ext uri="{FF2B5EF4-FFF2-40B4-BE49-F238E27FC236}">
                <a16:creationId xmlns:a16="http://schemas.microsoft.com/office/drawing/2014/main" id="{10D76642-F0BF-DE8B-49DE-2D66AFC4F562}"/>
              </a:ext>
            </a:extLst>
          </p:cNvPr>
          <p:cNvSpPr txBox="1"/>
          <p:nvPr/>
        </p:nvSpPr>
        <p:spPr>
          <a:xfrm>
            <a:off x="8426377" y="4192463"/>
            <a:ext cx="3172968" cy="923330"/>
          </a:xfrm>
          <a:prstGeom prst="rect">
            <a:avLst/>
          </a:prstGeom>
          <a:noFill/>
        </p:spPr>
        <p:txBody>
          <a:bodyPr wrap="square" rtlCol="0">
            <a:spAutoFit/>
          </a:bodyPr>
          <a:lstStyle/>
          <a:p>
            <a:pPr algn="ctr"/>
            <a:r>
              <a:rPr lang="en-US" b="1" dirty="0">
                <a:solidFill>
                  <a:srgbClr val="00B0F0"/>
                </a:solidFill>
              </a:rPr>
              <a:t>2,195 sq ft (203.92 sq m) GIA</a:t>
            </a:r>
          </a:p>
          <a:p>
            <a:pPr algn="ctr"/>
            <a:endParaRPr lang="en-US" b="1" dirty="0">
              <a:solidFill>
                <a:srgbClr val="00B0F0"/>
              </a:solidFill>
            </a:endParaRPr>
          </a:p>
          <a:p>
            <a:pPr algn="ctr"/>
            <a:r>
              <a:rPr lang="en-US" b="1" dirty="0">
                <a:solidFill>
                  <a:srgbClr val="00B0F0"/>
                </a:solidFill>
              </a:rPr>
              <a:t>Rent £45,000 pax </a:t>
            </a:r>
            <a:endParaRPr lang="en-GB" b="1" dirty="0">
              <a:solidFill>
                <a:srgbClr val="00B0F0"/>
              </a:solidFill>
            </a:endParaRPr>
          </a:p>
        </p:txBody>
      </p:sp>
    </p:spTree>
    <p:extLst>
      <p:ext uri="{BB962C8B-B14F-4D97-AF65-F5344CB8AC3E}">
        <p14:creationId xmlns:p14="http://schemas.microsoft.com/office/powerpoint/2010/main" val="3293611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9F4B2D-6165-D53C-C570-E36975DE131C}"/>
              </a:ext>
            </a:extLst>
          </p:cNvPr>
          <p:cNvSpPr/>
          <p:nvPr/>
        </p:nvSpPr>
        <p:spPr>
          <a:xfrm>
            <a:off x="0" y="0"/>
            <a:ext cx="12191999" cy="900000"/>
          </a:xfrm>
          <a:prstGeom prst="rect">
            <a:avLst/>
          </a:prstGeom>
          <a:solidFill>
            <a:schemeClr val="tx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icon&#10;&#10;Description automatically generated">
            <a:extLst>
              <a:ext uri="{FF2B5EF4-FFF2-40B4-BE49-F238E27FC236}">
                <a16:creationId xmlns:a16="http://schemas.microsoft.com/office/drawing/2014/main" id="{41FA90D6-00F1-DA5F-7C9D-502D9134457A}"/>
              </a:ext>
            </a:extLst>
          </p:cNvPr>
          <p:cNvPicPr>
            <a:picLocks noChangeAspect="1"/>
          </p:cNvPicPr>
          <p:nvPr/>
        </p:nvPicPr>
        <p:blipFill>
          <a:blip r:embed="rId2"/>
          <a:stretch>
            <a:fillRect/>
          </a:stretch>
        </p:blipFill>
        <p:spPr>
          <a:xfrm>
            <a:off x="9547595" y="138244"/>
            <a:ext cx="2101402" cy="568801"/>
          </a:xfrm>
          <a:prstGeom prst="rect">
            <a:avLst/>
          </a:prstGeom>
        </p:spPr>
      </p:pic>
      <p:sp>
        <p:nvSpPr>
          <p:cNvPr id="6" name="Rectangle 5">
            <a:extLst>
              <a:ext uri="{FF2B5EF4-FFF2-40B4-BE49-F238E27FC236}">
                <a16:creationId xmlns:a16="http://schemas.microsoft.com/office/drawing/2014/main" id="{157BD521-AC46-A161-B9F8-0E71DF064D5C}"/>
              </a:ext>
            </a:extLst>
          </p:cNvPr>
          <p:cNvSpPr/>
          <p:nvPr/>
        </p:nvSpPr>
        <p:spPr>
          <a:xfrm>
            <a:off x="0" y="6246000"/>
            <a:ext cx="12191998" cy="612000"/>
          </a:xfrm>
          <a:prstGeom prst="rect">
            <a:avLst/>
          </a:prstGeom>
          <a:solidFill>
            <a:srgbClr val="42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buClr>
                <a:srgbClr val="42A1FF"/>
              </a:buClr>
            </a:pPr>
            <a:r>
              <a:rPr lang="en-GB" sz="1800" b="1">
                <a:solidFill>
                  <a:srgbClr val="42A1FF"/>
                </a:solidFill>
                <a:latin typeface="Arial" panose="020B0604020202020204" pitchFamily="34" charset="0"/>
                <a:cs typeface="Arial" panose="020B0604020202020204" pitchFamily="34" charset="0"/>
              </a:rPr>
              <a:t>Guide Price: £430,000</a:t>
            </a:r>
            <a:endParaRPr lang="en-GB" sz="1800" b="1" dirty="0">
              <a:latin typeface="Arial" panose="020B0604020202020204" pitchFamily="34" charset="0"/>
              <a:cs typeface="Arial" panose="020B0604020202020204" pitchFamily="34" charset="0"/>
            </a:endParaRPr>
          </a:p>
        </p:txBody>
      </p:sp>
      <p:pic>
        <p:nvPicPr>
          <p:cNvPr id="7" name="Picture 6" descr="A close up of a logo&#10;&#10;Description automatically generated">
            <a:extLst>
              <a:ext uri="{FF2B5EF4-FFF2-40B4-BE49-F238E27FC236}">
                <a16:creationId xmlns:a16="http://schemas.microsoft.com/office/drawing/2014/main" id="{66EBBD5B-8A78-B906-8C91-81ED9CFFF2BE}"/>
              </a:ext>
            </a:extLst>
          </p:cNvPr>
          <p:cNvPicPr>
            <a:picLocks noChangeAspect="1"/>
          </p:cNvPicPr>
          <p:nvPr/>
        </p:nvPicPr>
        <p:blipFill>
          <a:blip r:embed="rId3"/>
          <a:stretch>
            <a:fillRect/>
          </a:stretch>
        </p:blipFill>
        <p:spPr>
          <a:xfrm>
            <a:off x="257175" y="6356980"/>
            <a:ext cx="1505004" cy="503878"/>
          </a:xfrm>
          <a:prstGeom prst="rect">
            <a:avLst/>
          </a:prstGeom>
        </p:spPr>
      </p:pic>
      <p:sp>
        <p:nvSpPr>
          <p:cNvPr id="8" name="TextBox 7">
            <a:extLst>
              <a:ext uri="{FF2B5EF4-FFF2-40B4-BE49-F238E27FC236}">
                <a16:creationId xmlns:a16="http://schemas.microsoft.com/office/drawing/2014/main" id="{45B98E39-5E6C-8349-83CF-F2EDA07BDDE6}"/>
              </a:ext>
            </a:extLst>
          </p:cNvPr>
          <p:cNvSpPr txBox="1"/>
          <p:nvPr/>
        </p:nvSpPr>
        <p:spPr>
          <a:xfrm>
            <a:off x="384048" y="1124712"/>
            <a:ext cx="5711952" cy="3323987"/>
          </a:xfrm>
          <a:prstGeom prst="rect">
            <a:avLst/>
          </a:prstGeom>
          <a:noFill/>
        </p:spPr>
        <p:txBody>
          <a:bodyPr wrap="square" rtlCol="0">
            <a:spAutoFit/>
          </a:bodyPr>
          <a:lstStyle/>
          <a:p>
            <a:r>
              <a:rPr lang="en-US" sz="1000" b="1" dirty="0">
                <a:solidFill>
                  <a:srgbClr val="00B0F0"/>
                </a:solidFill>
              </a:rPr>
              <a:t>Location</a:t>
            </a:r>
          </a:p>
          <a:p>
            <a:endParaRPr lang="en-US" sz="1000" b="1" dirty="0">
              <a:solidFill>
                <a:srgbClr val="00B0F0"/>
              </a:solidFill>
            </a:endParaRPr>
          </a:p>
          <a:p>
            <a:r>
              <a:rPr lang="en-GB" sz="1000" dirty="0"/>
              <a:t>The property occupies a highly prominent position on the south side of Warwick Street, just 145 ft (45m) from The Parade, Leamington Spa’s prime retail thoroughfare. It boasts an </a:t>
            </a:r>
            <a:r>
              <a:rPr lang="en-GB" sz="1000"/>
              <a:t>impressive frontage </a:t>
            </a:r>
            <a:r>
              <a:rPr lang="en-GB" sz="1000" dirty="0"/>
              <a:t>to Warwick Street with a return on Bedford Street, maximising visibility to passing footfall and traffic.</a:t>
            </a:r>
          </a:p>
          <a:p>
            <a:endParaRPr lang="en-GB" sz="1000" dirty="0"/>
          </a:p>
          <a:p>
            <a:r>
              <a:rPr lang="en-GB" sz="1000" dirty="0"/>
              <a:t>This stretch of Warwick Street is home to a strong mix of national brands and independent operators, with nearby occupiers including Boots, Caffe Nero, Oliver Bonas, Barclays, and the rear entrance of Tesco Metro via Tavistock Street. The areas blend of retail, café, and service uses ensures consistent daytime trade.</a:t>
            </a:r>
          </a:p>
          <a:p>
            <a:endParaRPr lang="en-GB" sz="1000" dirty="0"/>
          </a:p>
          <a:p>
            <a:r>
              <a:rPr lang="en-GB" sz="1000" dirty="0"/>
              <a:t>Warwick Street is also recognised as one of Leamington Spa’s key nightlife destinations, hosting popular bars and venues such as The </a:t>
            </a:r>
            <a:r>
              <a:rPr lang="en-GB" sz="1000" dirty="0" err="1"/>
              <a:t>Copperpot</a:t>
            </a:r>
            <a:r>
              <a:rPr lang="en-GB" sz="1000" dirty="0"/>
              <a:t>, </a:t>
            </a:r>
            <a:r>
              <a:rPr lang="en-GB" sz="1000" dirty="0" err="1"/>
              <a:t>Jephsons</a:t>
            </a:r>
            <a:r>
              <a:rPr lang="en-GB" sz="1000" dirty="0"/>
              <a:t> Bar, Altoria, The Neighbourhood, and Clink. This vibrant evening economy provides additional footfall and makes the location especially attractive for Class E leisure operators seeking both daytime and evening custom.</a:t>
            </a:r>
          </a:p>
          <a:p>
            <a:endParaRPr lang="en-GB" sz="1000" dirty="0"/>
          </a:p>
          <a:p>
            <a:r>
              <a:rPr lang="en-GB" sz="1000" dirty="0"/>
              <a:t>Royal Leamington Spa is an affluent Warwickshire town with a diverse catchment of residents, students, professionals, and tourists. Known for its high-quality independents alongside established high street bands, the ton benefits from strong AB demographics, a thriving food and drink scene, and excellent transport connections to Birmingham, Coventry, and London, all of which underpin demand for high-quality retail and leisure space. </a:t>
            </a:r>
          </a:p>
        </p:txBody>
      </p:sp>
      <p:sp>
        <p:nvSpPr>
          <p:cNvPr id="13" name="TextBox 12">
            <a:extLst>
              <a:ext uri="{FF2B5EF4-FFF2-40B4-BE49-F238E27FC236}">
                <a16:creationId xmlns:a16="http://schemas.microsoft.com/office/drawing/2014/main" id="{8A9FD864-0034-A31B-7CF6-0F98FB67C03F}"/>
              </a:ext>
            </a:extLst>
          </p:cNvPr>
          <p:cNvSpPr txBox="1"/>
          <p:nvPr/>
        </p:nvSpPr>
        <p:spPr>
          <a:xfrm>
            <a:off x="890648" y="4696617"/>
            <a:ext cx="746128" cy="707886"/>
          </a:xfrm>
          <a:prstGeom prst="rect">
            <a:avLst/>
          </a:prstGeom>
          <a:noFill/>
        </p:spPr>
        <p:txBody>
          <a:bodyPr wrap="square" rtlCol="0">
            <a:spAutoFit/>
          </a:bodyPr>
          <a:lstStyle/>
          <a:p>
            <a:r>
              <a:rPr lang="en-US" sz="1000" b="1" dirty="0"/>
              <a:t>Coventry 			</a:t>
            </a:r>
            <a:endParaRPr lang="en-GB" sz="1000" b="1" dirty="0"/>
          </a:p>
        </p:txBody>
      </p:sp>
      <p:sp>
        <p:nvSpPr>
          <p:cNvPr id="16" name="TextBox 15">
            <a:extLst>
              <a:ext uri="{FF2B5EF4-FFF2-40B4-BE49-F238E27FC236}">
                <a16:creationId xmlns:a16="http://schemas.microsoft.com/office/drawing/2014/main" id="{00B0C393-ACCD-0F60-5604-B01FDB9D03AA}"/>
              </a:ext>
            </a:extLst>
          </p:cNvPr>
          <p:cNvSpPr txBox="1"/>
          <p:nvPr/>
        </p:nvSpPr>
        <p:spPr>
          <a:xfrm>
            <a:off x="2967326" y="4703846"/>
            <a:ext cx="892867" cy="707886"/>
          </a:xfrm>
          <a:prstGeom prst="rect">
            <a:avLst/>
          </a:prstGeom>
          <a:noFill/>
        </p:spPr>
        <p:txBody>
          <a:bodyPr wrap="square" rtlCol="0">
            <a:spAutoFit/>
          </a:bodyPr>
          <a:lstStyle/>
          <a:p>
            <a:r>
              <a:rPr lang="en-US" sz="1000" b="1" dirty="0"/>
              <a:t>Birmingham 			</a:t>
            </a:r>
            <a:endParaRPr lang="en-GB" sz="1000" b="1" dirty="0"/>
          </a:p>
        </p:txBody>
      </p:sp>
      <p:sp>
        <p:nvSpPr>
          <p:cNvPr id="17" name="TextBox 16">
            <a:extLst>
              <a:ext uri="{FF2B5EF4-FFF2-40B4-BE49-F238E27FC236}">
                <a16:creationId xmlns:a16="http://schemas.microsoft.com/office/drawing/2014/main" id="{F321DF08-AC92-DE4B-615D-363AD767B64D}"/>
              </a:ext>
            </a:extLst>
          </p:cNvPr>
          <p:cNvSpPr txBox="1"/>
          <p:nvPr/>
        </p:nvSpPr>
        <p:spPr>
          <a:xfrm>
            <a:off x="5190743" y="4711075"/>
            <a:ext cx="746128" cy="707886"/>
          </a:xfrm>
          <a:prstGeom prst="rect">
            <a:avLst/>
          </a:prstGeom>
          <a:noFill/>
        </p:spPr>
        <p:txBody>
          <a:bodyPr wrap="square" rtlCol="0">
            <a:spAutoFit/>
          </a:bodyPr>
          <a:lstStyle/>
          <a:p>
            <a:r>
              <a:rPr lang="en-US" sz="1000" b="1" dirty="0"/>
              <a:t>London 			</a:t>
            </a:r>
            <a:endParaRPr lang="en-GB" sz="1000" b="1" dirty="0"/>
          </a:p>
        </p:txBody>
      </p:sp>
      <p:pic>
        <p:nvPicPr>
          <p:cNvPr id="19" name="Graphic 18" descr="Car with solid fill">
            <a:extLst>
              <a:ext uri="{FF2B5EF4-FFF2-40B4-BE49-F238E27FC236}">
                <a16:creationId xmlns:a16="http://schemas.microsoft.com/office/drawing/2014/main" id="{5344D162-DDD0-266D-A6FD-DD916B897D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4048" y="4895870"/>
            <a:ext cx="341376" cy="341376"/>
          </a:xfrm>
          <a:prstGeom prst="rect">
            <a:avLst/>
          </a:prstGeom>
        </p:spPr>
      </p:pic>
      <p:sp>
        <p:nvSpPr>
          <p:cNvPr id="20" name="TextBox 19">
            <a:extLst>
              <a:ext uri="{FF2B5EF4-FFF2-40B4-BE49-F238E27FC236}">
                <a16:creationId xmlns:a16="http://schemas.microsoft.com/office/drawing/2014/main" id="{D8EC3B21-7363-524D-9D15-26034E37917F}"/>
              </a:ext>
            </a:extLst>
          </p:cNvPr>
          <p:cNvSpPr txBox="1"/>
          <p:nvPr/>
        </p:nvSpPr>
        <p:spPr>
          <a:xfrm>
            <a:off x="936368" y="4930831"/>
            <a:ext cx="654688" cy="253916"/>
          </a:xfrm>
          <a:prstGeom prst="rect">
            <a:avLst/>
          </a:prstGeom>
          <a:noFill/>
        </p:spPr>
        <p:txBody>
          <a:bodyPr wrap="square" rtlCol="0">
            <a:spAutoFit/>
          </a:bodyPr>
          <a:lstStyle/>
          <a:p>
            <a:r>
              <a:rPr lang="en-US" sz="1000" dirty="0"/>
              <a:t>20 mins</a:t>
            </a:r>
            <a:endParaRPr lang="en-GB" sz="1000" dirty="0"/>
          </a:p>
        </p:txBody>
      </p:sp>
      <p:sp>
        <p:nvSpPr>
          <p:cNvPr id="21" name="TextBox 20">
            <a:extLst>
              <a:ext uri="{FF2B5EF4-FFF2-40B4-BE49-F238E27FC236}">
                <a16:creationId xmlns:a16="http://schemas.microsoft.com/office/drawing/2014/main" id="{1B788ECF-8266-1BC6-1D56-73A469837BBE}"/>
              </a:ext>
            </a:extLst>
          </p:cNvPr>
          <p:cNvSpPr txBox="1"/>
          <p:nvPr/>
        </p:nvSpPr>
        <p:spPr>
          <a:xfrm>
            <a:off x="3086415" y="4930831"/>
            <a:ext cx="654688" cy="253916"/>
          </a:xfrm>
          <a:prstGeom prst="rect">
            <a:avLst/>
          </a:prstGeom>
          <a:noFill/>
        </p:spPr>
        <p:txBody>
          <a:bodyPr wrap="square" rtlCol="0">
            <a:spAutoFit/>
          </a:bodyPr>
          <a:lstStyle/>
          <a:p>
            <a:r>
              <a:rPr lang="en-US" sz="1000" dirty="0"/>
              <a:t>50 mins</a:t>
            </a:r>
            <a:endParaRPr lang="en-GB" sz="1000" dirty="0"/>
          </a:p>
        </p:txBody>
      </p:sp>
      <p:sp>
        <p:nvSpPr>
          <p:cNvPr id="22" name="TextBox 21">
            <a:extLst>
              <a:ext uri="{FF2B5EF4-FFF2-40B4-BE49-F238E27FC236}">
                <a16:creationId xmlns:a16="http://schemas.microsoft.com/office/drawing/2014/main" id="{F38B7BFC-D9EA-9ACA-5607-4F5D221EDECB}"/>
              </a:ext>
            </a:extLst>
          </p:cNvPr>
          <p:cNvSpPr txBox="1"/>
          <p:nvPr/>
        </p:nvSpPr>
        <p:spPr>
          <a:xfrm>
            <a:off x="5190743" y="4938526"/>
            <a:ext cx="746128" cy="246221"/>
          </a:xfrm>
          <a:prstGeom prst="rect">
            <a:avLst/>
          </a:prstGeom>
          <a:noFill/>
        </p:spPr>
        <p:txBody>
          <a:bodyPr wrap="square" rtlCol="0">
            <a:spAutoFit/>
          </a:bodyPr>
          <a:lstStyle/>
          <a:p>
            <a:r>
              <a:rPr lang="en-US" sz="1000" dirty="0"/>
              <a:t>2.5 hours</a:t>
            </a:r>
            <a:endParaRPr lang="en-GB" sz="1000" dirty="0"/>
          </a:p>
        </p:txBody>
      </p:sp>
      <p:pic>
        <p:nvPicPr>
          <p:cNvPr id="24" name="Graphic 23" descr="Train with solid fill">
            <a:extLst>
              <a:ext uri="{FF2B5EF4-FFF2-40B4-BE49-F238E27FC236}">
                <a16:creationId xmlns:a16="http://schemas.microsoft.com/office/drawing/2014/main" id="{62DDEDA4-9308-8031-29ED-DEB2E88AB4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4048" y="5289745"/>
            <a:ext cx="341376" cy="249929"/>
          </a:xfrm>
          <a:prstGeom prst="rect">
            <a:avLst/>
          </a:prstGeom>
        </p:spPr>
      </p:pic>
      <p:cxnSp>
        <p:nvCxnSpPr>
          <p:cNvPr id="26" name="Straight Connector 25">
            <a:extLst>
              <a:ext uri="{FF2B5EF4-FFF2-40B4-BE49-F238E27FC236}">
                <a16:creationId xmlns:a16="http://schemas.microsoft.com/office/drawing/2014/main" id="{AA4CDD8A-7FFD-FD45-6AE2-CEFF08F703E9}"/>
              </a:ext>
            </a:extLst>
          </p:cNvPr>
          <p:cNvCxnSpPr/>
          <p:nvPr/>
        </p:nvCxnSpPr>
        <p:spPr>
          <a:xfrm>
            <a:off x="384048" y="5237246"/>
            <a:ext cx="5552823"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27" name="Straight Connector 26">
            <a:extLst>
              <a:ext uri="{FF2B5EF4-FFF2-40B4-BE49-F238E27FC236}">
                <a16:creationId xmlns:a16="http://schemas.microsoft.com/office/drawing/2014/main" id="{57AAD824-3CA5-682B-0D8C-34E1CDC8B077}"/>
              </a:ext>
            </a:extLst>
          </p:cNvPr>
          <p:cNvCxnSpPr/>
          <p:nvPr/>
        </p:nvCxnSpPr>
        <p:spPr>
          <a:xfrm>
            <a:off x="384048" y="4938526"/>
            <a:ext cx="5552823"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28" name="Straight Connector 27">
            <a:extLst>
              <a:ext uri="{FF2B5EF4-FFF2-40B4-BE49-F238E27FC236}">
                <a16:creationId xmlns:a16="http://schemas.microsoft.com/office/drawing/2014/main" id="{08378297-20B7-B779-E367-E2AD04CD3CF2}"/>
              </a:ext>
            </a:extLst>
          </p:cNvPr>
          <p:cNvCxnSpPr/>
          <p:nvPr/>
        </p:nvCxnSpPr>
        <p:spPr>
          <a:xfrm>
            <a:off x="384048" y="5609102"/>
            <a:ext cx="5552823" cy="0"/>
          </a:xfrm>
          <a:prstGeom prst="line">
            <a:avLst/>
          </a:prstGeom>
        </p:spPr>
        <p:style>
          <a:lnRef idx="2">
            <a:schemeClr val="accent4"/>
          </a:lnRef>
          <a:fillRef idx="0">
            <a:schemeClr val="accent4"/>
          </a:fillRef>
          <a:effectRef idx="1">
            <a:schemeClr val="accent4"/>
          </a:effectRef>
          <a:fontRef idx="minor">
            <a:schemeClr val="tx1"/>
          </a:fontRef>
        </p:style>
      </p:cxnSp>
      <p:sp>
        <p:nvSpPr>
          <p:cNvPr id="29" name="TextBox 28">
            <a:extLst>
              <a:ext uri="{FF2B5EF4-FFF2-40B4-BE49-F238E27FC236}">
                <a16:creationId xmlns:a16="http://schemas.microsoft.com/office/drawing/2014/main" id="{EDB3B16B-3ECE-2536-7D5E-F9EFD52F5AB0}"/>
              </a:ext>
            </a:extLst>
          </p:cNvPr>
          <p:cNvSpPr txBox="1"/>
          <p:nvPr/>
        </p:nvSpPr>
        <p:spPr>
          <a:xfrm>
            <a:off x="5116955" y="5289745"/>
            <a:ext cx="979044" cy="246221"/>
          </a:xfrm>
          <a:prstGeom prst="rect">
            <a:avLst/>
          </a:prstGeom>
          <a:noFill/>
        </p:spPr>
        <p:txBody>
          <a:bodyPr wrap="square" rtlCol="0">
            <a:spAutoFit/>
          </a:bodyPr>
          <a:lstStyle/>
          <a:p>
            <a:r>
              <a:rPr lang="en-US" sz="1000" dirty="0"/>
              <a:t>1hr 40 mins</a:t>
            </a:r>
            <a:endParaRPr lang="en-GB" sz="1000" dirty="0"/>
          </a:p>
        </p:txBody>
      </p:sp>
      <p:sp>
        <p:nvSpPr>
          <p:cNvPr id="30" name="TextBox 29">
            <a:extLst>
              <a:ext uri="{FF2B5EF4-FFF2-40B4-BE49-F238E27FC236}">
                <a16:creationId xmlns:a16="http://schemas.microsoft.com/office/drawing/2014/main" id="{5CAE2D2A-9F95-DF3F-C331-342F2B4ED2A1}"/>
              </a:ext>
            </a:extLst>
          </p:cNvPr>
          <p:cNvSpPr txBox="1"/>
          <p:nvPr/>
        </p:nvSpPr>
        <p:spPr>
          <a:xfrm>
            <a:off x="936368" y="5274466"/>
            <a:ext cx="700408" cy="246221"/>
          </a:xfrm>
          <a:prstGeom prst="rect">
            <a:avLst/>
          </a:prstGeom>
          <a:noFill/>
        </p:spPr>
        <p:txBody>
          <a:bodyPr wrap="square" rtlCol="0">
            <a:spAutoFit/>
          </a:bodyPr>
          <a:lstStyle/>
          <a:p>
            <a:r>
              <a:rPr lang="en-US" sz="1000" dirty="0"/>
              <a:t>11 mins</a:t>
            </a:r>
            <a:endParaRPr lang="en-GB" sz="1000" dirty="0"/>
          </a:p>
        </p:txBody>
      </p:sp>
      <p:sp>
        <p:nvSpPr>
          <p:cNvPr id="32" name="TextBox 31">
            <a:extLst>
              <a:ext uri="{FF2B5EF4-FFF2-40B4-BE49-F238E27FC236}">
                <a16:creationId xmlns:a16="http://schemas.microsoft.com/office/drawing/2014/main" id="{A40F7F94-971B-F321-DF6B-D5F743DC0D99}"/>
              </a:ext>
            </a:extLst>
          </p:cNvPr>
          <p:cNvSpPr txBox="1"/>
          <p:nvPr/>
        </p:nvSpPr>
        <p:spPr>
          <a:xfrm>
            <a:off x="3086415" y="5281392"/>
            <a:ext cx="700408" cy="246221"/>
          </a:xfrm>
          <a:prstGeom prst="rect">
            <a:avLst/>
          </a:prstGeom>
          <a:noFill/>
        </p:spPr>
        <p:txBody>
          <a:bodyPr wrap="square" rtlCol="0">
            <a:spAutoFit/>
          </a:bodyPr>
          <a:lstStyle/>
          <a:p>
            <a:r>
              <a:rPr lang="en-US" sz="1000" dirty="0"/>
              <a:t>30 mins</a:t>
            </a:r>
            <a:endParaRPr lang="en-GB" sz="1000" dirty="0"/>
          </a:p>
        </p:txBody>
      </p:sp>
      <p:pic>
        <p:nvPicPr>
          <p:cNvPr id="33" name="Picture 32" descr="A map of a city&#10;&#10;AI-generated content may be incorrect.">
            <a:extLst>
              <a:ext uri="{FF2B5EF4-FFF2-40B4-BE49-F238E27FC236}">
                <a16:creationId xmlns:a16="http://schemas.microsoft.com/office/drawing/2014/main" id="{FEA704AD-BB1D-F662-B96C-5D12979023A6}"/>
              </a:ext>
            </a:extLst>
          </p:cNvPr>
          <p:cNvPicPr>
            <a:picLocks noChangeAspect="1"/>
          </p:cNvPicPr>
          <p:nvPr/>
        </p:nvPicPr>
        <p:blipFill>
          <a:blip r:embed="rId8">
            <a:extLst>
              <a:ext uri="{28A0092B-C50C-407E-A947-70E740481C1C}">
                <a14:useLocalDpi xmlns:a14="http://schemas.microsoft.com/office/drawing/2010/main" val="0"/>
              </a:ext>
            </a:extLst>
          </a:blip>
          <a:srcRect l="14054" t="16343" r="33861" b="26445"/>
          <a:stretch>
            <a:fillRect/>
          </a:stretch>
        </p:blipFill>
        <p:spPr>
          <a:xfrm>
            <a:off x="6095999" y="1071381"/>
            <a:ext cx="5830081" cy="4981664"/>
          </a:xfrm>
          <a:prstGeom prst="rect">
            <a:avLst/>
          </a:prstGeom>
        </p:spPr>
      </p:pic>
      <mc:AlternateContent xmlns:mc="http://schemas.openxmlformats.org/markup-compatibility/2006" xmlns:p14="http://schemas.microsoft.com/office/powerpoint/2010/main">
        <mc:Choice Requires="p14">
          <p:contentPart p14:bwMode="auto" r:id="rId9">
            <p14:nvContentPartPr>
              <p14:cNvPr id="35" name="Ink 34">
                <a:extLst>
                  <a:ext uri="{FF2B5EF4-FFF2-40B4-BE49-F238E27FC236}">
                    <a16:creationId xmlns:a16="http://schemas.microsoft.com/office/drawing/2014/main" id="{07249D48-1DEF-9D1C-63EB-4A37202C464C}"/>
                  </a:ext>
                </a:extLst>
              </p14:cNvPr>
              <p14:cNvContentPartPr/>
              <p14:nvPr/>
            </p14:nvContentPartPr>
            <p14:xfrm>
              <a:off x="9573624" y="3556656"/>
              <a:ext cx="64440" cy="741240"/>
            </p14:xfrm>
          </p:contentPart>
        </mc:Choice>
        <mc:Fallback xmlns="">
          <p:pic>
            <p:nvPicPr>
              <p:cNvPr id="35" name="Ink 34">
                <a:extLst>
                  <a:ext uri="{FF2B5EF4-FFF2-40B4-BE49-F238E27FC236}">
                    <a16:creationId xmlns:a16="http://schemas.microsoft.com/office/drawing/2014/main" id="{07249D48-1DEF-9D1C-63EB-4A37202C464C}"/>
                  </a:ext>
                </a:extLst>
              </p:cNvPr>
              <p:cNvPicPr/>
              <p:nvPr/>
            </p:nvPicPr>
            <p:blipFill>
              <a:blip r:embed="rId10"/>
              <a:stretch>
                <a:fillRect/>
              </a:stretch>
            </p:blipFill>
            <p:spPr>
              <a:xfrm>
                <a:off x="9564624" y="3547656"/>
                <a:ext cx="82080" cy="758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7" name="Ink 36">
                <a:extLst>
                  <a:ext uri="{FF2B5EF4-FFF2-40B4-BE49-F238E27FC236}">
                    <a16:creationId xmlns:a16="http://schemas.microsoft.com/office/drawing/2014/main" id="{776177BC-894D-D3F0-936E-B9D4039C3EAE}"/>
                  </a:ext>
                </a:extLst>
              </p14:cNvPr>
              <p14:cNvContentPartPr/>
              <p14:nvPr/>
            </p14:nvContentPartPr>
            <p14:xfrm>
              <a:off x="9637704" y="4306176"/>
              <a:ext cx="95400" cy="9720"/>
            </p14:xfrm>
          </p:contentPart>
        </mc:Choice>
        <mc:Fallback xmlns="">
          <p:pic>
            <p:nvPicPr>
              <p:cNvPr id="37" name="Ink 36">
                <a:extLst>
                  <a:ext uri="{FF2B5EF4-FFF2-40B4-BE49-F238E27FC236}">
                    <a16:creationId xmlns:a16="http://schemas.microsoft.com/office/drawing/2014/main" id="{776177BC-894D-D3F0-936E-B9D4039C3EAE}"/>
                  </a:ext>
                </a:extLst>
              </p:cNvPr>
              <p:cNvPicPr/>
              <p:nvPr/>
            </p:nvPicPr>
            <p:blipFill>
              <a:blip r:embed="rId12"/>
              <a:stretch>
                <a:fillRect/>
              </a:stretch>
            </p:blipFill>
            <p:spPr>
              <a:xfrm>
                <a:off x="9628704" y="4297536"/>
                <a:ext cx="113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k 48">
                <a:extLst>
                  <a:ext uri="{FF2B5EF4-FFF2-40B4-BE49-F238E27FC236}">
                    <a16:creationId xmlns:a16="http://schemas.microsoft.com/office/drawing/2014/main" id="{5BAD3750-3C52-585F-2E34-BE89AA8261C6}"/>
                  </a:ext>
                </a:extLst>
              </p14:cNvPr>
              <p14:cNvContentPartPr/>
              <p14:nvPr/>
            </p14:nvContentPartPr>
            <p14:xfrm>
              <a:off x="9747504" y="4306536"/>
              <a:ext cx="27720" cy="256680"/>
            </p14:xfrm>
          </p:contentPart>
        </mc:Choice>
        <mc:Fallback xmlns="">
          <p:pic>
            <p:nvPicPr>
              <p:cNvPr id="49" name="Ink 48">
                <a:extLst>
                  <a:ext uri="{FF2B5EF4-FFF2-40B4-BE49-F238E27FC236}">
                    <a16:creationId xmlns:a16="http://schemas.microsoft.com/office/drawing/2014/main" id="{5BAD3750-3C52-585F-2E34-BE89AA8261C6}"/>
                  </a:ext>
                </a:extLst>
              </p:cNvPr>
              <p:cNvPicPr/>
              <p:nvPr/>
            </p:nvPicPr>
            <p:blipFill>
              <a:blip r:embed="rId14"/>
              <a:stretch>
                <a:fillRect/>
              </a:stretch>
            </p:blipFill>
            <p:spPr>
              <a:xfrm>
                <a:off x="9738504" y="4297536"/>
                <a:ext cx="4536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2" name="Ink 51">
                <a:extLst>
                  <a:ext uri="{FF2B5EF4-FFF2-40B4-BE49-F238E27FC236}">
                    <a16:creationId xmlns:a16="http://schemas.microsoft.com/office/drawing/2014/main" id="{75B2C560-1FF5-4409-D039-9CFFF58CB083}"/>
                  </a:ext>
                </a:extLst>
              </p14:cNvPr>
              <p14:cNvContentPartPr/>
              <p14:nvPr/>
            </p14:nvContentPartPr>
            <p14:xfrm>
              <a:off x="9774864" y="4462056"/>
              <a:ext cx="841320" cy="101160"/>
            </p14:xfrm>
          </p:contentPart>
        </mc:Choice>
        <mc:Fallback xmlns="">
          <p:pic>
            <p:nvPicPr>
              <p:cNvPr id="52" name="Ink 51">
                <a:extLst>
                  <a:ext uri="{FF2B5EF4-FFF2-40B4-BE49-F238E27FC236}">
                    <a16:creationId xmlns:a16="http://schemas.microsoft.com/office/drawing/2014/main" id="{75B2C560-1FF5-4409-D039-9CFFF58CB083}"/>
                  </a:ext>
                </a:extLst>
              </p:cNvPr>
              <p:cNvPicPr/>
              <p:nvPr/>
            </p:nvPicPr>
            <p:blipFill>
              <a:blip r:embed="rId16"/>
              <a:stretch>
                <a:fillRect/>
              </a:stretch>
            </p:blipFill>
            <p:spPr>
              <a:xfrm>
                <a:off x="9765864" y="4453056"/>
                <a:ext cx="8589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4" name="Ink 53">
                <a:extLst>
                  <a:ext uri="{FF2B5EF4-FFF2-40B4-BE49-F238E27FC236}">
                    <a16:creationId xmlns:a16="http://schemas.microsoft.com/office/drawing/2014/main" id="{5C06FA5E-732F-F978-E2CD-9539C2083234}"/>
                  </a:ext>
                </a:extLst>
              </p14:cNvPr>
              <p14:cNvContentPartPr/>
              <p14:nvPr/>
            </p14:nvContentPartPr>
            <p14:xfrm>
              <a:off x="10579464" y="3913416"/>
              <a:ext cx="73440" cy="549000"/>
            </p14:xfrm>
          </p:contentPart>
        </mc:Choice>
        <mc:Fallback xmlns="">
          <p:pic>
            <p:nvPicPr>
              <p:cNvPr id="54" name="Ink 53">
                <a:extLst>
                  <a:ext uri="{FF2B5EF4-FFF2-40B4-BE49-F238E27FC236}">
                    <a16:creationId xmlns:a16="http://schemas.microsoft.com/office/drawing/2014/main" id="{5C06FA5E-732F-F978-E2CD-9539C2083234}"/>
                  </a:ext>
                </a:extLst>
              </p:cNvPr>
              <p:cNvPicPr/>
              <p:nvPr/>
            </p:nvPicPr>
            <p:blipFill>
              <a:blip r:embed="rId18"/>
              <a:stretch>
                <a:fillRect/>
              </a:stretch>
            </p:blipFill>
            <p:spPr>
              <a:xfrm>
                <a:off x="10570464" y="3904416"/>
                <a:ext cx="91080" cy="566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9" name="Ink 68">
                <a:extLst>
                  <a:ext uri="{FF2B5EF4-FFF2-40B4-BE49-F238E27FC236}">
                    <a16:creationId xmlns:a16="http://schemas.microsoft.com/office/drawing/2014/main" id="{FE3DE37D-E587-5D79-033D-DCA9EC9B4E83}"/>
                  </a:ext>
                </a:extLst>
              </p14:cNvPr>
              <p14:cNvContentPartPr/>
              <p14:nvPr/>
            </p14:nvContentPartPr>
            <p14:xfrm>
              <a:off x="10131264" y="3867696"/>
              <a:ext cx="457920" cy="46080"/>
            </p14:xfrm>
          </p:contentPart>
        </mc:Choice>
        <mc:Fallback xmlns="">
          <p:pic>
            <p:nvPicPr>
              <p:cNvPr id="69" name="Ink 68">
                <a:extLst>
                  <a:ext uri="{FF2B5EF4-FFF2-40B4-BE49-F238E27FC236}">
                    <a16:creationId xmlns:a16="http://schemas.microsoft.com/office/drawing/2014/main" id="{FE3DE37D-E587-5D79-033D-DCA9EC9B4E83}"/>
                  </a:ext>
                </a:extLst>
              </p:cNvPr>
              <p:cNvPicPr/>
              <p:nvPr/>
            </p:nvPicPr>
            <p:blipFill>
              <a:blip r:embed="rId20"/>
              <a:stretch>
                <a:fillRect/>
              </a:stretch>
            </p:blipFill>
            <p:spPr>
              <a:xfrm>
                <a:off x="10122264" y="3858696"/>
                <a:ext cx="4755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1" name="Ink 70">
                <a:extLst>
                  <a:ext uri="{FF2B5EF4-FFF2-40B4-BE49-F238E27FC236}">
                    <a16:creationId xmlns:a16="http://schemas.microsoft.com/office/drawing/2014/main" id="{3A4DEE9C-8A76-63F6-5B7A-82CA1F154B7C}"/>
                  </a:ext>
                </a:extLst>
              </p14:cNvPr>
              <p14:cNvContentPartPr/>
              <p14:nvPr/>
            </p14:nvContentPartPr>
            <p14:xfrm>
              <a:off x="9582624" y="3492936"/>
              <a:ext cx="485280" cy="73440"/>
            </p14:xfrm>
          </p:contentPart>
        </mc:Choice>
        <mc:Fallback xmlns="">
          <p:pic>
            <p:nvPicPr>
              <p:cNvPr id="71" name="Ink 70">
                <a:extLst>
                  <a:ext uri="{FF2B5EF4-FFF2-40B4-BE49-F238E27FC236}">
                    <a16:creationId xmlns:a16="http://schemas.microsoft.com/office/drawing/2014/main" id="{3A4DEE9C-8A76-63F6-5B7A-82CA1F154B7C}"/>
                  </a:ext>
                </a:extLst>
              </p:cNvPr>
              <p:cNvPicPr/>
              <p:nvPr/>
            </p:nvPicPr>
            <p:blipFill>
              <a:blip r:embed="rId22"/>
              <a:stretch>
                <a:fillRect/>
              </a:stretch>
            </p:blipFill>
            <p:spPr>
              <a:xfrm>
                <a:off x="9573624" y="3483936"/>
                <a:ext cx="502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6" name="Ink 75">
                <a:extLst>
                  <a:ext uri="{FF2B5EF4-FFF2-40B4-BE49-F238E27FC236}">
                    <a16:creationId xmlns:a16="http://schemas.microsoft.com/office/drawing/2014/main" id="{1DCFD112-5DB6-FF88-9075-54121CA0C00E}"/>
                  </a:ext>
                </a:extLst>
              </p14:cNvPr>
              <p14:cNvContentPartPr/>
              <p14:nvPr/>
            </p14:nvContentPartPr>
            <p14:xfrm>
              <a:off x="10058184" y="3501936"/>
              <a:ext cx="46080" cy="457560"/>
            </p14:xfrm>
          </p:contentPart>
        </mc:Choice>
        <mc:Fallback xmlns="">
          <p:pic>
            <p:nvPicPr>
              <p:cNvPr id="76" name="Ink 75">
                <a:extLst>
                  <a:ext uri="{FF2B5EF4-FFF2-40B4-BE49-F238E27FC236}">
                    <a16:creationId xmlns:a16="http://schemas.microsoft.com/office/drawing/2014/main" id="{1DCFD112-5DB6-FF88-9075-54121CA0C00E}"/>
                  </a:ext>
                </a:extLst>
              </p:cNvPr>
              <p:cNvPicPr/>
              <p:nvPr/>
            </p:nvPicPr>
            <p:blipFill>
              <a:blip r:embed="rId24"/>
              <a:stretch>
                <a:fillRect/>
              </a:stretch>
            </p:blipFill>
            <p:spPr>
              <a:xfrm>
                <a:off x="10049184" y="3492936"/>
                <a:ext cx="6372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8" name="Ink 77">
                <a:extLst>
                  <a:ext uri="{FF2B5EF4-FFF2-40B4-BE49-F238E27FC236}">
                    <a16:creationId xmlns:a16="http://schemas.microsoft.com/office/drawing/2014/main" id="{822EEBF2-93EB-D866-D58D-D1F6A612D865}"/>
                  </a:ext>
                </a:extLst>
              </p14:cNvPr>
              <p14:cNvContentPartPr/>
              <p14:nvPr/>
            </p14:nvContentPartPr>
            <p14:xfrm>
              <a:off x="10131264" y="3904416"/>
              <a:ext cx="9720" cy="53280"/>
            </p14:xfrm>
          </p:contentPart>
        </mc:Choice>
        <mc:Fallback xmlns="">
          <p:pic>
            <p:nvPicPr>
              <p:cNvPr id="78" name="Ink 77">
                <a:extLst>
                  <a:ext uri="{FF2B5EF4-FFF2-40B4-BE49-F238E27FC236}">
                    <a16:creationId xmlns:a16="http://schemas.microsoft.com/office/drawing/2014/main" id="{822EEBF2-93EB-D866-D58D-D1F6A612D865}"/>
                  </a:ext>
                </a:extLst>
              </p:cNvPr>
              <p:cNvPicPr/>
              <p:nvPr/>
            </p:nvPicPr>
            <p:blipFill>
              <a:blip r:embed="rId26"/>
              <a:stretch>
                <a:fillRect/>
              </a:stretch>
            </p:blipFill>
            <p:spPr>
              <a:xfrm>
                <a:off x="10122264" y="3895776"/>
                <a:ext cx="273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9" name="Ink 78">
                <a:extLst>
                  <a:ext uri="{FF2B5EF4-FFF2-40B4-BE49-F238E27FC236}">
                    <a16:creationId xmlns:a16="http://schemas.microsoft.com/office/drawing/2014/main" id="{6117BB18-42BE-490A-DCB4-18A8E54E281C}"/>
                  </a:ext>
                </a:extLst>
              </p14:cNvPr>
              <p14:cNvContentPartPr/>
              <p14:nvPr/>
            </p14:nvContentPartPr>
            <p14:xfrm>
              <a:off x="10094904" y="3940056"/>
              <a:ext cx="42120" cy="19440"/>
            </p14:xfrm>
          </p:contentPart>
        </mc:Choice>
        <mc:Fallback xmlns="">
          <p:pic>
            <p:nvPicPr>
              <p:cNvPr id="79" name="Ink 78">
                <a:extLst>
                  <a:ext uri="{FF2B5EF4-FFF2-40B4-BE49-F238E27FC236}">
                    <a16:creationId xmlns:a16="http://schemas.microsoft.com/office/drawing/2014/main" id="{6117BB18-42BE-490A-DCB4-18A8E54E281C}"/>
                  </a:ext>
                </a:extLst>
              </p:cNvPr>
              <p:cNvPicPr/>
              <p:nvPr/>
            </p:nvPicPr>
            <p:blipFill>
              <a:blip r:embed="rId28"/>
              <a:stretch>
                <a:fillRect/>
              </a:stretch>
            </p:blipFill>
            <p:spPr>
              <a:xfrm>
                <a:off x="10085904" y="3931056"/>
                <a:ext cx="59760" cy="37080"/>
              </a:xfrm>
              <a:prstGeom prst="rect">
                <a:avLst/>
              </a:prstGeom>
            </p:spPr>
          </p:pic>
        </mc:Fallback>
      </mc:AlternateContent>
    </p:spTree>
    <p:extLst>
      <p:ext uri="{BB962C8B-B14F-4D97-AF65-F5344CB8AC3E}">
        <p14:creationId xmlns:p14="http://schemas.microsoft.com/office/powerpoint/2010/main" val="4014601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room with tables and chairs&#10;&#10;AI-generated content may be incorrect.">
            <a:extLst>
              <a:ext uri="{FF2B5EF4-FFF2-40B4-BE49-F238E27FC236}">
                <a16:creationId xmlns:a16="http://schemas.microsoft.com/office/drawing/2014/main" id="{76482878-8C93-5B6B-FAC3-F804644851D1}"/>
              </a:ext>
            </a:extLst>
          </p:cNvPr>
          <p:cNvPicPr>
            <a:picLocks noChangeAspect="1"/>
          </p:cNvPicPr>
          <p:nvPr/>
        </p:nvPicPr>
        <p:blipFill>
          <a:blip r:embed="rId2">
            <a:extLst>
              <a:ext uri="{28A0092B-C50C-407E-A947-70E740481C1C}">
                <a14:useLocalDpi xmlns:a14="http://schemas.microsoft.com/office/drawing/2010/main" val="0"/>
              </a:ext>
            </a:extLst>
          </a:blip>
          <a:srcRect t="2375" r="1" b="1"/>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11" name="Picture 10" descr="A room with tables and chairs&#10;&#10;AI-generated content may be incorrect.">
            <a:extLst>
              <a:ext uri="{FF2B5EF4-FFF2-40B4-BE49-F238E27FC236}">
                <a16:creationId xmlns:a16="http://schemas.microsoft.com/office/drawing/2014/main" id="{F4ADA338-283E-04DC-6393-2EC0E946EC0C}"/>
              </a:ext>
            </a:extLst>
          </p:cNvPr>
          <p:cNvPicPr>
            <a:picLocks noChangeAspect="1"/>
          </p:cNvPicPr>
          <p:nvPr/>
        </p:nvPicPr>
        <p:blipFill>
          <a:blip r:embed="rId3">
            <a:extLst>
              <a:ext uri="{28A0092B-C50C-407E-A947-70E740481C1C}">
                <a14:useLocalDpi xmlns:a14="http://schemas.microsoft.com/office/drawing/2010/main" val="0"/>
              </a:ext>
            </a:extLst>
          </a:blip>
          <a:srcRect l="11919" r="3439"/>
          <a:stretch>
            <a:fillRect/>
          </a:stretch>
        </p:blipFill>
        <p:spPr>
          <a:xfrm>
            <a:off x="20" y="4069976"/>
            <a:ext cx="3535311" cy="2788023"/>
          </a:xfrm>
          <a:prstGeom prst="rect">
            <a:avLst/>
          </a:prstGeom>
        </p:spPr>
      </p:pic>
      <p:pic>
        <p:nvPicPr>
          <p:cNvPr id="7" name="Picture 6" descr="A room with tables and chairs&#10;&#10;AI-generated content may be incorrect.">
            <a:extLst>
              <a:ext uri="{FF2B5EF4-FFF2-40B4-BE49-F238E27FC236}">
                <a16:creationId xmlns:a16="http://schemas.microsoft.com/office/drawing/2014/main" id="{F3E9375C-F6B7-DD73-4964-86F1D5F6DAFC}"/>
              </a:ext>
            </a:extLst>
          </p:cNvPr>
          <p:cNvPicPr>
            <a:picLocks noChangeAspect="1"/>
          </p:cNvPicPr>
          <p:nvPr/>
        </p:nvPicPr>
        <p:blipFill>
          <a:blip r:embed="rId4">
            <a:extLst>
              <a:ext uri="{28A0092B-C50C-407E-A947-70E740481C1C}">
                <a14:useLocalDpi xmlns:a14="http://schemas.microsoft.com/office/drawing/2010/main" val="0"/>
              </a:ext>
            </a:extLst>
          </a:blip>
          <a:srcRect r="11221" b="-2"/>
          <a:stretch>
            <a:fillRect/>
          </a:stretch>
        </p:blipFill>
        <p:spPr>
          <a:xfrm>
            <a:off x="3696199" y="3257176"/>
            <a:ext cx="4789093" cy="3600824"/>
          </a:xfrm>
          <a:prstGeom prst="rect">
            <a:avLst/>
          </a:prstGeom>
        </p:spPr>
      </p:pic>
      <p:pic>
        <p:nvPicPr>
          <p:cNvPr id="9" name="Picture 8" descr="A room with tables and chairs&#10;&#10;AI-generated content may be incorrect.">
            <a:extLst>
              <a:ext uri="{FF2B5EF4-FFF2-40B4-BE49-F238E27FC236}">
                <a16:creationId xmlns:a16="http://schemas.microsoft.com/office/drawing/2014/main" id="{8FC24FFB-5407-3E98-B29D-30F6B4027174}"/>
              </a:ext>
            </a:extLst>
          </p:cNvPr>
          <p:cNvPicPr>
            <a:picLocks noChangeAspect="1"/>
          </p:cNvPicPr>
          <p:nvPr/>
        </p:nvPicPr>
        <p:blipFill>
          <a:blip r:embed="rId5">
            <a:extLst>
              <a:ext uri="{28A0092B-C50C-407E-A947-70E740481C1C}">
                <a14:useLocalDpi xmlns:a14="http://schemas.microsoft.com/office/drawing/2010/main" val="0"/>
              </a:ext>
            </a:extLst>
          </a:blip>
          <a:srcRect t="1550" r="1" b="825"/>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pic>
        <p:nvPicPr>
          <p:cNvPr id="13" name="Picture 12" descr="A room with several refrigerators&#10;&#10;AI-generated content may be incorrect.">
            <a:extLst>
              <a:ext uri="{FF2B5EF4-FFF2-40B4-BE49-F238E27FC236}">
                <a16:creationId xmlns:a16="http://schemas.microsoft.com/office/drawing/2014/main" id="{3C01332E-097F-7D37-9B0F-9C5D676568B7}"/>
              </a:ext>
            </a:extLst>
          </p:cNvPr>
          <p:cNvPicPr>
            <a:picLocks noChangeAspect="1"/>
          </p:cNvPicPr>
          <p:nvPr/>
        </p:nvPicPr>
        <p:blipFill>
          <a:blip r:embed="rId6">
            <a:extLst>
              <a:ext uri="{28A0092B-C50C-407E-A947-70E740481C1C}">
                <a14:useLocalDpi xmlns:a14="http://schemas.microsoft.com/office/drawing/2010/main" val="0"/>
              </a:ext>
            </a:extLst>
          </a:blip>
          <a:srcRect l="14987" r="119"/>
          <a:stretch>
            <a:fillRect/>
          </a:stretch>
        </p:blipFill>
        <p:spPr>
          <a:xfrm>
            <a:off x="8646161" y="4069976"/>
            <a:ext cx="3545840" cy="2788024"/>
          </a:xfrm>
          <a:prstGeom prst="rect">
            <a:avLst/>
          </a:prstGeom>
        </p:spPr>
      </p:pic>
    </p:spTree>
    <p:extLst>
      <p:ext uri="{BB962C8B-B14F-4D97-AF65-F5344CB8AC3E}">
        <p14:creationId xmlns:p14="http://schemas.microsoft.com/office/powerpoint/2010/main" val="1545874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C0B1E4-4C67-F764-8AB2-47C39679E939}"/>
              </a:ext>
            </a:extLst>
          </p:cNvPr>
          <p:cNvSpPr/>
          <p:nvPr/>
        </p:nvSpPr>
        <p:spPr>
          <a:xfrm>
            <a:off x="0" y="0"/>
            <a:ext cx="12191999" cy="900000"/>
          </a:xfrm>
          <a:prstGeom prst="rect">
            <a:avLst/>
          </a:prstGeom>
          <a:solidFill>
            <a:schemeClr val="tx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icon&#10;&#10;Description automatically generated">
            <a:extLst>
              <a:ext uri="{FF2B5EF4-FFF2-40B4-BE49-F238E27FC236}">
                <a16:creationId xmlns:a16="http://schemas.microsoft.com/office/drawing/2014/main" id="{448C69C4-3582-F38B-1246-1A4E7008A754}"/>
              </a:ext>
            </a:extLst>
          </p:cNvPr>
          <p:cNvPicPr>
            <a:picLocks noChangeAspect="1"/>
          </p:cNvPicPr>
          <p:nvPr/>
        </p:nvPicPr>
        <p:blipFill>
          <a:blip r:embed="rId2"/>
          <a:stretch>
            <a:fillRect/>
          </a:stretch>
        </p:blipFill>
        <p:spPr>
          <a:xfrm>
            <a:off x="9547595" y="138244"/>
            <a:ext cx="2101402" cy="568801"/>
          </a:xfrm>
          <a:prstGeom prst="rect">
            <a:avLst/>
          </a:prstGeom>
        </p:spPr>
      </p:pic>
      <p:sp>
        <p:nvSpPr>
          <p:cNvPr id="6" name="Rectangle 5">
            <a:extLst>
              <a:ext uri="{FF2B5EF4-FFF2-40B4-BE49-F238E27FC236}">
                <a16:creationId xmlns:a16="http://schemas.microsoft.com/office/drawing/2014/main" id="{AE3E93E0-A14A-9AEA-3D50-07CF5E0A924B}"/>
              </a:ext>
            </a:extLst>
          </p:cNvPr>
          <p:cNvSpPr/>
          <p:nvPr/>
        </p:nvSpPr>
        <p:spPr>
          <a:xfrm>
            <a:off x="0" y="6246000"/>
            <a:ext cx="12191998" cy="612000"/>
          </a:xfrm>
          <a:prstGeom prst="rect">
            <a:avLst/>
          </a:prstGeom>
          <a:solidFill>
            <a:srgbClr val="42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buClr>
                <a:srgbClr val="42A1FF"/>
              </a:buClr>
            </a:pPr>
            <a:r>
              <a:rPr lang="en-GB" sz="1800" b="1" dirty="0">
                <a:solidFill>
                  <a:srgbClr val="42A1FF"/>
                </a:solidFill>
                <a:latin typeface="Arial" panose="020B0604020202020204" pitchFamily="34" charset="0"/>
                <a:cs typeface="Arial" panose="020B0604020202020204" pitchFamily="34" charset="0"/>
              </a:rPr>
              <a:t>Guide Price: £430,000</a:t>
            </a:r>
            <a:endParaRPr lang="en-GB" sz="1800" b="1" dirty="0">
              <a:latin typeface="Arial" panose="020B0604020202020204" pitchFamily="34" charset="0"/>
              <a:cs typeface="Arial" panose="020B0604020202020204" pitchFamily="34" charset="0"/>
            </a:endParaRPr>
          </a:p>
        </p:txBody>
      </p:sp>
      <p:pic>
        <p:nvPicPr>
          <p:cNvPr id="7" name="Picture 6" descr="A close up of a logo&#10;&#10;Description automatically generated">
            <a:extLst>
              <a:ext uri="{FF2B5EF4-FFF2-40B4-BE49-F238E27FC236}">
                <a16:creationId xmlns:a16="http://schemas.microsoft.com/office/drawing/2014/main" id="{C235B4E8-583F-C9B4-C3B1-65902A8EFDA3}"/>
              </a:ext>
            </a:extLst>
          </p:cNvPr>
          <p:cNvPicPr>
            <a:picLocks noChangeAspect="1"/>
          </p:cNvPicPr>
          <p:nvPr/>
        </p:nvPicPr>
        <p:blipFill>
          <a:blip r:embed="rId3"/>
          <a:stretch>
            <a:fillRect/>
          </a:stretch>
        </p:blipFill>
        <p:spPr>
          <a:xfrm>
            <a:off x="257175" y="6356980"/>
            <a:ext cx="1505004" cy="503878"/>
          </a:xfrm>
          <a:prstGeom prst="rect">
            <a:avLst/>
          </a:prstGeom>
        </p:spPr>
      </p:pic>
      <p:sp>
        <p:nvSpPr>
          <p:cNvPr id="8" name="TextBox 7">
            <a:extLst>
              <a:ext uri="{FF2B5EF4-FFF2-40B4-BE49-F238E27FC236}">
                <a16:creationId xmlns:a16="http://schemas.microsoft.com/office/drawing/2014/main" id="{0319C0CD-3C62-8DFC-3A30-9B018EBAA44F}"/>
              </a:ext>
            </a:extLst>
          </p:cNvPr>
          <p:cNvSpPr txBox="1"/>
          <p:nvPr/>
        </p:nvSpPr>
        <p:spPr>
          <a:xfrm>
            <a:off x="257175" y="1186955"/>
            <a:ext cx="5838825" cy="3647152"/>
          </a:xfrm>
          <a:prstGeom prst="rect">
            <a:avLst/>
          </a:prstGeom>
          <a:noFill/>
        </p:spPr>
        <p:txBody>
          <a:bodyPr wrap="square" rtlCol="0">
            <a:spAutoFit/>
          </a:bodyPr>
          <a:lstStyle/>
          <a:p>
            <a:r>
              <a:rPr lang="en-US" sz="1050" b="1" dirty="0">
                <a:solidFill>
                  <a:srgbClr val="00B0F0"/>
                </a:solidFill>
              </a:rPr>
              <a:t>Description</a:t>
            </a:r>
          </a:p>
          <a:p>
            <a:endParaRPr lang="en-US" sz="1050" b="1" dirty="0">
              <a:solidFill>
                <a:srgbClr val="00B0F0"/>
              </a:solidFill>
            </a:endParaRPr>
          </a:p>
          <a:p>
            <a:r>
              <a:rPr lang="en-US" sz="1050" dirty="0"/>
              <a:t>The property comprises a prominent ground floor, self-contained commercial unit, occupying a highly visible position on Warwick Street in the heart of Royal Leamington Spa’s retail and leisure district.</a:t>
            </a:r>
          </a:p>
          <a:p>
            <a:endParaRPr lang="en-US" sz="1050" dirty="0"/>
          </a:p>
          <a:p>
            <a:r>
              <a:rPr lang="en-US" sz="1050" dirty="0"/>
              <a:t>Access is via a dedicated entrance fronting Warwick Street, with the unit benefitting from an extensive frontage, maximising brand exposure to steady pedestrian and vehicular traffic.</a:t>
            </a:r>
          </a:p>
          <a:p>
            <a:endParaRPr lang="en-US" sz="1050" dirty="0"/>
          </a:p>
          <a:p>
            <a:r>
              <a:rPr lang="en-US" sz="1050" dirty="0"/>
              <a:t>The accommodation extends to approximately 2,195 sq ft   (203.92 sq m) GIA and is predominantly open-plan, offering a versatile trading area suitable for a variety of retail and leisure uses, including restaurants, cafés.</a:t>
            </a:r>
          </a:p>
          <a:p>
            <a:endParaRPr lang="en-US" sz="1050" dirty="0"/>
          </a:p>
          <a:p>
            <a:r>
              <a:rPr lang="en-US" sz="1050" dirty="0"/>
              <a:t>Most recently occupied by Esquires Coffee, the premises remain existing café infrastructure, including WC facilities and rear servicing, allowing incoming operators to benefit from reduced fit-out  time and cost.</a:t>
            </a:r>
          </a:p>
          <a:p>
            <a:endParaRPr lang="en-US" sz="1050" dirty="0"/>
          </a:p>
          <a:p>
            <a:r>
              <a:rPr lang="en-US" sz="1050" dirty="0"/>
              <a:t>The unit forms part of the former Co-operative department store building, whose upper floors have been converted to residential accommodation with separate access to the rear.</a:t>
            </a:r>
          </a:p>
          <a:p>
            <a:endParaRPr lang="en-US" sz="1050" dirty="0"/>
          </a:p>
          <a:p>
            <a:r>
              <a:rPr lang="en-US" sz="1050" dirty="0"/>
              <a:t>This is a rare opportunity to secure a well-located, highly adaptable unit in one of Leamington Spa’s busiest commercial locations, surrounded by strong national and independent operators. </a:t>
            </a:r>
            <a:endParaRPr lang="en-GB" sz="1050" dirty="0"/>
          </a:p>
        </p:txBody>
      </p:sp>
      <p:pic>
        <p:nvPicPr>
          <p:cNvPr id="10" name="Picture 9">
            <a:extLst>
              <a:ext uri="{FF2B5EF4-FFF2-40B4-BE49-F238E27FC236}">
                <a16:creationId xmlns:a16="http://schemas.microsoft.com/office/drawing/2014/main" id="{B8881211-BED8-6E70-DC1F-D1445EB644BB}"/>
              </a:ext>
            </a:extLst>
          </p:cNvPr>
          <p:cNvPicPr>
            <a:picLocks noChangeAspect="1"/>
          </p:cNvPicPr>
          <p:nvPr/>
        </p:nvPicPr>
        <p:blipFill>
          <a:blip r:embed="rId4"/>
          <a:stretch>
            <a:fillRect/>
          </a:stretch>
        </p:blipFill>
        <p:spPr>
          <a:xfrm>
            <a:off x="7401403" y="1024707"/>
            <a:ext cx="3934374" cy="5096586"/>
          </a:xfrm>
          <a:prstGeom prst="rect">
            <a:avLst/>
          </a:prstGeom>
        </p:spPr>
      </p:pic>
      <mc:AlternateContent xmlns:mc="http://schemas.openxmlformats.org/markup-compatibility/2006" xmlns:p14="http://schemas.microsoft.com/office/powerpoint/2010/main">
        <mc:Choice Requires="p14">
          <p:contentPart p14:bwMode="auto" r:id="rId5">
            <p14:nvContentPartPr>
              <p14:cNvPr id="26" name="Ink 25">
                <a:extLst>
                  <a:ext uri="{FF2B5EF4-FFF2-40B4-BE49-F238E27FC236}">
                    <a16:creationId xmlns:a16="http://schemas.microsoft.com/office/drawing/2014/main" id="{0FAF4EC5-6FFC-139E-A2A9-732956417C4A}"/>
                  </a:ext>
                </a:extLst>
              </p14:cNvPr>
              <p14:cNvContentPartPr/>
              <p14:nvPr/>
            </p14:nvContentPartPr>
            <p14:xfrm>
              <a:off x="7764600" y="1272300"/>
              <a:ext cx="720" cy="1754640"/>
            </p14:xfrm>
          </p:contentPart>
        </mc:Choice>
        <mc:Fallback xmlns="">
          <p:pic>
            <p:nvPicPr>
              <p:cNvPr id="26" name="Ink 25">
                <a:extLst>
                  <a:ext uri="{FF2B5EF4-FFF2-40B4-BE49-F238E27FC236}">
                    <a16:creationId xmlns:a16="http://schemas.microsoft.com/office/drawing/2014/main" id="{0FAF4EC5-6FFC-139E-A2A9-732956417C4A}"/>
                  </a:ext>
                </a:extLst>
              </p:cNvPr>
              <p:cNvPicPr/>
              <p:nvPr/>
            </p:nvPicPr>
            <p:blipFill>
              <a:blip r:embed="rId6"/>
              <a:stretch>
                <a:fillRect/>
              </a:stretch>
            </p:blipFill>
            <p:spPr>
              <a:xfrm>
                <a:off x="7728600" y="1254300"/>
                <a:ext cx="72000" cy="1790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 name="Ink 28">
                <a:extLst>
                  <a:ext uri="{FF2B5EF4-FFF2-40B4-BE49-F238E27FC236}">
                    <a16:creationId xmlns:a16="http://schemas.microsoft.com/office/drawing/2014/main" id="{1ECB8829-63D5-8276-B625-2523F5658265}"/>
                  </a:ext>
                </a:extLst>
              </p14:cNvPr>
              <p14:cNvContentPartPr/>
              <p14:nvPr/>
            </p14:nvContentPartPr>
            <p14:xfrm>
              <a:off x="7764600" y="3024780"/>
              <a:ext cx="289800" cy="360"/>
            </p14:xfrm>
          </p:contentPart>
        </mc:Choice>
        <mc:Fallback xmlns="">
          <p:pic>
            <p:nvPicPr>
              <p:cNvPr id="29" name="Ink 28">
                <a:extLst>
                  <a:ext uri="{FF2B5EF4-FFF2-40B4-BE49-F238E27FC236}">
                    <a16:creationId xmlns:a16="http://schemas.microsoft.com/office/drawing/2014/main" id="{1ECB8829-63D5-8276-B625-2523F5658265}"/>
                  </a:ext>
                </a:extLst>
              </p:cNvPr>
              <p:cNvPicPr/>
              <p:nvPr/>
            </p:nvPicPr>
            <p:blipFill>
              <a:blip r:embed="rId8"/>
              <a:stretch>
                <a:fillRect/>
              </a:stretch>
            </p:blipFill>
            <p:spPr>
              <a:xfrm>
                <a:off x="7746600" y="3006780"/>
                <a:ext cx="325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1" name="Ink 30">
                <a:extLst>
                  <a:ext uri="{FF2B5EF4-FFF2-40B4-BE49-F238E27FC236}">
                    <a16:creationId xmlns:a16="http://schemas.microsoft.com/office/drawing/2014/main" id="{77D8419D-1ACF-128F-4059-5496C0B73D85}"/>
                  </a:ext>
                </a:extLst>
              </p14:cNvPr>
              <p14:cNvContentPartPr/>
              <p14:nvPr/>
            </p14:nvContentPartPr>
            <p14:xfrm>
              <a:off x="8061960" y="3032700"/>
              <a:ext cx="720" cy="2644560"/>
            </p14:xfrm>
          </p:contentPart>
        </mc:Choice>
        <mc:Fallback xmlns="">
          <p:pic>
            <p:nvPicPr>
              <p:cNvPr id="31" name="Ink 30">
                <a:extLst>
                  <a:ext uri="{FF2B5EF4-FFF2-40B4-BE49-F238E27FC236}">
                    <a16:creationId xmlns:a16="http://schemas.microsoft.com/office/drawing/2014/main" id="{77D8419D-1ACF-128F-4059-5496C0B73D85}"/>
                  </a:ext>
                </a:extLst>
              </p:cNvPr>
              <p:cNvPicPr/>
              <p:nvPr/>
            </p:nvPicPr>
            <p:blipFill>
              <a:blip r:embed="rId10"/>
              <a:stretch>
                <a:fillRect/>
              </a:stretch>
            </p:blipFill>
            <p:spPr>
              <a:xfrm>
                <a:off x="8025960" y="3014700"/>
                <a:ext cx="72000" cy="2680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3" name="Ink 32">
                <a:extLst>
                  <a:ext uri="{FF2B5EF4-FFF2-40B4-BE49-F238E27FC236}">
                    <a16:creationId xmlns:a16="http://schemas.microsoft.com/office/drawing/2014/main" id="{7316B853-4F69-8BF4-32A6-818BA39B9E2A}"/>
                  </a:ext>
                </a:extLst>
              </p14:cNvPr>
              <p14:cNvContentPartPr/>
              <p14:nvPr/>
            </p14:nvContentPartPr>
            <p14:xfrm>
              <a:off x="8061900" y="5692020"/>
              <a:ext cx="1638360" cy="7920"/>
            </p14:xfrm>
          </p:contentPart>
        </mc:Choice>
        <mc:Fallback xmlns="">
          <p:pic>
            <p:nvPicPr>
              <p:cNvPr id="33" name="Ink 32">
                <a:extLst>
                  <a:ext uri="{FF2B5EF4-FFF2-40B4-BE49-F238E27FC236}">
                    <a16:creationId xmlns:a16="http://schemas.microsoft.com/office/drawing/2014/main" id="{7316B853-4F69-8BF4-32A6-818BA39B9E2A}"/>
                  </a:ext>
                </a:extLst>
              </p:cNvPr>
              <p:cNvPicPr/>
              <p:nvPr/>
            </p:nvPicPr>
            <p:blipFill>
              <a:blip r:embed="rId12"/>
              <a:stretch>
                <a:fillRect/>
              </a:stretch>
            </p:blipFill>
            <p:spPr>
              <a:xfrm>
                <a:off x="8043900" y="5674020"/>
                <a:ext cx="16740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7" name="Ink 36">
                <a:extLst>
                  <a:ext uri="{FF2B5EF4-FFF2-40B4-BE49-F238E27FC236}">
                    <a16:creationId xmlns:a16="http://schemas.microsoft.com/office/drawing/2014/main" id="{5BF4F675-BB05-0B7D-AB33-711941BAEA36}"/>
                  </a:ext>
                </a:extLst>
              </p14:cNvPr>
              <p14:cNvContentPartPr/>
              <p14:nvPr/>
            </p14:nvContentPartPr>
            <p14:xfrm>
              <a:off x="9722940" y="5676900"/>
              <a:ext cx="1501560" cy="23040"/>
            </p14:xfrm>
          </p:contentPart>
        </mc:Choice>
        <mc:Fallback xmlns="">
          <p:pic>
            <p:nvPicPr>
              <p:cNvPr id="37" name="Ink 36">
                <a:extLst>
                  <a:ext uri="{FF2B5EF4-FFF2-40B4-BE49-F238E27FC236}">
                    <a16:creationId xmlns:a16="http://schemas.microsoft.com/office/drawing/2014/main" id="{5BF4F675-BB05-0B7D-AB33-711941BAEA36}"/>
                  </a:ext>
                </a:extLst>
              </p:cNvPr>
              <p:cNvPicPr/>
              <p:nvPr/>
            </p:nvPicPr>
            <p:blipFill>
              <a:blip r:embed="rId14"/>
              <a:stretch>
                <a:fillRect/>
              </a:stretch>
            </p:blipFill>
            <p:spPr>
              <a:xfrm>
                <a:off x="9704940" y="5658900"/>
                <a:ext cx="15372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9" name="Ink 38">
                <a:extLst>
                  <a:ext uri="{FF2B5EF4-FFF2-40B4-BE49-F238E27FC236}">
                    <a16:creationId xmlns:a16="http://schemas.microsoft.com/office/drawing/2014/main" id="{3FE488B9-A357-9420-399B-54536DF7B57F}"/>
                  </a:ext>
                </a:extLst>
              </p14:cNvPr>
              <p14:cNvContentPartPr/>
              <p14:nvPr/>
            </p14:nvContentPartPr>
            <p14:xfrm>
              <a:off x="11246820" y="3123780"/>
              <a:ext cx="8280" cy="2538000"/>
            </p14:xfrm>
          </p:contentPart>
        </mc:Choice>
        <mc:Fallback xmlns="">
          <p:pic>
            <p:nvPicPr>
              <p:cNvPr id="39" name="Ink 38">
                <a:extLst>
                  <a:ext uri="{FF2B5EF4-FFF2-40B4-BE49-F238E27FC236}">
                    <a16:creationId xmlns:a16="http://schemas.microsoft.com/office/drawing/2014/main" id="{3FE488B9-A357-9420-399B-54536DF7B57F}"/>
                  </a:ext>
                </a:extLst>
              </p:cNvPr>
              <p:cNvPicPr/>
              <p:nvPr/>
            </p:nvPicPr>
            <p:blipFill>
              <a:blip r:embed="rId16"/>
              <a:stretch>
                <a:fillRect/>
              </a:stretch>
            </p:blipFill>
            <p:spPr>
              <a:xfrm>
                <a:off x="11228820" y="3105780"/>
                <a:ext cx="43920" cy="2573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 name="Ink 40">
                <a:extLst>
                  <a:ext uri="{FF2B5EF4-FFF2-40B4-BE49-F238E27FC236}">
                    <a16:creationId xmlns:a16="http://schemas.microsoft.com/office/drawing/2014/main" id="{9F2A7975-66C8-7110-6E50-3962FD52E66B}"/>
                  </a:ext>
                </a:extLst>
              </p14:cNvPr>
              <p14:cNvContentPartPr/>
              <p14:nvPr/>
            </p14:nvContentPartPr>
            <p14:xfrm>
              <a:off x="10157460" y="3131700"/>
              <a:ext cx="1082160" cy="7920"/>
            </p14:xfrm>
          </p:contentPart>
        </mc:Choice>
        <mc:Fallback xmlns="">
          <p:pic>
            <p:nvPicPr>
              <p:cNvPr id="41" name="Ink 40">
                <a:extLst>
                  <a:ext uri="{FF2B5EF4-FFF2-40B4-BE49-F238E27FC236}">
                    <a16:creationId xmlns:a16="http://schemas.microsoft.com/office/drawing/2014/main" id="{9F2A7975-66C8-7110-6E50-3962FD52E66B}"/>
                  </a:ext>
                </a:extLst>
              </p:cNvPr>
              <p:cNvPicPr/>
              <p:nvPr/>
            </p:nvPicPr>
            <p:blipFill>
              <a:blip r:embed="rId18"/>
              <a:stretch>
                <a:fillRect/>
              </a:stretch>
            </p:blipFill>
            <p:spPr>
              <a:xfrm>
                <a:off x="10139460" y="3113700"/>
                <a:ext cx="11178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3" name="Ink 42">
                <a:extLst>
                  <a:ext uri="{FF2B5EF4-FFF2-40B4-BE49-F238E27FC236}">
                    <a16:creationId xmlns:a16="http://schemas.microsoft.com/office/drawing/2014/main" id="{402084B1-1E50-0734-1CE5-9F8FA63957B0}"/>
                  </a:ext>
                </a:extLst>
              </p14:cNvPr>
              <p14:cNvContentPartPr/>
              <p14:nvPr/>
            </p14:nvContentPartPr>
            <p14:xfrm>
              <a:off x="10157460" y="1188420"/>
              <a:ext cx="7920" cy="1958760"/>
            </p14:xfrm>
          </p:contentPart>
        </mc:Choice>
        <mc:Fallback xmlns="">
          <p:pic>
            <p:nvPicPr>
              <p:cNvPr id="43" name="Ink 42">
                <a:extLst>
                  <a:ext uri="{FF2B5EF4-FFF2-40B4-BE49-F238E27FC236}">
                    <a16:creationId xmlns:a16="http://schemas.microsoft.com/office/drawing/2014/main" id="{402084B1-1E50-0734-1CE5-9F8FA63957B0}"/>
                  </a:ext>
                </a:extLst>
              </p:cNvPr>
              <p:cNvPicPr/>
              <p:nvPr/>
            </p:nvPicPr>
            <p:blipFill>
              <a:blip r:embed="rId20"/>
              <a:stretch>
                <a:fillRect/>
              </a:stretch>
            </p:blipFill>
            <p:spPr>
              <a:xfrm>
                <a:off x="10139460" y="1170420"/>
                <a:ext cx="43560" cy="1994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7" name="Ink 46">
                <a:extLst>
                  <a:ext uri="{FF2B5EF4-FFF2-40B4-BE49-F238E27FC236}">
                    <a16:creationId xmlns:a16="http://schemas.microsoft.com/office/drawing/2014/main" id="{386386FA-890C-3AF0-B45E-85AB4B171134}"/>
                  </a:ext>
                </a:extLst>
              </p14:cNvPr>
              <p14:cNvContentPartPr/>
              <p14:nvPr/>
            </p14:nvContentPartPr>
            <p14:xfrm>
              <a:off x="7741500" y="1203540"/>
              <a:ext cx="2423880" cy="720"/>
            </p14:xfrm>
          </p:contentPart>
        </mc:Choice>
        <mc:Fallback xmlns="">
          <p:pic>
            <p:nvPicPr>
              <p:cNvPr id="47" name="Ink 46">
                <a:extLst>
                  <a:ext uri="{FF2B5EF4-FFF2-40B4-BE49-F238E27FC236}">
                    <a16:creationId xmlns:a16="http://schemas.microsoft.com/office/drawing/2014/main" id="{386386FA-890C-3AF0-B45E-85AB4B171134}"/>
                  </a:ext>
                </a:extLst>
              </p:cNvPr>
              <p:cNvPicPr/>
              <p:nvPr/>
            </p:nvPicPr>
            <p:blipFill>
              <a:blip r:embed="rId22"/>
              <a:stretch>
                <a:fillRect/>
              </a:stretch>
            </p:blipFill>
            <p:spPr>
              <a:xfrm>
                <a:off x="7723500" y="1168260"/>
                <a:ext cx="2459520" cy="72000"/>
              </a:xfrm>
              <a:prstGeom prst="rect">
                <a:avLst/>
              </a:prstGeom>
            </p:spPr>
          </p:pic>
        </mc:Fallback>
      </mc:AlternateContent>
    </p:spTree>
    <p:extLst>
      <p:ext uri="{BB962C8B-B14F-4D97-AF65-F5344CB8AC3E}">
        <p14:creationId xmlns:p14="http://schemas.microsoft.com/office/powerpoint/2010/main" val="1655150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E26CE5-2122-CF1A-9B9F-82BC06846002}"/>
              </a:ext>
            </a:extLst>
          </p:cNvPr>
          <p:cNvSpPr/>
          <p:nvPr/>
        </p:nvSpPr>
        <p:spPr>
          <a:xfrm>
            <a:off x="0" y="0"/>
            <a:ext cx="12191999" cy="900000"/>
          </a:xfrm>
          <a:prstGeom prst="rect">
            <a:avLst/>
          </a:prstGeom>
          <a:solidFill>
            <a:schemeClr val="tx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icon&#10;&#10;Description automatically generated">
            <a:extLst>
              <a:ext uri="{FF2B5EF4-FFF2-40B4-BE49-F238E27FC236}">
                <a16:creationId xmlns:a16="http://schemas.microsoft.com/office/drawing/2014/main" id="{A18497D6-1349-51CC-B50C-2AC24CDA7358}"/>
              </a:ext>
            </a:extLst>
          </p:cNvPr>
          <p:cNvPicPr>
            <a:picLocks noChangeAspect="1"/>
          </p:cNvPicPr>
          <p:nvPr/>
        </p:nvPicPr>
        <p:blipFill>
          <a:blip r:embed="rId2"/>
          <a:stretch>
            <a:fillRect/>
          </a:stretch>
        </p:blipFill>
        <p:spPr>
          <a:xfrm>
            <a:off x="9547595" y="138244"/>
            <a:ext cx="2101402" cy="568801"/>
          </a:xfrm>
          <a:prstGeom prst="rect">
            <a:avLst/>
          </a:prstGeom>
        </p:spPr>
      </p:pic>
      <p:sp>
        <p:nvSpPr>
          <p:cNvPr id="6" name="Rectangle 5">
            <a:extLst>
              <a:ext uri="{FF2B5EF4-FFF2-40B4-BE49-F238E27FC236}">
                <a16:creationId xmlns:a16="http://schemas.microsoft.com/office/drawing/2014/main" id="{06072FAC-3007-56DE-D7B8-B372F8864C9A}"/>
              </a:ext>
            </a:extLst>
          </p:cNvPr>
          <p:cNvSpPr/>
          <p:nvPr/>
        </p:nvSpPr>
        <p:spPr>
          <a:xfrm>
            <a:off x="0" y="6246000"/>
            <a:ext cx="12191998" cy="612000"/>
          </a:xfrm>
          <a:prstGeom prst="rect">
            <a:avLst/>
          </a:prstGeom>
          <a:solidFill>
            <a:srgbClr val="42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buClr>
                <a:srgbClr val="42A1FF"/>
              </a:buClr>
            </a:pPr>
            <a:r>
              <a:rPr lang="en-GB" sz="1800" b="1" dirty="0">
                <a:solidFill>
                  <a:srgbClr val="42A1FF"/>
                </a:solidFill>
                <a:latin typeface="Arial" panose="020B0604020202020204" pitchFamily="34" charset="0"/>
                <a:cs typeface="Arial" panose="020B0604020202020204" pitchFamily="34" charset="0"/>
              </a:rPr>
              <a:t>Guide Price: £430,000</a:t>
            </a:r>
            <a:endParaRPr lang="en-GB" sz="1800" b="1" dirty="0">
              <a:latin typeface="Arial" panose="020B0604020202020204" pitchFamily="34" charset="0"/>
              <a:cs typeface="Arial" panose="020B0604020202020204" pitchFamily="34" charset="0"/>
            </a:endParaRPr>
          </a:p>
        </p:txBody>
      </p:sp>
      <p:pic>
        <p:nvPicPr>
          <p:cNvPr id="7" name="Picture 6" descr="A close up of a logo&#10;&#10;Description automatically generated">
            <a:extLst>
              <a:ext uri="{FF2B5EF4-FFF2-40B4-BE49-F238E27FC236}">
                <a16:creationId xmlns:a16="http://schemas.microsoft.com/office/drawing/2014/main" id="{35D39421-987C-2E09-0F7D-E8154851B7B0}"/>
              </a:ext>
            </a:extLst>
          </p:cNvPr>
          <p:cNvPicPr>
            <a:picLocks noChangeAspect="1"/>
          </p:cNvPicPr>
          <p:nvPr/>
        </p:nvPicPr>
        <p:blipFill>
          <a:blip r:embed="rId3"/>
          <a:stretch>
            <a:fillRect/>
          </a:stretch>
        </p:blipFill>
        <p:spPr>
          <a:xfrm>
            <a:off x="260781" y="6320610"/>
            <a:ext cx="1505004" cy="503878"/>
          </a:xfrm>
          <a:prstGeom prst="rect">
            <a:avLst/>
          </a:prstGeom>
        </p:spPr>
      </p:pic>
      <p:sp>
        <p:nvSpPr>
          <p:cNvPr id="9" name="TextBox 8">
            <a:extLst>
              <a:ext uri="{FF2B5EF4-FFF2-40B4-BE49-F238E27FC236}">
                <a16:creationId xmlns:a16="http://schemas.microsoft.com/office/drawing/2014/main" id="{4A061F1F-BF89-005F-B3CA-DEDC28E18328}"/>
              </a:ext>
            </a:extLst>
          </p:cNvPr>
          <p:cNvSpPr txBox="1"/>
          <p:nvPr/>
        </p:nvSpPr>
        <p:spPr>
          <a:xfrm>
            <a:off x="2280897" y="6413500"/>
            <a:ext cx="9524007" cy="276999"/>
          </a:xfrm>
          <a:prstGeom prst="rect">
            <a:avLst/>
          </a:prstGeom>
          <a:noFill/>
        </p:spPr>
        <p:txBody>
          <a:bodyPr wrap="square" lIns="0" tIns="0" rIns="0" bIns="0" rtlCol="0">
            <a:spAutoFit/>
          </a:bodyPr>
          <a:lstStyle/>
          <a:p>
            <a:pPr>
              <a:spcAft>
                <a:spcPts val="600"/>
              </a:spcAft>
              <a:buClr>
                <a:srgbClr val="42A1FF"/>
              </a:buClr>
            </a:pPr>
            <a:r>
              <a:rPr lang="en-GB" sz="600" dirty="0" err="1">
                <a:solidFill>
                  <a:srgbClr val="343433"/>
                </a:solidFill>
                <a:latin typeface="Arial" panose="020B0604020202020204" pitchFamily="34" charset="0"/>
                <a:cs typeface="Arial" panose="020B0604020202020204" pitchFamily="34" charset="0"/>
              </a:rPr>
              <a:t>Wareing</a:t>
            </a:r>
            <a:r>
              <a:rPr lang="en-GB" sz="600" dirty="0">
                <a:solidFill>
                  <a:srgbClr val="343433"/>
                </a:solidFill>
                <a:latin typeface="Arial" panose="020B0604020202020204" pitchFamily="34" charset="0"/>
                <a:cs typeface="Arial" panose="020B0604020202020204" pitchFamily="34" charset="0"/>
              </a:rPr>
              <a:t> &amp; Company for themselves and for the seller/lessor of this property who they are agents, give notice that 1. These particulars do not constitute any part of an offer or a contract. 2. All statements contained in these particulars are made without responsibility on the part of the agent(s) or the seller/lessor. 3. None of the statements contained in these particulars are to be relied upon as a statement or representation of fact. 4. Any intending buyer or tenant must satisfy themselves by inspection or otherwise as to the correctness of each of the statements contained in these particulars. 5. </a:t>
            </a:r>
            <a:r>
              <a:rPr lang="en-GB" sz="600" dirty="0" err="1">
                <a:solidFill>
                  <a:srgbClr val="343433"/>
                </a:solidFill>
                <a:latin typeface="Arial" panose="020B0604020202020204" pitchFamily="34" charset="0"/>
                <a:cs typeface="Arial" panose="020B0604020202020204" pitchFamily="34" charset="0"/>
              </a:rPr>
              <a:t>Wareing</a:t>
            </a:r>
            <a:r>
              <a:rPr lang="en-GB" sz="600" dirty="0">
                <a:solidFill>
                  <a:srgbClr val="343433"/>
                </a:solidFill>
                <a:latin typeface="Arial" panose="020B0604020202020204" pitchFamily="34" charset="0"/>
                <a:cs typeface="Arial" panose="020B0604020202020204" pitchFamily="34" charset="0"/>
              </a:rPr>
              <a:t> &amp; Company does not make or give nor any person in their employment has any authority to make or give any representation or warranty whatsoever in relation to this property.</a:t>
            </a:r>
          </a:p>
        </p:txBody>
      </p:sp>
      <p:sp>
        <p:nvSpPr>
          <p:cNvPr id="10" name="Rectangle 9">
            <a:extLst>
              <a:ext uri="{FF2B5EF4-FFF2-40B4-BE49-F238E27FC236}">
                <a16:creationId xmlns:a16="http://schemas.microsoft.com/office/drawing/2014/main" id="{DC924A77-1ADB-3B6C-6E69-9F86D95486E1}"/>
              </a:ext>
            </a:extLst>
          </p:cNvPr>
          <p:cNvSpPr/>
          <p:nvPr/>
        </p:nvSpPr>
        <p:spPr>
          <a:xfrm>
            <a:off x="5814203" y="2967487"/>
            <a:ext cx="6350975" cy="3278511"/>
          </a:xfrm>
          <a:prstGeom prst="rect">
            <a:avLst/>
          </a:prstGeom>
          <a:solidFill>
            <a:srgbClr val="D7D8D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US"/>
          </a:p>
        </p:txBody>
      </p:sp>
      <p:sp>
        <p:nvSpPr>
          <p:cNvPr id="11" name="TextBox 10">
            <a:extLst>
              <a:ext uri="{FF2B5EF4-FFF2-40B4-BE49-F238E27FC236}">
                <a16:creationId xmlns:a16="http://schemas.microsoft.com/office/drawing/2014/main" id="{2A67280A-F020-25D8-FBBC-4F973F0EE114}"/>
              </a:ext>
            </a:extLst>
          </p:cNvPr>
          <p:cNvSpPr txBox="1"/>
          <p:nvPr/>
        </p:nvSpPr>
        <p:spPr>
          <a:xfrm>
            <a:off x="6069622" y="3052453"/>
            <a:ext cx="6086706" cy="1800493"/>
          </a:xfrm>
          <a:prstGeom prst="rect">
            <a:avLst/>
          </a:prstGeom>
          <a:noFill/>
        </p:spPr>
        <p:txBody>
          <a:bodyPr wrap="square" rtlCol="0">
            <a:spAutoFit/>
          </a:bodyPr>
          <a:lstStyle/>
          <a:p>
            <a:r>
              <a:rPr lang="en-GB" sz="1100" b="1" dirty="0">
                <a:solidFill>
                  <a:srgbClr val="42A1FF"/>
                </a:solidFill>
                <a:latin typeface="Calibri Light" panose="020F0302020204030204" pitchFamily="34" charset="0"/>
                <a:cs typeface="Calibri Light" panose="020F0302020204030204" pitchFamily="34" charset="0"/>
              </a:rPr>
              <a:t>Viewing Arrangements:</a:t>
            </a:r>
          </a:p>
          <a:p>
            <a:r>
              <a:rPr lang="en-GB" sz="1000" dirty="0">
                <a:latin typeface="Calibri Light" panose="020F0302020204030204" pitchFamily="34" charset="0"/>
                <a:cs typeface="Calibri Light" panose="020F0302020204030204" pitchFamily="34" charset="0"/>
              </a:rPr>
              <a:t>Strictly by prior arrangement with the sole agents:</a:t>
            </a:r>
          </a:p>
          <a:p>
            <a:endParaRPr lang="en-GB" sz="1000" dirty="0">
              <a:latin typeface="Calibri Light" panose="020F0302020204030204" pitchFamily="34" charset="0"/>
              <a:cs typeface="Calibri Light" panose="020F0302020204030204" pitchFamily="34" charset="0"/>
            </a:endParaRPr>
          </a:p>
          <a:p>
            <a:r>
              <a:rPr lang="en-GB" sz="1000" b="1" dirty="0">
                <a:latin typeface="Calibri Light" panose="020F0302020204030204" pitchFamily="34" charset="0"/>
                <a:cs typeface="Calibri Light" panose="020F0302020204030204" pitchFamily="34" charset="0"/>
              </a:rPr>
              <a:t>Bill Wareing FRICS</a:t>
            </a:r>
          </a:p>
          <a:p>
            <a:r>
              <a:rPr lang="en-GB" sz="1000" b="1" dirty="0">
                <a:solidFill>
                  <a:srgbClr val="42A1FF"/>
                </a:solidFill>
                <a:latin typeface="+mj-lt"/>
                <a:cs typeface="Arial" panose="020B0604020202020204" pitchFamily="34" charset="0"/>
              </a:rPr>
              <a:t>T</a:t>
            </a:r>
            <a:r>
              <a:rPr lang="en-GB" sz="1000" b="1" dirty="0">
                <a:solidFill>
                  <a:srgbClr val="343433"/>
                </a:solidFill>
                <a:latin typeface="+mj-lt"/>
                <a:cs typeface="Arial" panose="020B0604020202020204" pitchFamily="34" charset="0"/>
              </a:rPr>
              <a:t>  01926 430700  •  </a:t>
            </a:r>
            <a:r>
              <a:rPr lang="en-GB" sz="1000" b="1" dirty="0">
                <a:solidFill>
                  <a:srgbClr val="42A1FF"/>
                </a:solidFill>
                <a:latin typeface="+mj-lt"/>
                <a:cs typeface="Arial" panose="020B0604020202020204" pitchFamily="34" charset="0"/>
              </a:rPr>
              <a:t>M</a:t>
            </a:r>
            <a:r>
              <a:rPr lang="en-GB" sz="1000" b="1" dirty="0">
                <a:solidFill>
                  <a:srgbClr val="343433"/>
                </a:solidFill>
                <a:latin typeface="+mj-lt"/>
                <a:cs typeface="Arial" panose="020B0604020202020204" pitchFamily="34" charset="0"/>
              </a:rPr>
              <a:t>  07715 001018</a:t>
            </a:r>
            <a:br>
              <a:rPr lang="en-GB" sz="1000" b="1" dirty="0">
                <a:solidFill>
                  <a:srgbClr val="343433"/>
                </a:solidFill>
                <a:latin typeface="+mj-lt"/>
                <a:cs typeface="Arial" panose="020B0604020202020204" pitchFamily="34" charset="0"/>
              </a:rPr>
            </a:br>
            <a:r>
              <a:rPr lang="en-GB" sz="1000" b="1" dirty="0">
                <a:solidFill>
                  <a:srgbClr val="42A1FF"/>
                </a:solidFill>
                <a:latin typeface="+mj-lt"/>
                <a:cs typeface="Arial" panose="020B0604020202020204" pitchFamily="34" charset="0"/>
              </a:rPr>
              <a:t>E</a:t>
            </a:r>
            <a:r>
              <a:rPr lang="en-GB" sz="1000" b="1" dirty="0">
                <a:solidFill>
                  <a:srgbClr val="343433"/>
                </a:solidFill>
                <a:latin typeface="+mj-lt"/>
                <a:cs typeface="Arial" panose="020B0604020202020204" pitchFamily="34" charset="0"/>
              </a:rPr>
              <a:t>  </a:t>
            </a:r>
            <a:r>
              <a:rPr lang="en-GB" sz="1000" b="1" dirty="0">
                <a:solidFill>
                  <a:srgbClr val="343433"/>
                </a:solidFill>
                <a:latin typeface="+mj-lt"/>
                <a:cs typeface="Arial" panose="020B0604020202020204" pitchFamily="34" charset="0"/>
                <a:hlinkClick r:id="rId4"/>
              </a:rPr>
              <a:t>bill.wareing@wareingandcompany.co.uk</a:t>
            </a:r>
            <a:r>
              <a:rPr lang="en-GB" sz="1000" b="1" dirty="0">
                <a:solidFill>
                  <a:srgbClr val="343433"/>
                </a:solidFill>
                <a:latin typeface="+mj-lt"/>
                <a:cs typeface="Arial" panose="020B0604020202020204" pitchFamily="34" charset="0"/>
              </a:rPr>
              <a:t> </a:t>
            </a:r>
          </a:p>
          <a:p>
            <a:endParaRPr lang="en-GB" sz="1000" dirty="0">
              <a:latin typeface="Calibri Light" panose="020F0302020204030204" pitchFamily="34" charset="0"/>
              <a:cs typeface="Calibri Light" panose="020F0302020204030204" pitchFamily="34" charset="0"/>
            </a:endParaRPr>
          </a:p>
          <a:p>
            <a:endParaRPr lang="en-GB" sz="1000" dirty="0">
              <a:latin typeface="Calibri Light" panose="020F0302020204030204" pitchFamily="34" charset="0"/>
              <a:cs typeface="Calibri Light" panose="020F0302020204030204" pitchFamily="34" charset="0"/>
            </a:endParaRPr>
          </a:p>
          <a:p>
            <a:r>
              <a:rPr lang="en-GB" sz="1000" b="1" dirty="0">
                <a:latin typeface="Calibri Light" panose="020F0302020204030204" pitchFamily="34" charset="0"/>
                <a:cs typeface="Calibri Light" panose="020F0302020204030204" pitchFamily="34" charset="0"/>
              </a:rPr>
              <a:t>Jonathan M Blood MRICS</a:t>
            </a:r>
          </a:p>
          <a:p>
            <a:r>
              <a:rPr lang="en-GB" sz="1000" b="1" dirty="0">
                <a:solidFill>
                  <a:srgbClr val="42A1FF"/>
                </a:solidFill>
                <a:latin typeface="+mj-lt"/>
                <a:cs typeface="Arial" panose="020B0604020202020204" pitchFamily="34" charset="0"/>
              </a:rPr>
              <a:t>T</a:t>
            </a:r>
            <a:r>
              <a:rPr lang="en-GB" sz="1000" b="1" dirty="0">
                <a:solidFill>
                  <a:srgbClr val="343433"/>
                </a:solidFill>
                <a:latin typeface="+mj-lt"/>
                <a:cs typeface="Arial" panose="020B0604020202020204" pitchFamily="34" charset="0"/>
              </a:rPr>
              <a:t>  01926 430700  •  </a:t>
            </a:r>
            <a:r>
              <a:rPr lang="en-GB" sz="1000" b="1" dirty="0">
                <a:solidFill>
                  <a:srgbClr val="42A1FF"/>
                </a:solidFill>
                <a:latin typeface="+mj-lt"/>
                <a:cs typeface="Arial" panose="020B0604020202020204" pitchFamily="34" charset="0"/>
              </a:rPr>
              <a:t>M</a:t>
            </a:r>
            <a:r>
              <a:rPr lang="en-GB" sz="1000" b="1" dirty="0">
                <a:solidFill>
                  <a:srgbClr val="343433"/>
                </a:solidFill>
                <a:latin typeface="+mj-lt"/>
                <a:cs typeface="Arial" panose="020B0604020202020204" pitchFamily="34" charset="0"/>
              </a:rPr>
              <a:t>  07736 809963</a:t>
            </a:r>
            <a:br>
              <a:rPr lang="en-GB" sz="1000" b="1" dirty="0">
                <a:solidFill>
                  <a:srgbClr val="343433"/>
                </a:solidFill>
                <a:latin typeface="+mj-lt"/>
                <a:cs typeface="Arial" panose="020B0604020202020204" pitchFamily="34" charset="0"/>
              </a:rPr>
            </a:br>
            <a:r>
              <a:rPr lang="en-GB" sz="1000" b="1" dirty="0">
                <a:solidFill>
                  <a:srgbClr val="42A1FF"/>
                </a:solidFill>
                <a:latin typeface="+mj-lt"/>
                <a:cs typeface="Arial" panose="020B0604020202020204" pitchFamily="34" charset="0"/>
              </a:rPr>
              <a:t>E</a:t>
            </a:r>
            <a:r>
              <a:rPr lang="en-GB" sz="1000" b="1" dirty="0">
                <a:solidFill>
                  <a:srgbClr val="343433"/>
                </a:solidFill>
                <a:latin typeface="+mj-lt"/>
                <a:cs typeface="Arial" panose="020B0604020202020204" pitchFamily="34" charset="0"/>
              </a:rPr>
              <a:t>  </a:t>
            </a:r>
            <a:r>
              <a:rPr lang="en-GB" sz="1000" b="1" dirty="0">
                <a:solidFill>
                  <a:srgbClr val="343433"/>
                </a:solidFill>
                <a:latin typeface="+mj-lt"/>
                <a:cs typeface="Arial" panose="020B0604020202020204" pitchFamily="34" charset="0"/>
                <a:hlinkClick r:id="rId5"/>
              </a:rPr>
              <a:t>Jonathan.blood@wareingandcompany.co.uk</a:t>
            </a:r>
            <a:endParaRPr lang="en-GB" sz="1000" b="1" dirty="0">
              <a:solidFill>
                <a:srgbClr val="343433"/>
              </a:solidFill>
              <a:latin typeface="+mj-lt"/>
              <a:cs typeface="Arial" panose="020B0604020202020204" pitchFamily="34" charset="0"/>
            </a:endParaRPr>
          </a:p>
        </p:txBody>
      </p:sp>
      <p:cxnSp>
        <p:nvCxnSpPr>
          <p:cNvPr id="12" name="Straight Connector 11">
            <a:extLst>
              <a:ext uri="{FF2B5EF4-FFF2-40B4-BE49-F238E27FC236}">
                <a16:creationId xmlns:a16="http://schemas.microsoft.com/office/drawing/2014/main" id="{47DDC6FA-F6C7-E057-FC28-EDB6A8040C01}"/>
              </a:ext>
            </a:extLst>
          </p:cNvPr>
          <p:cNvCxnSpPr>
            <a:cxnSpLocks/>
          </p:cNvCxnSpPr>
          <p:nvPr/>
        </p:nvCxnSpPr>
        <p:spPr>
          <a:xfrm>
            <a:off x="6214939" y="5117492"/>
            <a:ext cx="5796072" cy="0"/>
          </a:xfrm>
          <a:prstGeom prst="line">
            <a:avLst/>
          </a:prstGeom>
          <a:ln w="12700">
            <a:solidFill>
              <a:srgbClr val="42A1FF"/>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79A8687-09D6-EDB3-E256-33352229CBCF}"/>
              </a:ext>
            </a:extLst>
          </p:cNvPr>
          <p:cNvSpPr txBox="1"/>
          <p:nvPr/>
        </p:nvSpPr>
        <p:spPr>
          <a:xfrm>
            <a:off x="6182227" y="5361142"/>
            <a:ext cx="2089913" cy="589905"/>
          </a:xfrm>
          <a:prstGeom prst="rect">
            <a:avLst/>
          </a:prstGeom>
          <a:noFill/>
        </p:spPr>
        <p:txBody>
          <a:bodyPr wrap="square" lIns="0" tIns="0" rIns="0" bIns="0" rtlCol="0">
            <a:spAutoFit/>
          </a:bodyPr>
          <a:lstStyle/>
          <a:p>
            <a:pPr>
              <a:lnSpc>
                <a:spcPts val="1020"/>
              </a:lnSpc>
              <a:spcAft>
                <a:spcPts val="300"/>
              </a:spcAft>
              <a:buClr>
                <a:srgbClr val="42A1FF"/>
              </a:buClr>
            </a:pPr>
            <a:r>
              <a:rPr lang="en-GB" sz="1100" b="1" dirty="0" err="1">
                <a:solidFill>
                  <a:srgbClr val="343433"/>
                </a:solidFill>
                <a:latin typeface="Arial" panose="020B0604020202020204" pitchFamily="34" charset="0"/>
                <a:cs typeface="Arial" panose="020B0604020202020204" pitchFamily="34" charset="0"/>
              </a:rPr>
              <a:t>Wareing</a:t>
            </a:r>
            <a:r>
              <a:rPr lang="en-GB" sz="1100" b="1" dirty="0">
                <a:solidFill>
                  <a:srgbClr val="42A1FF"/>
                </a:solidFill>
                <a:latin typeface="Arial" panose="020B0604020202020204" pitchFamily="34" charset="0"/>
                <a:cs typeface="Arial" panose="020B0604020202020204" pitchFamily="34" charset="0"/>
              </a:rPr>
              <a:t> &amp; </a:t>
            </a:r>
            <a:r>
              <a:rPr lang="en-GB" sz="1100" b="1" dirty="0">
                <a:solidFill>
                  <a:srgbClr val="343433"/>
                </a:solidFill>
                <a:latin typeface="Arial" panose="020B0604020202020204" pitchFamily="34" charset="0"/>
                <a:cs typeface="Arial" panose="020B0604020202020204" pitchFamily="34" charset="0"/>
              </a:rPr>
              <a:t>Company</a:t>
            </a:r>
          </a:p>
          <a:p>
            <a:pPr>
              <a:lnSpc>
                <a:spcPts val="1020"/>
              </a:lnSpc>
              <a:spcAft>
                <a:spcPts val="300"/>
              </a:spcAft>
              <a:buClr>
                <a:srgbClr val="42A1FF"/>
              </a:buClr>
            </a:pPr>
            <a:r>
              <a:rPr lang="en-GB" sz="800" dirty="0">
                <a:solidFill>
                  <a:srgbClr val="343433"/>
                </a:solidFill>
                <a:latin typeface="Arial" panose="020B0604020202020204" pitchFamily="34" charset="0"/>
                <a:cs typeface="Arial" panose="020B0604020202020204" pitchFamily="34" charset="0"/>
              </a:rPr>
              <a:t>38 Hamilton Terrace, Holly Walk,</a:t>
            </a:r>
            <a:br>
              <a:rPr lang="en-GB" sz="800" dirty="0">
                <a:solidFill>
                  <a:srgbClr val="343433"/>
                </a:solidFill>
                <a:latin typeface="Arial" panose="020B0604020202020204" pitchFamily="34" charset="0"/>
                <a:cs typeface="Arial" panose="020B0604020202020204" pitchFamily="34" charset="0"/>
              </a:rPr>
            </a:br>
            <a:r>
              <a:rPr lang="en-GB" sz="800" dirty="0">
                <a:solidFill>
                  <a:srgbClr val="343433"/>
                </a:solidFill>
                <a:latin typeface="Arial" panose="020B0604020202020204" pitchFamily="34" charset="0"/>
                <a:cs typeface="Arial" panose="020B0604020202020204" pitchFamily="34" charset="0"/>
              </a:rPr>
              <a:t>Leamington Spa Warwickshire CV32 4LY</a:t>
            </a:r>
          </a:p>
          <a:p>
            <a:pPr>
              <a:lnSpc>
                <a:spcPts val="1020"/>
              </a:lnSpc>
              <a:spcAft>
                <a:spcPts val="300"/>
              </a:spcAft>
              <a:buClr>
                <a:srgbClr val="42A1FF"/>
              </a:buClr>
            </a:pPr>
            <a:r>
              <a:rPr lang="en-GB" sz="1000" b="1" dirty="0" err="1">
                <a:solidFill>
                  <a:srgbClr val="343433"/>
                </a:solidFill>
                <a:latin typeface="Arial" panose="020B0604020202020204" pitchFamily="34" charset="0"/>
                <a:cs typeface="Arial" panose="020B0604020202020204" pitchFamily="34" charset="0"/>
              </a:rPr>
              <a:t>www.wareingandcompany.co.uk</a:t>
            </a:r>
            <a:endParaRPr lang="en-GB" sz="1000" b="1" dirty="0">
              <a:solidFill>
                <a:srgbClr val="343433"/>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471CA21-784C-C5B4-B965-611F9E552D63}"/>
              </a:ext>
            </a:extLst>
          </p:cNvPr>
          <p:cNvSpPr txBox="1"/>
          <p:nvPr/>
        </p:nvSpPr>
        <p:spPr>
          <a:xfrm>
            <a:off x="346364" y="989827"/>
            <a:ext cx="5084269" cy="5547673"/>
          </a:xfrm>
          <a:prstGeom prst="rect">
            <a:avLst/>
          </a:prstGeom>
          <a:noFill/>
        </p:spPr>
        <p:txBody>
          <a:bodyPr wrap="square" rtlCol="0">
            <a:spAutoFit/>
          </a:bodyPr>
          <a:lstStyle/>
          <a:p>
            <a:r>
              <a:rPr lang="en-GB" sz="1050" b="1" dirty="0">
                <a:solidFill>
                  <a:srgbClr val="42A1FF"/>
                </a:solidFill>
                <a:cs typeface="Calibri Light" panose="020F0302020204030204" pitchFamily="34" charset="0"/>
              </a:rPr>
              <a:t>Services</a:t>
            </a:r>
          </a:p>
          <a:p>
            <a:pPr algn="just"/>
            <a:r>
              <a:rPr lang="en-GB" sz="1050" dirty="0">
                <a:cs typeface="Calibri Light" panose="020F0302020204030204" pitchFamily="34" charset="0"/>
              </a:rPr>
              <a:t>We understand that all mains services are connected or are available for connection however, interested parties are advised to satisfy themselves that this is the case and that they are in good working order.  The agents have not tested any apparatus on site and therefore, cannot verify the conditions.</a:t>
            </a:r>
          </a:p>
          <a:p>
            <a:pPr algn="just"/>
            <a:endParaRPr lang="en-GB" sz="1050" dirty="0">
              <a:cs typeface="Calibri Light" panose="020F0302020204030204" pitchFamily="34" charset="0"/>
            </a:endParaRPr>
          </a:p>
          <a:p>
            <a:pPr algn="just"/>
            <a:r>
              <a:rPr lang="en-GB" sz="1050" b="1" dirty="0">
                <a:solidFill>
                  <a:srgbClr val="42A1FF"/>
                </a:solidFill>
                <a:cs typeface="Calibri Light" panose="020F0302020204030204" pitchFamily="34" charset="0"/>
              </a:rPr>
              <a:t>Planning</a:t>
            </a:r>
          </a:p>
          <a:p>
            <a:pPr algn="just"/>
            <a:r>
              <a:rPr lang="en-US" sz="1050" dirty="0"/>
              <a:t>We understand that the property benefits from planning consent for uses falling within Class E of the Use Classes Order, including restaurant and café uses</a:t>
            </a:r>
            <a:r>
              <a:rPr lang="en-GB" sz="1050" dirty="0">
                <a:cs typeface="Calibri Light" panose="020F0302020204030204" pitchFamily="34" charset="0"/>
              </a:rPr>
              <a:t>. Interested parties are advised to make their own enquiries of Warwick District Council Planning Department on 01926 456760.</a:t>
            </a:r>
          </a:p>
          <a:p>
            <a:pPr algn="just"/>
            <a:endParaRPr lang="en-GB" sz="1050" dirty="0">
              <a:cs typeface="Calibri Light" panose="020F0302020204030204" pitchFamily="34" charset="0"/>
            </a:endParaRPr>
          </a:p>
          <a:p>
            <a:pPr algn="just"/>
            <a:r>
              <a:rPr lang="en-GB" sz="1050" b="1" dirty="0">
                <a:solidFill>
                  <a:srgbClr val="42A1FF"/>
                </a:solidFill>
                <a:cs typeface="Calibri Light" panose="020F0302020204030204" pitchFamily="34" charset="0"/>
              </a:rPr>
              <a:t>EPC</a:t>
            </a:r>
          </a:p>
          <a:p>
            <a:pPr algn="just"/>
            <a:r>
              <a:rPr lang="en-GB" sz="1050" dirty="0">
                <a:cs typeface="Calibri Light" panose="020F0302020204030204" pitchFamily="34" charset="0"/>
              </a:rPr>
              <a:t>A-24 – A copy can be made available upon request.</a:t>
            </a:r>
          </a:p>
          <a:p>
            <a:pPr algn="just"/>
            <a:endParaRPr lang="en-GB" sz="1050" dirty="0">
              <a:cs typeface="Calibri Light" panose="020F0302020204030204" pitchFamily="34" charset="0"/>
            </a:endParaRPr>
          </a:p>
          <a:p>
            <a:pPr algn="just"/>
            <a:r>
              <a:rPr lang="en-GB" sz="1050" b="1" dirty="0">
                <a:solidFill>
                  <a:srgbClr val="42A1FF"/>
                </a:solidFill>
                <a:cs typeface="Calibri Light" panose="020F0302020204030204" pitchFamily="34" charset="0"/>
              </a:rPr>
              <a:t>Business Rates		</a:t>
            </a:r>
          </a:p>
          <a:p>
            <a:pPr algn="just"/>
            <a:r>
              <a:rPr lang="en-GB" sz="1050" dirty="0">
                <a:cs typeface="Calibri Light" panose="020F0302020204030204" pitchFamily="34" charset="0"/>
              </a:rPr>
              <a:t>Rateable Value:	 £65,500	</a:t>
            </a:r>
          </a:p>
          <a:p>
            <a:pPr algn="just"/>
            <a:r>
              <a:rPr lang="en-GB" sz="1050" dirty="0">
                <a:cs typeface="Calibri Light" panose="020F0302020204030204" pitchFamily="34" charset="0"/>
              </a:rPr>
              <a:t>Rates Payable: £33,405	</a:t>
            </a:r>
          </a:p>
          <a:p>
            <a:pPr algn="just"/>
            <a:endParaRPr lang="en-GB" sz="1050" b="1" dirty="0">
              <a:solidFill>
                <a:srgbClr val="42A1FF"/>
              </a:solidFill>
              <a:cs typeface="Calibri Light" panose="020F0302020204030204" pitchFamily="34" charset="0"/>
            </a:endParaRPr>
          </a:p>
          <a:p>
            <a:pPr algn="just"/>
            <a:r>
              <a:rPr lang="en-GB" sz="1050" b="1" dirty="0">
                <a:solidFill>
                  <a:srgbClr val="42A1FF"/>
                </a:solidFill>
                <a:cs typeface="Calibri Light" panose="020F0302020204030204" pitchFamily="34" charset="0"/>
              </a:rPr>
              <a:t>Service Charge 	</a:t>
            </a:r>
          </a:p>
          <a:p>
            <a:pPr algn="just"/>
            <a:r>
              <a:rPr lang="en-GB" sz="1050" dirty="0">
                <a:cs typeface="Calibri Light" panose="020F0302020204030204" pitchFamily="34" charset="0"/>
              </a:rPr>
              <a:t>The ingoing tenant will pay a contribution towards the general upkeep and maintenance of the external and communal areas of the property.  This proportion will be worked on a pro-rata basis.  </a:t>
            </a:r>
          </a:p>
          <a:p>
            <a:pPr algn="just"/>
            <a:endParaRPr lang="en-GB" sz="1050" dirty="0">
              <a:cs typeface="Calibri Light" panose="020F0302020204030204" pitchFamily="34" charset="0"/>
            </a:endParaRPr>
          </a:p>
          <a:p>
            <a:pPr algn="just"/>
            <a:r>
              <a:rPr lang="en-GB" sz="1050" b="1" dirty="0">
                <a:solidFill>
                  <a:srgbClr val="42A1FF"/>
                </a:solidFill>
                <a:cs typeface="Calibri Light" panose="020F0302020204030204" pitchFamily="34" charset="0"/>
              </a:rPr>
              <a:t>Lease Term / Rent </a:t>
            </a:r>
          </a:p>
          <a:p>
            <a:pPr algn="just"/>
            <a:r>
              <a:rPr lang="en-GB" sz="1050" dirty="0">
                <a:cs typeface="Calibri Light" panose="020F0302020204030204" pitchFamily="34" charset="0"/>
              </a:rPr>
              <a:t>The premises are available by wany of a new effective full repairing and insuring lease  for a term to be negotiated at a quoting rental of </a:t>
            </a:r>
            <a:r>
              <a:rPr lang="en-GB" sz="1050" b="1" dirty="0">
                <a:cs typeface="Calibri Light" panose="020F0302020204030204" pitchFamily="34" charset="0"/>
              </a:rPr>
              <a:t>£45,000 per annum (exclusive).</a:t>
            </a:r>
          </a:p>
          <a:p>
            <a:pPr algn="just"/>
            <a:endParaRPr lang="en-GB" sz="1050" b="1" dirty="0">
              <a:cs typeface="Calibri Light" panose="020F0302020204030204" pitchFamily="34" charset="0"/>
            </a:endParaRPr>
          </a:p>
          <a:p>
            <a:pPr algn="just"/>
            <a:r>
              <a:rPr lang="en-GB" sz="1050" dirty="0">
                <a:cs typeface="Calibri Light" panose="020F0302020204030204" pitchFamily="34" charset="0"/>
              </a:rPr>
              <a:t>We are advised VAT will be applicable.</a:t>
            </a:r>
          </a:p>
          <a:p>
            <a:endParaRPr lang="en-GB" sz="1100" dirty="0">
              <a:cs typeface="Calibri Light" panose="020F0302020204030204" pitchFamily="34" charset="0"/>
            </a:endParaRPr>
          </a:p>
          <a:p>
            <a:endParaRPr lang="en-GB" sz="1000" dirty="0">
              <a:highlight>
                <a:srgbClr val="FFFF00"/>
              </a:highlight>
              <a:cs typeface="Calibri Light" panose="020F0302020204030204" pitchFamily="34" charset="0"/>
            </a:endParaRPr>
          </a:p>
          <a:p>
            <a:endParaRPr lang="en-GB" sz="1100" dirty="0">
              <a:latin typeface="Calibri Light" panose="020F0302020204030204" pitchFamily="34" charset="0"/>
              <a:cs typeface="Calibri Light" panose="020F0302020204030204" pitchFamily="34" charset="0"/>
            </a:endParaRPr>
          </a:p>
          <a:p>
            <a:endParaRPr lang="en-GB" dirty="0"/>
          </a:p>
        </p:txBody>
      </p:sp>
      <p:sp>
        <p:nvSpPr>
          <p:cNvPr id="15" name="TextBox 14">
            <a:extLst>
              <a:ext uri="{FF2B5EF4-FFF2-40B4-BE49-F238E27FC236}">
                <a16:creationId xmlns:a16="http://schemas.microsoft.com/office/drawing/2014/main" id="{A6D1EAD4-5CFA-FF13-09F2-587679744B8A}"/>
              </a:ext>
            </a:extLst>
          </p:cNvPr>
          <p:cNvSpPr txBox="1"/>
          <p:nvPr/>
        </p:nvSpPr>
        <p:spPr>
          <a:xfrm>
            <a:off x="6069622" y="804100"/>
            <a:ext cx="5223736" cy="2046714"/>
          </a:xfrm>
          <a:prstGeom prst="rect">
            <a:avLst/>
          </a:prstGeom>
          <a:noFill/>
        </p:spPr>
        <p:txBody>
          <a:bodyPr wrap="square" rtlCol="0">
            <a:spAutoFit/>
          </a:bodyPr>
          <a:lstStyle/>
          <a:p>
            <a:pPr algn="just"/>
            <a:endParaRPr lang="en-GB" sz="800" b="1" dirty="0">
              <a:solidFill>
                <a:srgbClr val="42A1FF"/>
              </a:solidFill>
              <a:cs typeface="Calibri Light" panose="020F0302020204030204" pitchFamily="34" charset="0"/>
            </a:endParaRPr>
          </a:p>
          <a:p>
            <a:pPr algn="just"/>
            <a:endParaRPr lang="en-GB" sz="800" dirty="0">
              <a:cs typeface="Calibri Light" panose="020F0302020204030204" pitchFamily="34" charset="0"/>
            </a:endParaRPr>
          </a:p>
          <a:p>
            <a:pPr algn="just">
              <a:spcAft>
                <a:spcPts val="600"/>
              </a:spcAft>
              <a:buClr>
                <a:srgbClr val="42A1FF"/>
              </a:buClr>
            </a:pPr>
            <a:r>
              <a:rPr lang="en-GB" sz="1050" b="1" dirty="0">
                <a:solidFill>
                  <a:srgbClr val="42A1FF"/>
                </a:solidFill>
                <a:cs typeface="Calibri Light" panose="020F0302020204030204" pitchFamily="34" charset="0"/>
              </a:rPr>
              <a:t>Legal Costs</a:t>
            </a:r>
          </a:p>
          <a:p>
            <a:pPr algn="just">
              <a:lnSpc>
                <a:spcPts val="1240"/>
              </a:lnSpc>
              <a:spcAft>
                <a:spcPts val="600"/>
              </a:spcAft>
              <a:buClr>
                <a:srgbClr val="42A1FF"/>
              </a:buClr>
            </a:pPr>
            <a:r>
              <a:rPr lang="en-GB" sz="1050" dirty="0">
                <a:solidFill>
                  <a:srgbClr val="343433"/>
                </a:solidFill>
                <a:cs typeface="Arial" panose="020B0604020202020204" pitchFamily="34" charset="0"/>
              </a:rPr>
              <a:t>Each Party will meet their own legal and professional costs. </a:t>
            </a:r>
          </a:p>
          <a:p>
            <a:pPr algn="just"/>
            <a:r>
              <a:rPr lang="en-GB" sz="1050" b="1" dirty="0">
                <a:solidFill>
                  <a:srgbClr val="42A1FF"/>
                </a:solidFill>
                <a:cs typeface="Calibri Light" panose="020F0302020204030204" pitchFamily="34" charset="0"/>
              </a:rPr>
              <a:t>Anti Money Laundering</a:t>
            </a:r>
          </a:p>
          <a:p>
            <a:pPr algn="just"/>
            <a:r>
              <a:rPr lang="en-GB" sz="1050" dirty="0">
                <a:cs typeface="Calibri Light" panose="020F0302020204030204" pitchFamily="34" charset="0"/>
              </a:rPr>
              <a:t>The Money Laundering Regulations require us to conduct checks upon all Purchasers including Tenants.  Prospective Purchasers will need to provide proof of identity and residence.  For a company any person owning more than 25% must provide the same. </a:t>
            </a:r>
            <a:endParaRPr lang="en-GB" sz="1050" dirty="0">
              <a:highlight>
                <a:srgbClr val="FFFF00"/>
              </a:highlight>
              <a:cs typeface="Calibri Light" panose="020F0302020204030204" pitchFamily="34" charset="0"/>
            </a:endParaRPr>
          </a:p>
          <a:p>
            <a:pPr algn="just"/>
            <a:endParaRPr lang="en-GB" sz="1100" dirty="0">
              <a:cs typeface="Calibri Light" panose="020F0302020204030204" pitchFamily="34" charset="0"/>
            </a:endParaRPr>
          </a:p>
          <a:p>
            <a:pPr algn="just">
              <a:lnSpc>
                <a:spcPts val="1240"/>
              </a:lnSpc>
              <a:spcAft>
                <a:spcPts val="600"/>
              </a:spcAft>
              <a:buClr>
                <a:srgbClr val="42A1FF"/>
              </a:buClr>
            </a:pPr>
            <a:endParaRPr lang="en-GB" sz="1100" dirty="0">
              <a:solidFill>
                <a:srgbClr val="343433"/>
              </a:solidFill>
              <a:cs typeface="Arial" panose="020B0604020202020204" pitchFamily="34" charset="0"/>
            </a:endParaRPr>
          </a:p>
          <a:p>
            <a:pPr>
              <a:lnSpc>
                <a:spcPts val="1240"/>
              </a:lnSpc>
              <a:spcAft>
                <a:spcPts val="600"/>
              </a:spcAft>
              <a:buClr>
                <a:srgbClr val="42A1FF"/>
              </a:buClr>
            </a:pPr>
            <a:endParaRPr lang="en-GB" sz="1100" dirty="0">
              <a:latin typeface="+mj-lt"/>
              <a:cs typeface="Calibri Light" panose="020F0302020204030204" pitchFamily="34" charset="0"/>
            </a:endParaRPr>
          </a:p>
        </p:txBody>
      </p:sp>
      <p:pic>
        <p:nvPicPr>
          <p:cNvPr id="17" name="Picture 16" descr="A person in a suit and tie&#10;&#10;Description automatically generated">
            <a:extLst>
              <a:ext uri="{FF2B5EF4-FFF2-40B4-BE49-F238E27FC236}">
                <a16:creationId xmlns:a16="http://schemas.microsoft.com/office/drawing/2014/main" id="{F39264F1-FFFE-A8D4-9A0D-E6E1B76955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14168" y="3423947"/>
            <a:ext cx="714355" cy="694273"/>
          </a:xfrm>
          <a:prstGeom prst="rect">
            <a:avLst/>
          </a:prstGeom>
        </p:spPr>
      </p:pic>
      <p:pic>
        <p:nvPicPr>
          <p:cNvPr id="18" name="C498B48A-C844-4157-82A9-BB718CBEA009">
            <a:extLst>
              <a:ext uri="{FF2B5EF4-FFF2-40B4-BE49-F238E27FC236}">
                <a16:creationId xmlns:a16="http://schemas.microsoft.com/office/drawing/2014/main" id="{89EA169E-AE9A-FF61-8A99-630CAEA486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04119" y="4243864"/>
            <a:ext cx="724404" cy="7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Logo&#10;&#10;Description automatically generated">
            <a:extLst>
              <a:ext uri="{FF2B5EF4-FFF2-40B4-BE49-F238E27FC236}">
                <a16:creationId xmlns:a16="http://schemas.microsoft.com/office/drawing/2014/main" id="{408BA582-04A9-3DA3-37ED-319784CB54DD}"/>
              </a:ext>
            </a:extLst>
          </p:cNvPr>
          <p:cNvPicPr>
            <a:picLocks noChangeAspect="1"/>
          </p:cNvPicPr>
          <p:nvPr/>
        </p:nvPicPr>
        <p:blipFill>
          <a:blip r:embed="rId8"/>
          <a:stretch>
            <a:fillRect/>
          </a:stretch>
        </p:blipFill>
        <p:spPr>
          <a:xfrm>
            <a:off x="10367725" y="5512313"/>
            <a:ext cx="1207242" cy="440022"/>
          </a:xfrm>
          <a:prstGeom prst="rect">
            <a:avLst/>
          </a:prstGeom>
        </p:spPr>
      </p:pic>
    </p:spTree>
    <p:extLst>
      <p:ext uri="{BB962C8B-B14F-4D97-AF65-F5344CB8AC3E}">
        <p14:creationId xmlns:p14="http://schemas.microsoft.com/office/powerpoint/2010/main" val="957818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197</TotalTime>
  <Words>1101</Words>
  <Application>Microsoft Office PowerPoint</Application>
  <PresentationFormat>Widescreen</PresentationFormat>
  <Paragraphs>88</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Aptos Display</vt:lpstr>
      <vt:lpstr>Arial</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Office1 LS</dc:creator>
  <cp:lastModifiedBy>Office1 LS</cp:lastModifiedBy>
  <cp:revision>4</cp:revision>
  <dcterms:created xsi:type="dcterms:W3CDTF">2025-08-08T11:03:33Z</dcterms:created>
  <dcterms:modified xsi:type="dcterms:W3CDTF">2025-08-11T11:06:30Z</dcterms:modified>
</cp:coreProperties>
</file>