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685" y="-1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1140" y="10312689"/>
            <a:ext cx="312737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strettons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trettons.co.uk/" TargetMode="External"/><Relationship Id="rId3" Type="http://schemas.openxmlformats.org/officeDocument/2006/relationships/hyperlink" Target="mailto:chris.wade@strettons.co.uk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mailto:harry.robins@strettons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250805"/>
            <a:chOff x="0" y="0"/>
            <a:chExt cx="7560309" cy="102508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0158730"/>
            </a:xfrm>
            <a:custGeom>
              <a:avLst/>
              <a:gdLst/>
              <a:ahLst/>
              <a:cxnLst/>
              <a:rect l="l" t="t" r="r" b="b"/>
              <a:pathLst>
                <a:path w="7560309" h="10158730">
                  <a:moveTo>
                    <a:pt x="0" y="10158603"/>
                  </a:moveTo>
                  <a:lnTo>
                    <a:pt x="7560005" y="1015860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0158603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004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005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04800"/>
              <a:ext cx="1524000" cy="1074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702295"/>
              <a:ext cx="7559040" cy="25481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520" y="5004816"/>
              <a:ext cx="3780485" cy="269748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5420" y="5284711"/>
            <a:ext cx="171958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latin typeface="Franklin Gothic Medium"/>
                <a:cs typeface="Franklin Gothic Medium"/>
              </a:rPr>
              <a:t>TO </a:t>
            </a:r>
            <a:r>
              <a:rPr sz="4600" spc="-25" dirty="0">
                <a:latin typeface="Franklin Gothic Medium"/>
                <a:cs typeface="Franklin Gothic Medium"/>
              </a:rPr>
              <a:t>LET</a:t>
            </a:r>
            <a:endParaRPr sz="4600">
              <a:latin typeface="Franklin Gothic Medium"/>
              <a:cs typeface="Franklin Gothic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7214" y="7137225"/>
            <a:ext cx="7072630" cy="6350"/>
            <a:chOff x="227214" y="7137225"/>
            <a:chExt cx="7072630" cy="6350"/>
          </a:xfrm>
        </p:grpSpPr>
        <p:sp>
          <p:nvSpPr>
            <p:cNvPr id="11" name="object 11"/>
            <p:cNvSpPr/>
            <p:nvPr/>
          </p:nvSpPr>
          <p:spPr>
            <a:xfrm>
              <a:off x="227214" y="7137225"/>
              <a:ext cx="7072630" cy="3175"/>
            </a:xfrm>
            <a:custGeom>
              <a:avLst/>
              <a:gdLst/>
              <a:ahLst/>
              <a:cxnLst/>
              <a:rect l="l" t="t" r="r" b="b"/>
              <a:pathLst>
                <a:path w="7072630" h="3175">
                  <a:moveTo>
                    <a:pt x="7072325" y="0"/>
                  </a:moveTo>
                  <a:lnTo>
                    <a:pt x="0" y="0"/>
                  </a:lnTo>
                  <a:lnTo>
                    <a:pt x="3048" y="3048"/>
                  </a:lnTo>
                  <a:lnTo>
                    <a:pt x="7069277" y="3048"/>
                  </a:lnTo>
                  <a:lnTo>
                    <a:pt x="7072325" y="0"/>
                  </a:lnTo>
                  <a:close/>
                </a:path>
              </a:pathLst>
            </a:custGeom>
            <a:solidFill>
              <a:srgbClr val="000000">
                <a:alpha val="6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7203" y="7137234"/>
              <a:ext cx="7072630" cy="6350"/>
            </a:xfrm>
            <a:custGeom>
              <a:avLst/>
              <a:gdLst/>
              <a:ahLst/>
              <a:cxnLst/>
              <a:rect l="l" t="t" r="r" b="b"/>
              <a:pathLst>
                <a:path w="7072630" h="6350">
                  <a:moveTo>
                    <a:pt x="7072325" y="0"/>
                  </a:moveTo>
                  <a:lnTo>
                    <a:pt x="7069277" y="3048"/>
                  </a:lnTo>
                  <a:lnTo>
                    <a:pt x="3048" y="3048"/>
                  </a:lnTo>
                  <a:lnTo>
                    <a:pt x="0" y="6096"/>
                  </a:lnTo>
                  <a:lnTo>
                    <a:pt x="7072325" y="6096"/>
                  </a:lnTo>
                  <a:lnTo>
                    <a:pt x="7072325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7214" y="71372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0" y="6096"/>
                  </a:lnTo>
                  <a:lnTo>
                    <a:pt x="3048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4515" y="5918961"/>
            <a:ext cx="5552440" cy="160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>
              <a:lnSpc>
                <a:spcPct val="115900"/>
              </a:lnSpc>
              <a:spcBef>
                <a:spcPts val="95"/>
              </a:spcBef>
            </a:pPr>
            <a:r>
              <a:rPr sz="1900" dirty="0">
                <a:latin typeface="Franklin Gothic Medium"/>
                <a:cs typeface="Franklin Gothic Medium"/>
              </a:rPr>
              <a:t>Ground</a:t>
            </a:r>
            <a:r>
              <a:rPr sz="1900" spc="40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Floor</a:t>
            </a:r>
            <a:r>
              <a:rPr sz="1900" spc="4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Gateway</a:t>
            </a:r>
            <a:r>
              <a:rPr sz="1900" spc="40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Business</a:t>
            </a:r>
            <a:r>
              <a:rPr sz="1900" spc="4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Centre,</a:t>
            </a:r>
            <a:r>
              <a:rPr sz="1900" spc="4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Church</a:t>
            </a:r>
            <a:r>
              <a:rPr sz="1900" spc="40" dirty="0">
                <a:latin typeface="Franklin Gothic Medium"/>
                <a:cs typeface="Franklin Gothic Medium"/>
              </a:rPr>
              <a:t> </a:t>
            </a:r>
            <a:r>
              <a:rPr sz="1900" spc="-20" dirty="0">
                <a:latin typeface="Franklin Gothic Medium"/>
                <a:cs typeface="Franklin Gothic Medium"/>
              </a:rPr>
              <a:t>Road </a:t>
            </a:r>
            <a:r>
              <a:rPr sz="1900" dirty="0">
                <a:latin typeface="Franklin Gothic Medium"/>
                <a:cs typeface="Franklin Gothic Medium"/>
              </a:rPr>
              <a:t>Leyton,</a:t>
            </a:r>
            <a:r>
              <a:rPr sz="1900" spc="20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E10</a:t>
            </a:r>
            <a:r>
              <a:rPr sz="1900" spc="20" dirty="0">
                <a:latin typeface="Franklin Gothic Medium"/>
                <a:cs typeface="Franklin Gothic Medium"/>
              </a:rPr>
              <a:t> </a:t>
            </a:r>
            <a:r>
              <a:rPr sz="1900" spc="-25" dirty="0">
                <a:latin typeface="Franklin Gothic Medium"/>
                <a:cs typeface="Franklin Gothic Medium"/>
              </a:rPr>
              <a:t>7JQ</a:t>
            </a:r>
            <a:endParaRPr sz="1900">
              <a:latin typeface="Franklin Gothic Medium"/>
              <a:cs typeface="Franklin Gothic Medium"/>
            </a:endParaRPr>
          </a:p>
          <a:p>
            <a:pPr marL="29209">
              <a:lnSpc>
                <a:spcPct val="100000"/>
              </a:lnSpc>
              <a:spcBef>
                <a:spcPts val="635"/>
              </a:spcBef>
            </a:pPr>
            <a:r>
              <a:rPr sz="1900" dirty="0">
                <a:latin typeface="Franklin Gothic Medium"/>
                <a:cs typeface="Franklin Gothic Medium"/>
              </a:rPr>
              <a:t>5,642</a:t>
            </a:r>
            <a:r>
              <a:rPr sz="1900" spc="2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Sq</a:t>
            </a:r>
            <a:r>
              <a:rPr sz="1900" spc="30" dirty="0">
                <a:latin typeface="Franklin Gothic Medium"/>
                <a:cs typeface="Franklin Gothic Medium"/>
              </a:rPr>
              <a:t> </a:t>
            </a:r>
            <a:r>
              <a:rPr sz="1900" spc="-25" dirty="0">
                <a:latin typeface="Franklin Gothic Medium"/>
                <a:cs typeface="Franklin Gothic Medium"/>
              </a:rPr>
              <a:t>ft</a:t>
            </a:r>
            <a:endParaRPr sz="19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450" spc="-35" dirty="0">
                <a:latin typeface="Calibri"/>
                <a:cs typeface="Calibri"/>
              </a:rPr>
              <a:t>Industrial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180" dirty="0">
                <a:latin typeface="Calibri"/>
                <a:cs typeface="Calibri"/>
              </a:rPr>
              <a:t>/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Warehouse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0158603"/>
            <a:ext cx="7560309" cy="533400"/>
          </a:xfrm>
          <a:custGeom>
            <a:avLst/>
            <a:gdLst/>
            <a:ahLst/>
            <a:cxnLst/>
            <a:rect l="l" t="t" r="r" b="b"/>
            <a:pathLst>
              <a:path w="7560309" h="533400">
                <a:moveTo>
                  <a:pt x="7560005" y="0"/>
                </a:moveTo>
                <a:lnTo>
                  <a:pt x="0" y="0"/>
                </a:lnTo>
                <a:lnTo>
                  <a:pt x="0" y="533400"/>
                </a:lnTo>
                <a:lnTo>
                  <a:pt x="7560005" y="533400"/>
                </a:lnTo>
                <a:lnTo>
                  <a:pt x="7560005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51422" y="10358439"/>
            <a:ext cx="993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200" spc="-10" dirty="0">
                <a:latin typeface="Franklin Gothic Medium"/>
                <a:cs typeface="Franklin Gothic Medium"/>
                <a:hlinkClick r:id="rId7"/>
              </a:rPr>
              <a:t>strettons.co.uk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579" y="132981"/>
            <a:ext cx="317055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latin typeface="Franklin Gothic Medium"/>
                <a:cs typeface="Franklin Gothic Medium"/>
              </a:rPr>
              <a:t>Church</a:t>
            </a:r>
            <a:r>
              <a:rPr sz="1900" spc="2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Road,</a:t>
            </a:r>
            <a:r>
              <a:rPr sz="1900" spc="25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Leyton,</a:t>
            </a:r>
            <a:r>
              <a:rPr sz="1900" spc="30" dirty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E10</a:t>
            </a:r>
            <a:r>
              <a:rPr sz="1900" spc="25" dirty="0">
                <a:latin typeface="Franklin Gothic Medium"/>
                <a:cs typeface="Franklin Gothic Medium"/>
              </a:rPr>
              <a:t> </a:t>
            </a:r>
            <a:r>
              <a:rPr sz="1900" spc="-25" dirty="0">
                <a:latin typeface="Franklin Gothic Medium"/>
                <a:cs typeface="Franklin Gothic Medium"/>
              </a:rPr>
              <a:t>7JQ</a:t>
            </a:r>
            <a:endParaRPr sz="19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84269" y="4175760"/>
            <a:ext cx="3210560" cy="5821680"/>
            <a:chOff x="3984269" y="4175760"/>
            <a:chExt cx="3210560" cy="5821680"/>
          </a:xfrm>
        </p:grpSpPr>
        <p:sp>
          <p:nvSpPr>
            <p:cNvPr id="4" name="object 4"/>
            <p:cNvSpPr/>
            <p:nvPr/>
          </p:nvSpPr>
          <p:spPr>
            <a:xfrm>
              <a:off x="3984269" y="4175760"/>
              <a:ext cx="3210560" cy="5821680"/>
            </a:xfrm>
            <a:custGeom>
              <a:avLst/>
              <a:gdLst/>
              <a:ahLst/>
              <a:cxnLst/>
              <a:rect l="l" t="t" r="r" b="b"/>
              <a:pathLst>
                <a:path w="3210559" h="5821680">
                  <a:moveTo>
                    <a:pt x="3209975" y="0"/>
                  </a:moveTo>
                  <a:lnTo>
                    <a:pt x="0" y="0"/>
                  </a:lnTo>
                  <a:lnTo>
                    <a:pt x="0" y="5821679"/>
                  </a:lnTo>
                  <a:lnTo>
                    <a:pt x="3209975" y="5821679"/>
                  </a:lnTo>
                  <a:lnTo>
                    <a:pt x="320997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6314" y="5358003"/>
              <a:ext cx="2187930" cy="4572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97449" y="4224680"/>
            <a:ext cx="2057679" cy="1077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9539">
              <a:lnSpc>
                <a:spcPct val="137600"/>
              </a:lnSpc>
              <a:spcBef>
                <a:spcPts val="100"/>
              </a:spcBef>
            </a:pPr>
            <a:r>
              <a:rPr lang="en-GB" sz="1000" spc="70" dirty="0">
                <a:latin typeface="Gill Sans MT" panose="020B0502020104020203" pitchFamily="34" charset="0"/>
                <a:cs typeface="Calibri"/>
              </a:rPr>
              <a:t>£69,500 per annum </a:t>
            </a:r>
            <a:r>
              <a:rPr lang="en-GB" sz="1000" spc="70" dirty="0" err="1">
                <a:latin typeface="Gill Sans MT" panose="020B0502020104020203" pitchFamily="34" charset="0"/>
                <a:cs typeface="Calibri"/>
              </a:rPr>
              <a:t>exclsuive</a:t>
            </a:r>
            <a:r>
              <a:rPr sz="1000" spc="-25" dirty="0">
                <a:latin typeface="Gill Sans MT" panose="020B0502020104020203" pitchFamily="34" charset="0"/>
                <a:cs typeface="Calibri"/>
              </a:rPr>
              <a:t> </a:t>
            </a:r>
            <a:endParaRPr lang="en-GB" sz="1000" spc="-25" dirty="0">
              <a:latin typeface="Gill Sans MT" panose="020B0502020104020203" pitchFamily="34" charset="0"/>
              <a:cs typeface="Calibri"/>
            </a:endParaRPr>
          </a:p>
          <a:p>
            <a:pPr marR="129539">
              <a:lnSpc>
                <a:spcPct val="137600"/>
              </a:lnSpc>
              <a:spcBef>
                <a:spcPts val="100"/>
              </a:spcBef>
            </a:pPr>
            <a:r>
              <a:rPr sz="1000" spc="75" dirty="0">
                <a:latin typeface="Gill Sans MT" panose="020B0502020104020203" pitchFamily="34" charset="0"/>
                <a:cs typeface="Calibri"/>
              </a:rPr>
              <a:t>To</a:t>
            </a:r>
            <a:r>
              <a:rPr sz="1000" spc="60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spc="-25" dirty="0">
                <a:latin typeface="Gill Sans MT" panose="020B0502020104020203" pitchFamily="34" charset="0"/>
                <a:cs typeface="Calibri"/>
              </a:rPr>
              <a:t>Let</a:t>
            </a:r>
            <a:endParaRPr sz="1000" dirty="0">
              <a:latin typeface="Gill Sans MT" panose="020B0502020104020203" pitchFamily="34" charset="0"/>
              <a:cs typeface="Calibri"/>
            </a:endParaRPr>
          </a:p>
          <a:p>
            <a:pPr marR="5080" algn="just">
              <a:lnSpc>
                <a:spcPct val="141000"/>
              </a:lnSpc>
              <a:spcBef>
                <a:spcPts val="45"/>
              </a:spcBef>
            </a:pPr>
            <a:r>
              <a:rPr sz="1000" spc="75" dirty="0">
                <a:latin typeface="Gill Sans MT" panose="020B0502020104020203" pitchFamily="34" charset="0"/>
                <a:cs typeface="Calibri"/>
              </a:rPr>
              <a:t>To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dirty="0">
                <a:latin typeface="Gill Sans MT" panose="020B0502020104020203" pitchFamily="34" charset="0"/>
                <a:cs typeface="Calibri"/>
              </a:rPr>
              <a:t>be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spc="-20" dirty="0">
                <a:latin typeface="Gill Sans MT" panose="020B0502020104020203" pitchFamily="34" charset="0"/>
                <a:cs typeface="Calibri"/>
              </a:rPr>
              <a:t>confirmed </a:t>
            </a:r>
            <a:endParaRPr lang="en-GB" sz="1000" spc="-20" dirty="0">
              <a:latin typeface="Gill Sans MT" panose="020B0502020104020203" pitchFamily="34" charset="0"/>
              <a:cs typeface="Calibri"/>
            </a:endParaRPr>
          </a:p>
          <a:p>
            <a:pPr marR="5080" algn="just">
              <a:lnSpc>
                <a:spcPct val="141000"/>
              </a:lnSpc>
              <a:spcBef>
                <a:spcPts val="45"/>
              </a:spcBef>
            </a:pPr>
            <a:r>
              <a:rPr sz="1000" spc="75" dirty="0">
                <a:latin typeface="Gill Sans MT" panose="020B0502020104020203" pitchFamily="34" charset="0"/>
                <a:cs typeface="Calibri"/>
              </a:rPr>
              <a:t>To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dirty="0">
                <a:latin typeface="Gill Sans MT" panose="020B0502020104020203" pitchFamily="34" charset="0"/>
                <a:cs typeface="Calibri"/>
              </a:rPr>
              <a:t>be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spc="-20" dirty="0">
                <a:latin typeface="Gill Sans MT" panose="020B0502020104020203" pitchFamily="34" charset="0"/>
                <a:cs typeface="Calibri"/>
              </a:rPr>
              <a:t>confirmed </a:t>
            </a:r>
            <a:endParaRPr lang="en-GB" sz="1000" spc="-20" dirty="0">
              <a:latin typeface="Gill Sans MT" panose="020B0502020104020203" pitchFamily="34" charset="0"/>
              <a:cs typeface="Calibri"/>
            </a:endParaRPr>
          </a:p>
          <a:p>
            <a:pPr marR="5080" algn="just">
              <a:lnSpc>
                <a:spcPct val="141000"/>
              </a:lnSpc>
              <a:spcBef>
                <a:spcPts val="45"/>
              </a:spcBef>
            </a:pPr>
            <a:r>
              <a:rPr sz="1000" spc="75" dirty="0">
                <a:latin typeface="Gill Sans MT" panose="020B0502020104020203" pitchFamily="34" charset="0"/>
                <a:cs typeface="Calibri"/>
              </a:rPr>
              <a:t>To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dirty="0">
                <a:latin typeface="Gill Sans MT" panose="020B0502020104020203" pitchFamily="34" charset="0"/>
                <a:cs typeface="Calibri"/>
              </a:rPr>
              <a:t>be</a:t>
            </a:r>
            <a:r>
              <a:rPr sz="1000" spc="3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000" spc="-20" dirty="0">
                <a:latin typeface="Gill Sans MT" panose="020B0502020104020203" pitchFamily="34" charset="0"/>
                <a:cs typeface="Calibri"/>
              </a:rPr>
              <a:t>confirmed</a:t>
            </a:r>
            <a:endParaRPr sz="10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3320" y="5646547"/>
            <a:ext cx="1899285" cy="15443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1150" b="1" spc="-10" dirty="0">
                <a:latin typeface="Arial"/>
                <a:cs typeface="Arial"/>
              </a:rPr>
              <a:t>Contacts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sz="1150" dirty="0">
                <a:latin typeface="Calibri"/>
                <a:cs typeface="Calibri"/>
              </a:rPr>
              <a:t>Chris</a:t>
            </a:r>
            <a:r>
              <a:rPr sz="1150" spc="1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Wade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ts val="1375"/>
              </a:lnSpc>
              <a:spcBef>
                <a:spcPts val="45"/>
              </a:spcBef>
            </a:pPr>
            <a:r>
              <a:rPr sz="1150" dirty="0">
                <a:latin typeface="Calibri"/>
                <a:cs typeface="Calibri"/>
              </a:rPr>
              <a:t>020</a:t>
            </a:r>
            <a:r>
              <a:rPr sz="1150" spc="-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8509 4476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spc="-260" dirty="0">
                <a:latin typeface="Calibri"/>
                <a:cs typeface="Calibri"/>
              </a:rPr>
              <a:t>|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07816 505 </a:t>
            </a:r>
            <a:r>
              <a:rPr sz="1150" spc="-25" dirty="0">
                <a:latin typeface="Calibri"/>
                <a:cs typeface="Calibri"/>
              </a:rPr>
              <a:t>718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ts val="1375"/>
              </a:lnSpc>
            </a:pPr>
            <a:r>
              <a:rPr sz="1150" spc="-10" dirty="0">
                <a:latin typeface="Calibri"/>
                <a:cs typeface="Calibri"/>
                <a:hlinkClick r:id="rId3"/>
              </a:rPr>
              <a:t>chris.wade@strettons.co.uk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sz="1150" dirty="0">
                <a:latin typeface="Calibri"/>
                <a:cs typeface="Calibri"/>
              </a:rPr>
              <a:t>Harry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Robins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ts val="1375"/>
              </a:lnSpc>
              <a:spcBef>
                <a:spcPts val="45"/>
              </a:spcBef>
            </a:pPr>
            <a:r>
              <a:rPr sz="1150" dirty="0">
                <a:latin typeface="Calibri"/>
                <a:cs typeface="Calibri"/>
              </a:rPr>
              <a:t>0208</a:t>
            </a:r>
            <a:r>
              <a:rPr sz="1150" spc="-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509 4426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spc="-260" dirty="0">
                <a:latin typeface="Calibri"/>
                <a:cs typeface="Calibri"/>
              </a:rPr>
              <a:t>|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07866 075 </a:t>
            </a:r>
            <a:r>
              <a:rPr sz="1150" spc="-25" dirty="0">
                <a:latin typeface="Calibri"/>
                <a:cs typeface="Calibri"/>
              </a:rPr>
              <a:t>899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ts val="1375"/>
              </a:lnSpc>
            </a:pPr>
            <a:r>
              <a:rPr sz="1150" spc="-10" dirty="0">
                <a:latin typeface="Calibri"/>
                <a:cs typeface="Calibri"/>
                <a:hlinkClick r:id="rId4"/>
              </a:rPr>
              <a:t>harry.robins@strettons.co.uk</a:t>
            </a:r>
            <a:endParaRPr sz="115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84269" y="670560"/>
            <a:ext cx="3210560" cy="8449310"/>
            <a:chOff x="3984269" y="670560"/>
            <a:chExt cx="3210560" cy="84493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6669" y="8257642"/>
              <a:ext cx="1219200" cy="862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4269" y="670560"/>
              <a:ext cx="3209975" cy="35052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136669" y="9308325"/>
            <a:ext cx="2918460" cy="616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just">
              <a:lnSpc>
                <a:spcPct val="107900"/>
              </a:lnSpc>
              <a:spcBef>
                <a:spcPts val="85"/>
              </a:spcBef>
            </a:pPr>
            <a:r>
              <a:rPr sz="450" dirty="0">
                <a:latin typeface="Calibri"/>
                <a:cs typeface="Calibri"/>
              </a:rPr>
              <a:t>Strettons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and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their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clients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give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notice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that: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1.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They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are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authorised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to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make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give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any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representations</a:t>
            </a:r>
            <a:r>
              <a:rPr sz="450" spc="155" dirty="0">
                <a:latin typeface="Calibri"/>
                <a:cs typeface="Calibri"/>
              </a:rPr>
              <a:t> </a:t>
            </a:r>
            <a:r>
              <a:rPr sz="450" spc="-25" dirty="0">
                <a:latin typeface="Calibri"/>
                <a:cs typeface="Calibri"/>
              </a:rPr>
              <a:t>or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warranties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in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relation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to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property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either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here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elsewhere,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either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on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their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own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behalf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on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behalf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of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their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client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otherwise.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They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assume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responsibility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for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any</a:t>
            </a:r>
            <a:r>
              <a:rPr sz="450" spc="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statement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that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may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made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in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these</a:t>
            </a:r>
            <a:r>
              <a:rPr sz="450" spc="5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particulars.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These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particulars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do</a:t>
            </a:r>
            <a:r>
              <a:rPr sz="450" spc="8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form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part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of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any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offer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contract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and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must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be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relied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upon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as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statements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or,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representations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of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fact.</a:t>
            </a:r>
            <a:r>
              <a:rPr sz="450" spc="85" dirty="0">
                <a:latin typeface="Calibri"/>
                <a:cs typeface="Calibri"/>
              </a:rPr>
              <a:t> </a:t>
            </a:r>
            <a:r>
              <a:rPr sz="450" spc="-25" dirty="0">
                <a:latin typeface="Calibri"/>
                <a:cs typeface="Calibri"/>
              </a:rPr>
              <a:t>2.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Any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areas,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measurements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distances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are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approximate.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text,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photographs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and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plans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are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for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guidance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only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and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spc="-25" dirty="0">
                <a:latin typeface="Calibri"/>
                <a:cs typeface="Calibri"/>
              </a:rPr>
              <a:t>are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1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necessarily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comprehensive.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It</a:t>
            </a:r>
            <a:r>
              <a:rPr sz="450" spc="1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should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be</a:t>
            </a:r>
            <a:r>
              <a:rPr sz="450" spc="1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assumed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that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</a:t>
            </a:r>
            <a:r>
              <a:rPr sz="450" spc="1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property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has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all</a:t>
            </a:r>
            <a:r>
              <a:rPr sz="450" spc="16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necessary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planning,</a:t>
            </a:r>
            <a:r>
              <a:rPr sz="450" spc="16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building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regulation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other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consents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and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Agents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have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not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tested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any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services,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equipment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facilities.</a:t>
            </a:r>
            <a:r>
              <a:rPr sz="450" spc="11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Purchasers</a:t>
            </a:r>
            <a:r>
              <a:rPr sz="450" spc="105" dirty="0">
                <a:latin typeface="Calibri"/>
                <a:cs typeface="Calibri"/>
              </a:rPr>
              <a:t> </a:t>
            </a:r>
            <a:r>
              <a:rPr sz="450" spc="-20" dirty="0">
                <a:latin typeface="Calibri"/>
                <a:cs typeface="Calibri"/>
              </a:rPr>
              <a:t>must</a:t>
            </a:r>
            <a:r>
              <a:rPr sz="450" spc="50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satisfy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themselves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by</a:t>
            </a:r>
            <a:r>
              <a:rPr sz="450" spc="4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inspection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or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otherwise.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9564" y="4220209"/>
            <a:ext cx="718183" cy="105791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49530" indent="3175">
              <a:lnSpc>
                <a:spcPct val="137800"/>
              </a:lnSpc>
            </a:pPr>
            <a:r>
              <a:rPr sz="1000" b="1" spc="-20" dirty="0">
                <a:latin typeface="Gill Sans MT" panose="020B0502020104020203" pitchFamily="34" charset="0"/>
                <a:cs typeface="Franklin Gothic Medium"/>
              </a:rPr>
              <a:t>R</a:t>
            </a:r>
            <a:r>
              <a:rPr lang="en-GB" sz="1000" b="1" spc="-20" dirty="0">
                <a:latin typeface="Gill Sans MT" panose="020B0502020104020203" pitchFamily="34" charset="0"/>
                <a:cs typeface="Franklin Gothic Medium"/>
              </a:rPr>
              <a:t>ENT</a:t>
            </a:r>
            <a:r>
              <a:rPr sz="1000" b="1" spc="-20" dirty="0">
                <a:latin typeface="Gill Sans MT" panose="020B0502020104020203" pitchFamily="34" charset="0"/>
                <a:cs typeface="Franklin Gothic Medium"/>
              </a:rPr>
              <a:t> </a:t>
            </a:r>
            <a:endParaRPr lang="en-GB" sz="1000" b="1" spc="-20" dirty="0">
              <a:latin typeface="Gill Sans MT" panose="020B0502020104020203" pitchFamily="34" charset="0"/>
              <a:cs typeface="Franklin Gothic Medium"/>
            </a:endParaRPr>
          </a:p>
          <a:p>
            <a:pPr marR="49530" indent="3175">
              <a:lnSpc>
                <a:spcPct val="137800"/>
              </a:lnSpc>
            </a:pPr>
            <a:r>
              <a:rPr sz="1000" b="1" spc="-20" dirty="0">
                <a:latin typeface="Gill Sans MT" panose="020B0502020104020203" pitchFamily="34" charset="0"/>
                <a:cs typeface="Franklin Gothic Medium"/>
              </a:rPr>
              <a:t>T</a:t>
            </a:r>
            <a:r>
              <a:rPr lang="en-GB" sz="1000" b="1" spc="-20" dirty="0">
                <a:latin typeface="Gill Sans MT" panose="020B0502020104020203" pitchFamily="34" charset="0"/>
                <a:cs typeface="Franklin Gothic Medium"/>
              </a:rPr>
              <a:t>ERM</a:t>
            </a:r>
          </a:p>
          <a:p>
            <a:pPr marR="49530" indent="3175">
              <a:lnSpc>
                <a:spcPct val="137800"/>
              </a:lnSpc>
            </a:pPr>
            <a:r>
              <a:rPr sz="1000" b="1" spc="-25" dirty="0">
                <a:latin typeface="Gill Sans MT" panose="020B0502020104020203" pitchFamily="34" charset="0"/>
                <a:cs typeface="Franklin Gothic Medium"/>
              </a:rPr>
              <a:t>EPC </a:t>
            </a:r>
            <a:endParaRPr lang="en-GB" sz="1000" b="1" spc="-25" dirty="0">
              <a:latin typeface="Gill Sans MT" panose="020B0502020104020203" pitchFamily="34" charset="0"/>
              <a:cs typeface="Franklin Gothic Medium"/>
            </a:endParaRPr>
          </a:p>
          <a:p>
            <a:pPr marR="49530" indent="3175">
              <a:lnSpc>
                <a:spcPct val="137800"/>
              </a:lnSpc>
            </a:pPr>
            <a:r>
              <a:rPr sz="1000" b="1" spc="-25" dirty="0">
                <a:latin typeface="Gill Sans MT" panose="020B0502020104020203" pitchFamily="34" charset="0"/>
                <a:cs typeface="Franklin Gothic Medium"/>
              </a:rPr>
              <a:t>VAT</a:t>
            </a:r>
            <a:endParaRPr lang="en-GB" sz="1000" b="1" spc="-25" dirty="0">
              <a:latin typeface="Gill Sans MT" panose="020B0502020104020203" pitchFamily="34" charset="0"/>
              <a:cs typeface="Franklin Gothic Medium"/>
            </a:endParaRPr>
          </a:p>
          <a:p>
            <a:pPr marR="49530" indent="3175">
              <a:lnSpc>
                <a:spcPct val="137800"/>
              </a:lnSpc>
            </a:pPr>
            <a:r>
              <a:rPr sz="1000" b="1" spc="-10" dirty="0">
                <a:latin typeface="Gill Sans MT" panose="020B0502020104020203" pitchFamily="34" charset="0"/>
                <a:cs typeface="Franklin Gothic Medium"/>
              </a:rPr>
              <a:t>R</a:t>
            </a:r>
            <a:r>
              <a:rPr lang="en-GB" sz="1000" b="1" spc="-10" dirty="0">
                <a:latin typeface="Gill Sans MT" panose="020B0502020104020203" pitchFamily="34" charset="0"/>
                <a:cs typeface="Franklin Gothic Medium"/>
              </a:rPr>
              <a:t>ATES</a:t>
            </a:r>
            <a:endParaRPr sz="1000" b="1" dirty="0">
              <a:latin typeface="Gill Sans MT" panose="020B0502020104020203" pitchFamily="34" charset="0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279" y="670560"/>
            <a:ext cx="3210560" cy="216535"/>
          </a:xfrm>
          <a:prstGeom prst="rect">
            <a:avLst/>
          </a:prstGeom>
          <a:solidFill>
            <a:srgbClr val="FFD4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200" b="1" spc="-10" dirty="0">
                <a:latin typeface="Arial"/>
                <a:cs typeface="Arial"/>
              </a:rPr>
              <a:t>Description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579" y="907301"/>
            <a:ext cx="3197860" cy="131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95"/>
              </a:spcBef>
            </a:pPr>
            <a:r>
              <a:rPr sz="950" spc="75" dirty="0">
                <a:latin typeface="Calibri"/>
                <a:cs typeface="Calibri"/>
              </a:rPr>
              <a:t>A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highly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functional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ground-</a:t>
            </a:r>
            <a:r>
              <a:rPr sz="950" dirty="0">
                <a:latin typeface="Calibri"/>
                <a:cs typeface="Calibri"/>
              </a:rPr>
              <a:t>floor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industrial/warehouse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unit,</a:t>
            </a:r>
            <a:r>
              <a:rPr sz="950" spc="29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prev</a:t>
            </a:r>
            <a:r>
              <a:rPr sz="950" dirty="0">
                <a:latin typeface="Calibri"/>
                <a:cs typeface="Calibri"/>
              </a:rPr>
              <a:t> iously </a:t>
            </a:r>
            <a:r>
              <a:rPr sz="950" spc="-10" dirty="0">
                <a:latin typeface="Calibri"/>
                <a:cs typeface="Calibri"/>
              </a:rPr>
              <a:t>used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the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storage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distribution</a:t>
            </a:r>
            <a:r>
              <a:rPr sz="950" dirty="0">
                <a:latin typeface="Calibri"/>
                <a:cs typeface="Calibri"/>
              </a:rPr>
              <a:t> of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refrigerated</a:t>
            </a:r>
            <a:r>
              <a:rPr sz="950" spc="2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0" dirty="0">
                <a:latin typeface="Calibri"/>
                <a:cs typeface="Calibri"/>
              </a:rPr>
              <a:t>f</a:t>
            </a:r>
            <a:r>
              <a:rPr sz="950" dirty="0">
                <a:latin typeface="Calibri"/>
                <a:cs typeface="Calibri"/>
              </a:rPr>
              <a:t> rozen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food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products.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The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unit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benefits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from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existing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chiller</a:t>
            </a:r>
            <a:r>
              <a:rPr sz="950" spc="2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and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-50" dirty="0">
                <a:latin typeface="Calibri"/>
                <a:cs typeface="Calibri"/>
              </a:rPr>
              <a:t>f</a:t>
            </a:r>
            <a:r>
              <a:rPr sz="950" dirty="0">
                <a:latin typeface="Calibri"/>
                <a:cs typeface="Calibri"/>
              </a:rPr>
              <a:t> reezer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compartments,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making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it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ideal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food-</a:t>
            </a:r>
            <a:r>
              <a:rPr sz="950" dirty="0">
                <a:latin typeface="Calibri"/>
                <a:cs typeface="Calibri"/>
              </a:rPr>
              <a:t>related</a:t>
            </a:r>
            <a:r>
              <a:rPr sz="950" spc="25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bus</a:t>
            </a:r>
            <a:r>
              <a:rPr sz="950" spc="50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inesses,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but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can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also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adapted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variety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industrial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or</a:t>
            </a:r>
            <a:r>
              <a:rPr sz="950" spc="240" dirty="0">
                <a:latin typeface="Calibri"/>
                <a:cs typeface="Calibri"/>
              </a:rPr>
              <a:t> </a:t>
            </a:r>
            <a:r>
              <a:rPr sz="950" spc="-50" dirty="0">
                <a:latin typeface="Calibri"/>
                <a:cs typeface="Calibri"/>
              </a:rPr>
              <a:t>s</a:t>
            </a:r>
            <a:r>
              <a:rPr sz="950" dirty="0">
                <a:latin typeface="Calibri"/>
                <a:cs typeface="Calibri"/>
              </a:rPr>
              <a:t> torage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uses.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It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features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excellent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loading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facilities,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parking,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0" dirty="0">
                <a:latin typeface="Calibri"/>
                <a:cs typeface="Calibri"/>
              </a:rPr>
              <a:t>a</a:t>
            </a:r>
            <a:r>
              <a:rPr sz="950" spc="-10" dirty="0">
                <a:latin typeface="Calibri"/>
                <a:cs typeface="Calibri"/>
              </a:rPr>
              <a:t> secure,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self-</a:t>
            </a:r>
            <a:r>
              <a:rPr sz="950" spc="-10" dirty="0">
                <a:latin typeface="Calibri"/>
                <a:cs typeface="Calibri"/>
              </a:rPr>
              <a:t>contained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yard.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279" y="2556856"/>
            <a:ext cx="3210560" cy="216535"/>
          </a:xfrm>
          <a:prstGeom prst="rect">
            <a:avLst/>
          </a:prstGeom>
          <a:solidFill>
            <a:srgbClr val="FFD4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200" b="1" spc="-10" dirty="0">
                <a:latin typeface="Arial"/>
                <a:cs typeface="Arial"/>
              </a:rPr>
              <a:t>Location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579" y="2793594"/>
            <a:ext cx="3071495" cy="167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95"/>
              </a:spcBef>
            </a:pPr>
            <a:r>
              <a:rPr sz="950" dirty="0">
                <a:latin typeface="Calibri"/>
                <a:cs typeface="Calibri"/>
              </a:rPr>
              <a:t>The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property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is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strategically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positioned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on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Church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Road</a:t>
            </a:r>
            <a:r>
              <a:rPr sz="950" dirty="0">
                <a:latin typeface="Calibri"/>
                <a:cs typeface="Calibri"/>
              </a:rPr>
              <a:t> (A1006),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within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close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proximity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to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Lea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Bridge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Road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and</a:t>
            </a:r>
            <a:r>
              <a:rPr sz="950" spc="-10" dirty="0">
                <a:latin typeface="Calibri"/>
                <a:cs typeface="Calibri"/>
              </a:rPr>
              <a:t> Markhouse</a:t>
            </a:r>
            <a:r>
              <a:rPr sz="950" dirty="0">
                <a:latin typeface="Calibri"/>
                <a:cs typeface="Calibri"/>
              </a:rPr>
              <a:t> Road.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It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provides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excellent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transport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links,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the</a:t>
            </a:r>
            <a:r>
              <a:rPr sz="950" dirty="0">
                <a:latin typeface="Calibri"/>
                <a:cs typeface="Calibri"/>
              </a:rPr>
              <a:t> A12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offering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direct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routes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to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Essex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and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the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City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London.</a:t>
            </a:r>
            <a:endParaRPr sz="950">
              <a:latin typeface="Calibri"/>
              <a:cs typeface="Calibri"/>
            </a:endParaRPr>
          </a:p>
          <a:p>
            <a:pPr marL="12700" marR="20320">
              <a:lnSpc>
                <a:spcPct val="126699"/>
              </a:lnSpc>
            </a:pPr>
            <a:r>
              <a:rPr sz="950" dirty="0">
                <a:latin typeface="Calibri"/>
                <a:cs typeface="Calibri"/>
              </a:rPr>
              <a:t>South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London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is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also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easily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accessible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via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the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Blackwall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Tunnel </a:t>
            </a:r>
            <a:r>
              <a:rPr sz="950" dirty="0">
                <a:latin typeface="Calibri"/>
                <a:cs typeface="Calibri"/>
              </a:rPr>
              <a:t>(A102).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Public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transport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links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are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strong,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Leyton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Midland </a:t>
            </a:r>
            <a:r>
              <a:rPr sz="950" dirty="0">
                <a:latin typeface="Calibri"/>
                <a:cs typeface="Calibri"/>
              </a:rPr>
              <a:t>Road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Overground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Station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five-</a:t>
            </a:r>
            <a:r>
              <a:rPr sz="950" spc="-10" dirty="0">
                <a:latin typeface="Calibri"/>
                <a:cs typeface="Calibri"/>
              </a:rPr>
              <a:t>minute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drive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or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15-</a:t>
            </a:r>
            <a:r>
              <a:rPr sz="950" spc="-10" dirty="0">
                <a:latin typeface="Calibri"/>
                <a:cs typeface="Calibri"/>
              </a:rPr>
              <a:t>minute </a:t>
            </a:r>
            <a:r>
              <a:rPr sz="950" dirty="0">
                <a:latin typeface="Calibri"/>
                <a:cs typeface="Calibri"/>
              </a:rPr>
              <a:t>walk </a:t>
            </a:r>
            <a:r>
              <a:rPr sz="950" spc="-20" dirty="0">
                <a:latin typeface="Calibri"/>
                <a:cs typeface="Calibri"/>
              </a:rPr>
              <a:t>away.</a:t>
            </a:r>
            <a:r>
              <a:rPr sz="950" dirty="0">
                <a:latin typeface="Calibri"/>
                <a:cs typeface="Calibri"/>
              </a:rPr>
              <a:t> Lea Bridge Railway Station (Greater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Anglia) is a </a:t>
            </a:r>
            <a:r>
              <a:rPr sz="950" spc="-25" dirty="0">
                <a:latin typeface="Calibri"/>
                <a:cs typeface="Calibri"/>
              </a:rPr>
              <a:t>10-</a:t>
            </a:r>
            <a:r>
              <a:rPr sz="950" spc="-10" dirty="0">
                <a:latin typeface="Calibri"/>
                <a:cs typeface="Calibri"/>
              </a:rPr>
              <a:t> minute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drive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or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20-</a:t>
            </a:r>
            <a:r>
              <a:rPr sz="950" dirty="0">
                <a:latin typeface="Calibri"/>
                <a:cs typeface="Calibri"/>
              </a:rPr>
              <a:t>minute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walk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from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the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site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0158603"/>
            <a:ext cx="7560309" cy="533400"/>
          </a:xfrm>
          <a:custGeom>
            <a:avLst/>
            <a:gdLst/>
            <a:ahLst/>
            <a:cxnLst/>
            <a:rect l="l" t="t" r="r" b="b"/>
            <a:pathLst>
              <a:path w="7560309" h="533400">
                <a:moveTo>
                  <a:pt x="7560005" y="0"/>
                </a:moveTo>
                <a:lnTo>
                  <a:pt x="0" y="0"/>
                </a:lnTo>
                <a:lnTo>
                  <a:pt x="0" y="533400"/>
                </a:lnTo>
                <a:lnTo>
                  <a:pt x="7560005" y="533400"/>
                </a:lnTo>
                <a:lnTo>
                  <a:pt x="7560005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949" y="6338661"/>
            <a:ext cx="3591087" cy="26933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Industrial</a:t>
            </a:r>
            <a:r>
              <a:rPr spc="50" dirty="0"/>
              <a:t> </a:t>
            </a:r>
            <a:r>
              <a:rPr dirty="0"/>
              <a:t>/</a:t>
            </a:r>
            <a:r>
              <a:rPr spc="50" dirty="0"/>
              <a:t> </a:t>
            </a:r>
            <a:r>
              <a:rPr dirty="0"/>
              <a:t>Warehouse</a:t>
            </a:r>
            <a:r>
              <a:rPr spc="55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-25" dirty="0"/>
              <a:t>Let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1422" y="10358439"/>
            <a:ext cx="993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200" spc="-10" dirty="0">
                <a:latin typeface="Franklin Gothic Medium"/>
                <a:cs typeface="Franklin Gothic Medium"/>
                <a:hlinkClick r:id="rId8"/>
              </a:rPr>
              <a:t>strettons.co.uk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433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Medium</vt:lpstr>
      <vt:lpstr>Gill Sans MT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Strettons - Church Road, Leyton, E10 7JQ</dc:title>
  <dc:creator>Nel</dc:creator>
  <cp:lastModifiedBy>Nel Minichiello</cp:lastModifiedBy>
  <cp:revision>1</cp:revision>
  <dcterms:created xsi:type="dcterms:W3CDTF">2025-10-23T16:32:25Z</dcterms:created>
  <dcterms:modified xsi:type="dcterms:W3CDTF">2025-10-23T16:52:56Z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2025-03-18T00:00:00Z</vt:filetime>
  </property>
  <property fmtid="{D5CDD505-2E9C-101B-9397-08002B2CF9AE}" pid="3" name="LastSaved">
    <vt:filetime>2025-10-23T00:00:00Z</vt:filetime>
  </property>
  <property fmtid="{D5CDD505-2E9C-101B-9397-08002B2CF9AE}" pid="4" name="Producer">
    <vt:lpwstr>dompdf &lt;75f13c700&gt; + CPDF</vt:lpwstr>
  </property>
</Properties>
</file>