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4" r:id="rId4"/>
    <p:sldId id="262" r:id="rId5"/>
    <p:sldId id="263" r:id="rId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034"/>
    <a:srgbClr val="DB5377"/>
    <a:srgbClr val="D31145"/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1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802736" y="2208586"/>
            <a:ext cx="5500736" cy="2403091"/>
            <a:chOff x="2644912" y="2010893"/>
            <a:chExt cx="5500736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644912" y="2852108"/>
              <a:ext cx="5403574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55-57 HIGH HOLBORN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399709" cy="3667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WC1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060700" y="2028825"/>
              <a:ext cx="4571999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4000" dirty="0">
                  <a:solidFill>
                    <a:srgbClr val="F6F6F6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CAROLINE HOUSE</a:t>
              </a: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099" y="6336607"/>
            <a:ext cx="8229601" cy="5437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32 DESK MANAGED LEASE</a:t>
            </a:r>
            <a:endParaRPr lang="en-GB" sz="1600" spc="300" dirty="0">
              <a:solidFill>
                <a:srgbClr val="F6F6F6"/>
              </a:solidFill>
              <a:latin typeface="Avenir Next LT Pro Demi" panose="020B0604020202020204" pitchFamily="34" charset="0"/>
              <a:ea typeface="+mj-ea"/>
              <a:cs typeface="+mj-cs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FURNISHED OFFICES IN PRIME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HOLBORN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F0533-604B-4214-926D-72C46A71D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33"/>
            <a:ext cx="10693400" cy="71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3C9F0-EBBC-4339-9791-6677F3C85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86" y="3846533"/>
            <a:ext cx="5247968" cy="3498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C98E-E02C-4BC0-88C8-0234CCAF4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8" y="217238"/>
            <a:ext cx="5258016" cy="3505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9BFC47-C2B7-4FAD-9899-CB343FB83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44" y="224020"/>
            <a:ext cx="5241710" cy="3494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521448-0917-40D0-9E21-154BAF447E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717"/>
            <a:ext cx="5258016" cy="35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81047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CAROLINE HOUSE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 55-57 HIGH HOLBORN,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WC1V 6DT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Fully furnished &amp; fitted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32 Fixed Desks plus 8 agile work-stations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2 Meeting rooms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Informal meeting / breakout areas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Commissionaire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Air conditioning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LED 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lighting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Roof terrace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&amp; locker facilities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76718" y="1029817"/>
            <a:ext cx="5350982" cy="314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Caroline House offers high quality, open plan office accommodation situated half way between Chancery Lane (Central line) and Holborn (Central &amp; Piccadilly lines) Underground Station.  The office has recently been comprehensively refurbished and completed with new furniture.</a:t>
            </a:r>
          </a:p>
          <a:p>
            <a:pPr marL="26670" marR="5715" algn="l"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The local area benefits from first class local amenities with an abundance of food and beverage outlets, essential retailers and is a short walk to Covent Garden.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376718" y="2817690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9520D-0B57-4E85-B0DC-FECECD9DF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45" y="1462122"/>
            <a:ext cx="4245620" cy="29508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25E45F-ADC4-4B58-B9C6-81E74A1E6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85345"/>
              </p:ext>
            </p:extLst>
          </p:nvPr>
        </p:nvGraphicFramePr>
        <p:xfrm>
          <a:off x="391876" y="3113594"/>
          <a:ext cx="5350984" cy="157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746">
                  <a:extLst>
                    <a:ext uri="{9D8B030D-6E8A-4147-A177-3AD203B41FA5}">
                      <a16:colId xmlns:a16="http://schemas.microsoft.com/office/drawing/2014/main" val="3698399141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839877848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3618047117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3614681768"/>
                    </a:ext>
                  </a:extLst>
                </a:gridCol>
              </a:tblGrid>
              <a:tr h="333457">
                <a:tc>
                  <a:txBody>
                    <a:bodyPr/>
                    <a:lstStyle/>
                    <a:p>
                      <a:r>
                        <a:rPr lang="en-GB" sz="1400" dirty="0"/>
                        <a:t>Floor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(</a:t>
                      </a:r>
                      <a:r>
                        <a:rPr lang="en-GB" sz="1400" dirty="0" err="1"/>
                        <a:t>sq</a:t>
                      </a:r>
                      <a:r>
                        <a:rPr lang="en-GB" sz="1400" dirty="0"/>
                        <a:t> ft)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(</a:t>
                      </a:r>
                      <a:r>
                        <a:rPr lang="en-GB" sz="1400" dirty="0" err="1"/>
                        <a:t>sq</a:t>
                      </a:r>
                      <a:r>
                        <a:rPr lang="en-GB" sz="1400" dirty="0"/>
                        <a:t> 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Desks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75178"/>
                  </a:ext>
                </a:extLst>
              </a:tr>
              <a:tr h="414451">
                <a:tc>
                  <a:txBody>
                    <a:bodyPr/>
                    <a:lstStyle/>
                    <a:p>
                      <a:r>
                        <a:rPr lang="en-GB" sz="1400" dirty="0"/>
                        <a:t>Fifth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1,701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61543"/>
                  </a:ext>
                </a:extLst>
              </a:tr>
              <a:tr h="414451">
                <a:tc>
                  <a:txBody>
                    <a:bodyPr/>
                    <a:lstStyle/>
                    <a:p>
                      <a:r>
                        <a:rPr lang="en-GB" sz="1400" dirty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69219"/>
                  </a:ext>
                </a:extLst>
              </a:tr>
              <a:tr h="414451">
                <a:tc>
                  <a:txBody>
                    <a:bodyPr/>
                    <a:lstStyle/>
                    <a:p>
                      <a:r>
                        <a:rPr lang="en-GB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226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71D7C7-6408-4921-956B-AF4E7ABD8ACA}"/>
              </a:ext>
            </a:extLst>
          </p:cNvPr>
          <p:cNvSpPr txBox="1"/>
          <p:nvPr/>
        </p:nvSpPr>
        <p:spPr>
          <a:xfrm>
            <a:off x="366166" y="4795407"/>
            <a:ext cx="492466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Seaford Display" panose="00000500000000000000" pitchFamily="2" charset="0"/>
              </a:rPr>
              <a:t>What is included:</a:t>
            </a:r>
          </a:p>
          <a:p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All inclusive price of </a:t>
            </a:r>
          </a:p>
          <a:p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5</a:t>
            </a:r>
            <a:r>
              <a:rPr lang="en-US" sz="1400" baseline="30000" dirty="0">
                <a:solidFill>
                  <a:schemeClr val="bg1"/>
                </a:solidFill>
                <a:latin typeface="Seaford Display" panose="00000500000000000000" pitchFamily="2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 floor: </a:t>
            </a:r>
            <a:r>
              <a:rPr lang="en-US" sz="1400" b="1" dirty="0">
                <a:solidFill>
                  <a:schemeClr val="bg1"/>
                </a:solidFill>
                <a:latin typeface="Seaford Display" panose="00000500000000000000" pitchFamily="2" charset="0"/>
              </a:rPr>
              <a:t>£21,500 per calendar month</a:t>
            </a:r>
          </a:p>
          <a:p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2</a:t>
            </a:r>
            <a:r>
              <a:rPr lang="en-US" sz="1400" baseline="30000" dirty="0">
                <a:solidFill>
                  <a:schemeClr val="bg1"/>
                </a:solidFill>
                <a:latin typeface="Seaford Display" panose="00000500000000000000" pitchFamily="2" charset="0"/>
              </a:rPr>
              <a:t>nd</a:t>
            </a: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 floor: </a:t>
            </a:r>
            <a:r>
              <a:rPr lang="en-US" sz="1400" b="1" dirty="0">
                <a:solidFill>
                  <a:schemeClr val="bg1"/>
                </a:solidFill>
                <a:latin typeface="Seaford Display" panose="00000500000000000000" pitchFamily="2" charset="0"/>
              </a:rPr>
              <a:t>£33,000 per calendar month</a:t>
            </a:r>
          </a:p>
          <a:p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1</a:t>
            </a:r>
            <a:r>
              <a:rPr lang="en-US" sz="1400" baseline="30000" dirty="0">
                <a:solidFill>
                  <a:schemeClr val="bg1"/>
                </a:solidFill>
                <a:latin typeface="Seaford Display" panose="00000500000000000000" pitchFamily="2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 floor: </a:t>
            </a:r>
            <a:r>
              <a:rPr lang="en-US" sz="1400" b="1" dirty="0">
                <a:solidFill>
                  <a:schemeClr val="bg1"/>
                </a:solidFill>
                <a:latin typeface="Seaford Display" panose="00000500000000000000" pitchFamily="2" charset="0"/>
              </a:rPr>
              <a:t>£33,000 per calendar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Internet of 100 Mbps capable of upgrade to 500 Mbps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Cleaning 5 hour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Dilapidations / Reinstatement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2 data ports per desk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Handsets on desks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</a:rPr>
              <a:t>All utilities &amp; local taxes.</a:t>
            </a:r>
          </a:p>
        </p:txBody>
      </p:sp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lang="en-GB"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spc="-10" dirty="0">
                <a:solidFill>
                  <a:schemeClr val="bg1"/>
                </a:solidFill>
                <a:latin typeface="Calibri"/>
                <a:cs typeface="Calibri"/>
              </a:rPr>
              <a:t>Images shown are for illustrative purposes and taken from a similar floor in the building. April 2026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784341" y="1504012"/>
            <a:ext cx="3047804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738871" y="2717800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c.fogg@kinneygreen.com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(0)7841 782 124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784341" y="2720695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  <a:endParaRPr sz="1100" dirty="0">
              <a:latin typeface="Segoe UI Semibold"/>
              <a:cs typeface="Segoe UI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958A2-4FC5-D9FF-91BD-4D9070902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3887439"/>
            <a:ext cx="2567720" cy="14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562</Words>
  <Application>Microsoft Office PowerPoint</Application>
  <PresentationFormat>Custom</PresentationFormat>
  <Paragraphs>67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Office Theme</vt:lpstr>
      <vt:lpstr>PowerPoint Presentation</vt:lpstr>
      <vt:lpstr>PowerPoint Presentation</vt:lpstr>
      <vt:lpstr>PowerPoint Presentation</vt:lpstr>
      <vt:lpstr>CAROLINE HOUSE, 55-57 HIGH HOLBORN, LONDON, WC1V 6DT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43</cp:revision>
  <dcterms:created xsi:type="dcterms:W3CDTF">2022-04-28T14:46:34Z</dcterms:created>
  <dcterms:modified xsi:type="dcterms:W3CDTF">2026-04-09T11:09:46Z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