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7" r:id="rId1"/>
  </p:sldMasterIdLst>
  <p:notesMasterIdLst>
    <p:notesMasterId r:id="rId6"/>
  </p:notesMasterIdLst>
  <p:sldIdLst>
    <p:sldId id="256" r:id="rId2"/>
    <p:sldId id="261" r:id="rId3"/>
    <p:sldId id="262" r:id="rId4"/>
    <p:sldId id="263" r:id="rId5"/>
  </p:sldIdLst>
  <p:sldSz cx="10693400" cy="75692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 Hopkins" initials="JH" lastIdx="1" clrIdx="0">
    <p:extLst>
      <p:ext uri="{19B8F6BF-5375-455C-9EA6-DF929625EA0E}">
        <p15:presenceInfo xmlns:p15="http://schemas.microsoft.com/office/powerpoint/2012/main" userId="S-1-5-21-484763869-1336601894-682003330-85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163050"/>
    <a:srgbClr val="626161"/>
    <a:srgbClr val="E94E1B"/>
    <a:srgbClr val="FEFEFE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9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642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523" y="0"/>
            <a:ext cx="4300168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r">
              <a:defRPr sz="1100"/>
            </a:lvl1pPr>
          </a:lstStyle>
          <a:p>
            <a:fld id="{6EF05A66-AE7D-4DE3-8F7E-2C0ADEBE5641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849313"/>
            <a:ext cx="32400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32" tIns="41866" rIns="83732" bIns="4186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4" y="3271952"/>
            <a:ext cx="7940131" cy="2676014"/>
          </a:xfrm>
          <a:prstGeom prst="rect">
            <a:avLst/>
          </a:prstGeom>
        </p:spPr>
        <p:txBody>
          <a:bodyPr vert="horz" lIns="83732" tIns="41866" rIns="83732" bIns="418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936"/>
            <a:ext cx="4301642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523" y="6456936"/>
            <a:ext cx="4300168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r">
              <a:defRPr sz="1100"/>
            </a:lvl1pPr>
          </a:lstStyle>
          <a:p>
            <a:fld id="{ED974E78-BF46-43C9-93C2-4B384BE02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1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330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84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256" y="1597944"/>
            <a:ext cx="7742854" cy="3674871"/>
          </a:xfrm>
        </p:spPr>
        <p:txBody>
          <a:bodyPr anchor="b"/>
          <a:lstStyle>
            <a:lvl1pPr>
              <a:defRPr sz="79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256" y="5272812"/>
            <a:ext cx="7742854" cy="950752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9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8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3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32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94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5298426"/>
            <a:ext cx="7742853" cy="625511"/>
          </a:xfrm>
        </p:spPr>
        <p:txBody>
          <a:bodyPr anchor="b">
            <a:normAutofit/>
          </a:bodyPr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3256" y="756920"/>
            <a:ext cx="7742854" cy="401821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7" y="5923936"/>
            <a:ext cx="7742852" cy="544912"/>
          </a:xfrm>
        </p:spPr>
        <p:txBody>
          <a:bodyPr>
            <a:normAutofit/>
          </a:bodyPr>
          <a:lstStyle>
            <a:lvl1pPr marL="0" indent="0">
              <a:buNone/>
              <a:defRPr sz="1324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0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6" y="1597942"/>
            <a:ext cx="7742854" cy="2186658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036907"/>
            <a:ext cx="7742854" cy="260716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583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593" y="1597942"/>
            <a:ext cx="7017893" cy="2564316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693563" y="4162259"/>
            <a:ext cx="6386522" cy="37765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5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801836"/>
            <a:ext cx="7742854" cy="185024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8086" y="1071976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5749" y="2884847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61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3448192"/>
            <a:ext cx="7742855" cy="1824621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0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293" y="2186658"/>
            <a:ext cx="258532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72414" y="2943578"/>
            <a:ext cx="256819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7181" y="2186658"/>
            <a:ext cx="257599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97922" y="2943578"/>
            <a:ext cx="2585257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218665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6250583" y="2943578"/>
            <a:ext cx="257237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28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2414" y="4691788"/>
            <a:ext cx="2579341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72414" y="2438965"/>
            <a:ext cx="2579341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72414" y="5327812"/>
            <a:ext cx="2579341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2196" y="4691788"/>
            <a:ext cx="2570984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12194" y="2438965"/>
            <a:ext cx="2570984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008" y="5327811"/>
            <a:ext cx="2574389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469178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250582" y="2438965"/>
            <a:ext cx="2572378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6250476" y="5327809"/>
            <a:ext cx="2575784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76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41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5385" y="474829"/>
            <a:ext cx="1537577" cy="643031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2414" y="853389"/>
            <a:ext cx="6512416" cy="60517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51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5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3158507"/>
            <a:ext cx="7742853" cy="2114307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4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7950" y="2274266"/>
            <a:ext cx="3856960" cy="4630879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755" y="2269318"/>
            <a:ext cx="3856962" cy="4635826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41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102555"/>
            <a:ext cx="3856959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950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0756" y="2102555"/>
            <a:ext cx="385696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0756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1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5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5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1597942"/>
            <a:ext cx="2983793" cy="1597942"/>
          </a:xfrm>
        </p:spPr>
        <p:txBody>
          <a:bodyPr anchor="b"/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601" y="1597942"/>
            <a:ext cx="4558510" cy="5046133"/>
          </a:xfrm>
        </p:spPr>
        <p:txBody>
          <a:bodyPr anchor="ctr">
            <a:normAutofit/>
          </a:bodyPr>
          <a:lstStyle>
            <a:lvl1pPr>
              <a:defRPr sz="2207"/>
            </a:lvl1pPr>
            <a:lvl2pPr>
              <a:defRPr sz="1987"/>
            </a:lvl2pPr>
            <a:lvl3pPr>
              <a:defRPr sz="1766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3453800"/>
            <a:ext cx="2983793" cy="3195883"/>
          </a:xfrm>
        </p:spPr>
        <p:txBody>
          <a:bodyPr/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8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37" y="2046479"/>
            <a:ext cx="4468066" cy="1738121"/>
          </a:xfrm>
        </p:spPr>
        <p:txBody>
          <a:bodyPr anchor="b">
            <a:normAutofit/>
          </a:bodyPr>
          <a:lstStyle>
            <a:lvl1pPr algn="l">
              <a:defRPr sz="397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919" y="1261534"/>
            <a:ext cx="2807748" cy="50461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4036907"/>
            <a:ext cx="4461112" cy="1513840"/>
          </a:xfrm>
        </p:spPr>
        <p:txBody>
          <a:bodyPr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3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9058100" y="0"/>
            <a:ext cx="802005" cy="1213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6841" y="499667"/>
            <a:ext cx="8250875" cy="15457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265821"/>
            <a:ext cx="7848906" cy="4630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797535" y="2010906"/>
            <a:ext cx="1093328" cy="26740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7416412" y="3594279"/>
            <a:ext cx="4260070" cy="267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2410" y="326405"/>
            <a:ext cx="735362" cy="8472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9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80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  <p:sldLayoutId id="2147483979" r:id="rId12"/>
    <p:sldLayoutId id="2147483980" r:id="rId13"/>
    <p:sldLayoutId id="2147483981" r:id="rId14"/>
    <p:sldLayoutId id="2147483982" r:id="rId15"/>
    <p:sldLayoutId id="2147483983" r:id="rId16"/>
    <p:sldLayoutId id="2147483984" r:id="rId17"/>
  </p:sldLayoutIdLst>
  <p:txStyles>
    <p:titleStyle>
      <a:lvl1pPr algn="l" defTabSz="504619" rtl="0" eaLnBrk="1" latinLnBrk="0" hangingPunct="1">
        <a:spcBef>
          <a:spcPct val="0"/>
        </a:spcBef>
        <a:buNone/>
        <a:defRPr sz="4636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465" indent="-378465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20007" indent="-315388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7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6155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617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7079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541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8003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8465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927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1pPr>
      <a:lvl2pPr marL="50461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2pPr>
      <a:lvl3pPr marL="10092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3pPr>
      <a:lvl4pPr marL="151385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4pPr>
      <a:lvl5pPr marL="201848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5pPr>
      <a:lvl6pPr marL="252310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6pPr>
      <a:lvl7pPr marL="302772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7pPr>
      <a:lvl8pPr marL="35323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8pPr>
      <a:lvl9pPr marL="403696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" y="-4052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A9D485-AC6D-5461-C690-00C379F66B74}"/>
              </a:ext>
            </a:extLst>
          </p:cNvPr>
          <p:cNvGrpSpPr/>
          <p:nvPr/>
        </p:nvGrpSpPr>
        <p:grpSpPr>
          <a:xfrm>
            <a:off x="2802737" y="2208586"/>
            <a:ext cx="5500735" cy="2403091"/>
            <a:chOff x="2644913" y="2010893"/>
            <a:chExt cx="5500735" cy="2403091"/>
          </a:xfrm>
        </p:grpSpPr>
        <p:sp>
          <p:nvSpPr>
            <p:cNvPr id="13" name="object 2">
              <a:extLst>
                <a:ext uri="{FF2B5EF4-FFF2-40B4-BE49-F238E27FC236}">
                  <a16:creationId xmlns:a16="http://schemas.microsoft.com/office/drawing/2014/main" id="{915119C0-CF69-307A-3FD4-E75C06C4F3E8}"/>
                </a:ext>
              </a:extLst>
            </p:cNvPr>
            <p:cNvSpPr/>
            <p:nvPr/>
          </p:nvSpPr>
          <p:spPr>
            <a:xfrm>
              <a:off x="3060701" y="2010893"/>
              <a:ext cx="4572000" cy="2403091"/>
            </a:xfrm>
            <a:custGeom>
              <a:avLst/>
              <a:gdLst/>
              <a:ahLst/>
              <a:cxnLst/>
              <a:rect l="l" t="t" r="r" b="b"/>
              <a:pathLst>
                <a:path w="15840075" h="8386445">
                  <a:moveTo>
                    <a:pt x="15839998" y="0"/>
                  </a:moveTo>
                  <a:lnTo>
                    <a:pt x="0" y="0"/>
                  </a:lnTo>
                  <a:lnTo>
                    <a:pt x="0" y="8386140"/>
                  </a:lnTo>
                  <a:lnTo>
                    <a:pt x="15839998" y="8386140"/>
                  </a:lnTo>
                  <a:lnTo>
                    <a:pt x="15839998" y="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654E635B-163D-EBDA-D5B0-695C7CA5EEF6}"/>
                </a:ext>
              </a:extLst>
            </p:cNvPr>
            <p:cNvSpPr txBox="1"/>
            <p:nvPr/>
          </p:nvSpPr>
          <p:spPr>
            <a:xfrm>
              <a:off x="2644913" y="3139535"/>
              <a:ext cx="5403574" cy="62837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0" lvl="0" indent="0" algn="ctr" defTabSz="914400" rtl="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4000" dirty="0">
                  <a:solidFill>
                    <a:srgbClr val="F6F6F6"/>
                  </a:solidFill>
                  <a:latin typeface="Atten New Bold" panose="00000800000000000000" pitchFamily="50" charset="0"/>
                  <a:ea typeface="Baskerville Display PT" panose="02030702080406020203" pitchFamily="18" charset="0"/>
                </a:rPr>
                <a:t>HATTON GARDEN</a:t>
              </a:r>
            </a:p>
          </p:txBody>
        </p:sp>
        <p:sp>
          <p:nvSpPr>
            <p:cNvPr id="15" name="object 18">
              <a:extLst>
                <a:ext uri="{FF2B5EF4-FFF2-40B4-BE49-F238E27FC236}">
                  <a16:creationId xmlns:a16="http://schemas.microsoft.com/office/drawing/2014/main" id="{E86D2E24-65CD-07E8-B633-7D681C51082A}"/>
                </a:ext>
              </a:extLst>
            </p:cNvPr>
            <p:cNvSpPr txBox="1"/>
            <p:nvPr/>
          </p:nvSpPr>
          <p:spPr>
            <a:xfrm>
              <a:off x="2745939" y="3726622"/>
              <a:ext cx="5399709" cy="36676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2300" spc="300" dirty="0">
                  <a:solidFill>
                    <a:srgbClr val="F6F6F6"/>
                  </a:solidFill>
                  <a:latin typeface="Gill Sans Nova Light" panose="020B0402020204020203" pitchFamily="34" charset="0"/>
                </a:rPr>
                <a:t>EC1  </a:t>
              </a:r>
            </a:p>
          </p:txBody>
        </p:sp>
        <p:sp>
          <p:nvSpPr>
            <p:cNvPr id="16" name="object 18">
              <a:extLst>
                <a:ext uri="{FF2B5EF4-FFF2-40B4-BE49-F238E27FC236}">
                  <a16:creationId xmlns:a16="http://schemas.microsoft.com/office/drawing/2014/main" id="{6AC22A3E-9AB9-9D33-0BE4-D4DFF55D5B2F}"/>
                </a:ext>
              </a:extLst>
            </p:cNvPr>
            <p:cNvSpPr txBox="1"/>
            <p:nvPr/>
          </p:nvSpPr>
          <p:spPr>
            <a:xfrm>
              <a:off x="3915303" y="2028825"/>
              <a:ext cx="2862794" cy="136704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8800" dirty="0">
                  <a:solidFill>
                    <a:srgbClr val="F6F6F6"/>
                  </a:solidFill>
                  <a:latin typeface="Aktiv Grotesk Medium" panose="020B0504020202020204" pitchFamily="34" charset="0"/>
                  <a:ea typeface="Aktiv Grotesk Medium" panose="020B0504020202020204" pitchFamily="34" charset="0"/>
                  <a:cs typeface="Aktiv Grotesk Medium" panose="020B0504020202020204" pitchFamily="34" charset="0"/>
                </a:rPr>
                <a:t>100</a:t>
              </a:r>
              <a:endParaRPr lang="en-GB" sz="8000" dirty="0">
                <a:solidFill>
                  <a:srgbClr val="F6F6F6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endParaRPr>
            </a:p>
          </p:txBody>
        </p:sp>
      </p:grpSp>
      <p:sp>
        <p:nvSpPr>
          <p:cNvPr id="18" name="object 2">
            <a:extLst>
              <a:ext uri="{FF2B5EF4-FFF2-40B4-BE49-F238E27FC236}">
                <a16:creationId xmlns:a16="http://schemas.microsoft.com/office/drawing/2014/main" id="{8204B78B-F339-1822-DC65-1EE0C815B26A}"/>
              </a:ext>
            </a:extLst>
          </p:cNvPr>
          <p:cNvSpPr txBox="1">
            <a:spLocks/>
          </p:cNvSpPr>
          <p:nvPr/>
        </p:nvSpPr>
        <p:spPr>
          <a:xfrm>
            <a:off x="1879600" y="6841533"/>
            <a:ext cx="6934199" cy="28495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>
              <a:lnSpc>
                <a:spcPts val="2000"/>
              </a:lnSpc>
              <a:spcBef>
                <a:spcPts val="300"/>
              </a:spcBef>
            </a:pPr>
            <a:r>
              <a:rPr lang="en-GB" sz="1600" kern="0" spc="300" dirty="0">
                <a:solidFill>
                  <a:srgbClr val="F6F6F6"/>
                </a:solidFill>
                <a:latin typeface="Avenir Next LT Pro Demi" panose="020B0604020202020204" pitchFamily="34" charset="0"/>
              </a:rPr>
              <a:t>AVAILABLE TO LET</a:t>
            </a:r>
            <a:endParaRPr lang="en-GB" sz="1600" kern="0" spc="300" dirty="0">
              <a:solidFill>
                <a:srgbClr val="F6F6F6"/>
              </a:solidFill>
              <a:latin typeface="Avenir Next LT Pro Demi" panose="020B0604020202020204" pitchFamily="34" charset="0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4953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0D748B-1F8A-456B-AA64-3726CEDE8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56" y="431800"/>
            <a:ext cx="10213944" cy="680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77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-38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D1776E01-7838-5D4D-88AB-64A7B0D89A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166" y="265303"/>
            <a:ext cx="6885534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600" spc="300" dirty="0">
                <a:solidFill>
                  <a:srgbClr val="F6F6F6"/>
                </a:solidFill>
                <a:latin typeface="Avenir Next LT Pro Demi" panose="020B0604020202020204" pitchFamily="34" charset="0"/>
                <a:cs typeface="+mj-cs"/>
              </a:rPr>
              <a:t>100 HATTON GARDEN EC1N 8NX</a:t>
            </a:r>
            <a:endParaRPr sz="2000" dirty="0">
              <a:latin typeface="Seaford Display" panose="00000500000000000000" pitchFamily="2" charset="0"/>
              <a:cs typeface="Segoe UI Semibold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858720E1-7A91-47A7-AF52-A40AEDE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717336"/>
              </p:ext>
            </p:extLst>
          </p:nvPr>
        </p:nvGraphicFramePr>
        <p:xfrm>
          <a:off x="366166" y="1955800"/>
          <a:ext cx="7418934" cy="176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4326">
                  <a:extLst>
                    <a:ext uri="{9D8B030D-6E8A-4147-A177-3AD203B41FA5}">
                      <a16:colId xmlns:a16="http://schemas.microsoft.com/office/drawing/2014/main" val="1906680663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1613133243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1665033911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018552284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973123146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2397024831"/>
                    </a:ext>
                  </a:extLst>
                </a:gridCol>
                <a:gridCol w="824326">
                  <a:extLst>
                    <a:ext uri="{9D8B030D-6E8A-4147-A177-3AD203B41FA5}">
                      <a16:colId xmlns:a16="http://schemas.microsoft.com/office/drawing/2014/main" val="439498055"/>
                    </a:ext>
                  </a:extLst>
                </a:gridCol>
                <a:gridCol w="706718">
                  <a:extLst>
                    <a:ext uri="{9D8B030D-6E8A-4147-A177-3AD203B41FA5}">
                      <a16:colId xmlns:a16="http://schemas.microsoft.com/office/drawing/2014/main" val="1715683695"/>
                    </a:ext>
                  </a:extLst>
                </a:gridCol>
                <a:gridCol w="941934">
                  <a:extLst>
                    <a:ext uri="{9D8B030D-6E8A-4147-A177-3AD203B41FA5}">
                      <a16:colId xmlns:a16="http://schemas.microsoft.com/office/drawing/2014/main" val="2603879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Size sq.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Service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Rates payable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</a:t>
                      </a:r>
                      <a:r>
                        <a:rPr lang="en-GB" sz="1100" dirty="0" err="1"/>
                        <a:t>sq</a:t>
                      </a:r>
                      <a:r>
                        <a:rPr lang="en-GB" sz="1100" dirty="0"/>
                        <a:t>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annum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Availability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543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£26.34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£92.74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£52,769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£4,387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703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115/116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1,182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£13.90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£21.52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£94.37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£111,545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£9,295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80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574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£26.11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£92.51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£53,101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£4,425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January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46368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F99CEFD-5C72-4307-9E06-248FA973363D}"/>
              </a:ext>
            </a:extLst>
          </p:cNvPr>
          <p:cNvSpPr txBox="1"/>
          <p:nvPr/>
        </p:nvSpPr>
        <p:spPr>
          <a:xfrm>
            <a:off x="366166" y="45466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Specification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E2419-68F7-4896-9578-BD095EE60DE6}"/>
              </a:ext>
            </a:extLst>
          </p:cNvPr>
          <p:cNvSpPr txBox="1"/>
          <p:nvPr/>
        </p:nvSpPr>
        <p:spPr>
          <a:xfrm>
            <a:off x="366166" y="660400"/>
            <a:ext cx="741893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CFCFC"/>
                </a:solidFill>
              </a:rPr>
              <a:t>100 Hatton Garden is London’s principal jewelry and diamond trade quarter. Tenants include The London Diamond Bourse which is the central institution for diamond trade. </a:t>
            </a:r>
          </a:p>
          <a:p>
            <a:endParaRPr lang="en-US" sz="1100" dirty="0">
              <a:solidFill>
                <a:srgbClr val="FCFCFC"/>
              </a:solidFill>
            </a:endParaRPr>
          </a:p>
          <a:p>
            <a:r>
              <a:rPr lang="en-US" sz="1100" dirty="0">
                <a:solidFill>
                  <a:srgbClr val="FCFCFC"/>
                </a:solidFill>
              </a:rPr>
              <a:t>100 Hatton Garden offers excellent transport access, just minutes from Farringdon and Chancery Lane stations, with Elizabeth, Central, Circle and Thameslink services, plus numerous buses and nearby parking options.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B8D85A-F814-47D8-801E-07809D3171C4}"/>
              </a:ext>
            </a:extLst>
          </p:cNvPr>
          <p:cNvSpPr txBox="1"/>
          <p:nvPr/>
        </p:nvSpPr>
        <p:spPr>
          <a:xfrm>
            <a:off x="469900" y="4952154"/>
            <a:ext cx="320040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Commissionaire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Lifts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24-hour extensive security guards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Multi point card reader security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Onsite Property Managers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Secure Parking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FCFCF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86E43-1815-47A5-8544-AAD8A953E8EB}"/>
              </a:ext>
            </a:extLst>
          </p:cNvPr>
          <p:cNvSpPr txBox="1"/>
          <p:nvPr/>
        </p:nvSpPr>
        <p:spPr>
          <a:xfrm>
            <a:off x="4356100" y="4897284"/>
            <a:ext cx="315173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Onsite Diamond Bourse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End of Trip Facilities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9376D-CB16-464E-8323-6B499AF12020}"/>
              </a:ext>
            </a:extLst>
          </p:cNvPr>
          <p:cNvSpPr txBox="1"/>
          <p:nvPr/>
        </p:nvSpPr>
        <p:spPr>
          <a:xfrm>
            <a:off x="4356100" y="4546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Amenities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B8C49C-9AA3-49F4-9C13-C095B4BC1EAD}"/>
              </a:ext>
            </a:extLst>
          </p:cNvPr>
          <p:cNvSpPr txBox="1"/>
          <p:nvPr/>
        </p:nvSpPr>
        <p:spPr>
          <a:xfrm>
            <a:off x="7517785" y="449389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Lease Terms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FFF6E-287C-4404-BED4-4A2BB199039C}"/>
              </a:ext>
            </a:extLst>
          </p:cNvPr>
          <p:cNvSpPr txBox="1"/>
          <p:nvPr/>
        </p:nvSpPr>
        <p:spPr>
          <a:xfrm>
            <a:off x="7507836" y="4897284"/>
            <a:ext cx="28370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New leases available directly from the Landlord</a:t>
            </a:r>
          </a:p>
          <a:p>
            <a:endParaRPr lang="en-GB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All leases are offered on a 3 year term with a rolling 6 months notice break clause</a:t>
            </a:r>
          </a:p>
        </p:txBody>
      </p:sp>
    </p:spTree>
    <p:extLst>
      <p:ext uri="{BB962C8B-B14F-4D97-AF65-F5344CB8AC3E}">
        <p14:creationId xmlns:p14="http://schemas.microsoft.com/office/powerpoint/2010/main" val="368625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9255" y="25839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EB378A1-ACBD-8B6A-53A4-E097F5655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49" y="1649628"/>
            <a:ext cx="5439534" cy="3496163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AE35939E-67DB-0A54-714E-394A12BBD025}"/>
              </a:ext>
            </a:extLst>
          </p:cNvPr>
          <p:cNvSpPr txBox="1"/>
          <p:nvPr/>
        </p:nvSpPr>
        <p:spPr>
          <a:xfrm>
            <a:off x="207772" y="6427412"/>
            <a:ext cx="10276840" cy="93634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8000"/>
              </a:lnSpc>
              <a:spcBef>
                <a:spcPts val="90"/>
              </a:spcBef>
            </a:pP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Misrepresentation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Act: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1.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own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this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agent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is,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notice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constitute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offer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1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none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relied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fact;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does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neither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nor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members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person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employment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has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authority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warranty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whatsoever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property.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representations,</a:t>
            </a:r>
            <a:r>
              <a:rPr sz="800" spc="3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warranties,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undertakings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contractual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obligations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chemeClr val="bg1"/>
                </a:solidFill>
                <a:latin typeface="Calibri"/>
                <a:cs typeface="Calibri"/>
              </a:rPr>
              <a:t>undertaken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those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referred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agreement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2.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Prospective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strongly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advised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to: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satisfy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themselves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correctness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29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each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inspect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neighbouring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area;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ensure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items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included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available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working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order;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(d)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arrange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full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structural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where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appropriate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environmental)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survey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property;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(e)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carry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out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all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necessary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searches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enquiries.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April 2026.</a:t>
            </a:r>
            <a:endParaRPr sz="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C2CAA7E4-70D1-C5E0-346A-2CCBD5D25FEA}"/>
              </a:ext>
            </a:extLst>
          </p:cNvPr>
          <p:cNvSpPr txBox="1"/>
          <p:nvPr/>
        </p:nvSpPr>
        <p:spPr>
          <a:xfrm>
            <a:off x="6784341" y="1504012"/>
            <a:ext cx="3047804" cy="594393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FOR</a:t>
            </a:r>
            <a:r>
              <a:rPr b="1" u="sng" spc="-80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MORE</a:t>
            </a:r>
            <a:r>
              <a:rPr b="1" u="sng" spc="-85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spc="-20" dirty="0">
                <a:solidFill>
                  <a:srgbClr val="FFFFFF"/>
                </a:solidFill>
                <a:latin typeface="Segoe UI Semibold"/>
                <a:cs typeface="Segoe UI Semibold"/>
              </a:rPr>
              <a:t>INFORMATION</a:t>
            </a:r>
            <a:endParaRPr u="sng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STRICTLY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THROUGH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THE</a:t>
            </a:r>
            <a:r>
              <a:rPr sz="1100" b="0" spc="4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LETTING</a:t>
            </a:r>
            <a:r>
              <a:rPr sz="1100" b="0" spc="7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spc="-10" dirty="0">
                <a:solidFill>
                  <a:srgbClr val="FFFFFF"/>
                </a:solidFill>
                <a:latin typeface="Segoe UI Light"/>
                <a:cs typeface="Segoe UI Light"/>
              </a:rPr>
              <a:t>AGENT:</a:t>
            </a:r>
            <a:endParaRPr sz="1100" dirty="0">
              <a:latin typeface="Segoe UI Light"/>
              <a:cs typeface="Segoe UI Light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5B1279DE-7A60-CF7F-B58B-AE05FE38AF1C}"/>
              </a:ext>
            </a:extLst>
          </p:cNvPr>
          <p:cNvSpPr txBox="1"/>
          <p:nvPr/>
        </p:nvSpPr>
        <p:spPr>
          <a:xfrm>
            <a:off x="8738871" y="2717800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CHARLES FOGG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c.fogg@kinneygreen.com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(0)7841 782 124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D49CE9F4-E1B4-734C-C93F-FA4E42EE00C4}"/>
              </a:ext>
            </a:extLst>
          </p:cNvPr>
          <p:cNvSpPr txBox="1"/>
          <p:nvPr/>
        </p:nvSpPr>
        <p:spPr>
          <a:xfrm>
            <a:off x="6784341" y="2720695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JAMES PROCTOR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j.proctor@kinneygreen.com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(0)7779 789 957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ADF8BB5-F570-0A12-E8B4-77DE0DFBD551}"/>
              </a:ext>
            </a:extLst>
          </p:cNvPr>
          <p:cNvSpPr/>
          <p:nvPr/>
        </p:nvSpPr>
        <p:spPr>
          <a:xfrm rot="10800000">
            <a:off x="1536700" y="4412663"/>
            <a:ext cx="228600" cy="255611"/>
          </a:xfrm>
          <a:prstGeom prst="triangle">
            <a:avLst/>
          </a:prstGeom>
          <a:solidFill>
            <a:srgbClr val="E94E1B"/>
          </a:solidFill>
          <a:ln>
            <a:solidFill>
              <a:srgbClr val="6261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5024F-C694-C45F-D868-3E5831F28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0982" y="3811024"/>
            <a:ext cx="29813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9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2466</TotalTime>
  <Words>506</Words>
  <Application>Microsoft Office PowerPoint</Application>
  <PresentationFormat>Custom</PresentationFormat>
  <Paragraphs>71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Aktiv Grotesk Medium</vt:lpstr>
      <vt:lpstr>Arial</vt:lpstr>
      <vt:lpstr>Atten New Bold</vt:lpstr>
      <vt:lpstr>Avenir Next LT Pro Demi</vt:lpstr>
      <vt:lpstr>Calibri</vt:lpstr>
      <vt:lpstr>Century Gothic</vt:lpstr>
      <vt:lpstr>Gill Sans Nova Light</vt:lpstr>
      <vt:lpstr>Seaford Display</vt:lpstr>
      <vt:lpstr>Segoe UI Light</vt:lpstr>
      <vt:lpstr>Segoe UI Semibold</vt:lpstr>
      <vt:lpstr>Wingdings 3</vt:lpstr>
      <vt:lpstr>Ion</vt:lpstr>
      <vt:lpstr>PowerPoint Presentation</vt:lpstr>
      <vt:lpstr>PowerPoint Presentation</vt:lpstr>
      <vt:lpstr>100 HATTON GARDEN EC1N 8NX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5,267 SQ FT OF NEW  FULLY FITTED SPACE  AVAILABLE FOR  IMMEDIATE OCCUPATION</dc:title>
  <dc:creator>Anne Housden</dc:creator>
  <cp:lastModifiedBy>Joanna Gospage</cp:lastModifiedBy>
  <cp:revision>51</cp:revision>
  <cp:lastPrinted>2025-12-01T13:50:58Z</cp:lastPrinted>
  <dcterms:created xsi:type="dcterms:W3CDTF">2022-04-28T14:46:34Z</dcterms:created>
  <dcterms:modified xsi:type="dcterms:W3CDTF">2026-04-01T15:21:25Z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2022-04-28T00:00:00Z</vt:filetime>
  </property>
</Properties>
</file>