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5"/>
  </p:notesMasterIdLst>
  <p:sldIdLst>
    <p:sldId id="256" r:id="rId2"/>
    <p:sldId id="258" r:id="rId3"/>
    <p:sldId id="260" r:id="rId4"/>
  </p:sldIdLst>
  <p:sldSz cx="10691813" cy="755967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D1B34"/>
    <a:srgbClr val="002F6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853"/>
    <p:restoredTop sz="94521"/>
  </p:normalViewPr>
  <p:slideViewPr>
    <p:cSldViewPr snapToGrid="0">
      <p:cViewPr varScale="1">
        <p:scale>
          <a:sx n="95" d="100"/>
          <a:sy n="95" d="100"/>
        </p:scale>
        <p:origin x="176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6CE0C5-D499-DE45-8B68-4FD754A63AFD}" type="datetimeFigureOut">
              <a:rPr lang="en-US" smtClean="0"/>
              <a:t>8/6/2026</a:t>
            </a:fld>
            <a:endParaRPr lang="en-US"/>
          </a:p>
        </p:txBody>
      </p:sp>
      <p:sp>
        <p:nvSpPr>
          <p:cNvPr id="4" name="Slide Image Placeholder 3"/>
          <p:cNvSpPr>
            <a:spLocks noGrp="1" noRot="1" noChangeAspect="1"/>
          </p:cNvSpPr>
          <p:nvPr>
            <p:ph type="sldImg" idx="2"/>
          </p:nvPr>
        </p:nvSpPr>
        <p:spPr>
          <a:xfrm>
            <a:off x="1246188" y="1143000"/>
            <a:ext cx="43656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A59C83-0E57-D04E-ABFF-469060B1904B}" type="slidenum">
              <a:rPr lang="en-US" smtClean="0"/>
              <a:t>‹#›</a:t>
            </a:fld>
            <a:endParaRPr lang="en-US"/>
          </a:p>
        </p:txBody>
      </p:sp>
    </p:spTree>
    <p:extLst>
      <p:ext uri="{BB962C8B-B14F-4D97-AF65-F5344CB8AC3E}">
        <p14:creationId xmlns:p14="http://schemas.microsoft.com/office/powerpoint/2010/main" val="7644218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A59C83-0E57-D04E-ABFF-469060B1904B}" type="slidenum">
              <a:rPr lang="en-US" smtClean="0"/>
              <a:t>1</a:t>
            </a:fld>
            <a:endParaRPr lang="en-US"/>
          </a:p>
        </p:txBody>
      </p:sp>
    </p:spTree>
    <p:extLst>
      <p:ext uri="{BB962C8B-B14F-4D97-AF65-F5344CB8AC3E}">
        <p14:creationId xmlns:p14="http://schemas.microsoft.com/office/powerpoint/2010/main" val="20582044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1886" y="1237197"/>
            <a:ext cx="9088041" cy="2631887"/>
          </a:xfrm>
        </p:spPr>
        <p:txBody>
          <a:bodyPr anchor="b"/>
          <a:lstStyle>
            <a:lvl1pPr algn="ctr">
              <a:defRPr sz="6614"/>
            </a:lvl1pPr>
          </a:lstStyle>
          <a:p>
            <a:r>
              <a:rPr lang="en-GB"/>
              <a:t>Click to edit Master title style</a:t>
            </a:r>
            <a:endParaRPr lang="en-US" dirty="0"/>
          </a:p>
        </p:txBody>
      </p:sp>
      <p:sp>
        <p:nvSpPr>
          <p:cNvPr id="3" name="Subtitle 2"/>
          <p:cNvSpPr>
            <a:spLocks noGrp="1"/>
          </p:cNvSpPr>
          <p:nvPr>
            <p:ph type="subTitle" idx="1"/>
          </p:nvPr>
        </p:nvSpPr>
        <p:spPr>
          <a:xfrm>
            <a:off x="1336477" y="3970580"/>
            <a:ext cx="8018860"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EA71F2CC-C73A-0C45-AACA-7965FCA0B092}"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415FCC-FA00-3443-B8AD-A06226EC0DDB}" type="slidenum">
              <a:rPr lang="en-US" smtClean="0"/>
              <a:t>‹#›</a:t>
            </a:fld>
            <a:endParaRPr lang="en-US"/>
          </a:p>
        </p:txBody>
      </p:sp>
    </p:spTree>
    <p:extLst>
      <p:ext uri="{BB962C8B-B14F-4D97-AF65-F5344CB8AC3E}">
        <p14:creationId xmlns:p14="http://schemas.microsoft.com/office/powerpoint/2010/main" val="2638613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EA71F2CC-C73A-0C45-AACA-7965FCA0B092}"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415FCC-FA00-3443-B8AD-A06226EC0DDB}" type="slidenum">
              <a:rPr lang="en-US" smtClean="0"/>
              <a:t>‹#›</a:t>
            </a:fld>
            <a:endParaRPr lang="en-US"/>
          </a:p>
        </p:txBody>
      </p:sp>
    </p:spTree>
    <p:extLst>
      <p:ext uri="{BB962C8B-B14F-4D97-AF65-F5344CB8AC3E}">
        <p14:creationId xmlns:p14="http://schemas.microsoft.com/office/powerpoint/2010/main" val="3517471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402483"/>
            <a:ext cx="2305422" cy="6406475"/>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EA71F2CC-C73A-0C45-AACA-7965FCA0B092}"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415FCC-FA00-3443-B8AD-A06226EC0DDB}" type="slidenum">
              <a:rPr lang="en-US" smtClean="0"/>
              <a:t>‹#›</a:t>
            </a:fld>
            <a:endParaRPr lang="en-US"/>
          </a:p>
        </p:txBody>
      </p:sp>
    </p:spTree>
    <p:extLst>
      <p:ext uri="{BB962C8B-B14F-4D97-AF65-F5344CB8AC3E}">
        <p14:creationId xmlns:p14="http://schemas.microsoft.com/office/powerpoint/2010/main" val="34136526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EA71F2CC-C73A-0C45-AACA-7965FCA0B092}"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415FCC-FA00-3443-B8AD-A06226EC0DDB}" type="slidenum">
              <a:rPr lang="en-US" smtClean="0"/>
              <a:t>‹#›</a:t>
            </a:fld>
            <a:endParaRPr lang="en-US"/>
          </a:p>
        </p:txBody>
      </p:sp>
    </p:spTree>
    <p:extLst>
      <p:ext uri="{BB962C8B-B14F-4D97-AF65-F5344CB8AC3E}">
        <p14:creationId xmlns:p14="http://schemas.microsoft.com/office/powerpoint/2010/main" val="28909080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1"/>
            <a:ext cx="9221689" cy="3144614"/>
          </a:xfrm>
        </p:spPr>
        <p:txBody>
          <a:bodyPr anchor="b"/>
          <a:lstStyle>
            <a:lvl1pPr>
              <a:defRPr sz="6614"/>
            </a:lvl1pPr>
          </a:lstStyle>
          <a:p>
            <a:r>
              <a:rPr lang="en-GB"/>
              <a:t>Click to edit Master title style</a:t>
            </a:r>
            <a:endParaRPr lang="en-US" dirty="0"/>
          </a:p>
        </p:txBody>
      </p:sp>
      <p:sp>
        <p:nvSpPr>
          <p:cNvPr id="3" name="Text Placeholder 2"/>
          <p:cNvSpPr>
            <a:spLocks noGrp="1"/>
          </p:cNvSpPr>
          <p:nvPr>
            <p:ph type="body" idx="1"/>
          </p:nvPr>
        </p:nvSpPr>
        <p:spPr>
          <a:xfrm>
            <a:off x="729494" y="5059035"/>
            <a:ext cx="9221689" cy="1653678"/>
          </a:xfrm>
        </p:spPr>
        <p:txBody>
          <a:bodyPr/>
          <a:lstStyle>
            <a:lvl1pPr marL="0" indent="0">
              <a:buNone/>
              <a:defRPr sz="2646">
                <a:solidFill>
                  <a:schemeClr val="tx1">
                    <a:tint val="82000"/>
                  </a:schemeClr>
                </a:solidFill>
              </a:defRPr>
            </a:lvl1pPr>
            <a:lvl2pPr marL="503972" indent="0">
              <a:buNone/>
              <a:defRPr sz="2205">
                <a:solidFill>
                  <a:schemeClr val="tx1">
                    <a:tint val="82000"/>
                  </a:schemeClr>
                </a:solidFill>
              </a:defRPr>
            </a:lvl2pPr>
            <a:lvl3pPr marL="1007943" indent="0">
              <a:buNone/>
              <a:defRPr sz="1984">
                <a:solidFill>
                  <a:schemeClr val="tx1">
                    <a:tint val="82000"/>
                  </a:schemeClr>
                </a:solidFill>
              </a:defRPr>
            </a:lvl3pPr>
            <a:lvl4pPr marL="1511915" indent="0">
              <a:buNone/>
              <a:defRPr sz="1764">
                <a:solidFill>
                  <a:schemeClr val="tx1">
                    <a:tint val="82000"/>
                  </a:schemeClr>
                </a:solidFill>
              </a:defRPr>
            </a:lvl4pPr>
            <a:lvl5pPr marL="2015886" indent="0">
              <a:buNone/>
              <a:defRPr sz="1764">
                <a:solidFill>
                  <a:schemeClr val="tx1">
                    <a:tint val="82000"/>
                  </a:schemeClr>
                </a:solidFill>
              </a:defRPr>
            </a:lvl5pPr>
            <a:lvl6pPr marL="2519858" indent="0">
              <a:buNone/>
              <a:defRPr sz="1764">
                <a:solidFill>
                  <a:schemeClr val="tx1">
                    <a:tint val="82000"/>
                  </a:schemeClr>
                </a:solidFill>
              </a:defRPr>
            </a:lvl6pPr>
            <a:lvl7pPr marL="3023829" indent="0">
              <a:buNone/>
              <a:defRPr sz="1764">
                <a:solidFill>
                  <a:schemeClr val="tx1">
                    <a:tint val="82000"/>
                  </a:schemeClr>
                </a:solidFill>
              </a:defRPr>
            </a:lvl7pPr>
            <a:lvl8pPr marL="3527801" indent="0">
              <a:buNone/>
              <a:defRPr sz="1764">
                <a:solidFill>
                  <a:schemeClr val="tx1">
                    <a:tint val="82000"/>
                  </a:schemeClr>
                </a:solidFill>
              </a:defRPr>
            </a:lvl8pPr>
            <a:lvl9pPr marL="4031772" indent="0">
              <a:buNone/>
              <a:defRPr sz="1764">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EA71F2CC-C73A-0C45-AACA-7965FCA0B092}"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415FCC-FA00-3443-B8AD-A06226EC0DDB}" type="slidenum">
              <a:rPr lang="en-US" smtClean="0"/>
              <a:t>‹#›</a:t>
            </a:fld>
            <a:endParaRPr lang="en-US"/>
          </a:p>
        </p:txBody>
      </p:sp>
    </p:spTree>
    <p:extLst>
      <p:ext uri="{BB962C8B-B14F-4D97-AF65-F5344CB8AC3E}">
        <p14:creationId xmlns:p14="http://schemas.microsoft.com/office/powerpoint/2010/main" val="276269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735062" y="2012414"/>
            <a:ext cx="4544021" cy="479654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5412730" y="2012414"/>
            <a:ext cx="4544021" cy="479654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EA71F2CC-C73A-0C45-AACA-7965FCA0B092}" type="datetimeFigureOut">
              <a:rPr lang="en-US" smtClean="0"/>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415FCC-FA00-3443-B8AD-A06226EC0DDB}" type="slidenum">
              <a:rPr lang="en-US" smtClean="0"/>
              <a:t>‹#›</a:t>
            </a:fld>
            <a:endParaRPr lang="en-US"/>
          </a:p>
        </p:txBody>
      </p:sp>
    </p:spTree>
    <p:extLst>
      <p:ext uri="{BB962C8B-B14F-4D97-AF65-F5344CB8AC3E}">
        <p14:creationId xmlns:p14="http://schemas.microsoft.com/office/powerpoint/2010/main" val="2576887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6455" y="402484"/>
            <a:ext cx="9221689" cy="1461188"/>
          </a:xfrm>
        </p:spPr>
        <p:txBody>
          <a:bodyPr/>
          <a:lstStyle/>
          <a:p>
            <a:r>
              <a:rPr lang="en-GB"/>
              <a:t>Click to edit Master title style</a:t>
            </a:r>
            <a:endParaRPr lang="en-US" dirty="0"/>
          </a:p>
        </p:txBody>
      </p:sp>
      <p:sp>
        <p:nvSpPr>
          <p:cNvPr id="3" name="Text Placeholder 2"/>
          <p:cNvSpPr>
            <a:spLocks noGrp="1"/>
          </p:cNvSpPr>
          <p:nvPr>
            <p:ph type="body" idx="1"/>
          </p:nvPr>
        </p:nvSpPr>
        <p:spPr>
          <a:xfrm>
            <a:off x="736456" y="1853171"/>
            <a:ext cx="4523137"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en-GB"/>
              <a:t>Click to edit Master text styles</a:t>
            </a:r>
          </a:p>
        </p:txBody>
      </p:sp>
      <p:sp>
        <p:nvSpPr>
          <p:cNvPr id="4" name="Content Placeholder 3"/>
          <p:cNvSpPr>
            <a:spLocks noGrp="1"/>
          </p:cNvSpPr>
          <p:nvPr>
            <p:ph sz="half" idx="2"/>
          </p:nvPr>
        </p:nvSpPr>
        <p:spPr>
          <a:xfrm>
            <a:off x="736456" y="2761381"/>
            <a:ext cx="4523137" cy="406157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5412731" y="1853171"/>
            <a:ext cx="4545413"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en-GB"/>
              <a:t>Click to edit Master text styles</a:t>
            </a:r>
          </a:p>
        </p:txBody>
      </p:sp>
      <p:sp>
        <p:nvSpPr>
          <p:cNvPr id="6" name="Content Placeholder 5"/>
          <p:cNvSpPr>
            <a:spLocks noGrp="1"/>
          </p:cNvSpPr>
          <p:nvPr>
            <p:ph sz="quarter" idx="4"/>
          </p:nvPr>
        </p:nvSpPr>
        <p:spPr>
          <a:xfrm>
            <a:off x="5412731" y="2761381"/>
            <a:ext cx="4545413" cy="406157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EA71F2CC-C73A-0C45-AACA-7965FCA0B092}" type="datetimeFigureOut">
              <a:rPr lang="en-US" smtClean="0"/>
              <a:t>8/6/2026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7415FCC-FA00-3443-B8AD-A06226EC0DDB}" type="slidenum">
              <a:rPr lang="en-US" smtClean="0"/>
              <a:t>‹#›</a:t>
            </a:fld>
            <a:endParaRPr lang="en-US"/>
          </a:p>
        </p:txBody>
      </p:sp>
    </p:spTree>
    <p:extLst>
      <p:ext uri="{BB962C8B-B14F-4D97-AF65-F5344CB8AC3E}">
        <p14:creationId xmlns:p14="http://schemas.microsoft.com/office/powerpoint/2010/main" val="583194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EA71F2CC-C73A-0C45-AACA-7965FCA0B092}" type="datetimeFigureOut">
              <a:rPr lang="en-US" smtClean="0"/>
              <a:t>8/6/2026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7415FCC-FA00-3443-B8AD-A06226EC0DDB}" type="slidenum">
              <a:rPr lang="en-US" smtClean="0"/>
              <a:t>‹#›</a:t>
            </a:fld>
            <a:endParaRPr lang="en-US"/>
          </a:p>
        </p:txBody>
      </p:sp>
    </p:spTree>
    <p:extLst>
      <p:ext uri="{BB962C8B-B14F-4D97-AF65-F5344CB8AC3E}">
        <p14:creationId xmlns:p14="http://schemas.microsoft.com/office/powerpoint/2010/main" val="17760033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71F2CC-C73A-0C45-AACA-7965FCA0B092}" type="datetimeFigureOut">
              <a:rPr lang="en-US" smtClean="0"/>
              <a:t>8/6/2026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7415FCC-FA00-3443-B8AD-A06226EC0DDB}" type="slidenum">
              <a:rPr lang="en-US" smtClean="0"/>
              <a:t>‹#›</a:t>
            </a:fld>
            <a:endParaRPr lang="en-US"/>
          </a:p>
        </p:txBody>
      </p:sp>
    </p:spTree>
    <p:extLst>
      <p:ext uri="{BB962C8B-B14F-4D97-AF65-F5344CB8AC3E}">
        <p14:creationId xmlns:p14="http://schemas.microsoft.com/office/powerpoint/2010/main" val="35877448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en-GB"/>
              <a:t>Click to edit Master title style</a:t>
            </a:r>
            <a:endParaRPr lang="en-US" dirty="0"/>
          </a:p>
        </p:txBody>
      </p:sp>
      <p:sp>
        <p:nvSpPr>
          <p:cNvPr id="3" name="Content Placeholder 2"/>
          <p:cNvSpPr>
            <a:spLocks noGrp="1"/>
          </p:cNvSpPr>
          <p:nvPr>
            <p:ph idx="1"/>
          </p:nvPr>
        </p:nvSpPr>
        <p:spPr>
          <a:xfrm>
            <a:off x="4545413" y="1088455"/>
            <a:ext cx="5412730"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en-GB"/>
              <a:t>Click to edit Master text styles</a:t>
            </a:r>
          </a:p>
        </p:txBody>
      </p:sp>
      <p:sp>
        <p:nvSpPr>
          <p:cNvPr id="5" name="Date Placeholder 4"/>
          <p:cNvSpPr>
            <a:spLocks noGrp="1"/>
          </p:cNvSpPr>
          <p:nvPr>
            <p:ph type="dt" sz="half" idx="10"/>
          </p:nvPr>
        </p:nvSpPr>
        <p:spPr/>
        <p:txBody>
          <a:bodyPr/>
          <a:lstStyle/>
          <a:p>
            <a:fld id="{EA71F2CC-C73A-0C45-AACA-7965FCA0B092}" type="datetimeFigureOut">
              <a:rPr lang="en-US" smtClean="0"/>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415FCC-FA00-3443-B8AD-A06226EC0DDB}" type="slidenum">
              <a:rPr lang="en-US" smtClean="0"/>
              <a:t>‹#›</a:t>
            </a:fld>
            <a:endParaRPr lang="en-US"/>
          </a:p>
        </p:txBody>
      </p:sp>
    </p:spTree>
    <p:extLst>
      <p:ext uri="{BB962C8B-B14F-4D97-AF65-F5344CB8AC3E}">
        <p14:creationId xmlns:p14="http://schemas.microsoft.com/office/powerpoint/2010/main" val="35578654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en-GB"/>
              <a:t>Click to edit Master title style</a:t>
            </a:r>
            <a:endParaRPr lang="en-US" dirty="0"/>
          </a:p>
        </p:txBody>
      </p:sp>
      <p:sp>
        <p:nvSpPr>
          <p:cNvPr id="3" name="Picture Placeholder 2"/>
          <p:cNvSpPr>
            <a:spLocks noGrp="1" noChangeAspect="1"/>
          </p:cNvSpPr>
          <p:nvPr>
            <p:ph type="pic" idx="1"/>
          </p:nvPr>
        </p:nvSpPr>
        <p:spPr>
          <a:xfrm>
            <a:off x="4545413" y="1088455"/>
            <a:ext cx="5412730"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en-GB"/>
              <a:t>Click icon to add picture</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en-GB"/>
              <a:t>Click to edit Master text styles</a:t>
            </a:r>
          </a:p>
        </p:txBody>
      </p:sp>
      <p:sp>
        <p:nvSpPr>
          <p:cNvPr id="5" name="Date Placeholder 4"/>
          <p:cNvSpPr>
            <a:spLocks noGrp="1"/>
          </p:cNvSpPr>
          <p:nvPr>
            <p:ph type="dt" sz="half" idx="10"/>
          </p:nvPr>
        </p:nvSpPr>
        <p:spPr/>
        <p:txBody>
          <a:bodyPr/>
          <a:lstStyle/>
          <a:p>
            <a:fld id="{EA71F2CC-C73A-0C45-AACA-7965FCA0B092}" type="datetimeFigureOut">
              <a:rPr lang="en-US" smtClean="0"/>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415FCC-FA00-3443-B8AD-A06226EC0DDB}" type="slidenum">
              <a:rPr lang="en-US" smtClean="0"/>
              <a:t>‹#›</a:t>
            </a:fld>
            <a:endParaRPr lang="en-US"/>
          </a:p>
        </p:txBody>
      </p:sp>
    </p:spTree>
    <p:extLst>
      <p:ext uri="{BB962C8B-B14F-4D97-AF65-F5344CB8AC3E}">
        <p14:creationId xmlns:p14="http://schemas.microsoft.com/office/powerpoint/2010/main" val="37188485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35062" y="7006700"/>
            <a:ext cx="2405658" cy="402483"/>
          </a:xfrm>
          <a:prstGeom prst="rect">
            <a:avLst/>
          </a:prstGeom>
        </p:spPr>
        <p:txBody>
          <a:bodyPr vert="horz" lIns="91440" tIns="45720" rIns="91440" bIns="45720" rtlCol="0" anchor="ctr"/>
          <a:lstStyle>
            <a:lvl1pPr algn="l">
              <a:defRPr sz="1323">
                <a:solidFill>
                  <a:schemeClr val="tx1">
                    <a:tint val="82000"/>
                  </a:schemeClr>
                </a:solidFill>
              </a:defRPr>
            </a:lvl1pPr>
          </a:lstStyle>
          <a:p>
            <a:fld id="{EA71F2CC-C73A-0C45-AACA-7965FCA0B092}" type="datetimeFigureOut">
              <a:rPr lang="en-US" smtClean="0"/>
              <a:t>8/6/2026</a:t>
            </a:fld>
            <a:endParaRPr lang="en-US"/>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91440" tIns="45720" rIns="91440" bIns="45720" rtlCol="0" anchor="ctr"/>
          <a:lstStyle>
            <a:lvl1pPr algn="ctr">
              <a:defRPr sz="1323">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7551093" y="7006700"/>
            <a:ext cx="2405658" cy="402483"/>
          </a:xfrm>
          <a:prstGeom prst="rect">
            <a:avLst/>
          </a:prstGeom>
        </p:spPr>
        <p:txBody>
          <a:bodyPr vert="horz" lIns="91440" tIns="45720" rIns="91440" bIns="45720" rtlCol="0" anchor="ctr"/>
          <a:lstStyle>
            <a:lvl1pPr algn="r">
              <a:defRPr sz="1323">
                <a:solidFill>
                  <a:schemeClr val="tx1">
                    <a:tint val="82000"/>
                  </a:schemeClr>
                </a:solidFill>
              </a:defRPr>
            </a:lvl1pPr>
          </a:lstStyle>
          <a:p>
            <a:fld id="{07415FCC-FA00-3443-B8AD-A06226EC0DDB}" type="slidenum">
              <a:rPr lang="en-US" smtClean="0"/>
              <a:t>‹#›</a:t>
            </a:fld>
            <a:endParaRPr lang="en-US"/>
          </a:p>
        </p:txBody>
      </p:sp>
    </p:spTree>
    <p:extLst>
      <p:ext uri="{BB962C8B-B14F-4D97-AF65-F5344CB8AC3E}">
        <p14:creationId xmlns:p14="http://schemas.microsoft.com/office/powerpoint/2010/main" val="17647252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jpg"/></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7" Type="http://schemas.openxmlformats.org/officeDocument/2006/relationships/image" Target="../media/image12.jp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jpg"/><Relationship Id="rId5" Type="http://schemas.openxmlformats.org/officeDocument/2006/relationships/image" Target="../media/image11.png"/><Relationship Id="rId4" Type="http://schemas.openxmlformats.org/officeDocument/2006/relationships/image" Target="../media/image10.jpg"/></Relationships>
</file>

<file path=ppt/slides/_rels/slide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2985AD6D-662F-B643-99D8-0E039E767837}"/>
              </a:ext>
            </a:extLst>
          </p:cNvPr>
          <p:cNvSpPr/>
          <p:nvPr/>
        </p:nvSpPr>
        <p:spPr>
          <a:xfrm>
            <a:off x="164123" y="152400"/>
            <a:ext cx="10363200" cy="7244862"/>
          </a:xfrm>
          <a:prstGeom prst="roundRect">
            <a:avLst>
              <a:gd name="adj" fmla="val 2104"/>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ounded Rectangle 1">
            <a:extLst>
              <a:ext uri="{FF2B5EF4-FFF2-40B4-BE49-F238E27FC236}">
                <a16:creationId xmlns:a16="http://schemas.microsoft.com/office/drawing/2014/main" id="{FE40AB1E-CFE8-F2F2-EE90-0C04EAB7BD31}"/>
              </a:ext>
            </a:extLst>
          </p:cNvPr>
          <p:cNvSpPr/>
          <p:nvPr/>
        </p:nvSpPr>
        <p:spPr>
          <a:xfrm>
            <a:off x="164123" y="152400"/>
            <a:ext cx="10363200" cy="7244862"/>
          </a:xfrm>
          <a:prstGeom prst="roundRect">
            <a:avLst>
              <a:gd name="adj" fmla="val 2104"/>
            </a:avLst>
          </a:prstGeom>
          <a:blipFill>
            <a:blip r:embed="rId3">
              <a:alphaModFix amt="52000"/>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black and white sign with white letters&#10;&#10;AI-generated content may be incorrect.">
            <a:extLst>
              <a:ext uri="{FF2B5EF4-FFF2-40B4-BE49-F238E27FC236}">
                <a16:creationId xmlns:a16="http://schemas.microsoft.com/office/drawing/2014/main" id="{2AF755AA-4096-9761-00FD-9DC8B6B4BC66}"/>
              </a:ext>
            </a:extLst>
          </p:cNvPr>
          <p:cNvPicPr>
            <a:picLocks noChangeAspect="1"/>
          </p:cNvPicPr>
          <p:nvPr/>
        </p:nvPicPr>
        <p:blipFill>
          <a:blip r:embed="rId4">
            <a:alphaModFix amt="31000"/>
          </a:blip>
          <a:stretch>
            <a:fillRect/>
          </a:stretch>
        </p:blipFill>
        <p:spPr>
          <a:xfrm>
            <a:off x="464518" y="1273035"/>
            <a:ext cx="5608707" cy="2876672"/>
          </a:xfrm>
          <a:prstGeom prst="rect">
            <a:avLst/>
          </a:prstGeom>
        </p:spPr>
      </p:pic>
      <p:pic>
        <p:nvPicPr>
          <p:cNvPr id="7" name="Picture 6" descr="A black and red logo&#10;&#10;AI-generated content may be incorrect.">
            <a:extLst>
              <a:ext uri="{FF2B5EF4-FFF2-40B4-BE49-F238E27FC236}">
                <a16:creationId xmlns:a16="http://schemas.microsoft.com/office/drawing/2014/main" id="{15C7D493-42F9-68CE-7019-63DEE47DBF65}"/>
              </a:ext>
            </a:extLst>
          </p:cNvPr>
          <p:cNvPicPr>
            <a:picLocks noChangeAspect="1"/>
          </p:cNvPicPr>
          <p:nvPr/>
        </p:nvPicPr>
        <p:blipFill>
          <a:blip r:embed="rId5"/>
          <a:stretch>
            <a:fillRect/>
          </a:stretch>
        </p:blipFill>
        <p:spPr>
          <a:xfrm>
            <a:off x="7638745" y="503237"/>
            <a:ext cx="2565400" cy="762000"/>
          </a:xfrm>
          <a:prstGeom prst="rect">
            <a:avLst/>
          </a:prstGeom>
        </p:spPr>
      </p:pic>
      <p:sp>
        <p:nvSpPr>
          <p:cNvPr id="16" name="Title 2">
            <a:extLst>
              <a:ext uri="{FF2B5EF4-FFF2-40B4-BE49-F238E27FC236}">
                <a16:creationId xmlns:a16="http://schemas.microsoft.com/office/drawing/2014/main" id="{1004C633-CA62-9C9F-4307-E6918041004C}"/>
              </a:ext>
            </a:extLst>
          </p:cNvPr>
          <p:cNvSpPr txBox="1">
            <a:spLocks/>
          </p:cNvSpPr>
          <p:nvPr/>
        </p:nvSpPr>
        <p:spPr>
          <a:xfrm>
            <a:off x="892096" y="6152581"/>
            <a:ext cx="2461532" cy="745760"/>
          </a:xfrm>
          <a:prstGeom prst="rect">
            <a:avLst/>
          </a:prstGeom>
        </p:spPr>
        <p:txBody>
          <a:bodyPr lIns="0" tIns="0" rIns="0" bIns="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lnSpc>
                <a:spcPts val="1600"/>
              </a:lnSpc>
            </a:pPr>
            <a:r>
              <a:rPr lang="en-US" sz="1400" dirty="0">
                <a:solidFill>
                  <a:schemeClr val="bg1"/>
                </a:solidFill>
                <a:latin typeface="Roboto Medium" panose="02000000000000000000" pitchFamily="2" charset="0"/>
                <a:ea typeface="Roboto Medium" panose="02000000000000000000" pitchFamily="2" charset="0"/>
                <a:cs typeface="Roboto Medium" panose="02000000000000000000" pitchFamily="2" charset="0"/>
              </a:rPr>
              <a:t>Unit </a:t>
            </a:r>
            <a:r>
              <a:rPr lang="en-US" sz="1400">
                <a:solidFill>
                  <a:schemeClr val="bg1"/>
                </a:solidFill>
                <a:latin typeface="Roboto Medium" panose="02000000000000000000" pitchFamily="2" charset="0"/>
                <a:ea typeface="Roboto Medium" panose="02000000000000000000" pitchFamily="2" charset="0"/>
                <a:cs typeface="Roboto Medium" panose="02000000000000000000" pitchFamily="2" charset="0"/>
              </a:rPr>
              <a:t>A2 Second </a:t>
            </a:r>
            <a:r>
              <a:rPr lang="en-US" sz="1400" dirty="0">
                <a:solidFill>
                  <a:schemeClr val="bg1"/>
                </a:solidFill>
                <a:latin typeface="Roboto Medium" panose="02000000000000000000" pitchFamily="2" charset="0"/>
                <a:ea typeface="Roboto Medium" panose="02000000000000000000" pitchFamily="2" charset="0"/>
                <a:cs typeface="Roboto Medium" panose="02000000000000000000" pitchFamily="2" charset="0"/>
              </a:rPr>
              <a:t>Floor</a:t>
            </a:r>
          </a:p>
          <a:p>
            <a:pPr algn="r">
              <a:lnSpc>
                <a:spcPts val="1600"/>
              </a:lnSpc>
            </a:pPr>
            <a:r>
              <a:rPr lang="en-US" sz="1400" dirty="0">
                <a:solidFill>
                  <a:schemeClr val="bg1"/>
                </a:solidFill>
                <a:latin typeface="Roboto Medium" panose="02000000000000000000" pitchFamily="2" charset="0"/>
                <a:ea typeface="Roboto Medium" panose="02000000000000000000" pitchFamily="2" charset="0"/>
                <a:cs typeface="Roboto Medium" panose="02000000000000000000" pitchFamily="2" charset="0"/>
              </a:rPr>
              <a:t>Offley Works</a:t>
            </a:r>
            <a:br>
              <a:rPr lang="en-US" sz="1400" dirty="0">
                <a:solidFill>
                  <a:schemeClr val="bg1"/>
                </a:solidFill>
                <a:latin typeface="Roboto Medium" panose="02000000000000000000" pitchFamily="2" charset="0"/>
                <a:ea typeface="Roboto Medium" panose="02000000000000000000" pitchFamily="2" charset="0"/>
                <a:cs typeface="Roboto Medium" panose="02000000000000000000" pitchFamily="2" charset="0"/>
              </a:rPr>
            </a:br>
            <a:r>
              <a:rPr lang="en-US" sz="1400" dirty="0">
                <a:solidFill>
                  <a:schemeClr val="bg1"/>
                </a:solidFill>
                <a:latin typeface="Roboto Medium" panose="02000000000000000000" pitchFamily="2" charset="0"/>
                <a:ea typeface="Roboto Medium" panose="02000000000000000000" pitchFamily="2" charset="0"/>
                <a:cs typeface="Roboto Medium" panose="02000000000000000000" pitchFamily="2" charset="0"/>
              </a:rPr>
              <a:t>Pickle Mews</a:t>
            </a:r>
            <a:br>
              <a:rPr lang="en-US" sz="1400" dirty="0">
                <a:solidFill>
                  <a:schemeClr val="bg1"/>
                </a:solidFill>
                <a:latin typeface="Roboto Medium" panose="02000000000000000000" pitchFamily="2" charset="0"/>
                <a:ea typeface="Roboto Medium" panose="02000000000000000000" pitchFamily="2" charset="0"/>
                <a:cs typeface="Roboto Medium" panose="02000000000000000000" pitchFamily="2" charset="0"/>
              </a:rPr>
            </a:br>
            <a:r>
              <a:rPr lang="en-US" sz="1400" dirty="0">
                <a:solidFill>
                  <a:schemeClr val="bg1"/>
                </a:solidFill>
                <a:latin typeface="Roboto Medium" panose="02000000000000000000" pitchFamily="2" charset="0"/>
                <a:ea typeface="Roboto Medium" panose="02000000000000000000" pitchFamily="2" charset="0"/>
                <a:cs typeface="Roboto Medium" panose="02000000000000000000" pitchFamily="2" charset="0"/>
              </a:rPr>
              <a:t>Oval, London, SW9 0FJ</a:t>
            </a:r>
          </a:p>
        </p:txBody>
      </p:sp>
      <p:sp>
        <p:nvSpPr>
          <p:cNvPr id="18" name="Rectangle 17">
            <a:extLst>
              <a:ext uri="{FF2B5EF4-FFF2-40B4-BE49-F238E27FC236}">
                <a16:creationId xmlns:a16="http://schemas.microsoft.com/office/drawing/2014/main" id="{C7598084-385C-5F04-1F4E-C4C3A21D7948}"/>
              </a:ext>
            </a:extLst>
          </p:cNvPr>
          <p:cNvSpPr/>
          <p:nvPr/>
        </p:nvSpPr>
        <p:spPr>
          <a:xfrm>
            <a:off x="3438238" y="4948518"/>
            <a:ext cx="2634987" cy="2085328"/>
          </a:xfrm>
          <a:prstGeom prst="rect">
            <a:avLst/>
          </a:prstGeom>
          <a:blipFill dpi="0" rotWithShape="1">
            <a:blip r:embed="rId6"/>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black screen with a black background&#10;&#10;AI-generated content may be incorrect.">
            <a:extLst>
              <a:ext uri="{FF2B5EF4-FFF2-40B4-BE49-F238E27FC236}">
                <a16:creationId xmlns:a16="http://schemas.microsoft.com/office/drawing/2014/main" id="{32B47089-BB2D-B987-F62A-A5AC6D6C7509}"/>
              </a:ext>
            </a:extLst>
          </p:cNvPr>
          <p:cNvPicPr>
            <a:picLocks noChangeAspect="1"/>
          </p:cNvPicPr>
          <p:nvPr/>
        </p:nvPicPr>
        <p:blipFill>
          <a:blip r:embed="rId7"/>
          <a:srcRect/>
          <a:stretch>
            <a:fillRect/>
          </a:stretch>
        </p:blipFill>
        <p:spPr>
          <a:xfrm>
            <a:off x="6073225" y="4943676"/>
            <a:ext cx="4130919" cy="1342964"/>
          </a:xfrm>
          <a:prstGeom prst="rect">
            <a:avLst/>
          </a:prstGeom>
        </p:spPr>
      </p:pic>
      <p:sp>
        <p:nvSpPr>
          <p:cNvPr id="14" name="Title 2">
            <a:extLst>
              <a:ext uri="{FF2B5EF4-FFF2-40B4-BE49-F238E27FC236}">
                <a16:creationId xmlns:a16="http://schemas.microsoft.com/office/drawing/2014/main" id="{72D279C8-9665-65AA-AF7F-0F9C623B3709}"/>
              </a:ext>
            </a:extLst>
          </p:cNvPr>
          <p:cNvSpPr txBox="1">
            <a:spLocks/>
          </p:cNvSpPr>
          <p:nvPr/>
        </p:nvSpPr>
        <p:spPr>
          <a:xfrm>
            <a:off x="6351132" y="5252251"/>
            <a:ext cx="3533342" cy="476196"/>
          </a:xfrm>
          <a:prstGeom prst="rect">
            <a:avLst/>
          </a:prstGeom>
        </p:spPr>
        <p:txBody>
          <a:bodyPr lIns="0" tIns="0" rIns="0" bIns="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2800"/>
              </a:lnSpc>
            </a:pPr>
            <a:r>
              <a:rPr lang="en-US" sz="3400" dirty="0">
                <a:solidFill>
                  <a:schemeClr val="bg1"/>
                </a:solidFill>
                <a:latin typeface="Roboto Medium" panose="02000000000000000000" pitchFamily="2" charset="0"/>
                <a:ea typeface="Roboto Medium" panose="02000000000000000000" pitchFamily="2" charset="0"/>
                <a:cs typeface="Roboto Medium" panose="02000000000000000000" pitchFamily="2" charset="0"/>
              </a:rPr>
              <a:t>A2 Offley Works</a:t>
            </a:r>
          </a:p>
        </p:txBody>
      </p:sp>
      <p:sp>
        <p:nvSpPr>
          <p:cNvPr id="13" name="Title 2">
            <a:extLst>
              <a:ext uri="{FF2B5EF4-FFF2-40B4-BE49-F238E27FC236}">
                <a16:creationId xmlns:a16="http://schemas.microsoft.com/office/drawing/2014/main" id="{B1E90C06-2128-E85E-C16A-2CC919C29BAA}"/>
              </a:ext>
            </a:extLst>
          </p:cNvPr>
          <p:cNvSpPr txBox="1">
            <a:spLocks/>
          </p:cNvSpPr>
          <p:nvPr/>
        </p:nvSpPr>
        <p:spPr>
          <a:xfrm>
            <a:off x="6351132" y="5722898"/>
            <a:ext cx="3533342" cy="476196"/>
          </a:xfrm>
          <a:prstGeom prst="rect">
            <a:avLst/>
          </a:prstGeom>
        </p:spPr>
        <p:txBody>
          <a:bodyPr lIns="0" tIns="0" rIns="0" bIns="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2800"/>
              </a:lnSpc>
            </a:pPr>
            <a:r>
              <a:rPr lang="en-US" sz="2400" dirty="0">
                <a:solidFill>
                  <a:srgbClr val="ED1B34"/>
                </a:solidFill>
                <a:latin typeface="Roboto" panose="02000000000000000000" pitchFamily="2" charset="0"/>
                <a:ea typeface="Roboto" panose="02000000000000000000" pitchFamily="2" charset="0"/>
                <a:cs typeface="Roboto" panose="02000000000000000000" pitchFamily="2" charset="0"/>
              </a:rPr>
              <a:t>Second Floor Office</a:t>
            </a:r>
          </a:p>
        </p:txBody>
      </p:sp>
      <p:pic>
        <p:nvPicPr>
          <p:cNvPr id="9" name="Picture 8" descr="A red square with white dots&#10;&#10;AI-generated content may be incorrect.">
            <a:extLst>
              <a:ext uri="{FF2B5EF4-FFF2-40B4-BE49-F238E27FC236}">
                <a16:creationId xmlns:a16="http://schemas.microsoft.com/office/drawing/2014/main" id="{373FD0F3-E718-C1B1-5B34-897908A24AAE}"/>
              </a:ext>
            </a:extLst>
          </p:cNvPr>
          <p:cNvPicPr>
            <a:picLocks noChangeAspect="1"/>
          </p:cNvPicPr>
          <p:nvPr/>
        </p:nvPicPr>
        <p:blipFill>
          <a:blip r:embed="rId8"/>
          <a:stretch>
            <a:fillRect/>
          </a:stretch>
        </p:blipFill>
        <p:spPr>
          <a:xfrm>
            <a:off x="6068991" y="6286640"/>
            <a:ext cx="4136319" cy="747206"/>
          </a:xfrm>
          <a:prstGeom prst="rect">
            <a:avLst/>
          </a:prstGeom>
        </p:spPr>
      </p:pic>
      <p:sp>
        <p:nvSpPr>
          <p:cNvPr id="15" name="Title 2">
            <a:extLst>
              <a:ext uri="{FF2B5EF4-FFF2-40B4-BE49-F238E27FC236}">
                <a16:creationId xmlns:a16="http://schemas.microsoft.com/office/drawing/2014/main" id="{FCBC6FBC-C5AC-C512-0E92-3F94263C12FF}"/>
              </a:ext>
            </a:extLst>
          </p:cNvPr>
          <p:cNvSpPr txBox="1">
            <a:spLocks/>
          </p:cNvSpPr>
          <p:nvPr/>
        </p:nvSpPr>
        <p:spPr>
          <a:xfrm>
            <a:off x="6351132" y="6422145"/>
            <a:ext cx="3533342" cy="476196"/>
          </a:xfrm>
          <a:prstGeom prst="rect">
            <a:avLst/>
          </a:prstGeom>
        </p:spPr>
        <p:txBody>
          <a:bodyPr lIns="0" tIns="0" rIns="0" bIns="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1800"/>
              </a:lnSpc>
            </a:pPr>
            <a:r>
              <a:rPr lang="en-US" sz="1600" dirty="0">
                <a:solidFill>
                  <a:schemeClr val="bg1"/>
                </a:solidFill>
                <a:latin typeface="Roboto Medium" panose="02000000000000000000" pitchFamily="2" charset="0"/>
                <a:ea typeface="Roboto Medium" panose="02000000000000000000" pitchFamily="2" charset="0"/>
                <a:cs typeface="Roboto Medium" panose="02000000000000000000" pitchFamily="2" charset="0"/>
              </a:rPr>
              <a:t>2,368 sq ft   |  245 sq m</a:t>
            </a:r>
          </a:p>
          <a:p>
            <a:pPr>
              <a:lnSpc>
                <a:spcPts val="1800"/>
              </a:lnSpc>
            </a:pPr>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Second floor office to let in creative development</a:t>
            </a:r>
          </a:p>
        </p:txBody>
      </p:sp>
      <p:pic>
        <p:nvPicPr>
          <p:cNvPr id="3" name="Picture 2">
            <a:extLst>
              <a:ext uri="{FF2B5EF4-FFF2-40B4-BE49-F238E27FC236}">
                <a16:creationId xmlns:a16="http://schemas.microsoft.com/office/drawing/2014/main" id="{0E2D83CF-6634-C66D-65C4-633EE15D85B7}"/>
              </a:ext>
            </a:extLst>
          </p:cNvPr>
          <p:cNvPicPr>
            <a:picLocks noChangeAspect="1"/>
          </p:cNvPicPr>
          <p:nvPr/>
        </p:nvPicPr>
        <p:blipFill>
          <a:blip r:embed="rId9"/>
          <a:stretch>
            <a:fillRect/>
          </a:stretch>
        </p:blipFill>
        <p:spPr>
          <a:xfrm>
            <a:off x="3438238" y="4943675"/>
            <a:ext cx="2639221" cy="2184167"/>
          </a:xfrm>
          <a:prstGeom prst="rect">
            <a:avLst/>
          </a:prstGeom>
        </p:spPr>
      </p:pic>
    </p:spTree>
    <p:extLst>
      <p:ext uri="{BB962C8B-B14F-4D97-AF65-F5344CB8AC3E}">
        <p14:creationId xmlns:p14="http://schemas.microsoft.com/office/powerpoint/2010/main" val="37996377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857DCB-5BF0-FAC3-F419-2662D04D158C}"/>
            </a:ext>
          </a:extLst>
        </p:cNvPr>
        <p:cNvGrpSpPr/>
        <p:nvPr/>
      </p:nvGrpSpPr>
      <p:grpSpPr>
        <a:xfrm>
          <a:off x="0" y="0"/>
          <a:ext cx="0" cy="0"/>
          <a:chOff x="0" y="0"/>
          <a:chExt cx="0" cy="0"/>
        </a:xfrm>
      </p:grpSpPr>
      <p:pic>
        <p:nvPicPr>
          <p:cNvPr id="5" name="Content Placeholder 4" descr="A black background with a black square&#10;&#10;AI-generated content may be incorrect.">
            <a:extLst>
              <a:ext uri="{FF2B5EF4-FFF2-40B4-BE49-F238E27FC236}">
                <a16:creationId xmlns:a16="http://schemas.microsoft.com/office/drawing/2014/main" id="{4A99ED0B-A756-A952-2E80-F3DC8342D5DA}"/>
              </a:ext>
            </a:extLst>
          </p:cNvPr>
          <p:cNvPicPr>
            <a:picLocks noGrp="1" noChangeAspect="1"/>
          </p:cNvPicPr>
          <p:nvPr>
            <p:ph idx="1"/>
          </p:nvPr>
        </p:nvPicPr>
        <p:blipFill>
          <a:blip r:embed="rId2"/>
          <a:stretch>
            <a:fillRect/>
          </a:stretch>
        </p:blipFill>
        <p:spPr>
          <a:xfrm>
            <a:off x="160091" y="166770"/>
            <a:ext cx="10371631" cy="7226135"/>
          </a:xfrm>
        </p:spPr>
      </p:pic>
      <p:cxnSp>
        <p:nvCxnSpPr>
          <p:cNvPr id="17" name="Straight Connector 16">
            <a:extLst>
              <a:ext uri="{FF2B5EF4-FFF2-40B4-BE49-F238E27FC236}">
                <a16:creationId xmlns:a16="http://schemas.microsoft.com/office/drawing/2014/main" id="{9CE3F926-2591-0F9C-1AE3-FA99111774DA}"/>
              </a:ext>
            </a:extLst>
          </p:cNvPr>
          <p:cNvCxnSpPr>
            <a:cxnSpLocks/>
          </p:cNvCxnSpPr>
          <p:nvPr/>
        </p:nvCxnSpPr>
        <p:spPr>
          <a:xfrm>
            <a:off x="568960" y="1473200"/>
            <a:ext cx="4153573" cy="0"/>
          </a:xfrm>
          <a:prstGeom prst="line">
            <a:avLst/>
          </a:prstGeom>
          <a:ln w="19050" cap="rnd">
            <a:solidFill>
              <a:srgbClr val="ED1B34"/>
            </a:solidFill>
            <a:prstDash val="sysDash"/>
            <a:round/>
          </a:ln>
        </p:spPr>
        <p:style>
          <a:lnRef idx="2">
            <a:schemeClr val="accent1"/>
          </a:lnRef>
          <a:fillRef idx="0">
            <a:schemeClr val="accent1"/>
          </a:fillRef>
          <a:effectRef idx="1">
            <a:schemeClr val="accent1"/>
          </a:effectRef>
          <a:fontRef idx="minor">
            <a:schemeClr val="tx1"/>
          </a:fontRef>
        </p:style>
      </p:cxnSp>
      <p:sp>
        <p:nvSpPr>
          <p:cNvPr id="18" name="Title 1">
            <a:extLst>
              <a:ext uri="{FF2B5EF4-FFF2-40B4-BE49-F238E27FC236}">
                <a16:creationId xmlns:a16="http://schemas.microsoft.com/office/drawing/2014/main" id="{FF7035B3-BD8F-6CA4-3506-57FC70C57EAA}"/>
              </a:ext>
            </a:extLst>
          </p:cNvPr>
          <p:cNvSpPr>
            <a:spLocks noGrp="1"/>
          </p:cNvSpPr>
          <p:nvPr>
            <p:ph type="title"/>
          </p:nvPr>
        </p:nvSpPr>
        <p:spPr>
          <a:xfrm>
            <a:off x="546382" y="775874"/>
            <a:ext cx="4176151" cy="548641"/>
          </a:xfrm>
        </p:spPr>
        <p:txBody>
          <a:bodyPr lIns="0" tIns="0" rIns="0" bIns="0">
            <a:normAutofit fontScale="90000"/>
          </a:bodyPr>
          <a:lstStyle/>
          <a:p>
            <a:pPr>
              <a:lnSpc>
                <a:spcPts val="2440"/>
              </a:lnSpc>
              <a:spcAft>
                <a:spcPts val="600"/>
              </a:spcAft>
            </a:pPr>
            <a:r>
              <a:rPr lang="en-US" sz="2800" dirty="0">
                <a:latin typeface="Roboto Medium" panose="02000000000000000000" pitchFamily="2" charset="0"/>
                <a:ea typeface="Roboto Medium" panose="02000000000000000000" pitchFamily="2" charset="0"/>
                <a:cs typeface="Roboto Medium" panose="02000000000000000000" pitchFamily="2" charset="0"/>
              </a:rPr>
              <a:t>A2 Offley Works</a:t>
            </a:r>
            <a:br>
              <a:rPr lang="en-US" sz="2800" dirty="0">
                <a:latin typeface="Roboto" panose="02000000000000000000" pitchFamily="2" charset="0"/>
                <a:ea typeface="Roboto" panose="02000000000000000000" pitchFamily="2" charset="0"/>
                <a:cs typeface="Roboto" panose="02000000000000000000" pitchFamily="2" charset="0"/>
              </a:rPr>
            </a:br>
            <a:r>
              <a:rPr lang="en-US" sz="2000" spc="20" dirty="0">
                <a:solidFill>
                  <a:srgbClr val="ED1B34"/>
                </a:solidFill>
                <a:latin typeface="Roboto" panose="02000000000000000000" pitchFamily="2" charset="0"/>
                <a:ea typeface="Roboto" panose="02000000000000000000" pitchFamily="2" charset="0"/>
                <a:cs typeface="Roboto" panose="02000000000000000000" pitchFamily="2" charset="0"/>
              </a:rPr>
              <a:t>Office In Creative Development</a:t>
            </a:r>
            <a:endParaRPr lang="en-US" sz="2000" dirty="0">
              <a:solidFill>
                <a:srgbClr val="ED1B34"/>
              </a:solidFill>
              <a:latin typeface="Roboto" panose="02000000000000000000" pitchFamily="2" charset="0"/>
              <a:ea typeface="Roboto" panose="02000000000000000000" pitchFamily="2" charset="0"/>
              <a:cs typeface="Roboto" panose="02000000000000000000" pitchFamily="2" charset="0"/>
            </a:endParaRPr>
          </a:p>
        </p:txBody>
      </p:sp>
      <p:sp>
        <p:nvSpPr>
          <p:cNvPr id="20" name="TextBox 19">
            <a:extLst>
              <a:ext uri="{FF2B5EF4-FFF2-40B4-BE49-F238E27FC236}">
                <a16:creationId xmlns:a16="http://schemas.microsoft.com/office/drawing/2014/main" id="{45FA1F84-8D66-B068-8CFD-F2464962B56E}"/>
              </a:ext>
            </a:extLst>
          </p:cNvPr>
          <p:cNvSpPr txBox="1"/>
          <p:nvPr/>
        </p:nvSpPr>
        <p:spPr>
          <a:xfrm>
            <a:off x="546382" y="1731136"/>
            <a:ext cx="3890150" cy="5268109"/>
          </a:xfrm>
          <a:prstGeom prst="rect">
            <a:avLst/>
          </a:prstGeom>
          <a:noFill/>
        </p:spPr>
        <p:txBody>
          <a:bodyPr wrap="square" lIns="0" tIns="0" rIns="0" bIns="0" rtlCol="0">
            <a:spAutoFit/>
          </a:bodyPr>
          <a:lstStyle/>
          <a:p>
            <a:pPr>
              <a:lnSpc>
                <a:spcPts val="1440"/>
              </a:lnSpc>
              <a:spcAft>
                <a:spcPts val="600"/>
              </a:spcAft>
              <a:buSzPct val="89000"/>
            </a:pPr>
            <a:r>
              <a:rPr lang="en-US" sz="1400" b="1" dirty="0">
                <a:latin typeface="Roboto Medium" panose="02000000000000000000" pitchFamily="2" charset="0"/>
                <a:ea typeface="Roboto Medium" panose="02000000000000000000" pitchFamily="2" charset="0"/>
                <a:cs typeface="Roboto Medium" panose="02000000000000000000" pitchFamily="2" charset="0"/>
              </a:rPr>
              <a:t>Location</a:t>
            </a:r>
          </a:p>
          <a:p>
            <a:pPr algn="just"/>
            <a:r>
              <a:rPr lang="en-GB" sz="1100" dirty="0">
                <a:latin typeface="Roboto" panose="02000000000000000000" pitchFamily="2" charset="0"/>
                <a:ea typeface="Roboto" panose="02000000000000000000" pitchFamily="2" charset="0"/>
                <a:cs typeface="Roboto" panose="02000000000000000000" pitchFamily="2" charset="0"/>
              </a:rPr>
              <a:t>Offley Works is located between Clapham Road and Brixton Road, close to the main crossroads junction at Kennington Park and within a very short walk of Oval Underground station (Northern line). Block C is on the eastern side of the site with access direct from Offley Road and from the Clapham Road entrance to Pickle Mews.</a:t>
            </a:r>
          </a:p>
          <a:p>
            <a:pPr algn="just"/>
            <a:r>
              <a:rPr lang="en-GB" sz="1100" dirty="0">
                <a:latin typeface="Roboto" panose="02000000000000000000" pitchFamily="2" charset="0"/>
                <a:ea typeface="Roboto" panose="02000000000000000000" pitchFamily="2" charset="0"/>
                <a:cs typeface="Roboto" panose="02000000000000000000" pitchFamily="2" charset="0"/>
              </a:rPr>
              <a:t> </a:t>
            </a:r>
          </a:p>
          <a:p>
            <a:pPr algn="just"/>
            <a:r>
              <a:rPr lang="en-GB" sz="1100" dirty="0">
                <a:latin typeface="Roboto" panose="02000000000000000000" pitchFamily="2" charset="0"/>
                <a:ea typeface="Roboto" panose="02000000000000000000" pitchFamily="2" charset="0"/>
                <a:cs typeface="Roboto" panose="02000000000000000000" pitchFamily="2" charset="0"/>
              </a:rPr>
              <a:t>The development comprises a mixed commercial and residential regeneration of this former pickling factory complex, with a central communal courtyard and restaurant/café.</a:t>
            </a:r>
          </a:p>
          <a:p>
            <a:pPr algn="just"/>
            <a:endParaRPr lang="en-US" sz="1200" dirty="0">
              <a:latin typeface="Roboto Medium" panose="02000000000000000000" pitchFamily="2" charset="0"/>
              <a:ea typeface="Roboto Medium" panose="02000000000000000000" pitchFamily="2" charset="0"/>
              <a:cs typeface="Roboto Medium" panose="02000000000000000000" pitchFamily="2" charset="0"/>
            </a:endParaRPr>
          </a:p>
          <a:p>
            <a:pPr>
              <a:lnSpc>
                <a:spcPts val="1440"/>
              </a:lnSpc>
              <a:spcAft>
                <a:spcPts val="600"/>
              </a:spcAft>
              <a:buSzPct val="89000"/>
            </a:pPr>
            <a:r>
              <a:rPr lang="en-US" sz="1400" b="1" dirty="0">
                <a:latin typeface="Roboto Medium" panose="02000000000000000000" pitchFamily="2" charset="0"/>
                <a:ea typeface="Roboto Medium" panose="02000000000000000000" pitchFamily="2" charset="0"/>
                <a:cs typeface="Roboto Medium" panose="02000000000000000000" pitchFamily="2" charset="0"/>
              </a:rPr>
              <a:t>Description</a:t>
            </a:r>
          </a:p>
          <a:p>
            <a:pPr algn="just"/>
            <a:r>
              <a:rPr lang="en-GB" sz="1100" dirty="0">
                <a:latin typeface="Roboto" panose="02000000000000000000" pitchFamily="2" charset="0"/>
                <a:ea typeface="Roboto" panose="02000000000000000000" pitchFamily="2" charset="0"/>
                <a:cs typeface="Roboto" panose="02000000000000000000" pitchFamily="2" charset="0"/>
              </a:rPr>
              <a:t>Block A second floor comprises a fully refurbished contemporary office and the available accommodation comprises approximately 2,368 sq ft (245 sqm), arranged </a:t>
            </a:r>
            <a:r>
              <a:rPr lang="en-GB" sz="1100">
                <a:latin typeface="Roboto" panose="02000000000000000000" pitchFamily="2" charset="0"/>
                <a:ea typeface="Roboto" panose="02000000000000000000" pitchFamily="2" charset="0"/>
                <a:cs typeface="Roboto" panose="02000000000000000000" pitchFamily="2" charset="0"/>
              </a:rPr>
              <a:t>as two </a:t>
            </a:r>
            <a:r>
              <a:rPr lang="en-GB" sz="1100" dirty="0">
                <a:latin typeface="Roboto" panose="02000000000000000000" pitchFamily="2" charset="0"/>
                <a:ea typeface="Roboto" panose="02000000000000000000" pitchFamily="2" charset="0"/>
                <a:cs typeface="Roboto" panose="02000000000000000000" pitchFamily="2" charset="0"/>
              </a:rPr>
              <a:t>main open plan area and three meeting rooms  plus kitchen. Excellent natural light, with windows along two sides, overlooking the central courtyard.</a:t>
            </a:r>
          </a:p>
          <a:p>
            <a:pPr algn="just"/>
            <a:r>
              <a:rPr lang="en-GB" sz="1100" dirty="0">
                <a:latin typeface="Roboto" panose="02000000000000000000" pitchFamily="2" charset="0"/>
                <a:ea typeface="Roboto" panose="02000000000000000000" pitchFamily="2" charset="0"/>
                <a:cs typeface="Roboto" panose="02000000000000000000" pitchFamily="2" charset="0"/>
              </a:rPr>
              <a:t> </a:t>
            </a:r>
          </a:p>
          <a:p>
            <a:pPr algn="just"/>
            <a:r>
              <a:rPr lang="en-GB" sz="1100" dirty="0">
                <a:latin typeface="Roboto" panose="02000000000000000000" pitchFamily="2" charset="0"/>
                <a:ea typeface="Roboto" panose="02000000000000000000" pitchFamily="2" charset="0"/>
                <a:cs typeface="Roboto" panose="02000000000000000000" pitchFamily="2" charset="0"/>
              </a:rPr>
              <a:t>The courtyard café provides a central focal point for tenants within the development to promote flexible working and co-operation between occupiers and also has free Wi-Fi access together with a variety of food and drink offerings.</a:t>
            </a:r>
          </a:p>
          <a:p>
            <a:pPr algn="just"/>
            <a:r>
              <a:rPr lang="en-GB" sz="1100" dirty="0">
                <a:latin typeface="Roboto" panose="02000000000000000000" pitchFamily="2" charset="0"/>
                <a:ea typeface="Roboto" panose="02000000000000000000" pitchFamily="2" charset="0"/>
                <a:cs typeface="Roboto" panose="02000000000000000000" pitchFamily="2" charset="0"/>
              </a:rPr>
              <a:t> </a:t>
            </a:r>
          </a:p>
          <a:p>
            <a:pPr algn="just"/>
            <a:r>
              <a:rPr lang="en-GB" sz="1100" dirty="0">
                <a:latin typeface="Roboto" panose="02000000000000000000" pitchFamily="2" charset="0"/>
                <a:ea typeface="Roboto" panose="02000000000000000000" pitchFamily="2" charset="0"/>
                <a:cs typeface="Roboto" panose="02000000000000000000" pitchFamily="2" charset="0"/>
              </a:rPr>
              <a:t>Ample on site cycle storage plus workshop. A number of additional amenities are available on a pay to use basis including; storage units/cages, cinema/presentation room, fitness studio and on site catering for meetings or events.</a:t>
            </a:r>
            <a:endParaRPr lang="en-US" sz="1200" dirty="0">
              <a:latin typeface="Roboto" panose="02000000000000000000" pitchFamily="2" charset="0"/>
              <a:ea typeface="Roboto" panose="02000000000000000000" pitchFamily="2" charset="0"/>
              <a:cs typeface="Roboto" panose="02000000000000000000" pitchFamily="2" charset="0"/>
            </a:endParaRPr>
          </a:p>
        </p:txBody>
      </p:sp>
      <p:pic>
        <p:nvPicPr>
          <p:cNvPr id="65" name="Picture 64">
            <a:extLst>
              <a:ext uri="{FF2B5EF4-FFF2-40B4-BE49-F238E27FC236}">
                <a16:creationId xmlns:a16="http://schemas.microsoft.com/office/drawing/2014/main" id="{FB1E8833-539B-5496-E3C5-212487FCDEF8}"/>
              </a:ext>
            </a:extLst>
          </p:cNvPr>
          <p:cNvPicPr>
            <a:picLocks noChangeAspect="1"/>
          </p:cNvPicPr>
          <p:nvPr/>
        </p:nvPicPr>
        <p:blipFill>
          <a:blip r:embed="rId3"/>
          <a:srcRect l="14581" r="14581"/>
          <a:stretch/>
        </p:blipFill>
        <p:spPr>
          <a:xfrm>
            <a:off x="4927601" y="4514428"/>
            <a:ext cx="2625411" cy="2470205"/>
          </a:xfrm>
          <a:custGeom>
            <a:avLst/>
            <a:gdLst>
              <a:gd name="connsiteX0" fmla="*/ 88801 w 2625411"/>
              <a:gd name="connsiteY0" fmla="*/ 0 h 2470205"/>
              <a:gd name="connsiteX1" fmla="*/ 2536610 w 2625411"/>
              <a:gd name="connsiteY1" fmla="*/ 0 h 2470205"/>
              <a:gd name="connsiteX2" fmla="*/ 2560926 w 2625411"/>
              <a:gd name="connsiteY2" fmla="*/ 4909 h 2470205"/>
              <a:gd name="connsiteX3" fmla="*/ 2625411 w 2625411"/>
              <a:gd name="connsiteY3" fmla="*/ 102194 h 2470205"/>
              <a:gd name="connsiteX4" fmla="*/ 2625411 w 2625411"/>
              <a:gd name="connsiteY4" fmla="*/ 2370070 h 2470205"/>
              <a:gd name="connsiteX5" fmla="*/ 2560926 w 2625411"/>
              <a:gd name="connsiteY5" fmla="*/ 2467355 h 2470205"/>
              <a:gd name="connsiteX6" fmla="*/ 2546809 w 2625411"/>
              <a:gd name="connsiteY6" fmla="*/ 2470205 h 2470205"/>
              <a:gd name="connsiteX7" fmla="*/ 78603 w 2625411"/>
              <a:gd name="connsiteY7" fmla="*/ 2470205 h 2470205"/>
              <a:gd name="connsiteX8" fmla="*/ 64485 w 2625411"/>
              <a:gd name="connsiteY8" fmla="*/ 2467355 h 2470205"/>
              <a:gd name="connsiteX9" fmla="*/ 0 w 2625411"/>
              <a:gd name="connsiteY9" fmla="*/ 2370070 h 2470205"/>
              <a:gd name="connsiteX10" fmla="*/ 0 w 2625411"/>
              <a:gd name="connsiteY10" fmla="*/ 102194 h 2470205"/>
              <a:gd name="connsiteX11" fmla="*/ 64485 w 2625411"/>
              <a:gd name="connsiteY11" fmla="*/ 4909 h 2470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25411" h="2470205">
                <a:moveTo>
                  <a:pt x="88801" y="0"/>
                </a:moveTo>
                <a:lnTo>
                  <a:pt x="2536610" y="0"/>
                </a:lnTo>
                <a:lnTo>
                  <a:pt x="2560926" y="4909"/>
                </a:lnTo>
                <a:cubicBezTo>
                  <a:pt x="2598821" y="20938"/>
                  <a:pt x="2625411" y="58461"/>
                  <a:pt x="2625411" y="102194"/>
                </a:cubicBezTo>
                <a:lnTo>
                  <a:pt x="2625411" y="2370070"/>
                </a:lnTo>
                <a:cubicBezTo>
                  <a:pt x="2625411" y="2413804"/>
                  <a:pt x="2598821" y="2451327"/>
                  <a:pt x="2560926" y="2467355"/>
                </a:cubicBezTo>
                <a:lnTo>
                  <a:pt x="2546809" y="2470205"/>
                </a:lnTo>
                <a:lnTo>
                  <a:pt x="78603" y="2470205"/>
                </a:lnTo>
                <a:lnTo>
                  <a:pt x="64485" y="2467355"/>
                </a:lnTo>
                <a:cubicBezTo>
                  <a:pt x="26590" y="2451327"/>
                  <a:pt x="0" y="2413804"/>
                  <a:pt x="0" y="2370070"/>
                </a:cubicBezTo>
                <a:lnTo>
                  <a:pt x="0" y="102194"/>
                </a:lnTo>
                <a:cubicBezTo>
                  <a:pt x="0" y="58461"/>
                  <a:pt x="26590" y="20938"/>
                  <a:pt x="64485" y="4909"/>
                </a:cubicBezTo>
                <a:close/>
              </a:path>
            </a:pathLst>
          </a:custGeom>
        </p:spPr>
      </p:pic>
      <p:pic>
        <p:nvPicPr>
          <p:cNvPr id="69" name="Picture 68">
            <a:extLst>
              <a:ext uri="{FF2B5EF4-FFF2-40B4-BE49-F238E27FC236}">
                <a16:creationId xmlns:a16="http://schemas.microsoft.com/office/drawing/2014/main" id="{7D8219C6-EB45-8C98-4D36-E4A213AD7B48}"/>
              </a:ext>
            </a:extLst>
          </p:cNvPr>
          <p:cNvPicPr>
            <a:picLocks noChangeAspect="1"/>
          </p:cNvPicPr>
          <p:nvPr/>
        </p:nvPicPr>
        <p:blipFill>
          <a:blip r:embed="rId4"/>
          <a:srcRect l="14598" r="14598"/>
          <a:stretch/>
        </p:blipFill>
        <p:spPr>
          <a:xfrm>
            <a:off x="7666669" y="4511041"/>
            <a:ext cx="2625411" cy="2471389"/>
          </a:xfrm>
          <a:custGeom>
            <a:avLst/>
            <a:gdLst>
              <a:gd name="connsiteX0" fmla="*/ 105582 w 2625411"/>
              <a:gd name="connsiteY0" fmla="*/ 0 h 2471389"/>
              <a:gd name="connsiteX1" fmla="*/ 2519829 w 2625411"/>
              <a:gd name="connsiteY1" fmla="*/ 0 h 2471389"/>
              <a:gd name="connsiteX2" fmla="*/ 2625411 w 2625411"/>
              <a:gd name="connsiteY2" fmla="*/ 105582 h 2471389"/>
              <a:gd name="connsiteX3" fmla="*/ 2625411 w 2625411"/>
              <a:gd name="connsiteY3" fmla="*/ 2373458 h 2471389"/>
              <a:gd name="connsiteX4" fmla="*/ 2560926 w 2625411"/>
              <a:gd name="connsiteY4" fmla="*/ 2470743 h 2471389"/>
              <a:gd name="connsiteX5" fmla="*/ 2557725 w 2625411"/>
              <a:gd name="connsiteY5" fmla="*/ 2471389 h 2471389"/>
              <a:gd name="connsiteX6" fmla="*/ 67686 w 2625411"/>
              <a:gd name="connsiteY6" fmla="*/ 2471389 h 2471389"/>
              <a:gd name="connsiteX7" fmla="*/ 64485 w 2625411"/>
              <a:gd name="connsiteY7" fmla="*/ 2470743 h 2471389"/>
              <a:gd name="connsiteX8" fmla="*/ 0 w 2625411"/>
              <a:gd name="connsiteY8" fmla="*/ 2373458 h 2471389"/>
              <a:gd name="connsiteX9" fmla="*/ 0 w 2625411"/>
              <a:gd name="connsiteY9" fmla="*/ 105582 h 2471389"/>
              <a:gd name="connsiteX10" fmla="*/ 105582 w 2625411"/>
              <a:gd name="connsiteY10" fmla="*/ 0 h 2471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25411" h="2471389">
                <a:moveTo>
                  <a:pt x="105582" y="0"/>
                </a:moveTo>
                <a:lnTo>
                  <a:pt x="2519829" y="0"/>
                </a:lnTo>
                <a:cubicBezTo>
                  <a:pt x="2578140" y="0"/>
                  <a:pt x="2625411" y="47271"/>
                  <a:pt x="2625411" y="105582"/>
                </a:cubicBezTo>
                <a:lnTo>
                  <a:pt x="2625411" y="2373458"/>
                </a:lnTo>
                <a:cubicBezTo>
                  <a:pt x="2625411" y="2417191"/>
                  <a:pt x="2598821" y="2454715"/>
                  <a:pt x="2560926" y="2470743"/>
                </a:cubicBezTo>
                <a:lnTo>
                  <a:pt x="2557725" y="2471389"/>
                </a:lnTo>
                <a:lnTo>
                  <a:pt x="67686" y="2471389"/>
                </a:lnTo>
                <a:lnTo>
                  <a:pt x="64485" y="2470743"/>
                </a:lnTo>
                <a:cubicBezTo>
                  <a:pt x="26590" y="2454715"/>
                  <a:pt x="0" y="2417191"/>
                  <a:pt x="0" y="2373458"/>
                </a:cubicBezTo>
                <a:lnTo>
                  <a:pt x="0" y="105582"/>
                </a:lnTo>
                <a:cubicBezTo>
                  <a:pt x="0" y="47271"/>
                  <a:pt x="47271" y="0"/>
                  <a:pt x="105582" y="0"/>
                </a:cubicBezTo>
                <a:close/>
              </a:path>
            </a:pathLst>
          </a:custGeom>
          <a:solidFill>
            <a:schemeClr val="bg1"/>
          </a:solidFill>
        </p:spPr>
      </p:pic>
      <p:pic>
        <p:nvPicPr>
          <p:cNvPr id="8" name="Picture 7" descr="A black and red sign with white letters&#10;&#10;AI-generated content may be incorrect.">
            <a:extLst>
              <a:ext uri="{FF2B5EF4-FFF2-40B4-BE49-F238E27FC236}">
                <a16:creationId xmlns:a16="http://schemas.microsoft.com/office/drawing/2014/main" id="{EA73DF72-F5E4-DDDE-23F2-A5DB11D26ED2}"/>
              </a:ext>
            </a:extLst>
          </p:cNvPr>
          <p:cNvPicPr>
            <a:picLocks noChangeAspect="1"/>
          </p:cNvPicPr>
          <p:nvPr/>
        </p:nvPicPr>
        <p:blipFill>
          <a:blip r:embed="rId5"/>
          <a:stretch>
            <a:fillRect/>
          </a:stretch>
        </p:blipFill>
        <p:spPr>
          <a:xfrm>
            <a:off x="9809439" y="6675120"/>
            <a:ext cx="714592" cy="714592"/>
          </a:xfrm>
          <a:prstGeom prst="rect">
            <a:avLst/>
          </a:prstGeom>
        </p:spPr>
      </p:pic>
      <p:pic>
        <p:nvPicPr>
          <p:cNvPr id="3" name="Picture 2">
            <a:extLst>
              <a:ext uri="{FF2B5EF4-FFF2-40B4-BE49-F238E27FC236}">
                <a16:creationId xmlns:a16="http://schemas.microsoft.com/office/drawing/2014/main" id="{D75FBD70-9DB6-BC56-B894-388233E74FD3}"/>
              </a:ext>
            </a:extLst>
          </p:cNvPr>
          <p:cNvPicPr>
            <a:picLocks noChangeAspect="1"/>
          </p:cNvPicPr>
          <p:nvPr/>
        </p:nvPicPr>
        <p:blipFill>
          <a:blip r:embed="rId6"/>
          <a:stretch>
            <a:fillRect/>
          </a:stretch>
        </p:blipFill>
        <p:spPr>
          <a:xfrm>
            <a:off x="4927601" y="682580"/>
            <a:ext cx="5364479" cy="3618963"/>
          </a:xfrm>
          <a:prstGeom prst="rect">
            <a:avLst/>
          </a:prstGeom>
        </p:spPr>
      </p:pic>
      <p:pic>
        <p:nvPicPr>
          <p:cNvPr id="6" name="Picture 5">
            <a:extLst>
              <a:ext uri="{FF2B5EF4-FFF2-40B4-BE49-F238E27FC236}">
                <a16:creationId xmlns:a16="http://schemas.microsoft.com/office/drawing/2014/main" id="{38D7224F-6D48-14F4-8C09-6603FA3A44B5}"/>
              </a:ext>
            </a:extLst>
          </p:cNvPr>
          <p:cNvPicPr>
            <a:picLocks noChangeAspect="1"/>
          </p:cNvPicPr>
          <p:nvPr/>
        </p:nvPicPr>
        <p:blipFill>
          <a:blip r:embed="rId7"/>
          <a:stretch>
            <a:fillRect/>
          </a:stretch>
        </p:blipFill>
        <p:spPr>
          <a:xfrm>
            <a:off x="4927601" y="679387"/>
            <a:ext cx="5364479" cy="3622156"/>
          </a:xfrm>
          <a:prstGeom prst="rect">
            <a:avLst/>
          </a:prstGeom>
        </p:spPr>
      </p:pic>
      <p:pic>
        <p:nvPicPr>
          <p:cNvPr id="9" name="Picture 8">
            <a:extLst>
              <a:ext uri="{FF2B5EF4-FFF2-40B4-BE49-F238E27FC236}">
                <a16:creationId xmlns:a16="http://schemas.microsoft.com/office/drawing/2014/main" id="{CA21FC87-7EB7-0478-AAE3-F861654DC548}"/>
              </a:ext>
            </a:extLst>
          </p:cNvPr>
          <p:cNvPicPr>
            <a:picLocks noChangeAspect="1"/>
          </p:cNvPicPr>
          <p:nvPr/>
        </p:nvPicPr>
        <p:blipFill>
          <a:blip r:embed="rId6"/>
          <a:stretch>
            <a:fillRect/>
          </a:stretch>
        </p:blipFill>
        <p:spPr>
          <a:xfrm>
            <a:off x="4927601" y="4610637"/>
            <a:ext cx="2625411" cy="2388608"/>
          </a:xfrm>
          <a:prstGeom prst="rect">
            <a:avLst/>
          </a:prstGeom>
        </p:spPr>
      </p:pic>
    </p:spTree>
    <p:extLst>
      <p:ext uri="{BB962C8B-B14F-4D97-AF65-F5344CB8AC3E}">
        <p14:creationId xmlns:p14="http://schemas.microsoft.com/office/powerpoint/2010/main" val="1880674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descr="A black background with a black square&#10;&#10;AI-generated content may be incorrect.">
            <a:extLst>
              <a:ext uri="{FF2B5EF4-FFF2-40B4-BE49-F238E27FC236}">
                <a16:creationId xmlns:a16="http://schemas.microsoft.com/office/drawing/2014/main" id="{FF2B90ED-02C3-8ADC-D4C5-B37B1E87A9AF}"/>
              </a:ext>
            </a:extLst>
          </p:cNvPr>
          <p:cNvPicPr>
            <a:picLocks noChangeAspect="1"/>
          </p:cNvPicPr>
          <p:nvPr/>
        </p:nvPicPr>
        <p:blipFill>
          <a:blip r:embed="rId2"/>
          <a:stretch>
            <a:fillRect/>
          </a:stretch>
        </p:blipFill>
        <p:spPr>
          <a:xfrm>
            <a:off x="160091" y="166770"/>
            <a:ext cx="10371631" cy="7226135"/>
          </a:xfrm>
          <a:prstGeom prst="rect">
            <a:avLst/>
          </a:prstGeom>
        </p:spPr>
      </p:pic>
      <p:sp>
        <p:nvSpPr>
          <p:cNvPr id="5" name="Title 1">
            <a:extLst>
              <a:ext uri="{FF2B5EF4-FFF2-40B4-BE49-F238E27FC236}">
                <a16:creationId xmlns:a16="http://schemas.microsoft.com/office/drawing/2014/main" id="{6125D979-5110-4B71-CBEA-BFB4D84AF539}"/>
              </a:ext>
            </a:extLst>
          </p:cNvPr>
          <p:cNvSpPr>
            <a:spLocks noGrp="1"/>
          </p:cNvSpPr>
          <p:nvPr>
            <p:ph type="title"/>
          </p:nvPr>
        </p:nvSpPr>
        <p:spPr>
          <a:xfrm>
            <a:off x="568960" y="2827122"/>
            <a:ext cx="4176151" cy="548641"/>
          </a:xfrm>
        </p:spPr>
        <p:txBody>
          <a:bodyPr>
            <a:normAutofit fontScale="90000"/>
          </a:bodyPr>
          <a:lstStyle/>
          <a:p>
            <a:pPr>
              <a:lnSpc>
                <a:spcPts val="2440"/>
              </a:lnSpc>
              <a:spcAft>
                <a:spcPts val="600"/>
              </a:spcAft>
            </a:pPr>
            <a:r>
              <a:rPr lang="en-US" sz="2800" dirty="0">
                <a:latin typeface="Roboto Medium" panose="02000000000000000000" pitchFamily="2" charset="0"/>
                <a:ea typeface="Roboto Medium" panose="02000000000000000000" pitchFamily="2" charset="0"/>
                <a:cs typeface="Roboto Medium" panose="02000000000000000000" pitchFamily="2" charset="0"/>
              </a:rPr>
              <a:t>A2 Offley Works</a:t>
            </a:r>
            <a:br>
              <a:rPr lang="en-US" sz="2800" dirty="0">
                <a:latin typeface="Roboto Medium" panose="02000000000000000000" pitchFamily="2" charset="0"/>
                <a:ea typeface="Roboto Medium" panose="02000000000000000000" pitchFamily="2" charset="0"/>
                <a:cs typeface="Roboto Medium" panose="02000000000000000000" pitchFamily="2" charset="0"/>
              </a:rPr>
            </a:br>
            <a:r>
              <a:rPr lang="en-US" sz="2000" spc="20" dirty="0">
                <a:solidFill>
                  <a:srgbClr val="ED1B34"/>
                </a:solidFill>
                <a:latin typeface="Roboto" panose="02000000000000000000" pitchFamily="2" charset="0"/>
                <a:ea typeface="Roboto" panose="02000000000000000000" pitchFamily="2" charset="0"/>
                <a:cs typeface="Roboto" panose="02000000000000000000" pitchFamily="2" charset="0"/>
              </a:rPr>
              <a:t>Office In Creative Development</a:t>
            </a:r>
            <a:endParaRPr lang="en-US" sz="2000" dirty="0">
              <a:solidFill>
                <a:srgbClr val="ED1B34"/>
              </a:solidFill>
              <a:latin typeface="Roboto" panose="02000000000000000000" pitchFamily="2" charset="0"/>
              <a:ea typeface="Roboto" panose="02000000000000000000" pitchFamily="2" charset="0"/>
              <a:cs typeface="Roboto" panose="02000000000000000000" pitchFamily="2" charset="0"/>
            </a:endParaRPr>
          </a:p>
        </p:txBody>
      </p:sp>
      <p:cxnSp>
        <p:nvCxnSpPr>
          <p:cNvPr id="7" name="Straight Connector 6">
            <a:extLst>
              <a:ext uri="{FF2B5EF4-FFF2-40B4-BE49-F238E27FC236}">
                <a16:creationId xmlns:a16="http://schemas.microsoft.com/office/drawing/2014/main" id="{C0395073-B9E2-1B1E-DB7A-AAF1FE3A807E}"/>
              </a:ext>
            </a:extLst>
          </p:cNvPr>
          <p:cNvCxnSpPr>
            <a:cxnSpLocks/>
          </p:cNvCxnSpPr>
          <p:nvPr/>
        </p:nvCxnSpPr>
        <p:spPr>
          <a:xfrm>
            <a:off x="568960" y="3533714"/>
            <a:ext cx="3454400" cy="0"/>
          </a:xfrm>
          <a:prstGeom prst="line">
            <a:avLst/>
          </a:prstGeom>
          <a:ln w="19050" cap="rnd">
            <a:solidFill>
              <a:srgbClr val="ED1B34"/>
            </a:solidFill>
            <a:prstDash val="sysDash"/>
            <a:round/>
          </a:ln>
        </p:spPr>
        <p:style>
          <a:lnRef idx="2">
            <a:schemeClr val="accent1"/>
          </a:lnRef>
          <a:fillRef idx="0">
            <a:schemeClr val="accent1"/>
          </a:fillRef>
          <a:effectRef idx="1">
            <a:schemeClr val="accent1"/>
          </a:effectRef>
          <a:fontRef idx="minor">
            <a:schemeClr val="tx1"/>
          </a:fontRef>
        </p:style>
      </p:cxnSp>
      <p:sp>
        <p:nvSpPr>
          <p:cNvPr id="8" name="Rounded Rectangle 7">
            <a:extLst>
              <a:ext uri="{FF2B5EF4-FFF2-40B4-BE49-F238E27FC236}">
                <a16:creationId xmlns:a16="http://schemas.microsoft.com/office/drawing/2014/main" id="{C425A902-6DE8-6953-87E8-9D3E0D13176F}"/>
              </a:ext>
            </a:extLst>
          </p:cNvPr>
          <p:cNvSpPr/>
          <p:nvPr/>
        </p:nvSpPr>
        <p:spPr>
          <a:xfrm>
            <a:off x="568960" y="3659427"/>
            <a:ext cx="3454400" cy="2446867"/>
          </a:xfrm>
          <a:prstGeom prst="roundRect">
            <a:avLst>
              <a:gd name="adj" fmla="val 2763"/>
            </a:avLst>
          </a:prstGeom>
          <a:blipFill dpi="0" rotWithShape="1">
            <a:blip r:embed="rId3"/>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9BC7ACD6-2E7C-7FAA-6C9D-F701AADCA8ED}"/>
              </a:ext>
            </a:extLst>
          </p:cNvPr>
          <p:cNvSpPr txBox="1"/>
          <p:nvPr/>
        </p:nvSpPr>
        <p:spPr>
          <a:xfrm>
            <a:off x="509252" y="6289103"/>
            <a:ext cx="5210334" cy="977447"/>
          </a:xfrm>
          <a:prstGeom prst="rect">
            <a:avLst/>
          </a:prstGeom>
          <a:noFill/>
        </p:spPr>
        <p:txBody>
          <a:bodyPr wrap="square" lIns="0" tIns="0" rIns="0" bIns="0">
            <a:spAutoFit/>
          </a:bodyPr>
          <a:lstStyle/>
          <a:p>
            <a:pPr>
              <a:lnSpc>
                <a:spcPts val="1140"/>
              </a:lnSpc>
              <a:spcAft>
                <a:spcPts val="600"/>
              </a:spcAft>
            </a:pPr>
            <a:r>
              <a:rPr lang="en-US" sz="800" b="1" dirty="0">
                <a:latin typeface="Roboto Medium" panose="02000000000000000000" pitchFamily="2" charset="0"/>
                <a:ea typeface="Roboto Medium" panose="02000000000000000000" pitchFamily="2" charset="0"/>
                <a:cs typeface="Roboto Medium" panose="02000000000000000000" pitchFamily="2" charset="0"/>
              </a:rPr>
              <a:t>Disclaimer - </a:t>
            </a:r>
            <a:r>
              <a:rPr lang="en-US" sz="800" dirty="0">
                <a:latin typeface="Roboto" panose="02000000000000000000" pitchFamily="2" charset="0"/>
                <a:ea typeface="Roboto" panose="02000000000000000000" pitchFamily="2" charset="0"/>
                <a:cs typeface="Roboto" panose="02000000000000000000" pitchFamily="2" charset="0"/>
              </a:rPr>
              <a:t>Field &amp; Sons for themselves and for their clients of this property whose agents they are give notice that: 1) These particulars are set out as a general outline only for the guidance of intending purchasers/tenants and do not constitute part of any offer or contract. 2) All descriptions, dimensions, references to conditions and necessary permissions for use and occupation and other details are given without responsibility and any intending purchaser or tenant should not rely on them as statements or representations of fact but must satisfy themselves by inspection or otherwise as to the correctness of each of them. 3) No person in the employment of Field &amp; Sons has any authority to make or give any representation or warranty whatsoever in relation to this property.</a:t>
            </a:r>
          </a:p>
        </p:txBody>
      </p:sp>
      <p:pic>
        <p:nvPicPr>
          <p:cNvPr id="2" name="Picture 1" descr="A black and white sign with white letters&#10;&#10;AI-generated content may be incorrect.">
            <a:extLst>
              <a:ext uri="{FF2B5EF4-FFF2-40B4-BE49-F238E27FC236}">
                <a16:creationId xmlns:a16="http://schemas.microsoft.com/office/drawing/2014/main" id="{D9D06A72-F2B6-9651-C154-02AA56E80338}"/>
              </a:ext>
            </a:extLst>
          </p:cNvPr>
          <p:cNvPicPr>
            <a:picLocks noChangeAspect="1"/>
          </p:cNvPicPr>
          <p:nvPr/>
        </p:nvPicPr>
        <p:blipFill>
          <a:blip r:embed="rId4">
            <a:alphaModFix amt="31000"/>
          </a:blip>
          <a:stretch>
            <a:fillRect/>
          </a:stretch>
        </p:blipFill>
        <p:spPr>
          <a:xfrm>
            <a:off x="5391163" y="407641"/>
            <a:ext cx="4791398" cy="2457479"/>
          </a:xfrm>
          <a:prstGeom prst="rect">
            <a:avLst/>
          </a:prstGeom>
        </p:spPr>
      </p:pic>
      <p:pic>
        <p:nvPicPr>
          <p:cNvPr id="3" name="Picture 2" descr="A black and red logo&#10;&#10;AI-generated content may be incorrect.">
            <a:extLst>
              <a:ext uri="{FF2B5EF4-FFF2-40B4-BE49-F238E27FC236}">
                <a16:creationId xmlns:a16="http://schemas.microsoft.com/office/drawing/2014/main" id="{C41AB077-6725-CF2A-6F83-C63DE0FE4B80}"/>
              </a:ext>
            </a:extLst>
          </p:cNvPr>
          <p:cNvPicPr>
            <a:picLocks noChangeAspect="1"/>
          </p:cNvPicPr>
          <p:nvPr/>
        </p:nvPicPr>
        <p:blipFill>
          <a:blip r:embed="rId5"/>
          <a:stretch>
            <a:fillRect/>
          </a:stretch>
        </p:blipFill>
        <p:spPr>
          <a:xfrm>
            <a:off x="7480974" y="4860502"/>
            <a:ext cx="2565400" cy="762000"/>
          </a:xfrm>
          <a:prstGeom prst="rect">
            <a:avLst/>
          </a:prstGeom>
        </p:spPr>
      </p:pic>
      <p:sp>
        <p:nvSpPr>
          <p:cNvPr id="6" name="TextBox 5">
            <a:extLst>
              <a:ext uri="{FF2B5EF4-FFF2-40B4-BE49-F238E27FC236}">
                <a16:creationId xmlns:a16="http://schemas.microsoft.com/office/drawing/2014/main" id="{6068F4D8-2B4C-56A0-2AFC-2F0BF7EB10B4}"/>
              </a:ext>
            </a:extLst>
          </p:cNvPr>
          <p:cNvSpPr txBox="1"/>
          <p:nvPr/>
        </p:nvSpPr>
        <p:spPr>
          <a:xfrm>
            <a:off x="7577394" y="5783094"/>
            <a:ext cx="2605167" cy="759310"/>
          </a:xfrm>
          <a:prstGeom prst="rect">
            <a:avLst/>
          </a:prstGeom>
          <a:noFill/>
        </p:spPr>
        <p:txBody>
          <a:bodyPr wrap="square" lIns="0" tIns="0" rIns="0" bIns="0">
            <a:spAutoFit/>
          </a:bodyPr>
          <a:lstStyle/>
          <a:p>
            <a:pPr>
              <a:lnSpc>
                <a:spcPts val="1540"/>
              </a:lnSpc>
              <a:spcAft>
                <a:spcPts val="600"/>
              </a:spcAft>
            </a:pPr>
            <a:r>
              <a:rPr lang="en-US" sz="1200" dirty="0">
                <a:latin typeface="Roboto" panose="02000000000000000000" pitchFamily="2" charset="0"/>
                <a:ea typeface="Roboto" panose="02000000000000000000" pitchFamily="2" charset="0"/>
                <a:cs typeface="Roboto" panose="02000000000000000000" pitchFamily="2" charset="0"/>
              </a:rPr>
              <a:t>For further details, please contact:</a:t>
            </a:r>
            <a:br>
              <a:rPr lang="en-US" sz="1200" dirty="0">
                <a:latin typeface="Roboto" panose="02000000000000000000" pitchFamily="2" charset="0"/>
                <a:ea typeface="Roboto" panose="02000000000000000000" pitchFamily="2" charset="0"/>
                <a:cs typeface="Roboto" panose="02000000000000000000" pitchFamily="2" charset="0"/>
              </a:rPr>
            </a:br>
            <a:r>
              <a:rPr lang="en-US" sz="1200" b="1" dirty="0">
                <a:latin typeface="Roboto Medium" panose="02000000000000000000" pitchFamily="2" charset="0"/>
                <a:ea typeface="Roboto Medium" panose="02000000000000000000" pitchFamily="2" charset="0"/>
                <a:cs typeface="Roboto Medium" panose="02000000000000000000" pitchFamily="2" charset="0"/>
              </a:rPr>
              <a:t>Ben Locke </a:t>
            </a:r>
            <a:r>
              <a:rPr lang="en-US" sz="1200" dirty="0">
                <a:latin typeface="Roboto Medium" panose="02000000000000000000" pitchFamily="2" charset="0"/>
                <a:ea typeface="Roboto Medium" panose="02000000000000000000" pitchFamily="2" charset="0"/>
                <a:cs typeface="Roboto Medium" panose="02000000000000000000" pitchFamily="2" charset="0"/>
              </a:rPr>
              <a:t>or </a:t>
            </a:r>
            <a:r>
              <a:rPr lang="en-US" sz="1200" b="1" dirty="0">
                <a:latin typeface="Roboto Medium" panose="02000000000000000000" pitchFamily="2" charset="0"/>
                <a:ea typeface="Roboto Medium" panose="02000000000000000000" pitchFamily="2" charset="0"/>
                <a:cs typeface="Roboto Medium" panose="02000000000000000000" pitchFamily="2" charset="0"/>
              </a:rPr>
              <a:t>Nigel Gouldsmith</a:t>
            </a:r>
            <a:br>
              <a:rPr lang="en-US" sz="1200" b="1" dirty="0">
                <a:latin typeface="Roboto Medium" panose="02000000000000000000" pitchFamily="2" charset="0"/>
                <a:ea typeface="Roboto Medium" panose="02000000000000000000" pitchFamily="2" charset="0"/>
                <a:cs typeface="Roboto Medium" panose="02000000000000000000" pitchFamily="2" charset="0"/>
              </a:rPr>
            </a:br>
            <a:r>
              <a:rPr lang="en-US" sz="1200" dirty="0">
                <a:latin typeface="Roboto" panose="02000000000000000000" pitchFamily="2" charset="0"/>
                <a:ea typeface="Roboto" panose="02000000000000000000" pitchFamily="2" charset="0"/>
                <a:cs typeface="Roboto" panose="02000000000000000000" pitchFamily="2" charset="0"/>
              </a:rPr>
              <a:t>Tel: </a:t>
            </a:r>
            <a:r>
              <a:rPr lang="en-US" sz="1200" b="1" dirty="0">
                <a:latin typeface="Roboto Medium" panose="02000000000000000000" pitchFamily="2" charset="0"/>
                <a:ea typeface="Roboto Medium" panose="02000000000000000000" pitchFamily="2" charset="0"/>
                <a:cs typeface="Roboto Medium" panose="02000000000000000000" pitchFamily="2" charset="0"/>
              </a:rPr>
              <a:t>020 7234 9639</a:t>
            </a:r>
            <a:br>
              <a:rPr lang="en-US" sz="1200" b="1" dirty="0">
                <a:latin typeface="Roboto Medium" panose="02000000000000000000" pitchFamily="2" charset="0"/>
                <a:ea typeface="Roboto Medium" panose="02000000000000000000" pitchFamily="2" charset="0"/>
                <a:cs typeface="Roboto Medium" panose="02000000000000000000" pitchFamily="2" charset="0"/>
              </a:rPr>
            </a:br>
            <a:r>
              <a:rPr lang="en-US" sz="1200" dirty="0">
                <a:latin typeface="Roboto" panose="02000000000000000000" pitchFamily="2" charset="0"/>
                <a:ea typeface="Roboto" panose="02000000000000000000" pitchFamily="2" charset="0"/>
                <a:cs typeface="Roboto" panose="02000000000000000000" pitchFamily="2" charset="0"/>
              </a:rPr>
              <a:t>E-mail: </a:t>
            </a:r>
            <a:r>
              <a:rPr lang="en-US" sz="1200" b="1" dirty="0" err="1">
                <a:latin typeface="Roboto Medium" panose="02000000000000000000" pitchFamily="2" charset="0"/>
                <a:ea typeface="Roboto Medium" panose="02000000000000000000" pitchFamily="2" charset="0"/>
                <a:cs typeface="Roboto Medium" panose="02000000000000000000" pitchFamily="2" charset="0"/>
              </a:rPr>
              <a:t>com@fieldandsons.co.uk</a:t>
            </a:r>
            <a:endParaRPr lang="en-US" sz="1200" b="1" dirty="0">
              <a:latin typeface="Roboto Medium" panose="02000000000000000000" pitchFamily="2" charset="0"/>
              <a:ea typeface="Roboto Medium" panose="02000000000000000000" pitchFamily="2" charset="0"/>
              <a:cs typeface="Roboto Medium" panose="02000000000000000000" pitchFamily="2" charset="0"/>
            </a:endParaRPr>
          </a:p>
        </p:txBody>
      </p:sp>
      <p:sp>
        <p:nvSpPr>
          <p:cNvPr id="12" name="TextBox 11">
            <a:extLst>
              <a:ext uri="{FF2B5EF4-FFF2-40B4-BE49-F238E27FC236}">
                <a16:creationId xmlns:a16="http://schemas.microsoft.com/office/drawing/2014/main" id="{2096636F-9CE0-5C3B-5E16-76EDD16AAD60}"/>
              </a:ext>
            </a:extLst>
          </p:cNvPr>
          <p:cNvSpPr txBox="1"/>
          <p:nvPr/>
        </p:nvSpPr>
        <p:spPr>
          <a:xfrm>
            <a:off x="7617160" y="6680396"/>
            <a:ext cx="2605167" cy="194862"/>
          </a:xfrm>
          <a:prstGeom prst="rect">
            <a:avLst/>
          </a:prstGeom>
          <a:noFill/>
        </p:spPr>
        <p:txBody>
          <a:bodyPr wrap="square" lIns="0" tIns="0" rIns="0" bIns="0">
            <a:spAutoFit/>
          </a:bodyPr>
          <a:lstStyle/>
          <a:p>
            <a:pPr>
              <a:lnSpc>
                <a:spcPts val="1540"/>
              </a:lnSpc>
              <a:spcAft>
                <a:spcPts val="600"/>
              </a:spcAft>
            </a:pPr>
            <a:r>
              <a:rPr lang="en-US" sz="1600" b="1" dirty="0" err="1">
                <a:latin typeface="Roboto Medium" panose="02000000000000000000" pitchFamily="2" charset="0"/>
                <a:ea typeface="Roboto Medium" panose="02000000000000000000" pitchFamily="2" charset="0"/>
                <a:cs typeface="Roboto Medium" panose="02000000000000000000" pitchFamily="2" charset="0"/>
              </a:rPr>
              <a:t>www.fieldandsons.biz</a:t>
            </a:r>
            <a:endParaRPr lang="en-US" sz="1600" b="1" dirty="0">
              <a:latin typeface="Roboto Medium" panose="02000000000000000000" pitchFamily="2" charset="0"/>
              <a:ea typeface="Roboto Medium" panose="02000000000000000000" pitchFamily="2" charset="0"/>
              <a:cs typeface="Roboto Medium" panose="02000000000000000000" pitchFamily="2" charset="0"/>
            </a:endParaRPr>
          </a:p>
        </p:txBody>
      </p:sp>
      <p:sp>
        <p:nvSpPr>
          <p:cNvPr id="18" name="TextBox 17">
            <a:extLst>
              <a:ext uri="{FF2B5EF4-FFF2-40B4-BE49-F238E27FC236}">
                <a16:creationId xmlns:a16="http://schemas.microsoft.com/office/drawing/2014/main" id="{3455A083-E81C-82E8-3A78-BB29FCF71D0E}"/>
              </a:ext>
            </a:extLst>
          </p:cNvPr>
          <p:cNvSpPr txBox="1"/>
          <p:nvPr/>
        </p:nvSpPr>
        <p:spPr>
          <a:xfrm>
            <a:off x="4701026" y="395666"/>
            <a:ext cx="5345348" cy="1208023"/>
          </a:xfrm>
          <a:prstGeom prst="rect">
            <a:avLst/>
          </a:prstGeom>
          <a:noFill/>
        </p:spPr>
        <p:txBody>
          <a:bodyPr wrap="square">
            <a:spAutoFit/>
          </a:bodyPr>
          <a:lstStyle/>
          <a:p>
            <a:pPr>
              <a:lnSpc>
                <a:spcPts val="1440"/>
              </a:lnSpc>
              <a:spcAft>
                <a:spcPts val="600"/>
              </a:spcAft>
              <a:buSzPct val="89000"/>
            </a:pPr>
            <a:r>
              <a:rPr lang="en-US" sz="1200" b="1" dirty="0">
                <a:latin typeface="Roboto" panose="02000000000000000000" pitchFamily="2" charset="0"/>
                <a:ea typeface="Roboto" panose="02000000000000000000" pitchFamily="2" charset="0"/>
                <a:cs typeface="Roboto" panose="02000000000000000000" pitchFamily="2" charset="0"/>
              </a:rPr>
              <a:t>Tenure</a:t>
            </a:r>
          </a:p>
          <a:p>
            <a:pPr>
              <a:lnSpc>
                <a:spcPts val="1440"/>
              </a:lnSpc>
              <a:spcAft>
                <a:spcPts val="1800"/>
              </a:spcAft>
              <a:buSzPct val="89000"/>
            </a:pPr>
            <a:r>
              <a:rPr lang="en-US" sz="1200" dirty="0">
                <a:latin typeface="Roboto" panose="02000000000000000000" pitchFamily="2" charset="0"/>
                <a:ea typeface="Roboto" panose="02000000000000000000" pitchFamily="2" charset="0"/>
                <a:cs typeface="Roboto" panose="02000000000000000000" pitchFamily="2" charset="0"/>
              </a:rPr>
              <a:t>New direct lease on flexible terms.</a:t>
            </a:r>
          </a:p>
          <a:p>
            <a:pPr marL="0" marR="0" lvl="0" indent="0" algn="l" defTabSz="457200" rtl="0" eaLnBrk="1" fontAlgn="auto" latinLnBrk="0" hangingPunct="1">
              <a:lnSpc>
                <a:spcPts val="1440"/>
              </a:lnSpc>
              <a:spcBef>
                <a:spcPts val="0"/>
              </a:spcBef>
              <a:spcAft>
                <a:spcPts val="600"/>
              </a:spcAft>
              <a:buClrTx/>
              <a:buSzPct val="89000"/>
              <a:buFontTx/>
              <a:buNone/>
              <a:tabLst/>
              <a:defRPr/>
            </a:pPr>
            <a:r>
              <a:rPr kumimoji="0" lang="en-US" sz="12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Rent</a:t>
            </a:r>
          </a:p>
          <a:p>
            <a:pPr marL="0" marR="0" lvl="0" indent="0" algn="l" defTabSz="457200" rtl="0" eaLnBrk="1" fontAlgn="auto" latinLnBrk="0" hangingPunct="1">
              <a:lnSpc>
                <a:spcPts val="1440"/>
              </a:lnSpc>
              <a:spcBef>
                <a:spcPts val="0"/>
              </a:spcBef>
              <a:spcAft>
                <a:spcPts val="600"/>
              </a:spcAft>
              <a:buClrTx/>
              <a:buSzPct val="89000"/>
              <a:buFontTx/>
              <a:buNone/>
              <a:tabLst/>
              <a:defRPr/>
            </a:pPr>
            <a:r>
              <a:rPr kumimoji="0" lang="en-US" sz="120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a:t>
            </a:r>
            <a:r>
              <a:rPr lang="en-US" sz="1200" dirty="0">
                <a:solidFill>
                  <a:prstClr val="black"/>
                </a:solidFill>
                <a:latin typeface="Roboto" panose="02000000000000000000" pitchFamily="2" charset="0"/>
                <a:ea typeface="Roboto" panose="02000000000000000000" pitchFamily="2" charset="0"/>
                <a:cs typeface="Roboto" panose="02000000000000000000" pitchFamily="2" charset="0"/>
              </a:rPr>
              <a:t>85,248</a:t>
            </a:r>
            <a:r>
              <a:rPr kumimoji="0" lang="en-US" sz="120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 per annum, exclusive. VAT applicable.</a:t>
            </a:r>
            <a:endParaRPr kumimoji="0" lang="en-US" sz="1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20" name="TextBox 19">
            <a:extLst>
              <a:ext uri="{FF2B5EF4-FFF2-40B4-BE49-F238E27FC236}">
                <a16:creationId xmlns:a16="http://schemas.microsoft.com/office/drawing/2014/main" id="{D7DA256C-71EB-6EDB-296A-D452AB1CBDC1}"/>
              </a:ext>
            </a:extLst>
          </p:cNvPr>
          <p:cNvSpPr txBox="1"/>
          <p:nvPr/>
        </p:nvSpPr>
        <p:spPr>
          <a:xfrm>
            <a:off x="4701026" y="1642234"/>
            <a:ext cx="5345348" cy="2121735"/>
          </a:xfrm>
          <a:prstGeom prst="rect">
            <a:avLst/>
          </a:prstGeom>
          <a:noFill/>
        </p:spPr>
        <p:txBody>
          <a:bodyPr wrap="square">
            <a:spAutoFit/>
          </a:bodyPr>
          <a:lstStyle/>
          <a:p>
            <a:pPr>
              <a:lnSpc>
                <a:spcPts val="1480"/>
              </a:lnSpc>
              <a:spcAft>
                <a:spcPts val="600"/>
              </a:spcAft>
              <a:buSzPct val="89000"/>
            </a:pPr>
            <a:r>
              <a:rPr lang="en-US" sz="1200" b="1" dirty="0">
                <a:latin typeface="Roboto" panose="02000000000000000000" pitchFamily="2" charset="0"/>
                <a:ea typeface="Roboto" panose="02000000000000000000" pitchFamily="2" charset="0"/>
                <a:cs typeface="Roboto" panose="02000000000000000000" pitchFamily="2" charset="0"/>
              </a:rPr>
              <a:t>Business rates</a:t>
            </a:r>
          </a:p>
          <a:p>
            <a:pPr>
              <a:lnSpc>
                <a:spcPts val="1480"/>
              </a:lnSpc>
              <a:spcAft>
                <a:spcPts val="1800"/>
              </a:spcAft>
              <a:buSzPct val="89000"/>
            </a:pPr>
            <a:r>
              <a:rPr lang="en-US" sz="1200" dirty="0">
                <a:latin typeface="Roboto" panose="02000000000000000000" pitchFamily="2" charset="0"/>
                <a:ea typeface="Roboto" panose="02000000000000000000" pitchFamily="2" charset="0"/>
                <a:cs typeface="Roboto" panose="02000000000000000000" pitchFamily="2" charset="0"/>
              </a:rPr>
              <a:t>Rates payable for the year 2026/27 are approximately £10,733 (Ratable value £36,250).</a:t>
            </a:r>
          </a:p>
          <a:p>
            <a:pPr>
              <a:lnSpc>
                <a:spcPts val="1480"/>
              </a:lnSpc>
              <a:spcAft>
                <a:spcPts val="600"/>
              </a:spcAft>
              <a:buSzPct val="89000"/>
            </a:pPr>
            <a:r>
              <a:rPr lang="en-US" sz="1200" b="1" dirty="0">
                <a:latin typeface="Roboto" panose="02000000000000000000" pitchFamily="2" charset="0"/>
                <a:ea typeface="Roboto" panose="02000000000000000000" pitchFamily="2" charset="0"/>
                <a:cs typeface="Roboto" panose="02000000000000000000" pitchFamily="2" charset="0"/>
              </a:rPr>
              <a:t>Service charge</a:t>
            </a:r>
          </a:p>
          <a:p>
            <a:pPr>
              <a:lnSpc>
                <a:spcPts val="1480"/>
              </a:lnSpc>
              <a:spcAft>
                <a:spcPts val="1800"/>
              </a:spcAft>
              <a:buSzPct val="89000"/>
            </a:pPr>
            <a:r>
              <a:rPr lang="en-US" sz="1200" dirty="0">
                <a:latin typeface="Roboto" panose="02000000000000000000" pitchFamily="2" charset="0"/>
                <a:ea typeface="Roboto" panose="02000000000000000000" pitchFamily="2" charset="0"/>
                <a:cs typeface="Roboto" panose="02000000000000000000" pitchFamily="2" charset="0"/>
              </a:rPr>
              <a:t>Currently approx. £8.50 per sq ft per annum.</a:t>
            </a:r>
          </a:p>
          <a:p>
            <a:pPr>
              <a:lnSpc>
                <a:spcPts val="1480"/>
              </a:lnSpc>
              <a:spcAft>
                <a:spcPts val="600"/>
              </a:spcAft>
              <a:buSzPct val="89000"/>
            </a:pPr>
            <a:r>
              <a:rPr lang="en-US" sz="1200" b="1" dirty="0">
                <a:latin typeface="Roboto" panose="02000000000000000000" pitchFamily="2" charset="0"/>
                <a:ea typeface="Roboto" panose="02000000000000000000" pitchFamily="2" charset="0"/>
                <a:cs typeface="Roboto" panose="02000000000000000000" pitchFamily="2" charset="0"/>
              </a:rPr>
              <a:t>Energy performance</a:t>
            </a:r>
          </a:p>
          <a:p>
            <a:pPr>
              <a:lnSpc>
                <a:spcPts val="1480"/>
              </a:lnSpc>
              <a:spcAft>
                <a:spcPts val="1800"/>
              </a:spcAft>
              <a:buSzPct val="89000"/>
            </a:pPr>
            <a:r>
              <a:rPr lang="en-US" sz="1200" dirty="0">
                <a:latin typeface="Roboto" panose="02000000000000000000" pitchFamily="2" charset="0"/>
                <a:ea typeface="Roboto" panose="02000000000000000000" pitchFamily="2" charset="0"/>
                <a:cs typeface="Roboto" panose="02000000000000000000" pitchFamily="2" charset="0"/>
              </a:rPr>
              <a:t>EPC Asset Rating = Band B.</a:t>
            </a:r>
          </a:p>
        </p:txBody>
      </p:sp>
      <p:sp>
        <p:nvSpPr>
          <p:cNvPr id="9" name="Rectangle 8">
            <a:extLst>
              <a:ext uri="{FF2B5EF4-FFF2-40B4-BE49-F238E27FC236}">
                <a16:creationId xmlns:a16="http://schemas.microsoft.com/office/drawing/2014/main" id="{09375E1F-32A2-1CDE-0564-657709534288}"/>
              </a:ext>
            </a:extLst>
          </p:cNvPr>
          <p:cNvSpPr/>
          <p:nvPr/>
        </p:nvSpPr>
        <p:spPr>
          <a:xfrm>
            <a:off x="2018921" y="4882860"/>
            <a:ext cx="554477" cy="474814"/>
          </a:xfrm>
          <a:prstGeom prst="rect">
            <a:avLst/>
          </a:prstGeom>
          <a:noFill/>
          <a:ln w="444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2EF0C9FD-001F-C6CF-F33E-FD114811B7A1}"/>
              </a:ext>
            </a:extLst>
          </p:cNvPr>
          <p:cNvSpPr txBox="1"/>
          <p:nvPr/>
        </p:nvSpPr>
        <p:spPr>
          <a:xfrm>
            <a:off x="568152" y="342741"/>
            <a:ext cx="3809848" cy="2123658"/>
          </a:xfrm>
          <a:prstGeom prst="rect">
            <a:avLst/>
          </a:prstGeom>
          <a:noFill/>
        </p:spPr>
        <p:txBody>
          <a:bodyPr wrap="square" rtlCol="0">
            <a:spAutoFit/>
          </a:bodyPr>
          <a:lstStyle/>
          <a:p>
            <a:r>
              <a:rPr lang="en-GB" sz="1200" b="1" dirty="0">
                <a:latin typeface="Roboto" panose="02000000000000000000" pitchFamily="2" charset="0"/>
                <a:ea typeface="Roboto" panose="02000000000000000000" pitchFamily="2" charset="0"/>
                <a:cs typeface="Roboto" panose="02000000000000000000" pitchFamily="2" charset="0"/>
              </a:rPr>
              <a:t>Amenities</a:t>
            </a:r>
            <a:endParaRPr lang="en-GB" sz="1200" dirty="0">
              <a:latin typeface="Roboto" panose="02000000000000000000" pitchFamily="2" charset="0"/>
              <a:ea typeface="Roboto" panose="02000000000000000000" pitchFamily="2" charset="0"/>
              <a:cs typeface="Roboto" panose="02000000000000000000" pitchFamily="2" charset="0"/>
            </a:endParaRPr>
          </a:p>
          <a:p>
            <a:r>
              <a:rPr lang="en-GB" sz="1200" b="1" dirty="0">
                <a:latin typeface="Roboto" panose="02000000000000000000" pitchFamily="2" charset="0"/>
                <a:ea typeface="Roboto" panose="02000000000000000000" pitchFamily="2" charset="0"/>
                <a:cs typeface="Roboto" panose="02000000000000000000" pitchFamily="2" charset="0"/>
              </a:rPr>
              <a:t> </a:t>
            </a:r>
            <a:endParaRPr lang="en-GB" sz="1200" dirty="0">
              <a:latin typeface="Roboto" panose="02000000000000000000" pitchFamily="2" charset="0"/>
              <a:ea typeface="Roboto" panose="02000000000000000000" pitchFamily="2" charset="0"/>
              <a:cs typeface="Roboto" panose="02000000000000000000" pitchFamily="2" charset="0"/>
            </a:endParaRPr>
          </a:p>
          <a:p>
            <a:pPr marL="171450" lvl="0" indent="-171450" algn="just">
              <a:buFont typeface="Arial" panose="020B0604020202020204" pitchFamily="34" charset="0"/>
              <a:buChar char="•"/>
            </a:pPr>
            <a:r>
              <a:rPr lang="en-GB" sz="1200" dirty="0">
                <a:latin typeface="Roboto" panose="02000000000000000000" pitchFamily="2" charset="0"/>
                <a:ea typeface="Roboto" panose="02000000000000000000" pitchFamily="2" charset="0"/>
                <a:cs typeface="Roboto" panose="02000000000000000000" pitchFamily="2" charset="0"/>
              </a:rPr>
              <a:t>Gas central heating</a:t>
            </a:r>
          </a:p>
          <a:p>
            <a:pPr marL="171450" lvl="0" indent="-171450" algn="just">
              <a:buFont typeface="Arial" panose="020B0604020202020204" pitchFamily="34" charset="0"/>
              <a:buChar char="•"/>
            </a:pPr>
            <a:r>
              <a:rPr lang="en-GB" sz="1200" dirty="0">
                <a:latin typeface="Roboto" panose="02000000000000000000" pitchFamily="2" charset="0"/>
                <a:ea typeface="Roboto" panose="02000000000000000000" pitchFamily="2" charset="0"/>
                <a:cs typeface="Roboto" panose="02000000000000000000" pitchFamily="2" charset="0"/>
              </a:rPr>
              <a:t>Surface power &amp; data</a:t>
            </a:r>
          </a:p>
          <a:p>
            <a:pPr marL="171450" lvl="0" indent="-171450" algn="just">
              <a:buFont typeface="Arial" panose="020B0604020202020204" pitchFamily="34" charset="0"/>
              <a:buChar char="•"/>
            </a:pPr>
            <a:r>
              <a:rPr lang="en-GB" sz="1200" dirty="0">
                <a:latin typeface="Roboto" panose="02000000000000000000" pitchFamily="2" charset="0"/>
                <a:ea typeface="Roboto" panose="02000000000000000000" pitchFamily="2" charset="0"/>
                <a:cs typeface="Roboto" panose="02000000000000000000" pitchFamily="2" charset="0"/>
              </a:rPr>
              <a:t>Track mounted spot lighting</a:t>
            </a:r>
          </a:p>
          <a:p>
            <a:pPr marL="171450" lvl="0" indent="-171450" algn="just">
              <a:buFont typeface="Arial" panose="020B0604020202020204" pitchFamily="34" charset="0"/>
              <a:buChar char="•"/>
            </a:pPr>
            <a:r>
              <a:rPr lang="en-GB" sz="1200" dirty="0">
                <a:latin typeface="Roboto" panose="02000000000000000000" pitchFamily="2" charset="0"/>
                <a:ea typeface="Roboto" panose="02000000000000000000" pitchFamily="2" charset="0"/>
                <a:cs typeface="Roboto" panose="02000000000000000000" pitchFamily="2" charset="0"/>
              </a:rPr>
              <a:t>Polished concrete flooring throughout</a:t>
            </a:r>
          </a:p>
          <a:p>
            <a:pPr marL="171450" lvl="0" indent="-171450" algn="just">
              <a:buFont typeface="Arial" panose="020B0604020202020204" pitchFamily="34" charset="0"/>
              <a:buChar char="•"/>
            </a:pPr>
            <a:r>
              <a:rPr lang="en-GB" sz="1200" dirty="0">
                <a:latin typeface="Roboto" panose="02000000000000000000" pitchFamily="2" charset="0"/>
                <a:ea typeface="Roboto" panose="02000000000000000000" pitchFamily="2" charset="0"/>
                <a:cs typeface="Roboto" panose="02000000000000000000" pitchFamily="2" charset="0"/>
              </a:rPr>
              <a:t>High speed fibre available</a:t>
            </a:r>
          </a:p>
          <a:p>
            <a:pPr marL="171450" lvl="0" indent="-171450" algn="just">
              <a:buFont typeface="Arial" panose="020B0604020202020204" pitchFamily="34" charset="0"/>
              <a:buChar char="•"/>
            </a:pPr>
            <a:r>
              <a:rPr lang="en-GB" sz="1200" dirty="0">
                <a:latin typeface="Roboto" panose="02000000000000000000" pitchFamily="2" charset="0"/>
                <a:ea typeface="Roboto" panose="02000000000000000000" pitchFamily="2" charset="0"/>
                <a:cs typeface="Roboto" panose="02000000000000000000" pitchFamily="2" charset="0"/>
              </a:rPr>
              <a:t>On site security</a:t>
            </a:r>
          </a:p>
          <a:p>
            <a:pPr marL="171450" lvl="0" indent="-171450" algn="just">
              <a:buFont typeface="Arial" panose="020B0604020202020204" pitchFamily="34" charset="0"/>
              <a:buChar char="•"/>
            </a:pPr>
            <a:r>
              <a:rPr lang="en-GB" sz="1200" dirty="0">
                <a:latin typeface="Roboto" panose="02000000000000000000" pitchFamily="2" charset="0"/>
                <a:ea typeface="Roboto" panose="02000000000000000000" pitchFamily="2" charset="0"/>
                <a:cs typeface="Roboto" panose="02000000000000000000" pitchFamily="2" charset="0"/>
              </a:rPr>
              <a:t>Excellent natural light</a:t>
            </a:r>
          </a:p>
          <a:p>
            <a:pPr marL="171450" lvl="0" indent="-171450" algn="just">
              <a:buFont typeface="Arial" panose="020B0604020202020204" pitchFamily="34" charset="0"/>
              <a:buChar char="•"/>
            </a:pPr>
            <a:r>
              <a:rPr lang="en-GB" sz="1200" dirty="0">
                <a:latin typeface="Roboto" panose="02000000000000000000" pitchFamily="2" charset="0"/>
                <a:ea typeface="Roboto" panose="02000000000000000000" pitchFamily="2" charset="0"/>
                <a:cs typeface="Roboto" panose="02000000000000000000" pitchFamily="2" charset="0"/>
              </a:rPr>
              <a:t>Own kitchen</a:t>
            </a:r>
          </a:p>
          <a:p>
            <a:pPr marL="171450" lvl="0" indent="-171450" algn="just">
              <a:buFont typeface="Arial" panose="020B0604020202020204" pitchFamily="34" charset="0"/>
              <a:buChar char="•"/>
            </a:pPr>
            <a:r>
              <a:rPr lang="en-GB" sz="1200" dirty="0">
                <a:latin typeface="Roboto" panose="02000000000000000000" pitchFamily="2" charset="0"/>
                <a:ea typeface="Roboto" panose="02000000000000000000" pitchFamily="2" charset="0"/>
                <a:cs typeface="Roboto" panose="02000000000000000000" pitchFamily="2" charset="0"/>
              </a:rPr>
              <a:t>W.C.s and showers in the communal areas</a:t>
            </a:r>
          </a:p>
        </p:txBody>
      </p:sp>
    </p:spTree>
    <p:extLst>
      <p:ext uri="{BB962C8B-B14F-4D97-AF65-F5344CB8AC3E}">
        <p14:creationId xmlns:p14="http://schemas.microsoft.com/office/powerpoint/2010/main" val="362688851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551</Words>
  <Application>Microsoft Office PowerPoint</Application>
  <PresentationFormat>Custom</PresentationFormat>
  <Paragraphs>44</Paragraphs>
  <Slides>3</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vt:i4>
      </vt:variant>
    </vt:vector>
  </HeadingPairs>
  <TitlesOfParts>
    <vt:vector size="9" baseType="lpstr">
      <vt:lpstr>Aptos</vt:lpstr>
      <vt:lpstr>Aptos Display</vt:lpstr>
      <vt:lpstr>Arial</vt:lpstr>
      <vt:lpstr>Roboto</vt:lpstr>
      <vt:lpstr>Roboto Medium</vt:lpstr>
      <vt:lpstr>Office Theme</vt:lpstr>
      <vt:lpstr>PowerPoint Presentation</vt:lpstr>
      <vt:lpstr>A2 Offley Works Office In Creative Development</vt:lpstr>
      <vt:lpstr>A2 Offley Works Office In Creative Development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Dave Collier</dc:creator>
  <cp:keywords/>
  <dc:description/>
  <cp:lastModifiedBy>Nigel Gouldsmith</cp:lastModifiedBy>
  <cp:revision>37</cp:revision>
  <dcterms:created xsi:type="dcterms:W3CDTF">2025-06-12T14:24:38Z</dcterms:created>
  <dcterms:modified xsi:type="dcterms:W3CDTF">2026-08-06T09:30:19Z</dcterms:modified>
  <cp:category/>
</cp:coreProperties>
</file>