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0"/>
  </p:notesMasterIdLst>
  <p:sldIdLst>
    <p:sldId id="301" r:id="rId5"/>
    <p:sldId id="309" r:id="rId6"/>
    <p:sldId id="311" r:id="rId7"/>
    <p:sldId id="312" r:id="rId8"/>
    <p:sldId id="308" r:id="rId9"/>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647"/>
    <a:srgbClr val="E6E3DB"/>
    <a:srgbClr val="E7EFDB"/>
    <a:srgbClr val="FAFCF6"/>
    <a:srgbClr val="4B75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0" d="100"/>
          <a:sy n="110" d="100"/>
        </p:scale>
        <p:origin x="1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Oliveira" userId="6800b199-3f25-42bb-8835-59cea4f27d98" providerId="ADAL" clId="{F5BFD82C-7288-443E-8EAC-A2DE8AFFA853}"/>
    <pc:docChg chg="custSel modSld">
      <pc:chgData name="Simone Oliveira" userId="6800b199-3f25-42bb-8835-59cea4f27d98" providerId="ADAL" clId="{F5BFD82C-7288-443E-8EAC-A2DE8AFFA853}" dt="2026-06-22T09:56:52.685" v="36" actId="33524"/>
      <pc:docMkLst>
        <pc:docMk/>
      </pc:docMkLst>
      <pc:sldChg chg="modSp mod">
        <pc:chgData name="Simone Oliveira" userId="6800b199-3f25-42bb-8835-59cea4f27d98" providerId="ADAL" clId="{F5BFD82C-7288-443E-8EAC-A2DE8AFFA853}" dt="2026-06-22T09:56:52.685" v="36" actId="33524"/>
        <pc:sldMkLst>
          <pc:docMk/>
          <pc:sldMk cId="1074664467" sldId="308"/>
        </pc:sldMkLst>
        <pc:spChg chg="mod">
          <ac:chgData name="Simone Oliveira" userId="6800b199-3f25-42bb-8835-59cea4f27d98" providerId="ADAL" clId="{F5BFD82C-7288-443E-8EAC-A2DE8AFFA853}" dt="2026-06-22T09:56:52.685" v="36" actId="33524"/>
          <ac:spMkLst>
            <pc:docMk/>
            <pc:sldMk cId="1074664467" sldId="308"/>
            <ac:spMk id="4" creationId="{9E709560-5FE5-26F4-6872-B3D0E0E4B89E}"/>
          </ac:spMkLst>
        </pc:spChg>
      </pc:sldChg>
      <pc:sldChg chg="modSp mod">
        <pc:chgData name="Simone Oliveira" userId="6800b199-3f25-42bb-8835-59cea4f27d98" providerId="ADAL" clId="{F5BFD82C-7288-443E-8EAC-A2DE8AFFA853}" dt="2026-06-22T09:56:12.478" v="35" actId="20577"/>
        <pc:sldMkLst>
          <pc:docMk/>
          <pc:sldMk cId="2862894386" sldId="312"/>
        </pc:sldMkLst>
        <pc:spChg chg="mod">
          <ac:chgData name="Simone Oliveira" userId="6800b199-3f25-42bb-8835-59cea4f27d98" providerId="ADAL" clId="{F5BFD82C-7288-443E-8EAC-A2DE8AFFA853}" dt="2026-06-22T09:56:12.478" v="35" actId="20577"/>
          <ac:spMkLst>
            <pc:docMk/>
            <pc:sldMk cId="2862894386" sldId="312"/>
            <ac:spMk id="17" creationId="{AD34A2B9-B22B-3261-A153-C3662AA0B9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E180B-2D6A-824C-BF7F-23A4F0CA20CF}" type="datetimeFigureOut">
              <a:rPr lang="en-US" smtClean="0"/>
              <a:t>6/22/2026</a:t>
            </a:fld>
            <a:endParaRPr lang="en-US"/>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6811B-2AC0-6046-BFEF-F9981D172269}" type="slidenum">
              <a:rPr lang="en-US" smtClean="0"/>
              <a:t>‹#›</a:t>
            </a:fld>
            <a:endParaRPr lang="en-US"/>
          </a:p>
        </p:txBody>
      </p:sp>
    </p:spTree>
    <p:extLst>
      <p:ext uri="{BB962C8B-B14F-4D97-AF65-F5344CB8AC3E}">
        <p14:creationId xmlns:p14="http://schemas.microsoft.com/office/powerpoint/2010/main" val="2752535106"/>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76811B-2AC0-6046-BFEF-F9981D172269}" type="slidenum">
              <a:rPr lang="en-US" smtClean="0"/>
              <a:t>1</a:t>
            </a:fld>
            <a:endParaRPr lang="en-US"/>
          </a:p>
        </p:txBody>
      </p:sp>
    </p:spTree>
    <p:extLst>
      <p:ext uri="{BB962C8B-B14F-4D97-AF65-F5344CB8AC3E}">
        <p14:creationId xmlns:p14="http://schemas.microsoft.com/office/powerpoint/2010/main" val="374480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225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 Bot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D8F4C5-1191-332E-9D9B-1383B07BBF7C}"/>
              </a:ext>
            </a:extLst>
          </p:cNvPr>
          <p:cNvPicPr>
            <a:picLocks noChangeAspect="1"/>
          </p:cNvPicPr>
          <p:nvPr userDrawn="1"/>
        </p:nvPicPr>
        <p:blipFill>
          <a:blip r:embed="rId2"/>
          <a:srcRect/>
          <a:stretch/>
        </p:blipFill>
        <p:spPr>
          <a:xfrm>
            <a:off x="3313" y="0"/>
            <a:ext cx="10687500" cy="7561311"/>
          </a:xfrm>
          <a:prstGeom prst="rect">
            <a:avLst/>
          </a:prstGeom>
        </p:spPr>
      </p:pic>
      <p:sp>
        <p:nvSpPr>
          <p:cNvPr id="13" name="Picture Placeholder 11">
            <a:extLst>
              <a:ext uri="{FF2B5EF4-FFF2-40B4-BE49-F238E27FC236}">
                <a16:creationId xmlns:a16="http://schemas.microsoft.com/office/drawing/2014/main" id="{63EC94CC-9931-60A4-5010-01FC32A116F6}"/>
              </a:ext>
            </a:extLst>
          </p:cNvPr>
          <p:cNvSpPr>
            <a:spLocks noGrp="1"/>
          </p:cNvSpPr>
          <p:nvPr>
            <p:ph type="pic" sz="quarter" idx="19"/>
          </p:nvPr>
        </p:nvSpPr>
        <p:spPr>
          <a:xfrm>
            <a:off x="4588465" y="692457"/>
            <a:ext cx="2582745" cy="2637753"/>
          </a:xfrm>
        </p:spPr>
        <p:txBody>
          <a:bodyPr>
            <a:normAutofit/>
          </a:bodyPr>
          <a:lstStyle>
            <a:lvl1pPr marL="0" indent="0">
              <a:buNone/>
              <a:defRPr sz="1200"/>
            </a:lvl1pPr>
          </a:lstStyle>
          <a:p>
            <a:endParaRPr lang="en-US"/>
          </a:p>
        </p:txBody>
      </p:sp>
      <p:sp>
        <p:nvSpPr>
          <p:cNvPr id="19" name="Subtitle 2">
            <a:extLst>
              <a:ext uri="{FF2B5EF4-FFF2-40B4-BE49-F238E27FC236}">
                <a16:creationId xmlns:a16="http://schemas.microsoft.com/office/drawing/2014/main" id="{C3A17F6A-40A9-E149-9281-9E4A5C6C5859}"/>
              </a:ext>
            </a:extLst>
          </p:cNvPr>
          <p:cNvSpPr>
            <a:spLocks noGrp="1"/>
          </p:cNvSpPr>
          <p:nvPr>
            <p:ph type="subTitle" idx="1" hasCustomPrompt="1"/>
          </p:nvPr>
        </p:nvSpPr>
        <p:spPr>
          <a:xfrm>
            <a:off x="705460" y="1140202"/>
            <a:ext cx="3234173" cy="202235"/>
          </a:xfrm>
        </p:spPr>
        <p:txBody>
          <a:bodyPr wrap="square" lIns="0" tIns="0" rIns="0" bIns="0">
            <a:spAutoFit/>
          </a:bodyPr>
          <a:lstStyle>
            <a:lvl1pPr marL="0" indent="0" algn="l">
              <a:lnSpc>
                <a:spcPct val="130000"/>
              </a:lnSpc>
              <a:buNone/>
              <a:defRPr sz="1100" b="1">
                <a:latin typeface="Manrop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a location</a:t>
            </a:r>
            <a:endParaRPr lang="en-US"/>
          </a:p>
        </p:txBody>
      </p:sp>
      <p:sp>
        <p:nvSpPr>
          <p:cNvPr id="22" name="Text Placeholder 9">
            <a:extLst>
              <a:ext uri="{FF2B5EF4-FFF2-40B4-BE49-F238E27FC236}">
                <a16:creationId xmlns:a16="http://schemas.microsoft.com/office/drawing/2014/main" id="{4734ED35-760E-DCA8-EFC4-E138FF3D3C0B}"/>
              </a:ext>
            </a:extLst>
          </p:cNvPr>
          <p:cNvSpPr>
            <a:spLocks noGrp="1"/>
          </p:cNvSpPr>
          <p:nvPr>
            <p:ph type="body" sz="quarter" idx="13" hasCustomPrompt="1"/>
          </p:nvPr>
        </p:nvSpPr>
        <p:spPr>
          <a:xfrm>
            <a:off x="705179" y="692457"/>
            <a:ext cx="3234454" cy="441211"/>
          </a:xfrm>
        </p:spPr>
        <p:txBody>
          <a:bodyPr lIns="0" tIns="0" rIns="0" bIns="0">
            <a:spAutoFit/>
          </a:bodyPr>
          <a:lstStyle>
            <a:lvl1pPr marL="0" indent="0">
              <a:buNone/>
              <a:defRPr sz="2400" b="0" i="0">
                <a:solidFill>
                  <a:srgbClr val="F26647"/>
                </a:solidFill>
                <a:latin typeface="Manrope Medium" pitchFamily="2" charset="0"/>
              </a:defRPr>
            </a:lvl1pPr>
          </a:lstStyle>
          <a:p>
            <a:pPr lvl="0"/>
            <a:r>
              <a:rPr lang="en-US"/>
              <a:t>Add </a:t>
            </a:r>
            <a:r>
              <a:rPr lang="en-US" err="1"/>
              <a:t>subheader</a:t>
            </a:r>
            <a:endParaRPr lang="en-US"/>
          </a:p>
        </p:txBody>
      </p:sp>
      <p:sp>
        <p:nvSpPr>
          <p:cNvPr id="23" name="Text Placeholder 26">
            <a:extLst>
              <a:ext uri="{FF2B5EF4-FFF2-40B4-BE49-F238E27FC236}">
                <a16:creationId xmlns:a16="http://schemas.microsoft.com/office/drawing/2014/main" id="{96A8AC3C-FA69-7F52-D631-9EF3EFE5F8FD}"/>
              </a:ext>
            </a:extLst>
          </p:cNvPr>
          <p:cNvSpPr>
            <a:spLocks noGrp="1"/>
          </p:cNvSpPr>
          <p:nvPr>
            <p:ph type="body" sz="quarter" idx="31" hasCustomPrompt="1"/>
          </p:nvPr>
        </p:nvSpPr>
        <p:spPr>
          <a:xfrm>
            <a:off x="719642" y="1387981"/>
            <a:ext cx="3219538" cy="202236"/>
          </a:xfrm>
        </p:spPr>
        <p:txBody>
          <a:bodyPr lIns="0" tIns="0" rIns="0" bIns="0">
            <a:normAutofit/>
          </a:bodyPr>
          <a:lstStyle>
            <a:lvl1pPr marL="0" indent="0">
              <a:buNone/>
              <a:defRPr sz="900" b="1" i="0">
                <a:latin typeface="Manrope SemiBold" pitchFamily="2" charset="0"/>
              </a:defRPr>
            </a:lvl1pPr>
          </a:lstStyle>
          <a:p>
            <a:pPr lvl="0"/>
            <a:r>
              <a:rPr lang="en-GB"/>
              <a:t>Click to add an address</a:t>
            </a:r>
          </a:p>
        </p:txBody>
      </p:sp>
      <p:sp>
        <p:nvSpPr>
          <p:cNvPr id="24" name="Text Placeholder 26">
            <a:extLst>
              <a:ext uri="{FF2B5EF4-FFF2-40B4-BE49-F238E27FC236}">
                <a16:creationId xmlns:a16="http://schemas.microsoft.com/office/drawing/2014/main" id="{CEF2FB59-ADB0-9F78-95FF-F7FF0ED4D173}"/>
              </a:ext>
            </a:extLst>
          </p:cNvPr>
          <p:cNvSpPr>
            <a:spLocks noGrp="1"/>
          </p:cNvSpPr>
          <p:nvPr>
            <p:ph type="body" sz="quarter" idx="32" hasCustomPrompt="1"/>
          </p:nvPr>
        </p:nvSpPr>
        <p:spPr>
          <a:xfrm>
            <a:off x="719642" y="1710257"/>
            <a:ext cx="3219538" cy="478559"/>
          </a:xfrm>
        </p:spPr>
        <p:txBody>
          <a:bodyPr lIns="0" tIns="0" rIns="0" bIns="0">
            <a:normAutofit/>
          </a:bodyPr>
          <a:lstStyle>
            <a:lvl1pPr marL="0" indent="0">
              <a:buNone/>
              <a:defRPr sz="850" b="0" i="0">
                <a:latin typeface="Manrope SemiBold" pitchFamily="2" charset="0"/>
              </a:defRPr>
            </a:lvl1pPr>
          </a:lstStyle>
          <a:p>
            <a:pPr lvl="0"/>
            <a:r>
              <a:rPr lang="en-GB"/>
              <a:t>Click to add details</a:t>
            </a:r>
          </a:p>
        </p:txBody>
      </p:sp>
      <p:sp>
        <p:nvSpPr>
          <p:cNvPr id="25" name="Text Placeholder 20">
            <a:extLst>
              <a:ext uri="{FF2B5EF4-FFF2-40B4-BE49-F238E27FC236}">
                <a16:creationId xmlns:a16="http://schemas.microsoft.com/office/drawing/2014/main" id="{39B161A7-3BC1-F21A-F018-DBC7895679A6}"/>
              </a:ext>
            </a:extLst>
          </p:cNvPr>
          <p:cNvSpPr>
            <a:spLocks noGrp="1"/>
          </p:cNvSpPr>
          <p:nvPr>
            <p:ph type="body" sz="quarter" idx="28" hasCustomPrompt="1"/>
          </p:nvPr>
        </p:nvSpPr>
        <p:spPr>
          <a:xfrm>
            <a:off x="5192104" y="7029605"/>
            <a:ext cx="2505007" cy="226363"/>
          </a:xfrm>
        </p:spPr>
        <p:txBody>
          <a:bodyPr lIns="0" tIns="0" rIns="0" bIns="0">
            <a:noAutofit/>
          </a:bodyPr>
          <a:lstStyle>
            <a:lvl1pPr marL="0" indent="0">
              <a:lnSpc>
                <a:spcPct val="130000"/>
              </a:lnSpc>
              <a:buNone/>
              <a:defRPr sz="900" b="0">
                <a:solidFill>
                  <a:srgbClr val="FAFCF6"/>
                </a:solidFill>
              </a:defRPr>
            </a:lvl1pPr>
            <a:lvl2pPr>
              <a:defRPr sz="1600"/>
            </a:lvl2pPr>
            <a:lvl3pPr>
              <a:defRPr sz="1600"/>
            </a:lvl3pPr>
            <a:lvl4pPr>
              <a:defRPr sz="1600"/>
            </a:lvl4pPr>
            <a:lvl5pPr>
              <a:defRPr sz="1600"/>
            </a:lvl5pPr>
          </a:lstStyle>
          <a:p>
            <a:pPr lvl="0"/>
            <a:r>
              <a:rPr lang="en-GB" err="1"/>
              <a:t>Clickto</a:t>
            </a:r>
            <a:r>
              <a:rPr lang="en-GB"/>
              <a:t> add a note</a:t>
            </a:r>
          </a:p>
        </p:txBody>
      </p:sp>
      <p:sp>
        <p:nvSpPr>
          <p:cNvPr id="26" name="TextBox 25">
            <a:extLst>
              <a:ext uri="{FF2B5EF4-FFF2-40B4-BE49-F238E27FC236}">
                <a16:creationId xmlns:a16="http://schemas.microsoft.com/office/drawing/2014/main" id="{38C31AFC-CDFE-23B8-8F72-BFDFB7BE7AD4}"/>
              </a:ext>
            </a:extLst>
          </p:cNvPr>
          <p:cNvSpPr txBox="1"/>
          <p:nvPr userDrawn="1"/>
        </p:nvSpPr>
        <p:spPr>
          <a:xfrm>
            <a:off x="5165469" y="4378273"/>
            <a:ext cx="2150948" cy="369332"/>
          </a:xfrm>
          <a:prstGeom prst="rect">
            <a:avLst/>
          </a:prstGeom>
          <a:noFill/>
        </p:spPr>
        <p:txBody>
          <a:bodyPr wrap="square" lIns="0" tIns="0" rIns="0" bIns="0" rtlCol="0">
            <a:spAutoFit/>
          </a:bodyPr>
          <a:lstStyle/>
          <a:p>
            <a:r>
              <a:rPr lang="en-US" sz="2400" b="0" i="0">
                <a:solidFill>
                  <a:srgbClr val="FAFCF6"/>
                </a:solidFill>
                <a:latin typeface="Manrope Medium" pitchFamily="2" charset="0"/>
              </a:rPr>
              <a:t>Contact us</a:t>
            </a:r>
          </a:p>
        </p:txBody>
      </p:sp>
      <p:sp>
        <p:nvSpPr>
          <p:cNvPr id="8" name="TextBox 7">
            <a:extLst>
              <a:ext uri="{FF2B5EF4-FFF2-40B4-BE49-F238E27FC236}">
                <a16:creationId xmlns:a16="http://schemas.microsoft.com/office/drawing/2014/main" id="{5F743F14-1F03-17FA-AA9A-15CE682BA289}"/>
              </a:ext>
            </a:extLst>
          </p:cNvPr>
          <p:cNvSpPr txBox="1"/>
          <p:nvPr userDrawn="1"/>
        </p:nvSpPr>
        <p:spPr>
          <a:xfrm>
            <a:off x="5165470" y="4826157"/>
            <a:ext cx="2424400" cy="422295"/>
          </a:xfrm>
          <a:prstGeom prst="rect">
            <a:avLst/>
          </a:prstGeom>
          <a:noFill/>
        </p:spPr>
        <p:txBody>
          <a:bodyPr wrap="square" lIns="0" tIns="0" rIns="0" bIns="0"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lang="en-GB" sz="1100" b="0" kern="1200">
                <a:solidFill>
                  <a:srgbClr val="FAFCF6"/>
                </a:solidFill>
                <a:effectLst/>
                <a:latin typeface="Manrope" pitchFamily="2" charset="0"/>
                <a:ea typeface="+mn-ea"/>
                <a:cs typeface="+mn-cs"/>
              </a:rPr>
              <a:t>Direct your viewing requests and enquiries to:</a:t>
            </a:r>
          </a:p>
        </p:txBody>
      </p:sp>
      <p:sp>
        <p:nvSpPr>
          <p:cNvPr id="9" name="TextBox 8">
            <a:extLst>
              <a:ext uri="{FF2B5EF4-FFF2-40B4-BE49-F238E27FC236}">
                <a16:creationId xmlns:a16="http://schemas.microsoft.com/office/drawing/2014/main" id="{4E37CEB4-E990-484E-B1CB-97F83BC655F1}"/>
              </a:ext>
            </a:extLst>
          </p:cNvPr>
          <p:cNvSpPr txBox="1"/>
          <p:nvPr userDrawn="1"/>
        </p:nvSpPr>
        <p:spPr>
          <a:xfrm>
            <a:off x="719642" y="4898576"/>
            <a:ext cx="1232710" cy="215444"/>
          </a:xfrm>
          <a:prstGeom prst="rect">
            <a:avLst/>
          </a:prstGeom>
          <a:noFill/>
        </p:spPr>
        <p:txBody>
          <a:bodyPr wrap="none" lIns="0" tIns="0" rIns="0" bIns="0">
            <a:spAutoFit/>
          </a:bodyPr>
          <a:lstStyle/>
          <a:p>
            <a:pPr lvl="0"/>
            <a:r>
              <a:rPr lang="en-GB" sz="1400" b="0" i="0" err="1">
                <a:solidFill>
                  <a:srgbClr val="F26647"/>
                </a:solidFill>
                <a:latin typeface="Manrope Medium" pitchFamily="2" charset="0"/>
              </a:rPr>
              <a:t>www.hlp.co.uk</a:t>
            </a:r>
            <a:endParaRPr lang="en-US" sz="1400" b="0" i="0">
              <a:solidFill>
                <a:srgbClr val="F26647"/>
              </a:solidFill>
              <a:latin typeface="Manrope Medium" pitchFamily="2" charset="0"/>
            </a:endParaRPr>
          </a:p>
        </p:txBody>
      </p:sp>
      <p:sp>
        <p:nvSpPr>
          <p:cNvPr id="10" name="TextBox 9">
            <a:extLst>
              <a:ext uri="{FF2B5EF4-FFF2-40B4-BE49-F238E27FC236}">
                <a16:creationId xmlns:a16="http://schemas.microsoft.com/office/drawing/2014/main" id="{6F5472CC-92CC-A737-1B67-CFA308845B11}"/>
              </a:ext>
            </a:extLst>
          </p:cNvPr>
          <p:cNvSpPr txBox="1"/>
          <p:nvPr userDrawn="1"/>
        </p:nvSpPr>
        <p:spPr>
          <a:xfrm>
            <a:off x="719642" y="5166855"/>
            <a:ext cx="1160574" cy="215444"/>
          </a:xfrm>
          <a:prstGeom prst="rect">
            <a:avLst/>
          </a:prstGeom>
          <a:noFill/>
        </p:spPr>
        <p:txBody>
          <a:bodyPr wrap="none" lIns="0" tIns="0" rIns="0" bIns="0">
            <a:spAutoFit/>
          </a:bodyPr>
          <a:lstStyle/>
          <a:p>
            <a:r>
              <a:rPr lang="en-GB" sz="1400" b="1" i="0" kern="1200">
                <a:solidFill>
                  <a:schemeClr val="tx1"/>
                </a:solidFill>
                <a:effectLst/>
                <a:latin typeface="Manrope SemiBold" pitchFamily="2" charset="0"/>
                <a:ea typeface="+mn-ea"/>
                <a:cs typeface="+mn-cs"/>
              </a:rPr>
              <a:t>02382 022111 </a:t>
            </a:r>
          </a:p>
        </p:txBody>
      </p:sp>
      <p:sp>
        <p:nvSpPr>
          <p:cNvPr id="11" name="TextBox 10">
            <a:extLst>
              <a:ext uri="{FF2B5EF4-FFF2-40B4-BE49-F238E27FC236}">
                <a16:creationId xmlns:a16="http://schemas.microsoft.com/office/drawing/2014/main" id="{A83A2087-E1DB-1318-A3E2-B55E3F19A229}"/>
              </a:ext>
            </a:extLst>
          </p:cNvPr>
          <p:cNvSpPr txBox="1"/>
          <p:nvPr userDrawn="1"/>
        </p:nvSpPr>
        <p:spPr>
          <a:xfrm>
            <a:off x="2100992" y="5166855"/>
            <a:ext cx="2117567" cy="215444"/>
          </a:xfrm>
          <a:prstGeom prst="rect">
            <a:avLst/>
          </a:prstGeom>
          <a:noFill/>
        </p:spPr>
        <p:txBody>
          <a:bodyPr wrap="none" lIns="0" tIns="0" rIns="0" bIns="0">
            <a:spAutoFit/>
          </a:bodyPr>
          <a:lstStyle/>
          <a:p>
            <a:r>
              <a:rPr lang="en-GB" sz="1400" b="1" i="0" kern="1200" err="1">
                <a:solidFill>
                  <a:schemeClr val="tx1"/>
                </a:solidFill>
                <a:effectLst/>
                <a:latin typeface="Manrope SemiBold" pitchFamily="2" charset="0"/>
                <a:ea typeface="+mn-ea"/>
                <a:cs typeface="+mn-cs"/>
              </a:rPr>
              <a:t>southampton@hlp.co.uk</a:t>
            </a:r>
            <a:endParaRPr lang="en-GB" sz="1400" b="1" i="0" kern="1200">
              <a:solidFill>
                <a:schemeClr val="tx1"/>
              </a:solidFill>
              <a:effectLst/>
              <a:latin typeface="Manrope SemiBold" pitchFamily="2" charset="0"/>
              <a:ea typeface="+mn-ea"/>
              <a:cs typeface="+mn-cs"/>
            </a:endParaRPr>
          </a:p>
        </p:txBody>
      </p:sp>
      <p:sp>
        <p:nvSpPr>
          <p:cNvPr id="17" name="Picture Placeholder 11">
            <a:extLst>
              <a:ext uri="{FF2B5EF4-FFF2-40B4-BE49-F238E27FC236}">
                <a16:creationId xmlns:a16="http://schemas.microsoft.com/office/drawing/2014/main" id="{A20580CA-82CC-B7E3-BD2C-2A2918A28A60}"/>
              </a:ext>
            </a:extLst>
          </p:cNvPr>
          <p:cNvSpPr>
            <a:spLocks noGrp="1"/>
          </p:cNvSpPr>
          <p:nvPr>
            <p:ph type="pic" sz="quarter" idx="25"/>
          </p:nvPr>
        </p:nvSpPr>
        <p:spPr>
          <a:xfrm>
            <a:off x="7866025" y="3947026"/>
            <a:ext cx="2825788" cy="2806044"/>
          </a:xfrm>
        </p:spPr>
        <p:txBody>
          <a:bodyPr>
            <a:normAutofit/>
          </a:bodyPr>
          <a:lstStyle>
            <a:lvl1pPr marL="0" indent="0">
              <a:buNone/>
              <a:defRPr sz="1200"/>
            </a:lvl1pPr>
          </a:lstStyle>
          <a:p>
            <a:endParaRPr lang="en-US"/>
          </a:p>
        </p:txBody>
      </p:sp>
      <p:sp>
        <p:nvSpPr>
          <p:cNvPr id="2" name="TextBox 1">
            <a:extLst>
              <a:ext uri="{FF2B5EF4-FFF2-40B4-BE49-F238E27FC236}">
                <a16:creationId xmlns:a16="http://schemas.microsoft.com/office/drawing/2014/main" id="{50D680C6-E3F9-A6D7-8640-5CC267E4F78A}"/>
              </a:ext>
            </a:extLst>
          </p:cNvPr>
          <p:cNvSpPr txBox="1"/>
          <p:nvPr userDrawn="1"/>
        </p:nvSpPr>
        <p:spPr>
          <a:xfrm>
            <a:off x="719642" y="5456418"/>
            <a:ext cx="1134926" cy="215444"/>
          </a:xfrm>
          <a:prstGeom prst="rect">
            <a:avLst/>
          </a:prstGeom>
          <a:noFill/>
        </p:spPr>
        <p:txBody>
          <a:bodyPr wrap="none" lIns="0" tIns="0" rIns="0" bIns="0">
            <a:spAutoFit/>
          </a:bodyPr>
          <a:lstStyle/>
          <a:p>
            <a:r>
              <a:rPr lang="en-GB" sz="1400" b="1" i="0">
                <a:solidFill>
                  <a:srgbClr val="1A202A"/>
                </a:solidFill>
                <a:effectLst/>
                <a:latin typeface="Manrope SemiBold" pitchFamily="2" charset="0"/>
              </a:rPr>
              <a:t>01329 220 111</a:t>
            </a:r>
          </a:p>
        </p:txBody>
      </p:sp>
      <p:sp>
        <p:nvSpPr>
          <p:cNvPr id="3" name="TextBox 2">
            <a:extLst>
              <a:ext uri="{FF2B5EF4-FFF2-40B4-BE49-F238E27FC236}">
                <a16:creationId xmlns:a16="http://schemas.microsoft.com/office/drawing/2014/main" id="{490CD58D-A8FA-7038-F7DB-803D6C9E9BCB}"/>
              </a:ext>
            </a:extLst>
          </p:cNvPr>
          <p:cNvSpPr txBox="1"/>
          <p:nvPr userDrawn="1"/>
        </p:nvSpPr>
        <p:spPr>
          <a:xfrm>
            <a:off x="2100992" y="5456418"/>
            <a:ext cx="1667123" cy="215444"/>
          </a:xfrm>
          <a:prstGeom prst="rect">
            <a:avLst/>
          </a:prstGeom>
          <a:noFill/>
        </p:spPr>
        <p:txBody>
          <a:bodyPr wrap="none" lIns="0" tIns="0" rIns="0" bIns="0">
            <a:spAutoFit/>
          </a:bodyPr>
          <a:lstStyle/>
          <a:p>
            <a:r>
              <a:rPr lang="en-GB" sz="1400" b="1" i="0" err="1">
                <a:solidFill>
                  <a:srgbClr val="1A202A"/>
                </a:solidFill>
                <a:effectLst/>
                <a:latin typeface="Manrope SemiBold" pitchFamily="2" charset="0"/>
              </a:rPr>
              <a:t>fareham@hlp.co.uk</a:t>
            </a:r>
            <a:endParaRPr lang="en-GB" sz="1400" b="1" i="0">
              <a:solidFill>
                <a:srgbClr val="1A202A"/>
              </a:solidFill>
              <a:effectLst/>
              <a:latin typeface="Manrope SemiBold" pitchFamily="2" charset="0"/>
            </a:endParaRPr>
          </a:p>
        </p:txBody>
      </p:sp>
      <p:sp>
        <p:nvSpPr>
          <p:cNvPr id="7" name="Picture Placeholder 11">
            <a:extLst>
              <a:ext uri="{FF2B5EF4-FFF2-40B4-BE49-F238E27FC236}">
                <a16:creationId xmlns:a16="http://schemas.microsoft.com/office/drawing/2014/main" id="{C864FEAE-4747-1C0C-B538-2646E411003F}"/>
              </a:ext>
            </a:extLst>
          </p:cNvPr>
          <p:cNvSpPr>
            <a:spLocks noGrp="1"/>
          </p:cNvSpPr>
          <p:nvPr>
            <p:ph type="pic" sz="quarter" idx="33"/>
          </p:nvPr>
        </p:nvSpPr>
        <p:spPr>
          <a:xfrm>
            <a:off x="7367176" y="692457"/>
            <a:ext cx="2582745" cy="2637753"/>
          </a:xfrm>
        </p:spPr>
        <p:txBody>
          <a:bodyPr>
            <a:normAutofit/>
          </a:bodyPr>
          <a:lstStyle>
            <a:lvl1pPr marL="0" indent="0">
              <a:buNone/>
              <a:defRPr sz="1200"/>
            </a:lvl1pPr>
          </a:lstStyle>
          <a:p>
            <a:endParaRPr lang="en-US"/>
          </a:p>
        </p:txBody>
      </p:sp>
      <p:sp>
        <p:nvSpPr>
          <p:cNvPr id="12" name="TextBox 11">
            <a:extLst>
              <a:ext uri="{FF2B5EF4-FFF2-40B4-BE49-F238E27FC236}">
                <a16:creationId xmlns:a16="http://schemas.microsoft.com/office/drawing/2014/main" id="{15A744D0-6247-9F13-CC87-F8123A84AD7B}"/>
              </a:ext>
            </a:extLst>
          </p:cNvPr>
          <p:cNvSpPr txBox="1"/>
          <p:nvPr userDrawn="1"/>
        </p:nvSpPr>
        <p:spPr>
          <a:xfrm>
            <a:off x="644577" y="5769608"/>
            <a:ext cx="3661093" cy="923843"/>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lang="en-GB" sz="600" kern="1200">
                <a:solidFill>
                  <a:schemeClr val="bg1">
                    <a:lumMod val="50000"/>
                  </a:schemeClr>
                </a:solidFill>
                <a:effectLst/>
                <a:latin typeface="+mn-lt"/>
                <a:ea typeface="+mn-ea"/>
                <a:cs typeface="+mn-cs"/>
              </a:rPr>
              <a:t>Disclaimer: Hellier Langston Limited gives notice that these particulars are set out as a general outline only for the guidance of intending Purchasers or Lessees and do not constitute any part of an offer or contract. Details are given without any responsibility and any intending Purchasers, Lessees or Third Party should not rely on them as statements or representations of fact but must satisfy themselves by inspection or otherwise as to the correctness of each of them. No person employed or engaged by Hellier Langston Limited has any authority to make any representation or warranty whatsoever in relation to this property.</a:t>
            </a:r>
          </a:p>
          <a:p>
            <a:pPr>
              <a:lnSpc>
                <a:spcPct val="130000"/>
              </a:lnSpc>
            </a:pPr>
            <a:endParaRPr lang="en-US" sz="600">
              <a:solidFill>
                <a:schemeClr val="bg1">
                  <a:lumMod val="50000"/>
                </a:schemeClr>
              </a:solidFill>
            </a:endParaRPr>
          </a:p>
        </p:txBody>
      </p:sp>
      <p:sp>
        <p:nvSpPr>
          <p:cNvPr id="6" name="Text Placeholder 20">
            <a:extLst>
              <a:ext uri="{FF2B5EF4-FFF2-40B4-BE49-F238E27FC236}">
                <a16:creationId xmlns:a16="http://schemas.microsoft.com/office/drawing/2014/main" id="{894997E9-1D43-7DC6-A468-F3173F217B1A}"/>
              </a:ext>
            </a:extLst>
          </p:cNvPr>
          <p:cNvSpPr>
            <a:spLocks noGrp="1"/>
          </p:cNvSpPr>
          <p:nvPr>
            <p:ph type="body" sz="quarter" idx="34" hasCustomPrompt="1"/>
          </p:nvPr>
        </p:nvSpPr>
        <p:spPr>
          <a:xfrm>
            <a:off x="5192104" y="7029605"/>
            <a:ext cx="3069751" cy="165495"/>
          </a:xfrm>
        </p:spPr>
        <p:txBody>
          <a:bodyPr wrap="none" lIns="0" tIns="0" rIns="0" bIns="0">
            <a:spAutoFit/>
          </a:bodyPr>
          <a:lstStyle>
            <a:lvl1pPr marL="0" indent="0">
              <a:lnSpc>
                <a:spcPct val="130000"/>
              </a:lnSpc>
              <a:buNone/>
              <a:defRPr sz="900" b="0">
                <a:solidFill>
                  <a:srgbClr val="FAFCF6"/>
                </a:solidFill>
              </a:defRPr>
            </a:lvl1pPr>
            <a:lvl2pPr>
              <a:defRPr sz="1600"/>
            </a:lvl2pPr>
            <a:lvl3pPr>
              <a:defRPr sz="1600"/>
            </a:lvl3pPr>
            <a:lvl4pPr>
              <a:defRPr sz="1600"/>
            </a:lvl4pPr>
            <a:lvl5pPr>
              <a:defRPr sz="1600"/>
            </a:lvl5pPr>
          </a:lstStyle>
          <a:p>
            <a:pPr lvl="0"/>
            <a:r>
              <a:rPr lang="en-GB"/>
              <a:t>Strictly by appointment with sole agents Hellier Langston.</a:t>
            </a:r>
          </a:p>
        </p:txBody>
      </p:sp>
    </p:spTree>
    <p:extLst>
      <p:ext uri="{BB962C8B-B14F-4D97-AF65-F5344CB8AC3E}">
        <p14:creationId xmlns:p14="http://schemas.microsoft.com/office/powerpoint/2010/main" val="543588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15" name="Picture 14" descr="A white and blue rectangle with red lines&#10;&#10;AI-generated content may be incorrect.">
            <a:extLst>
              <a:ext uri="{FF2B5EF4-FFF2-40B4-BE49-F238E27FC236}">
                <a16:creationId xmlns:a16="http://schemas.microsoft.com/office/drawing/2014/main" id="{02A1FC0E-37DE-B99E-0299-6EDC7E492E5D}"/>
              </a:ext>
            </a:extLst>
          </p:cNvPr>
          <p:cNvPicPr>
            <a:picLocks noChangeAspect="1"/>
          </p:cNvPicPr>
          <p:nvPr userDrawn="1"/>
        </p:nvPicPr>
        <p:blipFill>
          <a:blip r:embed="rId2"/>
          <a:stretch>
            <a:fillRect/>
          </a:stretch>
        </p:blipFill>
        <p:spPr>
          <a:xfrm>
            <a:off x="5556" y="7117"/>
            <a:ext cx="10686257" cy="7560431"/>
          </a:xfrm>
          <a:prstGeom prst="rect">
            <a:avLst/>
          </a:prstGeom>
        </p:spPr>
      </p:pic>
      <p:sp>
        <p:nvSpPr>
          <p:cNvPr id="6" name="Title 1">
            <a:extLst>
              <a:ext uri="{FF2B5EF4-FFF2-40B4-BE49-F238E27FC236}">
                <a16:creationId xmlns:a16="http://schemas.microsoft.com/office/drawing/2014/main" id="{6AB762D2-1730-AA35-D1CE-03809DAF41A7}"/>
              </a:ext>
            </a:extLst>
          </p:cNvPr>
          <p:cNvSpPr>
            <a:spLocks noGrp="1"/>
          </p:cNvSpPr>
          <p:nvPr>
            <p:ph type="ctrTitle" hasCustomPrompt="1"/>
          </p:nvPr>
        </p:nvSpPr>
        <p:spPr>
          <a:xfrm>
            <a:off x="755720" y="661320"/>
            <a:ext cx="3177545" cy="332399"/>
          </a:xfrm>
        </p:spPr>
        <p:txBody>
          <a:bodyPr wrap="square" lIns="0" tIns="0" rIns="0" bIns="0" anchor="ctr">
            <a:spAutoFit/>
          </a:bodyPr>
          <a:lstStyle>
            <a:lvl1pPr algn="l">
              <a:defRPr sz="2400" b="0" i="0">
                <a:solidFill>
                  <a:schemeClr val="bg1"/>
                </a:solidFill>
                <a:latin typeface="Manrope Medium" pitchFamily="2" charset="0"/>
              </a:defRPr>
            </a:lvl1pPr>
          </a:lstStyle>
          <a:p>
            <a:r>
              <a:rPr lang="en-GB"/>
              <a:t>Add header</a:t>
            </a:r>
            <a:endParaRPr lang="en-US"/>
          </a:p>
        </p:txBody>
      </p:sp>
      <p:sp>
        <p:nvSpPr>
          <p:cNvPr id="7" name="Subtitle 2">
            <a:extLst>
              <a:ext uri="{FF2B5EF4-FFF2-40B4-BE49-F238E27FC236}">
                <a16:creationId xmlns:a16="http://schemas.microsoft.com/office/drawing/2014/main" id="{F587B671-1DB3-9679-BEEB-EFE37850DCA7}"/>
              </a:ext>
            </a:extLst>
          </p:cNvPr>
          <p:cNvSpPr>
            <a:spLocks noGrp="1"/>
          </p:cNvSpPr>
          <p:nvPr>
            <p:ph type="subTitle" idx="1" hasCustomPrompt="1"/>
          </p:nvPr>
        </p:nvSpPr>
        <p:spPr>
          <a:xfrm>
            <a:off x="755720" y="1260572"/>
            <a:ext cx="3177545" cy="156261"/>
          </a:xfrm>
        </p:spPr>
        <p:txBody>
          <a:bodyPr lIns="0" tIns="0" rIns="0" bIns="0">
            <a:spAutoFit/>
          </a:bodyPr>
          <a:lstStyle>
            <a:lvl1pPr marL="0" indent="0" algn="l">
              <a:lnSpc>
                <a:spcPct val="130000"/>
              </a:lnSpc>
              <a:buNone/>
              <a:defRPr sz="850">
                <a:solidFill>
                  <a:srgbClr val="FAFCF6"/>
                </a:solidFill>
                <a:latin typeface="Manrop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body</a:t>
            </a:r>
            <a:endParaRPr lang="en-US"/>
          </a:p>
        </p:txBody>
      </p:sp>
      <p:sp>
        <p:nvSpPr>
          <p:cNvPr id="13" name="Text Placeholder 46">
            <a:extLst>
              <a:ext uri="{FF2B5EF4-FFF2-40B4-BE49-F238E27FC236}">
                <a16:creationId xmlns:a16="http://schemas.microsoft.com/office/drawing/2014/main" id="{3E2C3298-2292-5216-40CA-446F610BD25A}"/>
              </a:ext>
            </a:extLst>
          </p:cNvPr>
          <p:cNvSpPr>
            <a:spLocks noGrp="1"/>
          </p:cNvSpPr>
          <p:nvPr>
            <p:ph type="body" sz="quarter" idx="21" hasCustomPrompt="1"/>
          </p:nvPr>
        </p:nvSpPr>
        <p:spPr>
          <a:xfrm>
            <a:off x="5462120" y="5236775"/>
            <a:ext cx="4502406" cy="1462963"/>
          </a:xfrm>
        </p:spPr>
        <p:txBody>
          <a:bodyPr lIns="0" tIns="0" rIns="0" bIns="0" numCol="2" spcCol="180000">
            <a:normAutofit/>
          </a:bodyPr>
          <a:lstStyle>
            <a:lvl1pPr marL="171450" indent="-171450">
              <a:lnSpc>
                <a:spcPct val="130000"/>
              </a:lnSpc>
              <a:spcBef>
                <a:spcPts val="500"/>
              </a:spcBef>
              <a:buClr>
                <a:schemeClr val="accent2"/>
              </a:buClr>
              <a:buFont typeface="System Font Regular"/>
              <a:buChar char="⎼"/>
              <a:defRPr sz="900" b="1" i="0">
                <a:latin typeface="Manrope Medium" pitchFamily="2" charset="0"/>
              </a:defRPr>
            </a:lvl1pPr>
            <a:lvl2pPr>
              <a:defRPr sz="1200"/>
            </a:lvl2pPr>
            <a:lvl3pPr>
              <a:defRPr sz="1200"/>
            </a:lvl3pPr>
            <a:lvl4pPr>
              <a:defRPr sz="1200"/>
            </a:lvl4pPr>
            <a:lvl5pPr>
              <a:defRPr sz="1200"/>
            </a:lvl5pPr>
          </a:lstStyle>
          <a:p>
            <a:pPr lvl="0"/>
            <a:r>
              <a:rPr lang="en-GB"/>
              <a:t>Item</a:t>
            </a:r>
          </a:p>
          <a:p>
            <a:pPr lvl="0"/>
            <a:r>
              <a:rPr lang="en-GB"/>
              <a:t>Item</a:t>
            </a:r>
          </a:p>
          <a:p>
            <a:pPr lvl="0"/>
            <a:r>
              <a:rPr lang="en-GB"/>
              <a:t>Item</a:t>
            </a:r>
          </a:p>
          <a:p>
            <a:pPr lvl="0"/>
            <a:r>
              <a:rPr lang="en-GB"/>
              <a:t>Item</a:t>
            </a:r>
          </a:p>
          <a:p>
            <a:pPr lvl="0"/>
            <a:r>
              <a:rPr lang="en-GB"/>
              <a:t>Item</a:t>
            </a:r>
          </a:p>
          <a:p>
            <a:pPr lvl="0"/>
            <a:endParaRPr lang="en-GB"/>
          </a:p>
          <a:p>
            <a:pPr lvl="0"/>
            <a:endParaRPr lang="en-GB"/>
          </a:p>
          <a:p>
            <a:pPr lvl="0"/>
            <a:r>
              <a:rPr lang="en-GB"/>
              <a:t>Item</a:t>
            </a:r>
          </a:p>
          <a:p>
            <a:pPr lvl="0"/>
            <a:r>
              <a:rPr lang="en-GB"/>
              <a:t>Item</a:t>
            </a:r>
          </a:p>
          <a:p>
            <a:pPr lvl="0"/>
            <a:r>
              <a:rPr lang="en-GB"/>
              <a:t>Item</a:t>
            </a:r>
          </a:p>
          <a:p>
            <a:pPr lvl="0"/>
            <a:r>
              <a:rPr lang="en-GB"/>
              <a:t>Item</a:t>
            </a:r>
          </a:p>
          <a:p>
            <a:pPr lvl="0"/>
            <a:r>
              <a:rPr lang="en-GB"/>
              <a:t>Item</a:t>
            </a:r>
          </a:p>
          <a:p>
            <a:pPr lvl="0"/>
            <a:endParaRPr lang="en-GB"/>
          </a:p>
        </p:txBody>
      </p:sp>
      <p:sp>
        <p:nvSpPr>
          <p:cNvPr id="18" name="TextBox 17">
            <a:extLst>
              <a:ext uri="{FF2B5EF4-FFF2-40B4-BE49-F238E27FC236}">
                <a16:creationId xmlns:a16="http://schemas.microsoft.com/office/drawing/2014/main" id="{36AF8B55-5AB8-88E9-1FD5-ABC2448ABF49}"/>
              </a:ext>
            </a:extLst>
          </p:cNvPr>
          <p:cNvSpPr txBox="1"/>
          <p:nvPr userDrawn="1"/>
        </p:nvSpPr>
        <p:spPr>
          <a:xfrm rot="5400000">
            <a:off x="4359759" y="5660348"/>
            <a:ext cx="1251946" cy="338554"/>
          </a:xfrm>
          <a:prstGeom prst="rect">
            <a:avLst/>
          </a:prstGeom>
          <a:noFill/>
        </p:spPr>
        <p:txBody>
          <a:bodyPr wrap="none" lIns="0" tIns="0" rIns="0" bIns="0" rtlCol="0">
            <a:spAutoFit/>
          </a:bodyPr>
          <a:lstStyle/>
          <a:p>
            <a:r>
              <a:rPr lang="en-US" sz="2200" b="0" i="0">
                <a:solidFill>
                  <a:srgbClr val="F26647"/>
                </a:solidFill>
                <a:latin typeface="Manrope Medium" pitchFamily="2" charset="0"/>
              </a:rPr>
              <a:t>Summary</a:t>
            </a:r>
          </a:p>
        </p:txBody>
      </p:sp>
      <p:sp>
        <p:nvSpPr>
          <p:cNvPr id="21" name="Picture Placeholder 14">
            <a:extLst>
              <a:ext uri="{FF2B5EF4-FFF2-40B4-BE49-F238E27FC236}">
                <a16:creationId xmlns:a16="http://schemas.microsoft.com/office/drawing/2014/main" id="{B7A04D44-48B3-257C-0F55-249FF834BFDD}"/>
              </a:ext>
            </a:extLst>
          </p:cNvPr>
          <p:cNvSpPr>
            <a:spLocks noGrp="1"/>
          </p:cNvSpPr>
          <p:nvPr>
            <p:ph type="pic" sz="quarter" idx="22"/>
          </p:nvPr>
        </p:nvSpPr>
        <p:spPr>
          <a:xfrm>
            <a:off x="7762235" y="13864"/>
            <a:ext cx="2926800" cy="2401200"/>
          </a:xfrm>
        </p:spPr>
        <p:txBody>
          <a:bodyPr/>
          <a:lstStyle/>
          <a:p>
            <a:endParaRPr lang="en-US"/>
          </a:p>
        </p:txBody>
      </p:sp>
      <p:sp>
        <p:nvSpPr>
          <p:cNvPr id="26" name="Picture Placeholder 14">
            <a:extLst>
              <a:ext uri="{FF2B5EF4-FFF2-40B4-BE49-F238E27FC236}">
                <a16:creationId xmlns:a16="http://schemas.microsoft.com/office/drawing/2014/main" id="{94EED088-B870-6C28-10E4-80DB1620A4DD}"/>
              </a:ext>
            </a:extLst>
          </p:cNvPr>
          <p:cNvSpPr>
            <a:spLocks noGrp="1"/>
          </p:cNvSpPr>
          <p:nvPr>
            <p:ph type="pic" sz="quarter" idx="23"/>
          </p:nvPr>
        </p:nvSpPr>
        <p:spPr>
          <a:xfrm>
            <a:off x="7762235" y="2422956"/>
            <a:ext cx="2926800" cy="2401200"/>
          </a:xfrm>
        </p:spPr>
        <p:txBody>
          <a:bodyPr/>
          <a:lstStyle/>
          <a:p>
            <a:endParaRPr lang="en-US"/>
          </a:p>
        </p:txBody>
      </p:sp>
      <p:sp>
        <p:nvSpPr>
          <p:cNvPr id="27" name="Picture Placeholder 14">
            <a:extLst>
              <a:ext uri="{FF2B5EF4-FFF2-40B4-BE49-F238E27FC236}">
                <a16:creationId xmlns:a16="http://schemas.microsoft.com/office/drawing/2014/main" id="{7C6AA3B0-2A04-7049-E269-583214F1F19C}"/>
              </a:ext>
            </a:extLst>
          </p:cNvPr>
          <p:cNvSpPr>
            <a:spLocks noGrp="1"/>
          </p:cNvSpPr>
          <p:nvPr>
            <p:ph type="pic" sz="quarter" idx="24"/>
          </p:nvPr>
        </p:nvSpPr>
        <p:spPr>
          <a:xfrm>
            <a:off x="4825605" y="13864"/>
            <a:ext cx="2926800" cy="2401200"/>
          </a:xfrm>
        </p:spPr>
        <p:txBody>
          <a:bodyPr/>
          <a:lstStyle/>
          <a:p>
            <a:endParaRPr lang="en-US"/>
          </a:p>
        </p:txBody>
      </p:sp>
      <p:sp>
        <p:nvSpPr>
          <p:cNvPr id="28" name="Picture Placeholder 14">
            <a:extLst>
              <a:ext uri="{FF2B5EF4-FFF2-40B4-BE49-F238E27FC236}">
                <a16:creationId xmlns:a16="http://schemas.microsoft.com/office/drawing/2014/main" id="{C27BCA8F-A8E5-C34E-CCE0-F5736B99C4AC}"/>
              </a:ext>
            </a:extLst>
          </p:cNvPr>
          <p:cNvSpPr>
            <a:spLocks noGrp="1"/>
          </p:cNvSpPr>
          <p:nvPr>
            <p:ph type="pic" sz="quarter" idx="25"/>
          </p:nvPr>
        </p:nvSpPr>
        <p:spPr>
          <a:xfrm>
            <a:off x="4825605" y="2422956"/>
            <a:ext cx="2926800" cy="2401200"/>
          </a:xfrm>
        </p:spPr>
        <p:txBody>
          <a:bodyPr/>
          <a:lstStyle/>
          <a:p>
            <a:endParaRPr lang="en-US"/>
          </a:p>
        </p:txBody>
      </p:sp>
      <p:sp>
        <p:nvSpPr>
          <p:cNvPr id="29" name="TextBox 28">
            <a:extLst>
              <a:ext uri="{FF2B5EF4-FFF2-40B4-BE49-F238E27FC236}">
                <a16:creationId xmlns:a16="http://schemas.microsoft.com/office/drawing/2014/main" id="{C232B6E7-838D-F983-7A93-ADB9B629FD37}"/>
              </a:ext>
            </a:extLst>
          </p:cNvPr>
          <p:cNvSpPr txBox="1"/>
          <p:nvPr userDrawn="1"/>
        </p:nvSpPr>
        <p:spPr>
          <a:xfrm>
            <a:off x="350681" y="7109117"/>
            <a:ext cx="993221" cy="246221"/>
          </a:xfrm>
          <a:prstGeom prst="rect">
            <a:avLst/>
          </a:prstGeom>
          <a:noFill/>
        </p:spPr>
        <p:txBody>
          <a:bodyPr wrap="square" l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err="1">
                <a:solidFill>
                  <a:schemeClr val="bg1"/>
                </a:solidFill>
                <a:effectLst/>
                <a:latin typeface="Manrope SemiBold" pitchFamily="2" charset="0"/>
                <a:ea typeface="+mn-ea"/>
                <a:cs typeface="+mn-cs"/>
              </a:rPr>
              <a:t>www.hlp.co.uk</a:t>
            </a:r>
            <a:endParaRPr lang="en-GB" sz="1000" b="1" i="0" kern="1200">
              <a:solidFill>
                <a:schemeClr val="bg1"/>
              </a:solidFill>
              <a:effectLst/>
              <a:latin typeface="Manrope SemiBold" pitchFamily="2" charset="0"/>
              <a:ea typeface="+mn-ea"/>
              <a:cs typeface="+mn-cs"/>
            </a:endParaRPr>
          </a:p>
        </p:txBody>
      </p:sp>
      <p:sp>
        <p:nvSpPr>
          <p:cNvPr id="30" name="TextBox 29">
            <a:extLst>
              <a:ext uri="{FF2B5EF4-FFF2-40B4-BE49-F238E27FC236}">
                <a16:creationId xmlns:a16="http://schemas.microsoft.com/office/drawing/2014/main" id="{0C0B5755-BB04-59D1-90AE-A8BB031AF4A0}"/>
              </a:ext>
            </a:extLst>
          </p:cNvPr>
          <p:cNvSpPr txBox="1"/>
          <p:nvPr userDrawn="1"/>
        </p:nvSpPr>
        <p:spPr>
          <a:xfrm>
            <a:off x="9759087" y="7067341"/>
            <a:ext cx="582045" cy="288000"/>
          </a:xfrm>
          <a:prstGeom prst="rect">
            <a:avLst/>
          </a:prstGeom>
          <a:noFill/>
        </p:spPr>
        <p:txBody>
          <a:bodyPr wrap="square" lIns="0" rIns="0" rtlCol="0" anchor="ctr">
            <a:spAutoFit/>
          </a:bodyPr>
          <a:lstStyle/>
          <a:p>
            <a:pPr algn="r"/>
            <a:fld id="{6D296562-9583-D046-96E0-758B46E11434}" type="slidenum">
              <a:rPr lang="en-US" sz="1000" smtClean="0">
                <a:solidFill>
                  <a:srgbClr val="F26647"/>
                </a:solidFill>
                <a:latin typeface="Manrope" pitchFamily="2" charset="0"/>
              </a:rPr>
              <a:pPr algn="r"/>
              <a:t>‹#›</a:t>
            </a:fld>
            <a:endParaRPr lang="en-US" sz="1000">
              <a:solidFill>
                <a:srgbClr val="F26647"/>
              </a:solidFill>
              <a:latin typeface="Manrope" pitchFamily="2" charset="0"/>
            </a:endParaRPr>
          </a:p>
        </p:txBody>
      </p:sp>
      <p:sp>
        <p:nvSpPr>
          <p:cNvPr id="31" name="Footer Placeholder 20">
            <a:extLst>
              <a:ext uri="{FF2B5EF4-FFF2-40B4-BE49-F238E27FC236}">
                <a16:creationId xmlns:a16="http://schemas.microsoft.com/office/drawing/2014/main" id="{190BFFB5-52A2-50AE-2B67-318E03C4A7C7}"/>
              </a:ext>
            </a:extLst>
          </p:cNvPr>
          <p:cNvSpPr>
            <a:spLocks noGrp="1"/>
          </p:cNvSpPr>
          <p:nvPr>
            <p:ph type="ftr" sz="quarter" idx="16"/>
          </p:nvPr>
        </p:nvSpPr>
        <p:spPr>
          <a:xfrm>
            <a:off x="6293130" y="7067340"/>
            <a:ext cx="3608487" cy="288000"/>
          </a:xfrm>
          <a:prstGeom prst="rect">
            <a:avLst/>
          </a:prstGeom>
        </p:spPr>
        <p:txBody>
          <a:bodyPr rIns="0"/>
          <a:lstStyle>
            <a:lvl1pPr algn="r">
              <a:defRPr sz="1000" b="0" i="0">
                <a:solidFill>
                  <a:srgbClr val="4B7587"/>
                </a:solidFill>
                <a:latin typeface="Manrope Medium" pitchFamily="2" charset="0"/>
              </a:defRPr>
            </a:lvl1pPr>
          </a:lstStyle>
          <a:p>
            <a:r>
              <a:rPr lang="en-US"/>
              <a:t>A new Property</a:t>
            </a:r>
          </a:p>
        </p:txBody>
      </p:sp>
    </p:spTree>
    <p:extLst>
      <p:ext uri="{BB962C8B-B14F-4D97-AF65-F5344CB8AC3E}">
        <p14:creationId xmlns:p14="http://schemas.microsoft.com/office/powerpoint/2010/main" val="425709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5F05A-E13B-4046-F675-EBFFEAD985C2}"/>
              </a:ext>
            </a:extLst>
          </p:cNvPr>
          <p:cNvPicPr>
            <a:picLocks noChangeAspect="1"/>
          </p:cNvPicPr>
          <p:nvPr userDrawn="1"/>
        </p:nvPicPr>
        <p:blipFill>
          <a:blip r:embed="rId2"/>
          <a:srcRect/>
          <a:stretch/>
        </p:blipFill>
        <p:spPr>
          <a:xfrm>
            <a:off x="4313" y="0"/>
            <a:ext cx="10687500" cy="7561311"/>
          </a:xfrm>
          <a:prstGeom prst="rect">
            <a:avLst/>
          </a:prstGeom>
        </p:spPr>
      </p:pic>
      <p:cxnSp>
        <p:nvCxnSpPr>
          <p:cNvPr id="9" name="Straight Connector 8">
            <a:extLst>
              <a:ext uri="{FF2B5EF4-FFF2-40B4-BE49-F238E27FC236}">
                <a16:creationId xmlns:a16="http://schemas.microsoft.com/office/drawing/2014/main" id="{0BD6E8E5-292F-2D61-114D-0CC236DD3E45}"/>
              </a:ext>
            </a:extLst>
          </p:cNvPr>
          <p:cNvCxnSpPr>
            <a:cxnSpLocks/>
          </p:cNvCxnSpPr>
          <p:nvPr userDrawn="1"/>
        </p:nvCxnSpPr>
        <p:spPr>
          <a:xfrm>
            <a:off x="744294" y="1083436"/>
            <a:ext cx="0" cy="5539306"/>
          </a:xfrm>
          <a:prstGeom prst="line">
            <a:avLst/>
          </a:prstGeom>
          <a:ln w="31750">
            <a:solidFill>
              <a:srgbClr val="F2664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095565BA-79F5-0E62-E83D-3F317A20460C}"/>
              </a:ext>
            </a:extLst>
          </p:cNvPr>
          <p:cNvSpPr>
            <a:spLocks noGrp="1"/>
          </p:cNvSpPr>
          <p:nvPr>
            <p:ph type="body" sz="quarter" idx="10" hasCustomPrompt="1"/>
          </p:nvPr>
        </p:nvSpPr>
        <p:spPr>
          <a:xfrm>
            <a:off x="964663" y="1113635"/>
            <a:ext cx="2794606" cy="3490070"/>
          </a:xfrm>
        </p:spPr>
        <p:txBody>
          <a:bodyPr lIns="0" tIns="0" rIns="0" bIns="0">
            <a:normAutofit/>
          </a:bodyPr>
          <a:lstStyle>
            <a:lvl1pPr marL="0" indent="0">
              <a:lnSpc>
                <a:spcPct val="130000"/>
              </a:lnSpc>
              <a:buNone/>
              <a:defRPr sz="1100"/>
            </a:lvl1pPr>
          </a:lstStyle>
          <a:p>
            <a:pPr lvl="0"/>
            <a:r>
              <a:rPr lang="en-GB"/>
              <a:t>“Add quote”</a:t>
            </a:r>
          </a:p>
        </p:txBody>
      </p:sp>
      <p:sp>
        <p:nvSpPr>
          <p:cNvPr id="16" name="Picture Placeholder 14">
            <a:extLst>
              <a:ext uri="{FF2B5EF4-FFF2-40B4-BE49-F238E27FC236}">
                <a16:creationId xmlns:a16="http://schemas.microsoft.com/office/drawing/2014/main" id="{88A9C256-2961-4261-30AE-DD049301F4FB}"/>
              </a:ext>
            </a:extLst>
          </p:cNvPr>
          <p:cNvSpPr>
            <a:spLocks noGrp="1"/>
          </p:cNvSpPr>
          <p:nvPr>
            <p:ph type="pic" sz="quarter" idx="14"/>
          </p:nvPr>
        </p:nvSpPr>
        <p:spPr>
          <a:xfrm>
            <a:off x="4909349" y="1065680"/>
            <a:ext cx="2547887" cy="2912400"/>
          </a:xfrm>
        </p:spPr>
        <p:txBody>
          <a:bodyPr>
            <a:normAutofit/>
          </a:bodyPr>
          <a:lstStyle>
            <a:lvl1pPr marL="0" indent="0">
              <a:buNone/>
              <a:defRPr sz="1200"/>
            </a:lvl1pPr>
          </a:lstStyle>
          <a:p>
            <a:endParaRPr lang="en-US"/>
          </a:p>
        </p:txBody>
      </p:sp>
      <p:sp>
        <p:nvSpPr>
          <p:cNvPr id="18" name="Picture Placeholder 14">
            <a:extLst>
              <a:ext uri="{FF2B5EF4-FFF2-40B4-BE49-F238E27FC236}">
                <a16:creationId xmlns:a16="http://schemas.microsoft.com/office/drawing/2014/main" id="{6BB64553-BA0D-DD9B-934A-217398413AA3}"/>
              </a:ext>
            </a:extLst>
          </p:cNvPr>
          <p:cNvSpPr>
            <a:spLocks noGrp="1"/>
          </p:cNvSpPr>
          <p:nvPr>
            <p:ph type="pic" sz="quarter" idx="18"/>
          </p:nvPr>
        </p:nvSpPr>
        <p:spPr>
          <a:xfrm>
            <a:off x="4909349" y="3987284"/>
            <a:ext cx="5033631" cy="2838948"/>
          </a:xfrm>
        </p:spPr>
        <p:txBody>
          <a:bodyPr>
            <a:normAutofit/>
          </a:bodyPr>
          <a:lstStyle>
            <a:lvl1pPr marL="0" indent="0">
              <a:buNone/>
              <a:defRPr sz="1200"/>
            </a:lvl1pPr>
          </a:lstStyle>
          <a:p>
            <a:endParaRPr lang="en-US"/>
          </a:p>
        </p:txBody>
      </p:sp>
      <p:sp>
        <p:nvSpPr>
          <p:cNvPr id="29" name="Picture Placeholder 14">
            <a:extLst>
              <a:ext uri="{FF2B5EF4-FFF2-40B4-BE49-F238E27FC236}">
                <a16:creationId xmlns:a16="http://schemas.microsoft.com/office/drawing/2014/main" id="{B064B87C-069D-D33D-16D9-DF726C752079}"/>
              </a:ext>
            </a:extLst>
          </p:cNvPr>
          <p:cNvSpPr>
            <a:spLocks noGrp="1"/>
          </p:cNvSpPr>
          <p:nvPr>
            <p:ph type="pic" sz="quarter" idx="19"/>
          </p:nvPr>
        </p:nvSpPr>
        <p:spPr>
          <a:xfrm>
            <a:off x="7462036" y="1065680"/>
            <a:ext cx="2480953" cy="2912400"/>
          </a:xfrm>
        </p:spPr>
        <p:txBody>
          <a:bodyPr>
            <a:normAutofit/>
          </a:bodyPr>
          <a:lstStyle>
            <a:lvl1pPr marL="0" indent="0">
              <a:buNone/>
              <a:defRPr sz="1200"/>
            </a:lvl1pPr>
          </a:lstStyle>
          <a:p>
            <a:endParaRPr lang="en-US"/>
          </a:p>
        </p:txBody>
      </p:sp>
      <p:sp>
        <p:nvSpPr>
          <p:cNvPr id="6" name="TextBox 5">
            <a:extLst>
              <a:ext uri="{FF2B5EF4-FFF2-40B4-BE49-F238E27FC236}">
                <a16:creationId xmlns:a16="http://schemas.microsoft.com/office/drawing/2014/main" id="{90FB276E-477D-F309-FFC3-71ED4F873C9F}"/>
              </a:ext>
            </a:extLst>
          </p:cNvPr>
          <p:cNvSpPr txBox="1"/>
          <p:nvPr userDrawn="1"/>
        </p:nvSpPr>
        <p:spPr>
          <a:xfrm>
            <a:off x="350681" y="7109117"/>
            <a:ext cx="993221" cy="246221"/>
          </a:xfrm>
          <a:prstGeom prst="rect">
            <a:avLst/>
          </a:prstGeom>
          <a:noFill/>
        </p:spPr>
        <p:txBody>
          <a:bodyPr wrap="square" l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err="1">
                <a:solidFill>
                  <a:srgbClr val="4B7587"/>
                </a:solidFill>
                <a:effectLst/>
                <a:latin typeface="Manrope SemiBold" pitchFamily="2" charset="0"/>
                <a:ea typeface="+mn-ea"/>
                <a:cs typeface="+mn-cs"/>
              </a:rPr>
              <a:t>www.hlp.co.uk</a:t>
            </a:r>
            <a:endParaRPr lang="en-GB" sz="1000" b="1" i="0" kern="1200">
              <a:solidFill>
                <a:srgbClr val="4B7587"/>
              </a:solidFill>
              <a:effectLst/>
              <a:latin typeface="Manrope SemiBold" pitchFamily="2" charset="0"/>
              <a:ea typeface="+mn-ea"/>
              <a:cs typeface="+mn-cs"/>
            </a:endParaRPr>
          </a:p>
        </p:txBody>
      </p:sp>
      <p:sp>
        <p:nvSpPr>
          <p:cNvPr id="7" name="TextBox 6">
            <a:extLst>
              <a:ext uri="{FF2B5EF4-FFF2-40B4-BE49-F238E27FC236}">
                <a16:creationId xmlns:a16="http://schemas.microsoft.com/office/drawing/2014/main" id="{F677B645-ADF5-662C-0C98-8F9431B0DB60}"/>
              </a:ext>
            </a:extLst>
          </p:cNvPr>
          <p:cNvSpPr txBox="1"/>
          <p:nvPr userDrawn="1"/>
        </p:nvSpPr>
        <p:spPr>
          <a:xfrm>
            <a:off x="9759087" y="7067341"/>
            <a:ext cx="582045" cy="288000"/>
          </a:xfrm>
          <a:prstGeom prst="rect">
            <a:avLst/>
          </a:prstGeom>
          <a:noFill/>
        </p:spPr>
        <p:txBody>
          <a:bodyPr wrap="square" lIns="0" rIns="0" rtlCol="0" anchor="ctr">
            <a:spAutoFit/>
          </a:bodyPr>
          <a:lstStyle/>
          <a:p>
            <a:pPr algn="r"/>
            <a:fld id="{6D296562-9583-D046-96E0-758B46E11434}" type="slidenum">
              <a:rPr lang="en-US" sz="1000" smtClean="0">
                <a:solidFill>
                  <a:srgbClr val="F26647"/>
                </a:solidFill>
                <a:latin typeface="Manrope" pitchFamily="2" charset="0"/>
              </a:rPr>
              <a:pPr algn="r"/>
              <a:t>‹#›</a:t>
            </a:fld>
            <a:endParaRPr lang="en-US" sz="1000">
              <a:solidFill>
                <a:srgbClr val="F26647"/>
              </a:solidFill>
              <a:latin typeface="Manrope" pitchFamily="2" charset="0"/>
            </a:endParaRPr>
          </a:p>
        </p:txBody>
      </p:sp>
      <p:sp>
        <p:nvSpPr>
          <p:cNvPr id="8" name="Footer Placeholder 20">
            <a:extLst>
              <a:ext uri="{FF2B5EF4-FFF2-40B4-BE49-F238E27FC236}">
                <a16:creationId xmlns:a16="http://schemas.microsoft.com/office/drawing/2014/main" id="{9FCB3833-17DD-6929-19DD-FC05DE2DFD56}"/>
              </a:ext>
            </a:extLst>
          </p:cNvPr>
          <p:cNvSpPr>
            <a:spLocks noGrp="1"/>
          </p:cNvSpPr>
          <p:nvPr>
            <p:ph type="ftr" sz="quarter" idx="16"/>
          </p:nvPr>
        </p:nvSpPr>
        <p:spPr>
          <a:xfrm>
            <a:off x="6293130" y="7067340"/>
            <a:ext cx="3608487" cy="288000"/>
          </a:xfrm>
          <a:prstGeom prst="rect">
            <a:avLst/>
          </a:prstGeom>
        </p:spPr>
        <p:txBody>
          <a:bodyPr rIns="0"/>
          <a:lstStyle>
            <a:lvl1pPr algn="r">
              <a:defRPr sz="1000" b="0" i="0">
                <a:solidFill>
                  <a:srgbClr val="FAFCF6"/>
                </a:solidFill>
                <a:latin typeface="Manrope Medium" pitchFamily="2" charset="0"/>
              </a:defRPr>
            </a:lvl1pPr>
          </a:lstStyle>
          <a:p>
            <a:r>
              <a:rPr lang="en-US"/>
              <a:t>A new Property</a:t>
            </a:r>
          </a:p>
        </p:txBody>
      </p:sp>
    </p:spTree>
    <p:extLst>
      <p:ext uri="{BB962C8B-B14F-4D97-AF65-F5344CB8AC3E}">
        <p14:creationId xmlns:p14="http://schemas.microsoft.com/office/powerpoint/2010/main" val="1943592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2036DD-330D-7C4B-8F02-1A79A33F63BC}"/>
              </a:ext>
            </a:extLst>
          </p:cNvPr>
          <p:cNvPicPr>
            <a:picLocks noChangeAspect="1"/>
          </p:cNvPicPr>
          <p:nvPr userDrawn="1"/>
        </p:nvPicPr>
        <p:blipFill>
          <a:blip r:embed="rId2"/>
          <a:srcRect/>
          <a:stretch/>
        </p:blipFill>
        <p:spPr>
          <a:xfrm>
            <a:off x="4313" y="0"/>
            <a:ext cx="10687500" cy="7561311"/>
          </a:xfrm>
          <a:prstGeom prst="rect">
            <a:avLst/>
          </a:prstGeom>
        </p:spPr>
      </p:pic>
      <p:sp>
        <p:nvSpPr>
          <p:cNvPr id="8" name="TextBox 7">
            <a:extLst>
              <a:ext uri="{FF2B5EF4-FFF2-40B4-BE49-F238E27FC236}">
                <a16:creationId xmlns:a16="http://schemas.microsoft.com/office/drawing/2014/main" id="{26EBDD11-E6DD-CC7E-9B27-9916D39AFBCE}"/>
              </a:ext>
            </a:extLst>
          </p:cNvPr>
          <p:cNvSpPr txBox="1"/>
          <p:nvPr userDrawn="1"/>
        </p:nvSpPr>
        <p:spPr>
          <a:xfrm>
            <a:off x="350681" y="7088228"/>
            <a:ext cx="993221" cy="288000"/>
          </a:xfrm>
          <a:prstGeom prst="rect">
            <a:avLst/>
          </a:prstGeom>
          <a:noFill/>
        </p:spPr>
        <p:txBody>
          <a:bodyPr wrap="square" l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err="1">
                <a:solidFill>
                  <a:srgbClr val="FAFCF6"/>
                </a:solidFill>
                <a:effectLst/>
                <a:latin typeface="Manrope SemiBold" pitchFamily="2" charset="0"/>
                <a:ea typeface="+mn-ea"/>
                <a:cs typeface="+mn-cs"/>
              </a:rPr>
              <a:t>www.hlp.co.uk</a:t>
            </a:r>
            <a:endParaRPr lang="en-GB" sz="1000" b="1" i="0" kern="1200">
              <a:solidFill>
                <a:srgbClr val="FAFCF6"/>
              </a:solidFill>
              <a:effectLst/>
              <a:latin typeface="Manrope SemiBold" pitchFamily="2" charset="0"/>
              <a:ea typeface="+mn-ea"/>
              <a:cs typeface="+mn-cs"/>
            </a:endParaRPr>
          </a:p>
        </p:txBody>
      </p:sp>
      <p:sp>
        <p:nvSpPr>
          <p:cNvPr id="9" name="TextBox 8">
            <a:extLst>
              <a:ext uri="{FF2B5EF4-FFF2-40B4-BE49-F238E27FC236}">
                <a16:creationId xmlns:a16="http://schemas.microsoft.com/office/drawing/2014/main" id="{1E9F1256-4FAA-95A5-409E-798D7522CA8F}"/>
              </a:ext>
            </a:extLst>
          </p:cNvPr>
          <p:cNvSpPr txBox="1"/>
          <p:nvPr userDrawn="1"/>
        </p:nvSpPr>
        <p:spPr>
          <a:xfrm>
            <a:off x="9759087" y="7067341"/>
            <a:ext cx="582045" cy="288000"/>
          </a:xfrm>
          <a:prstGeom prst="rect">
            <a:avLst/>
          </a:prstGeom>
          <a:noFill/>
        </p:spPr>
        <p:txBody>
          <a:bodyPr wrap="square" lIns="0" rIns="0" rtlCol="0" anchor="ctr">
            <a:spAutoFit/>
          </a:bodyPr>
          <a:lstStyle/>
          <a:p>
            <a:pPr algn="r"/>
            <a:fld id="{6D296562-9583-D046-96E0-758B46E11434}" type="slidenum">
              <a:rPr lang="en-US" sz="1000" smtClean="0">
                <a:solidFill>
                  <a:srgbClr val="F26647"/>
                </a:solidFill>
                <a:latin typeface="Manrope" pitchFamily="2" charset="0"/>
              </a:rPr>
              <a:pPr algn="r"/>
              <a:t>‹#›</a:t>
            </a:fld>
            <a:endParaRPr lang="en-US" sz="1000">
              <a:solidFill>
                <a:srgbClr val="F26647"/>
              </a:solidFill>
              <a:latin typeface="Manrope" pitchFamily="2" charset="0"/>
            </a:endParaRPr>
          </a:p>
        </p:txBody>
      </p:sp>
      <p:sp>
        <p:nvSpPr>
          <p:cNvPr id="10" name="Footer Placeholder 20">
            <a:extLst>
              <a:ext uri="{FF2B5EF4-FFF2-40B4-BE49-F238E27FC236}">
                <a16:creationId xmlns:a16="http://schemas.microsoft.com/office/drawing/2014/main" id="{90F86532-D721-547C-A05F-F6976FF335FE}"/>
              </a:ext>
            </a:extLst>
          </p:cNvPr>
          <p:cNvSpPr>
            <a:spLocks noGrp="1"/>
          </p:cNvSpPr>
          <p:nvPr>
            <p:ph type="ftr" sz="quarter" idx="16"/>
          </p:nvPr>
        </p:nvSpPr>
        <p:spPr>
          <a:xfrm>
            <a:off x="6293130" y="7067340"/>
            <a:ext cx="3608487" cy="288000"/>
          </a:xfrm>
          <a:prstGeom prst="rect">
            <a:avLst/>
          </a:prstGeom>
        </p:spPr>
        <p:txBody>
          <a:bodyPr rIns="0"/>
          <a:lstStyle>
            <a:lvl1pPr algn="r">
              <a:defRPr sz="1000" b="0" i="0">
                <a:solidFill>
                  <a:srgbClr val="FAFCF6"/>
                </a:solidFill>
                <a:latin typeface="Manrope Medium" pitchFamily="2" charset="0"/>
              </a:defRPr>
            </a:lvl1pPr>
          </a:lstStyle>
          <a:p>
            <a:r>
              <a:rPr lang="en-US"/>
              <a:t>A new Property</a:t>
            </a:r>
          </a:p>
        </p:txBody>
      </p:sp>
      <p:sp>
        <p:nvSpPr>
          <p:cNvPr id="16" name="Picture Placeholder 11">
            <a:extLst>
              <a:ext uri="{FF2B5EF4-FFF2-40B4-BE49-F238E27FC236}">
                <a16:creationId xmlns:a16="http://schemas.microsoft.com/office/drawing/2014/main" id="{2A7ED879-8E70-31F3-8497-BA4EB26FF352}"/>
              </a:ext>
            </a:extLst>
          </p:cNvPr>
          <p:cNvSpPr>
            <a:spLocks noGrp="1"/>
          </p:cNvSpPr>
          <p:nvPr>
            <p:ph type="pic" sz="quarter" idx="18"/>
          </p:nvPr>
        </p:nvSpPr>
        <p:spPr>
          <a:xfrm>
            <a:off x="5648277" y="363983"/>
            <a:ext cx="4321346" cy="3099600"/>
          </a:xfrm>
        </p:spPr>
        <p:txBody>
          <a:bodyPr>
            <a:normAutofit/>
          </a:bodyPr>
          <a:lstStyle>
            <a:lvl1pPr marL="0" indent="0">
              <a:buNone/>
              <a:defRPr sz="1200"/>
            </a:lvl1pPr>
          </a:lstStyle>
          <a:p>
            <a:endParaRPr lang="en-US"/>
          </a:p>
        </p:txBody>
      </p:sp>
      <p:sp>
        <p:nvSpPr>
          <p:cNvPr id="5" name="Picture Placeholder 11">
            <a:extLst>
              <a:ext uri="{FF2B5EF4-FFF2-40B4-BE49-F238E27FC236}">
                <a16:creationId xmlns:a16="http://schemas.microsoft.com/office/drawing/2014/main" id="{5FDFFEEB-BC7C-8D68-A48E-31C159F3843F}"/>
              </a:ext>
            </a:extLst>
          </p:cNvPr>
          <p:cNvSpPr>
            <a:spLocks noGrp="1"/>
          </p:cNvSpPr>
          <p:nvPr>
            <p:ph type="pic" sz="quarter" idx="21"/>
          </p:nvPr>
        </p:nvSpPr>
        <p:spPr>
          <a:xfrm>
            <a:off x="1058522" y="363983"/>
            <a:ext cx="4321346" cy="3099600"/>
          </a:xfrm>
        </p:spPr>
        <p:txBody>
          <a:bodyPr>
            <a:normAutofit/>
          </a:bodyPr>
          <a:lstStyle>
            <a:lvl1pPr marL="0" indent="0">
              <a:buNone/>
              <a:defRPr sz="1200"/>
            </a:lvl1pPr>
          </a:lstStyle>
          <a:p>
            <a:endParaRPr lang="en-US"/>
          </a:p>
        </p:txBody>
      </p:sp>
      <p:sp>
        <p:nvSpPr>
          <p:cNvPr id="6" name="Picture Placeholder 11">
            <a:extLst>
              <a:ext uri="{FF2B5EF4-FFF2-40B4-BE49-F238E27FC236}">
                <a16:creationId xmlns:a16="http://schemas.microsoft.com/office/drawing/2014/main" id="{5550D35F-51EA-9609-01ED-3891F776CB8D}"/>
              </a:ext>
            </a:extLst>
          </p:cNvPr>
          <p:cNvSpPr>
            <a:spLocks noGrp="1"/>
          </p:cNvSpPr>
          <p:nvPr>
            <p:ph type="pic" sz="quarter" idx="22"/>
          </p:nvPr>
        </p:nvSpPr>
        <p:spPr>
          <a:xfrm>
            <a:off x="5648277" y="3739423"/>
            <a:ext cx="4321346" cy="3099600"/>
          </a:xfrm>
        </p:spPr>
        <p:txBody>
          <a:bodyPr>
            <a:normAutofit/>
          </a:bodyPr>
          <a:lstStyle>
            <a:lvl1pPr marL="0" indent="0">
              <a:buNone/>
              <a:defRPr sz="1200"/>
            </a:lvl1pPr>
          </a:lstStyle>
          <a:p>
            <a:endParaRPr lang="en-US"/>
          </a:p>
        </p:txBody>
      </p:sp>
      <p:sp>
        <p:nvSpPr>
          <p:cNvPr id="7" name="Picture Placeholder 11">
            <a:extLst>
              <a:ext uri="{FF2B5EF4-FFF2-40B4-BE49-F238E27FC236}">
                <a16:creationId xmlns:a16="http://schemas.microsoft.com/office/drawing/2014/main" id="{07DFA164-3CD3-0B81-F4E7-34C156CD76A9}"/>
              </a:ext>
            </a:extLst>
          </p:cNvPr>
          <p:cNvSpPr>
            <a:spLocks noGrp="1"/>
          </p:cNvSpPr>
          <p:nvPr>
            <p:ph type="pic" sz="quarter" idx="23"/>
          </p:nvPr>
        </p:nvSpPr>
        <p:spPr>
          <a:xfrm>
            <a:off x="1058522" y="3739423"/>
            <a:ext cx="4321346" cy="3099600"/>
          </a:xfrm>
        </p:spPr>
        <p:txBody>
          <a:bodyPr>
            <a:normAutofit/>
          </a:bodyPr>
          <a:lstStyle>
            <a:lvl1pPr marL="0" indent="0">
              <a:buNone/>
              <a:defRPr sz="1200"/>
            </a:lvl1pPr>
          </a:lstStyle>
          <a:p>
            <a:endParaRPr lang="en-US"/>
          </a:p>
        </p:txBody>
      </p:sp>
    </p:spTree>
    <p:extLst>
      <p:ext uri="{BB962C8B-B14F-4D97-AF65-F5344CB8AC3E}">
        <p14:creationId xmlns:p14="http://schemas.microsoft.com/office/powerpoint/2010/main" val="2123485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x Imag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76C7A3-EFCF-D945-1D5C-600415456854}"/>
              </a:ext>
            </a:extLst>
          </p:cNvPr>
          <p:cNvPicPr>
            <a:picLocks noChangeAspect="1"/>
          </p:cNvPicPr>
          <p:nvPr userDrawn="1"/>
        </p:nvPicPr>
        <p:blipFill>
          <a:blip r:embed="rId2"/>
          <a:srcRect/>
          <a:stretch/>
        </p:blipFill>
        <p:spPr>
          <a:xfrm>
            <a:off x="4313" y="0"/>
            <a:ext cx="10687500" cy="7561311"/>
          </a:xfrm>
          <a:prstGeom prst="rect">
            <a:avLst/>
          </a:prstGeom>
        </p:spPr>
      </p:pic>
      <p:sp>
        <p:nvSpPr>
          <p:cNvPr id="2" name="Title 1">
            <a:extLst>
              <a:ext uri="{FF2B5EF4-FFF2-40B4-BE49-F238E27FC236}">
                <a16:creationId xmlns:a16="http://schemas.microsoft.com/office/drawing/2014/main" id="{CA94F757-3A9D-6816-69D7-2C9CA9DB5331}"/>
              </a:ext>
            </a:extLst>
          </p:cNvPr>
          <p:cNvSpPr>
            <a:spLocks noGrp="1"/>
          </p:cNvSpPr>
          <p:nvPr>
            <p:ph type="ctrTitle" hasCustomPrompt="1"/>
          </p:nvPr>
        </p:nvSpPr>
        <p:spPr>
          <a:xfrm>
            <a:off x="1193858" y="420369"/>
            <a:ext cx="8859048" cy="332399"/>
          </a:xfrm>
        </p:spPr>
        <p:txBody>
          <a:bodyPr wrap="square" lIns="0" tIns="0" rIns="0" bIns="0" anchor="ctr">
            <a:spAutoFit/>
          </a:bodyPr>
          <a:lstStyle>
            <a:lvl1pPr algn="l">
              <a:defRPr sz="2400" b="0" i="0">
                <a:solidFill>
                  <a:schemeClr val="bg1"/>
                </a:solidFill>
                <a:latin typeface="Manrope Medium" pitchFamily="2" charset="0"/>
              </a:defRPr>
            </a:lvl1pPr>
          </a:lstStyle>
          <a:p>
            <a:r>
              <a:rPr lang="en-GB"/>
              <a:t>Add header</a:t>
            </a:r>
            <a:endParaRPr lang="en-US"/>
          </a:p>
        </p:txBody>
      </p:sp>
      <p:sp>
        <p:nvSpPr>
          <p:cNvPr id="4" name="Picture Placeholder 3">
            <a:extLst>
              <a:ext uri="{FF2B5EF4-FFF2-40B4-BE49-F238E27FC236}">
                <a16:creationId xmlns:a16="http://schemas.microsoft.com/office/drawing/2014/main" id="{2D227019-6B73-1CF3-4BAC-54E99400F778}"/>
              </a:ext>
            </a:extLst>
          </p:cNvPr>
          <p:cNvSpPr>
            <a:spLocks noGrp="1"/>
          </p:cNvSpPr>
          <p:nvPr>
            <p:ph type="pic" sz="quarter" idx="17"/>
          </p:nvPr>
        </p:nvSpPr>
        <p:spPr>
          <a:xfrm>
            <a:off x="727970" y="1491448"/>
            <a:ext cx="3024000" cy="2183908"/>
          </a:xfrm>
        </p:spPr>
        <p:txBody>
          <a:bodyPr>
            <a:normAutofit/>
          </a:bodyPr>
          <a:lstStyle>
            <a:lvl1pPr marL="0" indent="0">
              <a:buNone/>
              <a:defRPr sz="1200"/>
            </a:lvl1pPr>
          </a:lstStyle>
          <a:p>
            <a:endParaRPr lang="en-US"/>
          </a:p>
        </p:txBody>
      </p:sp>
      <p:sp>
        <p:nvSpPr>
          <p:cNvPr id="11" name="Picture Placeholder 3">
            <a:extLst>
              <a:ext uri="{FF2B5EF4-FFF2-40B4-BE49-F238E27FC236}">
                <a16:creationId xmlns:a16="http://schemas.microsoft.com/office/drawing/2014/main" id="{C15FFD8C-8347-73B2-1EB3-CFBC6BC648DD}"/>
              </a:ext>
            </a:extLst>
          </p:cNvPr>
          <p:cNvSpPr>
            <a:spLocks noGrp="1"/>
          </p:cNvSpPr>
          <p:nvPr>
            <p:ph type="pic" sz="quarter" idx="18"/>
          </p:nvPr>
        </p:nvSpPr>
        <p:spPr>
          <a:xfrm>
            <a:off x="3959442" y="1491448"/>
            <a:ext cx="3024000" cy="2183908"/>
          </a:xfrm>
        </p:spPr>
        <p:txBody>
          <a:bodyPr>
            <a:normAutofit/>
          </a:bodyPr>
          <a:lstStyle>
            <a:lvl1pPr marL="0" indent="0">
              <a:buNone/>
              <a:defRPr sz="1200"/>
            </a:lvl1pPr>
          </a:lstStyle>
          <a:p>
            <a:endParaRPr lang="en-US"/>
          </a:p>
        </p:txBody>
      </p:sp>
      <p:sp>
        <p:nvSpPr>
          <p:cNvPr id="12" name="Picture Placeholder 3">
            <a:extLst>
              <a:ext uri="{FF2B5EF4-FFF2-40B4-BE49-F238E27FC236}">
                <a16:creationId xmlns:a16="http://schemas.microsoft.com/office/drawing/2014/main" id="{5456D11C-14B2-A88C-F488-3070CB656782}"/>
              </a:ext>
            </a:extLst>
          </p:cNvPr>
          <p:cNvSpPr>
            <a:spLocks noGrp="1"/>
          </p:cNvSpPr>
          <p:nvPr>
            <p:ph type="pic" sz="quarter" idx="19"/>
          </p:nvPr>
        </p:nvSpPr>
        <p:spPr>
          <a:xfrm>
            <a:off x="7182036" y="1491448"/>
            <a:ext cx="3024000" cy="2183908"/>
          </a:xfrm>
        </p:spPr>
        <p:txBody>
          <a:bodyPr>
            <a:normAutofit/>
          </a:bodyPr>
          <a:lstStyle>
            <a:lvl1pPr marL="0" indent="0">
              <a:buNone/>
              <a:defRPr sz="1200"/>
            </a:lvl1pPr>
          </a:lstStyle>
          <a:p>
            <a:endParaRPr lang="en-US"/>
          </a:p>
        </p:txBody>
      </p:sp>
      <p:sp>
        <p:nvSpPr>
          <p:cNvPr id="13" name="Picture Placeholder 3">
            <a:extLst>
              <a:ext uri="{FF2B5EF4-FFF2-40B4-BE49-F238E27FC236}">
                <a16:creationId xmlns:a16="http://schemas.microsoft.com/office/drawing/2014/main" id="{C17E69DC-FD49-AA35-E43C-1F758E322938}"/>
              </a:ext>
            </a:extLst>
          </p:cNvPr>
          <p:cNvSpPr>
            <a:spLocks noGrp="1"/>
          </p:cNvSpPr>
          <p:nvPr>
            <p:ph type="pic" sz="quarter" idx="20"/>
          </p:nvPr>
        </p:nvSpPr>
        <p:spPr>
          <a:xfrm>
            <a:off x="727970" y="3861786"/>
            <a:ext cx="3024000" cy="2183908"/>
          </a:xfrm>
        </p:spPr>
        <p:txBody>
          <a:bodyPr>
            <a:normAutofit/>
          </a:bodyPr>
          <a:lstStyle>
            <a:lvl1pPr marL="0" indent="0">
              <a:buNone/>
              <a:defRPr sz="1200"/>
            </a:lvl1pPr>
          </a:lstStyle>
          <a:p>
            <a:endParaRPr lang="en-US"/>
          </a:p>
        </p:txBody>
      </p:sp>
      <p:sp>
        <p:nvSpPr>
          <p:cNvPr id="14" name="Picture Placeholder 3">
            <a:extLst>
              <a:ext uri="{FF2B5EF4-FFF2-40B4-BE49-F238E27FC236}">
                <a16:creationId xmlns:a16="http://schemas.microsoft.com/office/drawing/2014/main" id="{BAACD6F4-47A4-B203-599C-EC5F82153F8B}"/>
              </a:ext>
            </a:extLst>
          </p:cNvPr>
          <p:cNvSpPr>
            <a:spLocks noGrp="1"/>
          </p:cNvSpPr>
          <p:nvPr>
            <p:ph type="pic" sz="quarter" idx="21"/>
          </p:nvPr>
        </p:nvSpPr>
        <p:spPr>
          <a:xfrm>
            <a:off x="3959442" y="3861786"/>
            <a:ext cx="3024000" cy="2183908"/>
          </a:xfrm>
        </p:spPr>
        <p:txBody>
          <a:bodyPr>
            <a:normAutofit/>
          </a:bodyPr>
          <a:lstStyle>
            <a:lvl1pPr marL="0" indent="0">
              <a:buNone/>
              <a:defRPr sz="1200"/>
            </a:lvl1pPr>
          </a:lstStyle>
          <a:p>
            <a:endParaRPr lang="en-US"/>
          </a:p>
        </p:txBody>
      </p:sp>
      <p:sp>
        <p:nvSpPr>
          <p:cNvPr id="15" name="Picture Placeholder 3">
            <a:extLst>
              <a:ext uri="{FF2B5EF4-FFF2-40B4-BE49-F238E27FC236}">
                <a16:creationId xmlns:a16="http://schemas.microsoft.com/office/drawing/2014/main" id="{B460B2A3-2D90-1B09-D6A8-322E6FE519B1}"/>
              </a:ext>
            </a:extLst>
          </p:cNvPr>
          <p:cNvSpPr>
            <a:spLocks noGrp="1"/>
          </p:cNvSpPr>
          <p:nvPr>
            <p:ph type="pic" sz="quarter" idx="22"/>
          </p:nvPr>
        </p:nvSpPr>
        <p:spPr>
          <a:xfrm>
            <a:off x="7182036" y="3861786"/>
            <a:ext cx="3024000" cy="2183908"/>
          </a:xfrm>
        </p:spPr>
        <p:txBody>
          <a:bodyPr>
            <a:normAutofit/>
          </a:bodyPr>
          <a:lstStyle>
            <a:lvl1pPr marL="0" indent="0">
              <a:buNone/>
              <a:defRPr sz="1200"/>
            </a:lvl1pPr>
          </a:lstStyle>
          <a:p>
            <a:endParaRPr lang="en-US"/>
          </a:p>
        </p:txBody>
      </p:sp>
      <p:sp>
        <p:nvSpPr>
          <p:cNvPr id="16" name="TextBox 15">
            <a:extLst>
              <a:ext uri="{FF2B5EF4-FFF2-40B4-BE49-F238E27FC236}">
                <a16:creationId xmlns:a16="http://schemas.microsoft.com/office/drawing/2014/main" id="{B4D2A2CE-0E8A-32EC-0ACA-0B7770FD30F7}"/>
              </a:ext>
            </a:extLst>
          </p:cNvPr>
          <p:cNvSpPr txBox="1"/>
          <p:nvPr userDrawn="1"/>
        </p:nvSpPr>
        <p:spPr>
          <a:xfrm>
            <a:off x="360623" y="7088228"/>
            <a:ext cx="993221" cy="288000"/>
          </a:xfrm>
          <a:prstGeom prst="rect">
            <a:avLst/>
          </a:prstGeom>
          <a:noFill/>
        </p:spPr>
        <p:txBody>
          <a:bodyPr wrap="square" l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err="1">
                <a:solidFill>
                  <a:srgbClr val="FAFCF6"/>
                </a:solidFill>
                <a:effectLst/>
                <a:latin typeface="Manrope SemiBold" pitchFamily="2" charset="0"/>
                <a:ea typeface="+mn-ea"/>
                <a:cs typeface="+mn-cs"/>
              </a:rPr>
              <a:t>www.hlp.co.uk</a:t>
            </a:r>
            <a:endParaRPr lang="en-GB" sz="1000" b="1" i="0" kern="1200">
              <a:solidFill>
                <a:srgbClr val="FAFCF6"/>
              </a:solidFill>
              <a:effectLst/>
              <a:latin typeface="Manrope SemiBold" pitchFamily="2" charset="0"/>
              <a:ea typeface="+mn-ea"/>
              <a:cs typeface="+mn-cs"/>
            </a:endParaRPr>
          </a:p>
        </p:txBody>
      </p:sp>
      <p:sp>
        <p:nvSpPr>
          <p:cNvPr id="17" name="TextBox 16">
            <a:extLst>
              <a:ext uri="{FF2B5EF4-FFF2-40B4-BE49-F238E27FC236}">
                <a16:creationId xmlns:a16="http://schemas.microsoft.com/office/drawing/2014/main" id="{2FC9A98E-024B-1257-891F-317BCFEAA684}"/>
              </a:ext>
            </a:extLst>
          </p:cNvPr>
          <p:cNvSpPr txBox="1"/>
          <p:nvPr userDrawn="1"/>
        </p:nvSpPr>
        <p:spPr>
          <a:xfrm>
            <a:off x="9759087" y="7067341"/>
            <a:ext cx="582045" cy="288000"/>
          </a:xfrm>
          <a:prstGeom prst="rect">
            <a:avLst/>
          </a:prstGeom>
          <a:noFill/>
        </p:spPr>
        <p:txBody>
          <a:bodyPr wrap="square" lIns="0" rIns="0" rtlCol="0" anchor="ctr">
            <a:spAutoFit/>
          </a:bodyPr>
          <a:lstStyle/>
          <a:p>
            <a:pPr algn="r"/>
            <a:fld id="{6D296562-9583-D046-96E0-758B46E11434}" type="slidenum">
              <a:rPr lang="en-US" sz="1000" smtClean="0">
                <a:solidFill>
                  <a:srgbClr val="F26647"/>
                </a:solidFill>
                <a:latin typeface="Manrope" pitchFamily="2" charset="0"/>
              </a:rPr>
              <a:pPr algn="r"/>
              <a:t>‹#›</a:t>
            </a:fld>
            <a:endParaRPr lang="en-US" sz="1000">
              <a:solidFill>
                <a:srgbClr val="F26647"/>
              </a:solidFill>
              <a:latin typeface="Manrope" pitchFamily="2" charset="0"/>
            </a:endParaRPr>
          </a:p>
        </p:txBody>
      </p:sp>
      <p:sp>
        <p:nvSpPr>
          <p:cNvPr id="23" name="Footer Placeholder 20">
            <a:extLst>
              <a:ext uri="{FF2B5EF4-FFF2-40B4-BE49-F238E27FC236}">
                <a16:creationId xmlns:a16="http://schemas.microsoft.com/office/drawing/2014/main" id="{1468929B-8482-C4F8-F23B-DE5D646E11ED}"/>
              </a:ext>
            </a:extLst>
          </p:cNvPr>
          <p:cNvSpPr>
            <a:spLocks noGrp="1"/>
          </p:cNvSpPr>
          <p:nvPr>
            <p:ph type="ftr" sz="quarter" idx="16"/>
          </p:nvPr>
        </p:nvSpPr>
        <p:spPr>
          <a:xfrm>
            <a:off x="6293130" y="7067340"/>
            <a:ext cx="3608487" cy="288000"/>
          </a:xfrm>
          <a:prstGeom prst="rect">
            <a:avLst/>
          </a:prstGeom>
        </p:spPr>
        <p:txBody>
          <a:bodyPr rIns="0"/>
          <a:lstStyle>
            <a:lvl1pPr algn="r">
              <a:defRPr sz="1000" b="0" i="0">
                <a:solidFill>
                  <a:srgbClr val="FAFCF6"/>
                </a:solidFill>
                <a:latin typeface="Manrope Medium" pitchFamily="2" charset="0"/>
              </a:defRPr>
            </a:lvl1pPr>
          </a:lstStyle>
          <a:p>
            <a:r>
              <a:rPr lang="en-US"/>
              <a:t>A new Property</a:t>
            </a:r>
          </a:p>
        </p:txBody>
      </p:sp>
    </p:spTree>
    <p:extLst>
      <p:ext uri="{BB962C8B-B14F-4D97-AF65-F5344CB8AC3E}">
        <p14:creationId xmlns:p14="http://schemas.microsoft.com/office/powerpoint/2010/main" val="593779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E5A05-0981-1842-E06B-8E6468B7F069}"/>
              </a:ext>
            </a:extLst>
          </p:cNvPr>
          <p:cNvPicPr>
            <a:picLocks noChangeAspect="1"/>
          </p:cNvPicPr>
          <p:nvPr userDrawn="1"/>
        </p:nvPicPr>
        <p:blipFill>
          <a:blip r:embed="rId2"/>
          <a:srcRect/>
          <a:stretch/>
        </p:blipFill>
        <p:spPr>
          <a:xfrm>
            <a:off x="3313" y="0"/>
            <a:ext cx="10687500" cy="7561311"/>
          </a:xfrm>
          <a:prstGeom prst="rect">
            <a:avLst/>
          </a:prstGeom>
        </p:spPr>
      </p:pic>
      <p:sp>
        <p:nvSpPr>
          <p:cNvPr id="10" name="Title 1">
            <a:extLst>
              <a:ext uri="{FF2B5EF4-FFF2-40B4-BE49-F238E27FC236}">
                <a16:creationId xmlns:a16="http://schemas.microsoft.com/office/drawing/2014/main" id="{221B0C26-296D-F2C3-A66F-3F2FFFEB3ADB}"/>
              </a:ext>
            </a:extLst>
          </p:cNvPr>
          <p:cNvSpPr>
            <a:spLocks noGrp="1"/>
          </p:cNvSpPr>
          <p:nvPr>
            <p:ph type="ctrTitle" hasCustomPrompt="1"/>
          </p:nvPr>
        </p:nvSpPr>
        <p:spPr>
          <a:xfrm>
            <a:off x="1283415" y="354272"/>
            <a:ext cx="8942794" cy="441211"/>
          </a:xfrm>
        </p:spPr>
        <p:txBody>
          <a:bodyPr wrap="square" lIns="0" tIns="0" rIns="0" bIns="0" anchor="ctr">
            <a:spAutoFit/>
          </a:bodyPr>
          <a:lstStyle>
            <a:lvl1pPr algn="l">
              <a:defRPr sz="2400" b="0" i="0">
                <a:solidFill>
                  <a:schemeClr val="bg1"/>
                </a:solidFill>
                <a:latin typeface="Manrope Medium" pitchFamily="2" charset="0"/>
              </a:defRPr>
            </a:lvl1pPr>
          </a:lstStyle>
          <a:p>
            <a:r>
              <a:rPr lang="en-GB"/>
              <a:t>Add header</a:t>
            </a:r>
            <a:endParaRPr lang="en-US"/>
          </a:p>
        </p:txBody>
      </p:sp>
      <p:sp>
        <p:nvSpPr>
          <p:cNvPr id="16" name="Picture Placeholder 15">
            <a:extLst>
              <a:ext uri="{FF2B5EF4-FFF2-40B4-BE49-F238E27FC236}">
                <a16:creationId xmlns:a16="http://schemas.microsoft.com/office/drawing/2014/main" id="{2C61FA08-A513-FF1A-4B55-BF1BE0993A74}"/>
              </a:ext>
            </a:extLst>
          </p:cNvPr>
          <p:cNvSpPr>
            <a:spLocks noGrp="1"/>
          </p:cNvSpPr>
          <p:nvPr>
            <p:ph type="pic" sz="quarter" idx="18"/>
          </p:nvPr>
        </p:nvSpPr>
        <p:spPr>
          <a:xfrm>
            <a:off x="5801019" y="2200675"/>
            <a:ext cx="4168604" cy="3037150"/>
          </a:xfrm>
        </p:spPr>
        <p:txBody>
          <a:bodyPr>
            <a:normAutofit/>
          </a:bodyPr>
          <a:lstStyle>
            <a:lvl1pPr marL="0" indent="0">
              <a:buNone/>
              <a:defRPr sz="1200"/>
            </a:lvl1pPr>
          </a:lstStyle>
          <a:p>
            <a:endParaRPr lang="en-US"/>
          </a:p>
        </p:txBody>
      </p:sp>
      <p:sp>
        <p:nvSpPr>
          <p:cNvPr id="17" name="Text Placeholder 9">
            <a:extLst>
              <a:ext uri="{FF2B5EF4-FFF2-40B4-BE49-F238E27FC236}">
                <a16:creationId xmlns:a16="http://schemas.microsoft.com/office/drawing/2014/main" id="{861DD58D-6A4E-D774-B27F-BA2C27CE4D02}"/>
              </a:ext>
            </a:extLst>
          </p:cNvPr>
          <p:cNvSpPr>
            <a:spLocks noGrp="1"/>
          </p:cNvSpPr>
          <p:nvPr>
            <p:ph type="body" sz="quarter" idx="13" hasCustomPrompt="1"/>
          </p:nvPr>
        </p:nvSpPr>
        <p:spPr>
          <a:xfrm>
            <a:off x="1291962" y="1495646"/>
            <a:ext cx="3234454" cy="207749"/>
          </a:xfrm>
        </p:spPr>
        <p:txBody>
          <a:bodyPr lIns="0" tIns="0" rIns="0" bIns="0">
            <a:spAutoFit/>
          </a:bodyPr>
          <a:lstStyle>
            <a:lvl1pPr marL="0" indent="0">
              <a:buNone/>
              <a:defRPr sz="1500" b="0" i="0">
                <a:solidFill>
                  <a:srgbClr val="F26647"/>
                </a:solidFill>
                <a:latin typeface="Manrope Medium" pitchFamily="2" charset="0"/>
              </a:defRPr>
            </a:lvl1pPr>
          </a:lstStyle>
          <a:p>
            <a:pPr lvl="0"/>
            <a:r>
              <a:rPr lang="en-US"/>
              <a:t>Add </a:t>
            </a:r>
            <a:r>
              <a:rPr lang="en-US" err="1"/>
              <a:t>subheader</a:t>
            </a:r>
            <a:endParaRPr lang="en-US"/>
          </a:p>
        </p:txBody>
      </p:sp>
      <p:sp>
        <p:nvSpPr>
          <p:cNvPr id="18" name="Text Placeholder 9">
            <a:extLst>
              <a:ext uri="{FF2B5EF4-FFF2-40B4-BE49-F238E27FC236}">
                <a16:creationId xmlns:a16="http://schemas.microsoft.com/office/drawing/2014/main" id="{2EF3ECDF-DAD1-EB9F-634A-4FD3064ABDAC}"/>
              </a:ext>
            </a:extLst>
          </p:cNvPr>
          <p:cNvSpPr>
            <a:spLocks noGrp="1"/>
          </p:cNvSpPr>
          <p:nvPr>
            <p:ph type="body" sz="quarter" idx="14" hasCustomPrompt="1"/>
          </p:nvPr>
        </p:nvSpPr>
        <p:spPr>
          <a:xfrm>
            <a:off x="5797445" y="1517580"/>
            <a:ext cx="3234454" cy="207749"/>
          </a:xfrm>
        </p:spPr>
        <p:txBody>
          <a:bodyPr lIns="0" tIns="0" rIns="0" bIns="0">
            <a:spAutoFit/>
          </a:bodyPr>
          <a:lstStyle>
            <a:lvl1pPr marL="0" indent="0">
              <a:buNone/>
              <a:defRPr sz="1500" b="0" i="0">
                <a:solidFill>
                  <a:srgbClr val="F26647"/>
                </a:solidFill>
                <a:latin typeface="Manrope Medium" pitchFamily="2" charset="0"/>
              </a:defRPr>
            </a:lvl1pPr>
          </a:lstStyle>
          <a:p>
            <a:pPr lvl="0"/>
            <a:r>
              <a:rPr lang="en-US"/>
              <a:t>Add </a:t>
            </a:r>
            <a:r>
              <a:rPr lang="en-US" err="1"/>
              <a:t>subheader</a:t>
            </a:r>
            <a:endParaRPr lang="en-US"/>
          </a:p>
        </p:txBody>
      </p:sp>
      <p:sp>
        <p:nvSpPr>
          <p:cNvPr id="19" name="Text Placeholder 22">
            <a:extLst>
              <a:ext uri="{FF2B5EF4-FFF2-40B4-BE49-F238E27FC236}">
                <a16:creationId xmlns:a16="http://schemas.microsoft.com/office/drawing/2014/main" id="{5F007168-676F-927C-C7AF-D0B5702B2F2B}"/>
              </a:ext>
            </a:extLst>
          </p:cNvPr>
          <p:cNvSpPr>
            <a:spLocks noGrp="1"/>
          </p:cNvSpPr>
          <p:nvPr>
            <p:ph type="body" sz="quarter" idx="17" hasCustomPrompt="1"/>
          </p:nvPr>
        </p:nvSpPr>
        <p:spPr>
          <a:xfrm>
            <a:off x="5797690" y="1821160"/>
            <a:ext cx="3234173" cy="156261"/>
          </a:xfrm>
        </p:spPr>
        <p:txBody>
          <a:bodyPr lIns="0" tIns="0" rIns="0" bIns="0">
            <a:spAutoFit/>
          </a:bodyPr>
          <a:lstStyle>
            <a:lvl1pPr marL="0" indent="0">
              <a:lnSpc>
                <a:spcPct val="130000"/>
              </a:lnSpc>
              <a:buNone/>
              <a:defRPr sz="850"/>
            </a:lvl1pPr>
          </a:lstStyle>
          <a:p>
            <a:pPr lvl="0"/>
            <a:r>
              <a:rPr lang="en-GB"/>
              <a:t>Click to add body</a:t>
            </a:r>
            <a:endParaRPr lang="en-US"/>
          </a:p>
        </p:txBody>
      </p:sp>
      <p:sp>
        <p:nvSpPr>
          <p:cNvPr id="20" name="Text Placeholder 22">
            <a:extLst>
              <a:ext uri="{FF2B5EF4-FFF2-40B4-BE49-F238E27FC236}">
                <a16:creationId xmlns:a16="http://schemas.microsoft.com/office/drawing/2014/main" id="{85A742F7-1133-A4C1-1F3C-AF3214420A84}"/>
              </a:ext>
            </a:extLst>
          </p:cNvPr>
          <p:cNvSpPr>
            <a:spLocks noGrp="1"/>
          </p:cNvSpPr>
          <p:nvPr>
            <p:ph type="body" sz="quarter" idx="19" hasCustomPrompt="1"/>
          </p:nvPr>
        </p:nvSpPr>
        <p:spPr>
          <a:xfrm>
            <a:off x="1283415" y="1797788"/>
            <a:ext cx="3234173" cy="156261"/>
          </a:xfrm>
        </p:spPr>
        <p:txBody>
          <a:bodyPr lIns="0" tIns="0" rIns="0" bIns="0">
            <a:spAutoFit/>
          </a:bodyPr>
          <a:lstStyle>
            <a:lvl1pPr marL="0" indent="0">
              <a:lnSpc>
                <a:spcPct val="130000"/>
              </a:lnSpc>
              <a:buNone/>
              <a:defRPr sz="850"/>
            </a:lvl1pPr>
          </a:lstStyle>
          <a:p>
            <a:pPr lvl="0"/>
            <a:r>
              <a:rPr lang="en-GB"/>
              <a:t>Click to add body</a:t>
            </a:r>
            <a:endParaRPr lang="en-US"/>
          </a:p>
        </p:txBody>
      </p:sp>
      <p:sp>
        <p:nvSpPr>
          <p:cNvPr id="5" name="TextBox 4">
            <a:extLst>
              <a:ext uri="{FF2B5EF4-FFF2-40B4-BE49-F238E27FC236}">
                <a16:creationId xmlns:a16="http://schemas.microsoft.com/office/drawing/2014/main" id="{C1F0B45E-1907-CF44-D477-AC3B387E6A45}"/>
              </a:ext>
            </a:extLst>
          </p:cNvPr>
          <p:cNvSpPr txBox="1"/>
          <p:nvPr userDrawn="1"/>
        </p:nvSpPr>
        <p:spPr>
          <a:xfrm>
            <a:off x="360623" y="7109117"/>
            <a:ext cx="993221" cy="246221"/>
          </a:xfrm>
          <a:prstGeom prst="rect">
            <a:avLst/>
          </a:prstGeom>
          <a:noFill/>
        </p:spPr>
        <p:txBody>
          <a:bodyPr wrap="square" l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err="1">
                <a:solidFill>
                  <a:srgbClr val="4B7587"/>
                </a:solidFill>
                <a:effectLst/>
                <a:latin typeface="Manrope SemiBold" pitchFamily="2" charset="0"/>
                <a:ea typeface="+mn-ea"/>
                <a:cs typeface="+mn-cs"/>
              </a:rPr>
              <a:t>www.hlp.co.uk</a:t>
            </a:r>
            <a:endParaRPr lang="en-GB" sz="1000" b="1" i="0" kern="1200">
              <a:solidFill>
                <a:srgbClr val="4B7587"/>
              </a:solidFill>
              <a:effectLst/>
              <a:latin typeface="Manrope SemiBold" pitchFamily="2" charset="0"/>
              <a:ea typeface="+mn-ea"/>
              <a:cs typeface="+mn-cs"/>
            </a:endParaRPr>
          </a:p>
        </p:txBody>
      </p:sp>
      <p:sp>
        <p:nvSpPr>
          <p:cNvPr id="6" name="TextBox 5">
            <a:extLst>
              <a:ext uri="{FF2B5EF4-FFF2-40B4-BE49-F238E27FC236}">
                <a16:creationId xmlns:a16="http://schemas.microsoft.com/office/drawing/2014/main" id="{2FCDA2B0-CC5E-BD0B-CD50-487C6579FA8F}"/>
              </a:ext>
            </a:extLst>
          </p:cNvPr>
          <p:cNvSpPr txBox="1"/>
          <p:nvPr userDrawn="1"/>
        </p:nvSpPr>
        <p:spPr>
          <a:xfrm>
            <a:off x="9759087" y="7067341"/>
            <a:ext cx="582045" cy="288000"/>
          </a:xfrm>
          <a:prstGeom prst="rect">
            <a:avLst/>
          </a:prstGeom>
          <a:noFill/>
        </p:spPr>
        <p:txBody>
          <a:bodyPr wrap="square" lIns="0" rIns="0" rtlCol="0" anchor="ctr">
            <a:spAutoFit/>
          </a:bodyPr>
          <a:lstStyle/>
          <a:p>
            <a:pPr algn="r"/>
            <a:fld id="{6D296562-9583-D046-96E0-758B46E11434}" type="slidenum">
              <a:rPr lang="en-US" sz="1000" smtClean="0">
                <a:solidFill>
                  <a:srgbClr val="F26647"/>
                </a:solidFill>
                <a:latin typeface="Manrope" pitchFamily="2" charset="0"/>
              </a:rPr>
              <a:pPr algn="r"/>
              <a:t>‹#›</a:t>
            </a:fld>
            <a:endParaRPr lang="en-US" sz="1000">
              <a:solidFill>
                <a:srgbClr val="F26647"/>
              </a:solidFill>
              <a:latin typeface="Manrope" pitchFamily="2" charset="0"/>
            </a:endParaRPr>
          </a:p>
        </p:txBody>
      </p:sp>
      <p:sp>
        <p:nvSpPr>
          <p:cNvPr id="11" name="Footer Placeholder 20">
            <a:extLst>
              <a:ext uri="{FF2B5EF4-FFF2-40B4-BE49-F238E27FC236}">
                <a16:creationId xmlns:a16="http://schemas.microsoft.com/office/drawing/2014/main" id="{AEF0F03E-9174-08B6-78B6-7B67BFAE7CC5}"/>
              </a:ext>
            </a:extLst>
          </p:cNvPr>
          <p:cNvSpPr>
            <a:spLocks noGrp="1"/>
          </p:cNvSpPr>
          <p:nvPr>
            <p:ph type="ftr" sz="quarter" idx="16"/>
          </p:nvPr>
        </p:nvSpPr>
        <p:spPr>
          <a:xfrm>
            <a:off x="6293130" y="7067340"/>
            <a:ext cx="3608487" cy="288000"/>
          </a:xfrm>
          <a:prstGeom prst="rect">
            <a:avLst/>
          </a:prstGeom>
        </p:spPr>
        <p:txBody>
          <a:bodyPr rIns="0"/>
          <a:lstStyle>
            <a:lvl1pPr algn="r">
              <a:defRPr sz="1000" b="0" i="0">
                <a:solidFill>
                  <a:srgbClr val="4B7587"/>
                </a:solidFill>
                <a:latin typeface="Manrope Medium" pitchFamily="2" charset="0"/>
              </a:defRPr>
            </a:lvl1pPr>
          </a:lstStyle>
          <a:p>
            <a:r>
              <a:rPr lang="en-US"/>
              <a:t>A new Property</a:t>
            </a:r>
          </a:p>
        </p:txBody>
      </p:sp>
    </p:spTree>
    <p:extLst>
      <p:ext uri="{BB962C8B-B14F-4D97-AF65-F5344CB8AC3E}">
        <p14:creationId xmlns:p14="http://schemas.microsoft.com/office/powerpoint/2010/main" val="491977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E5A05-0981-1842-E06B-8E6468B7F069}"/>
              </a:ext>
            </a:extLst>
          </p:cNvPr>
          <p:cNvPicPr>
            <a:picLocks noChangeAspect="1"/>
          </p:cNvPicPr>
          <p:nvPr userDrawn="1"/>
        </p:nvPicPr>
        <p:blipFill>
          <a:blip r:embed="rId2"/>
          <a:srcRect/>
          <a:stretch/>
        </p:blipFill>
        <p:spPr>
          <a:xfrm>
            <a:off x="4313" y="0"/>
            <a:ext cx="10687500" cy="7561310"/>
          </a:xfrm>
          <a:prstGeom prst="rect">
            <a:avLst/>
          </a:prstGeom>
        </p:spPr>
      </p:pic>
      <p:sp>
        <p:nvSpPr>
          <p:cNvPr id="10" name="Title 1">
            <a:extLst>
              <a:ext uri="{FF2B5EF4-FFF2-40B4-BE49-F238E27FC236}">
                <a16:creationId xmlns:a16="http://schemas.microsoft.com/office/drawing/2014/main" id="{221B0C26-296D-F2C3-A66F-3F2FFFEB3ADB}"/>
              </a:ext>
            </a:extLst>
          </p:cNvPr>
          <p:cNvSpPr>
            <a:spLocks noGrp="1"/>
          </p:cNvSpPr>
          <p:nvPr>
            <p:ph type="ctrTitle" hasCustomPrompt="1"/>
          </p:nvPr>
        </p:nvSpPr>
        <p:spPr>
          <a:xfrm>
            <a:off x="1283415" y="354272"/>
            <a:ext cx="8942794" cy="441211"/>
          </a:xfrm>
        </p:spPr>
        <p:txBody>
          <a:bodyPr wrap="square" lIns="0" tIns="0" rIns="0" bIns="0" anchor="ctr">
            <a:spAutoFit/>
          </a:bodyPr>
          <a:lstStyle>
            <a:lvl1pPr algn="l">
              <a:defRPr sz="2400" b="0" i="0">
                <a:solidFill>
                  <a:schemeClr val="bg1"/>
                </a:solidFill>
                <a:latin typeface="Manrope Medium" pitchFamily="2" charset="0"/>
              </a:defRPr>
            </a:lvl1pPr>
          </a:lstStyle>
          <a:p>
            <a:r>
              <a:rPr lang="en-GB"/>
              <a:t>Add header</a:t>
            </a:r>
            <a:endParaRPr lang="en-US"/>
          </a:p>
        </p:txBody>
      </p:sp>
      <p:sp>
        <p:nvSpPr>
          <p:cNvPr id="16" name="Picture Placeholder 15">
            <a:extLst>
              <a:ext uri="{FF2B5EF4-FFF2-40B4-BE49-F238E27FC236}">
                <a16:creationId xmlns:a16="http://schemas.microsoft.com/office/drawing/2014/main" id="{2C61FA08-A513-FF1A-4B55-BF1BE0993A74}"/>
              </a:ext>
            </a:extLst>
          </p:cNvPr>
          <p:cNvSpPr>
            <a:spLocks noGrp="1"/>
          </p:cNvSpPr>
          <p:nvPr>
            <p:ph type="pic" sz="quarter" idx="18"/>
          </p:nvPr>
        </p:nvSpPr>
        <p:spPr>
          <a:xfrm>
            <a:off x="5801019" y="2200675"/>
            <a:ext cx="4168604" cy="3037150"/>
          </a:xfrm>
        </p:spPr>
        <p:txBody>
          <a:bodyPr>
            <a:normAutofit/>
          </a:bodyPr>
          <a:lstStyle>
            <a:lvl1pPr marL="0" indent="0">
              <a:buNone/>
              <a:defRPr sz="1200"/>
            </a:lvl1pPr>
          </a:lstStyle>
          <a:p>
            <a:endParaRPr lang="en-US"/>
          </a:p>
        </p:txBody>
      </p:sp>
      <p:sp>
        <p:nvSpPr>
          <p:cNvPr id="17" name="Text Placeholder 9">
            <a:extLst>
              <a:ext uri="{FF2B5EF4-FFF2-40B4-BE49-F238E27FC236}">
                <a16:creationId xmlns:a16="http://schemas.microsoft.com/office/drawing/2014/main" id="{861DD58D-6A4E-D774-B27F-BA2C27CE4D02}"/>
              </a:ext>
            </a:extLst>
          </p:cNvPr>
          <p:cNvSpPr>
            <a:spLocks noGrp="1"/>
          </p:cNvSpPr>
          <p:nvPr>
            <p:ph type="body" sz="quarter" idx="13" hasCustomPrompt="1"/>
          </p:nvPr>
        </p:nvSpPr>
        <p:spPr>
          <a:xfrm>
            <a:off x="1291962" y="1495646"/>
            <a:ext cx="3234454" cy="207749"/>
          </a:xfrm>
        </p:spPr>
        <p:txBody>
          <a:bodyPr lIns="0" tIns="0" rIns="0" bIns="0">
            <a:spAutoFit/>
          </a:bodyPr>
          <a:lstStyle>
            <a:lvl1pPr marL="0" indent="0">
              <a:buNone/>
              <a:defRPr sz="1500" b="0" i="0">
                <a:solidFill>
                  <a:srgbClr val="F26647"/>
                </a:solidFill>
                <a:latin typeface="Manrope Medium" pitchFamily="2" charset="0"/>
              </a:defRPr>
            </a:lvl1pPr>
          </a:lstStyle>
          <a:p>
            <a:pPr lvl="0"/>
            <a:r>
              <a:rPr lang="en-US"/>
              <a:t>Add </a:t>
            </a:r>
            <a:r>
              <a:rPr lang="en-US" err="1"/>
              <a:t>subheader</a:t>
            </a:r>
            <a:endParaRPr lang="en-US"/>
          </a:p>
        </p:txBody>
      </p:sp>
      <p:sp>
        <p:nvSpPr>
          <p:cNvPr id="18" name="Text Placeholder 9">
            <a:extLst>
              <a:ext uri="{FF2B5EF4-FFF2-40B4-BE49-F238E27FC236}">
                <a16:creationId xmlns:a16="http://schemas.microsoft.com/office/drawing/2014/main" id="{2EF3ECDF-DAD1-EB9F-634A-4FD3064ABDAC}"/>
              </a:ext>
            </a:extLst>
          </p:cNvPr>
          <p:cNvSpPr>
            <a:spLocks noGrp="1"/>
          </p:cNvSpPr>
          <p:nvPr>
            <p:ph type="body" sz="quarter" idx="14" hasCustomPrompt="1"/>
          </p:nvPr>
        </p:nvSpPr>
        <p:spPr>
          <a:xfrm>
            <a:off x="5797445" y="1517580"/>
            <a:ext cx="3234454" cy="207749"/>
          </a:xfrm>
        </p:spPr>
        <p:txBody>
          <a:bodyPr lIns="0" tIns="0" rIns="0" bIns="0">
            <a:spAutoFit/>
          </a:bodyPr>
          <a:lstStyle>
            <a:lvl1pPr marL="0" indent="0">
              <a:buNone/>
              <a:defRPr sz="1500" b="0" i="0">
                <a:solidFill>
                  <a:srgbClr val="F26647"/>
                </a:solidFill>
                <a:latin typeface="Manrope Medium" pitchFamily="2" charset="0"/>
              </a:defRPr>
            </a:lvl1pPr>
          </a:lstStyle>
          <a:p>
            <a:pPr lvl="0"/>
            <a:r>
              <a:rPr lang="en-US"/>
              <a:t>Add </a:t>
            </a:r>
            <a:r>
              <a:rPr lang="en-US" err="1"/>
              <a:t>subheader</a:t>
            </a:r>
            <a:endParaRPr lang="en-US"/>
          </a:p>
        </p:txBody>
      </p:sp>
      <p:sp>
        <p:nvSpPr>
          <p:cNvPr id="19" name="Text Placeholder 22">
            <a:extLst>
              <a:ext uri="{FF2B5EF4-FFF2-40B4-BE49-F238E27FC236}">
                <a16:creationId xmlns:a16="http://schemas.microsoft.com/office/drawing/2014/main" id="{5F007168-676F-927C-C7AF-D0B5702B2F2B}"/>
              </a:ext>
            </a:extLst>
          </p:cNvPr>
          <p:cNvSpPr>
            <a:spLocks noGrp="1"/>
          </p:cNvSpPr>
          <p:nvPr>
            <p:ph type="body" sz="quarter" idx="17" hasCustomPrompt="1"/>
          </p:nvPr>
        </p:nvSpPr>
        <p:spPr>
          <a:xfrm>
            <a:off x="5797690" y="1821160"/>
            <a:ext cx="3234173" cy="156261"/>
          </a:xfrm>
        </p:spPr>
        <p:txBody>
          <a:bodyPr lIns="0" tIns="0" rIns="0" bIns="0">
            <a:spAutoFit/>
          </a:bodyPr>
          <a:lstStyle>
            <a:lvl1pPr marL="0" indent="0">
              <a:lnSpc>
                <a:spcPct val="130000"/>
              </a:lnSpc>
              <a:buNone/>
              <a:defRPr sz="850"/>
            </a:lvl1pPr>
          </a:lstStyle>
          <a:p>
            <a:pPr lvl="0"/>
            <a:r>
              <a:rPr lang="en-GB"/>
              <a:t>Click to add body</a:t>
            </a:r>
            <a:endParaRPr lang="en-US"/>
          </a:p>
        </p:txBody>
      </p:sp>
      <p:sp>
        <p:nvSpPr>
          <p:cNvPr id="20" name="Text Placeholder 22">
            <a:extLst>
              <a:ext uri="{FF2B5EF4-FFF2-40B4-BE49-F238E27FC236}">
                <a16:creationId xmlns:a16="http://schemas.microsoft.com/office/drawing/2014/main" id="{85A742F7-1133-A4C1-1F3C-AF3214420A84}"/>
              </a:ext>
            </a:extLst>
          </p:cNvPr>
          <p:cNvSpPr>
            <a:spLocks noGrp="1"/>
          </p:cNvSpPr>
          <p:nvPr>
            <p:ph type="body" sz="quarter" idx="19" hasCustomPrompt="1"/>
          </p:nvPr>
        </p:nvSpPr>
        <p:spPr>
          <a:xfrm>
            <a:off x="1283415" y="1797788"/>
            <a:ext cx="3234173" cy="156261"/>
          </a:xfrm>
        </p:spPr>
        <p:txBody>
          <a:bodyPr lIns="0" tIns="0" rIns="0" bIns="0">
            <a:spAutoFit/>
          </a:bodyPr>
          <a:lstStyle>
            <a:lvl1pPr marL="0" indent="0">
              <a:lnSpc>
                <a:spcPct val="130000"/>
              </a:lnSpc>
              <a:buNone/>
              <a:defRPr sz="850"/>
            </a:lvl1pPr>
          </a:lstStyle>
          <a:p>
            <a:pPr lvl="0"/>
            <a:r>
              <a:rPr lang="en-GB"/>
              <a:t>Click to add body</a:t>
            </a:r>
            <a:endParaRPr lang="en-US"/>
          </a:p>
        </p:txBody>
      </p:sp>
      <p:sp>
        <p:nvSpPr>
          <p:cNvPr id="5" name="TextBox 4">
            <a:extLst>
              <a:ext uri="{FF2B5EF4-FFF2-40B4-BE49-F238E27FC236}">
                <a16:creationId xmlns:a16="http://schemas.microsoft.com/office/drawing/2014/main" id="{C1F0B45E-1907-CF44-D477-AC3B387E6A45}"/>
              </a:ext>
            </a:extLst>
          </p:cNvPr>
          <p:cNvSpPr txBox="1"/>
          <p:nvPr userDrawn="1"/>
        </p:nvSpPr>
        <p:spPr>
          <a:xfrm>
            <a:off x="360623" y="7109117"/>
            <a:ext cx="993221" cy="246221"/>
          </a:xfrm>
          <a:prstGeom prst="rect">
            <a:avLst/>
          </a:prstGeom>
          <a:noFill/>
        </p:spPr>
        <p:txBody>
          <a:bodyPr wrap="square" l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err="1">
                <a:solidFill>
                  <a:srgbClr val="4B7587"/>
                </a:solidFill>
                <a:effectLst/>
                <a:latin typeface="Manrope SemiBold" pitchFamily="2" charset="0"/>
                <a:ea typeface="+mn-ea"/>
                <a:cs typeface="+mn-cs"/>
              </a:rPr>
              <a:t>www.hlp.co.uk</a:t>
            </a:r>
            <a:endParaRPr lang="en-GB" sz="1000" b="1" i="0" kern="1200">
              <a:solidFill>
                <a:srgbClr val="4B7587"/>
              </a:solidFill>
              <a:effectLst/>
              <a:latin typeface="Manrope SemiBold" pitchFamily="2" charset="0"/>
              <a:ea typeface="+mn-ea"/>
              <a:cs typeface="+mn-cs"/>
            </a:endParaRPr>
          </a:p>
        </p:txBody>
      </p:sp>
      <p:sp>
        <p:nvSpPr>
          <p:cNvPr id="6" name="TextBox 5">
            <a:extLst>
              <a:ext uri="{FF2B5EF4-FFF2-40B4-BE49-F238E27FC236}">
                <a16:creationId xmlns:a16="http://schemas.microsoft.com/office/drawing/2014/main" id="{2FCDA2B0-CC5E-BD0B-CD50-487C6579FA8F}"/>
              </a:ext>
            </a:extLst>
          </p:cNvPr>
          <p:cNvSpPr txBox="1"/>
          <p:nvPr userDrawn="1"/>
        </p:nvSpPr>
        <p:spPr>
          <a:xfrm>
            <a:off x="9759087" y="7067341"/>
            <a:ext cx="582045" cy="288000"/>
          </a:xfrm>
          <a:prstGeom prst="rect">
            <a:avLst/>
          </a:prstGeom>
          <a:noFill/>
        </p:spPr>
        <p:txBody>
          <a:bodyPr wrap="square" lIns="0" rIns="0" rtlCol="0" anchor="ctr">
            <a:spAutoFit/>
          </a:bodyPr>
          <a:lstStyle/>
          <a:p>
            <a:pPr algn="r"/>
            <a:fld id="{6D296562-9583-D046-96E0-758B46E11434}" type="slidenum">
              <a:rPr lang="en-US" sz="1000" smtClean="0">
                <a:solidFill>
                  <a:srgbClr val="F26647"/>
                </a:solidFill>
                <a:latin typeface="Manrope" pitchFamily="2" charset="0"/>
              </a:rPr>
              <a:pPr algn="r"/>
              <a:t>‹#›</a:t>
            </a:fld>
            <a:endParaRPr lang="en-US" sz="1000">
              <a:solidFill>
                <a:srgbClr val="F26647"/>
              </a:solidFill>
              <a:latin typeface="Manrope" pitchFamily="2" charset="0"/>
            </a:endParaRPr>
          </a:p>
        </p:txBody>
      </p:sp>
      <p:sp>
        <p:nvSpPr>
          <p:cNvPr id="11" name="Footer Placeholder 20">
            <a:extLst>
              <a:ext uri="{FF2B5EF4-FFF2-40B4-BE49-F238E27FC236}">
                <a16:creationId xmlns:a16="http://schemas.microsoft.com/office/drawing/2014/main" id="{AEF0F03E-9174-08B6-78B6-7B67BFAE7CC5}"/>
              </a:ext>
            </a:extLst>
          </p:cNvPr>
          <p:cNvSpPr>
            <a:spLocks noGrp="1"/>
          </p:cNvSpPr>
          <p:nvPr>
            <p:ph type="ftr" sz="quarter" idx="16"/>
          </p:nvPr>
        </p:nvSpPr>
        <p:spPr>
          <a:xfrm>
            <a:off x="6293130" y="7067340"/>
            <a:ext cx="3608487" cy="288000"/>
          </a:xfrm>
          <a:prstGeom prst="rect">
            <a:avLst/>
          </a:prstGeom>
        </p:spPr>
        <p:txBody>
          <a:bodyPr rIns="0"/>
          <a:lstStyle>
            <a:lvl1pPr algn="r">
              <a:defRPr sz="1000" b="0" i="0">
                <a:solidFill>
                  <a:srgbClr val="4B7587"/>
                </a:solidFill>
                <a:latin typeface="Manrope Medium" pitchFamily="2" charset="0"/>
              </a:defRPr>
            </a:lvl1pPr>
          </a:lstStyle>
          <a:p>
            <a:r>
              <a:rPr lang="en-US"/>
              <a:t>A new Property</a:t>
            </a:r>
          </a:p>
        </p:txBody>
      </p:sp>
    </p:spTree>
    <p:extLst>
      <p:ext uri="{BB962C8B-B14F-4D97-AF65-F5344CB8AC3E}">
        <p14:creationId xmlns:p14="http://schemas.microsoft.com/office/powerpoint/2010/main" val="479341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Fareha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D8F4C5-1191-332E-9D9B-1383B07BBF7C}"/>
              </a:ext>
            </a:extLst>
          </p:cNvPr>
          <p:cNvPicPr>
            <a:picLocks noChangeAspect="1"/>
          </p:cNvPicPr>
          <p:nvPr userDrawn="1"/>
        </p:nvPicPr>
        <p:blipFill>
          <a:blip r:embed="rId2"/>
          <a:srcRect/>
          <a:stretch/>
        </p:blipFill>
        <p:spPr>
          <a:xfrm>
            <a:off x="3313" y="0"/>
            <a:ext cx="10687500" cy="7561311"/>
          </a:xfrm>
          <a:prstGeom prst="rect">
            <a:avLst/>
          </a:prstGeom>
        </p:spPr>
      </p:pic>
      <p:sp>
        <p:nvSpPr>
          <p:cNvPr id="13" name="Picture Placeholder 11">
            <a:extLst>
              <a:ext uri="{FF2B5EF4-FFF2-40B4-BE49-F238E27FC236}">
                <a16:creationId xmlns:a16="http://schemas.microsoft.com/office/drawing/2014/main" id="{63EC94CC-9931-60A4-5010-01FC32A116F6}"/>
              </a:ext>
            </a:extLst>
          </p:cNvPr>
          <p:cNvSpPr>
            <a:spLocks noGrp="1"/>
          </p:cNvSpPr>
          <p:nvPr>
            <p:ph type="pic" sz="quarter" idx="19"/>
          </p:nvPr>
        </p:nvSpPr>
        <p:spPr>
          <a:xfrm>
            <a:off x="4588465" y="692457"/>
            <a:ext cx="2582745" cy="2637753"/>
          </a:xfrm>
        </p:spPr>
        <p:txBody>
          <a:bodyPr>
            <a:normAutofit/>
          </a:bodyPr>
          <a:lstStyle>
            <a:lvl1pPr marL="0" indent="0">
              <a:buNone/>
              <a:defRPr sz="1200"/>
            </a:lvl1pPr>
          </a:lstStyle>
          <a:p>
            <a:endParaRPr lang="en-US"/>
          </a:p>
        </p:txBody>
      </p:sp>
      <p:sp>
        <p:nvSpPr>
          <p:cNvPr id="19" name="Subtitle 2">
            <a:extLst>
              <a:ext uri="{FF2B5EF4-FFF2-40B4-BE49-F238E27FC236}">
                <a16:creationId xmlns:a16="http://schemas.microsoft.com/office/drawing/2014/main" id="{C3A17F6A-40A9-E149-9281-9E4A5C6C5859}"/>
              </a:ext>
            </a:extLst>
          </p:cNvPr>
          <p:cNvSpPr>
            <a:spLocks noGrp="1"/>
          </p:cNvSpPr>
          <p:nvPr>
            <p:ph type="subTitle" idx="1" hasCustomPrompt="1"/>
          </p:nvPr>
        </p:nvSpPr>
        <p:spPr>
          <a:xfrm>
            <a:off x="705460" y="1140202"/>
            <a:ext cx="3234173" cy="202235"/>
          </a:xfrm>
        </p:spPr>
        <p:txBody>
          <a:bodyPr wrap="square" lIns="0" tIns="0" rIns="0" bIns="0">
            <a:spAutoFit/>
          </a:bodyPr>
          <a:lstStyle>
            <a:lvl1pPr marL="0" indent="0" algn="l">
              <a:lnSpc>
                <a:spcPct val="130000"/>
              </a:lnSpc>
              <a:buNone/>
              <a:defRPr sz="1100" b="1">
                <a:latin typeface="Manrop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a location</a:t>
            </a:r>
            <a:endParaRPr lang="en-US"/>
          </a:p>
        </p:txBody>
      </p:sp>
      <p:sp>
        <p:nvSpPr>
          <p:cNvPr id="22" name="Text Placeholder 9">
            <a:extLst>
              <a:ext uri="{FF2B5EF4-FFF2-40B4-BE49-F238E27FC236}">
                <a16:creationId xmlns:a16="http://schemas.microsoft.com/office/drawing/2014/main" id="{4734ED35-760E-DCA8-EFC4-E138FF3D3C0B}"/>
              </a:ext>
            </a:extLst>
          </p:cNvPr>
          <p:cNvSpPr>
            <a:spLocks noGrp="1"/>
          </p:cNvSpPr>
          <p:nvPr>
            <p:ph type="body" sz="quarter" idx="13" hasCustomPrompt="1"/>
          </p:nvPr>
        </p:nvSpPr>
        <p:spPr>
          <a:xfrm>
            <a:off x="705179" y="692457"/>
            <a:ext cx="3234454" cy="441211"/>
          </a:xfrm>
        </p:spPr>
        <p:txBody>
          <a:bodyPr lIns="0" tIns="0" rIns="0" bIns="0">
            <a:spAutoFit/>
          </a:bodyPr>
          <a:lstStyle>
            <a:lvl1pPr marL="0" indent="0">
              <a:buNone/>
              <a:defRPr sz="2400" b="0" i="0">
                <a:solidFill>
                  <a:srgbClr val="F26647"/>
                </a:solidFill>
                <a:latin typeface="Manrope Medium" pitchFamily="2" charset="0"/>
              </a:defRPr>
            </a:lvl1pPr>
          </a:lstStyle>
          <a:p>
            <a:pPr lvl="0"/>
            <a:r>
              <a:rPr lang="en-US"/>
              <a:t>Add </a:t>
            </a:r>
            <a:r>
              <a:rPr lang="en-US" err="1"/>
              <a:t>subheader</a:t>
            </a:r>
            <a:endParaRPr lang="en-US"/>
          </a:p>
        </p:txBody>
      </p:sp>
      <p:sp>
        <p:nvSpPr>
          <p:cNvPr id="23" name="Text Placeholder 26">
            <a:extLst>
              <a:ext uri="{FF2B5EF4-FFF2-40B4-BE49-F238E27FC236}">
                <a16:creationId xmlns:a16="http://schemas.microsoft.com/office/drawing/2014/main" id="{96A8AC3C-FA69-7F52-D631-9EF3EFE5F8FD}"/>
              </a:ext>
            </a:extLst>
          </p:cNvPr>
          <p:cNvSpPr>
            <a:spLocks noGrp="1"/>
          </p:cNvSpPr>
          <p:nvPr>
            <p:ph type="body" sz="quarter" idx="31" hasCustomPrompt="1"/>
          </p:nvPr>
        </p:nvSpPr>
        <p:spPr>
          <a:xfrm>
            <a:off x="719642" y="1387981"/>
            <a:ext cx="3219538" cy="202236"/>
          </a:xfrm>
        </p:spPr>
        <p:txBody>
          <a:bodyPr lIns="0" tIns="0" rIns="0" bIns="0">
            <a:normAutofit/>
          </a:bodyPr>
          <a:lstStyle>
            <a:lvl1pPr marL="0" indent="0">
              <a:buNone/>
              <a:defRPr sz="900" b="1" i="0">
                <a:latin typeface="Manrope SemiBold" pitchFamily="2" charset="0"/>
              </a:defRPr>
            </a:lvl1pPr>
          </a:lstStyle>
          <a:p>
            <a:pPr lvl="0"/>
            <a:r>
              <a:rPr lang="en-GB"/>
              <a:t>Click to add an address</a:t>
            </a:r>
          </a:p>
        </p:txBody>
      </p:sp>
      <p:sp>
        <p:nvSpPr>
          <p:cNvPr id="24" name="Text Placeholder 26">
            <a:extLst>
              <a:ext uri="{FF2B5EF4-FFF2-40B4-BE49-F238E27FC236}">
                <a16:creationId xmlns:a16="http://schemas.microsoft.com/office/drawing/2014/main" id="{CEF2FB59-ADB0-9F78-95FF-F7FF0ED4D173}"/>
              </a:ext>
            </a:extLst>
          </p:cNvPr>
          <p:cNvSpPr>
            <a:spLocks noGrp="1"/>
          </p:cNvSpPr>
          <p:nvPr>
            <p:ph type="body" sz="quarter" idx="32" hasCustomPrompt="1"/>
          </p:nvPr>
        </p:nvSpPr>
        <p:spPr>
          <a:xfrm>
            <a:off x="719642" y="1710257"/>
            <a:ext cx="3219538" cy="478559"/>
          </a:xfrm>
        </p:spPr>
        <p:txBody>
          <a:bodyPr lIns="0" tIns="0" rIns="0" bIns="0">
            <a:normAutofit/>
          </a:bodyPr>
          <a:lstStyle>
            <a:lvl1pPr marL="0" indent="0">
              <a:buNone/>
              <a:defRPr sz="850" b="0" i="0">
                <a:latin typeface="Manrope SemiBold" pitchFamily="2" charset="0"/>
              </a:defRPr>
            </a:lvl1pPr>
          </a:lstStyle>
          <a:p>
            <a:pPr lvl="0"/>
            <a:r>
              <a:rPr lang="en-GB"/>
              <a:t>Click to add details</a:t>
            </a:r>
          </a:p>
        </p:txBody>
      </p:sp>
      <p:sp>
        <p:nvSpPr>
          <p:cNvPr id="25" name="Text Placeholder 20">
            <a:extLst>
              <a:ext uri="{FF2B5EF4-FFF2-40B4-BE49-F238E27FC236}">
                <a16:creationId xmlns:a16="http://schemas.microsoft.com/office/drawing/2014/main" id="{39B161A7-3BC1-F21A-F018-DBC7895679A6}"/>
              </a:ext>
            </a:extLst>
          </p:cNvPr>
          <p:cNvSpPr>
            <a:spLocks noGrp="1"/>
          </p:cNvSpPr>
          <p:nvPr>
            <p:ph type="body" sz="quarter" idx="28" hasCustomPrompt="1"/>
          </p:nvPr>
        </p:nvSpPr>
        <p:spPr>
          <a:xfrm>
            <a:off x="5192104" y="7029605"/>
            <a:ext cx="3069751" cy="165495"/>
          </a:xfrm>
        </p:spPr>
        <p:txBody>
          <a:bodyPr wrap="none" lIns="0" tIns="0" rIns="0" bIns="0">
            <a:spAutoFit/>
          </a:bodyPr>
          <a:lstStyle>
            <a:lvl1pPr marL="0" indent="0">
              <a:lnSpc>
                <a:spcPct val="130000"/>
              </a:lnSpc>
              <a:buNone/>
              <a:defRPr sz="900" b="0">
                <a:solidFill>
                  <a:srgbClr val="FAFCF6"/>
                </a:solidFill>
              </a:defRPr>
            </a:lvl1pPr>
            <a:lvl2pPr>
              <a:defRPr sz="1600"/>
            </a:lvl2pPr>
            <a:lvl3pPr>
              <a:defRPr sz="1600"/>
            </a:lvl3pPr>
            <a:lvl4pPr>
              <a:defRPr sz="1600"/>
            </a:lvl4pPr>
            <a:lvl5pPr>
              <a:defRPr sz="1600"/>
            </a:lvl5pPr>
          </a:lstStyle>
          <a:p>
            <a:pPr lvl="0"/>
            <a:r>
              <a:rPr lang="en-GB"/>
              <a:t>Strictly by appointment with sole agents Hellier Langston.</a:t>
            </a:r>
          </a:p>
        </p:txBody>
      </p:sp>
      <p:sp>
        <p:nvSpPr>
          <p:cNvPr id="26" name="TextBox 25">
            <a:extLst>
              <a:ext uri="{FF2B5EF4-FFF2-40B4-BE49-F238E27FC236}">
                <a16:creationId xmlns:a16="http://schemas.microsoft.com/office/drawing/2014/main" id="{38C31AFC-CDFE-23B8-8F72-BFDFB7BE7AD4}"/>
              </a:ext>
            </a:extLst>
          </p:cNvPr>
          <p:cNvSpPr txBox="1"/>
          <p:nvPr userDrawn="1"/>
        </p:nvSpPr>
        <p:spPr>
          <a:xfrm>
            <a:off x="5165469" y="4378273"/>
            <a:ext cx="2150948" cy="369332"/>
          </a:xfrm>
          <a:prstGeom prst="rect">
            <a:avLst/>
          </a:prstGeom>
          <a:noFill/>
        </p:spPr>
        <p:txBody>
          <a:bodyPr wrap="square" lIns="0" tIns="0" rIns="0" bIns="0" rtlCol="0">
            <a:spAutoFit/>
          </a:bodyPr>
          <a:lstStyle/>
          <a:p>
            <a:r>
              <a:rPr lang="en-US" sz="2400" b="0" i="0">
                <a:solidFill>
                  <a:srgbClr val="FAFCF6"/>
                </a:solidFill>
                <a:latin typeface="Manrope Medium" pitchFamily="2" charset="0"/>
              </a:rPr>
              <a:t>Contact us</a:t>
            </a:r>
          </a:p>
        </p:txBody>
      </p:sp>
      <p:sp>
        <p:nvSpPr>
          <p:cNvPr id="8" name="TextBox 7">
            <a:extLst>
              <a:ext uri="{FF2B5EF4-FFF2-40B4-BE49-F238E27FC236}">
                <a16:creationId xmlns:a16="http://schemas.microsoft.com/office/drawing/2014/main" id="{5F743F14-1F03-17FA-AA9A-15CE682BA289}"/>
              </a:ext>
            </a:extLst>
          </p:cNvPr>
          <p:cNvSpPr txBox="1"/>
          <p:nvPr userDrawn="1"/>
        </p:nvSpPr>
        <p:spPr>
          <a:xfrm>
            <a:off x="5165470" y="4826157"/>
            <a:ext cx="2424400" cy="422295"/>
          </a:xfrm>
          <a:prstGeom prst="rect">
            <a:avLst/>
          </a:prstGeom>
          <a:noFill/>
        </p:spPr>
        <p:txBody>
          <a:bodyPr wrap="square" lIns="0" tIns="0" rIns="0" bIns="0"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lang="en-GB" sz="1100" b="0" kern="1200">
                <a:solidFill>
                  <a:srgbClr val="FAFCF6"/>
                </a:solidFill>
                <a:effectLst/>
                <a:latin typeface="Manrope" pitchFamily="2" charset="0"/>
                <a:ea typeface="+mn-ea"/>
                <a:cs typeface="+mn-cs"/>
              </a:rPr>
              <a:t>Direct your viewing requests and enquiries to:</a:t>
            </a:r>
          </a:p>
        </p:txBody>
      </p:sp>
      <p:sp>
        <p:nvSpPr>
          <p:cNvPr id="9" name="TextBox 8">
            <a:extLst>
              <a:ext uri="{FF2B5EF4-FFF2-40B4-BE49-F238E27FC236}">
                <a16:creationId xmlns:a16="http://schemas.microsoft.com/office/drawing/2014/main" id="{4E37CEB4-E990-484E-B1CB-97F83BC655F1}"/>
              </a:ext>
            </a:extLst>
          </p:cNvPr>
          <p:cNvSpPr txBox="1"/>
          <p:nvPr userDrawn="1"/>
        </p:nvSpPr>
        <p:spPr>
          <a:xfrm>
            <a:off x="719642" y="4898576"/>
            <a:ext cx="1232710" cy="215444"/>
          </a:xfrm>
          <a:prstGeom prst="rect">
            <a:avLst/>
          </a:prstGeom>
          <a:noFill/>
        </p:spPr>
        <p:txBody>
          <a:bodyPr wrap="none" lIns="0" tIns="0" rIns="0" bIns="0">
            <a:spAutoFit/>
          </a:bodyPr>
          <a:lstStyle/>
          <a:p>
            <a:pPr lvl="0"/>
            <a:r>
              <a:rPr lang="en-GB" sz="1400" b="0" i="0" err="1">
                <a:solidFill>
                  <a:srgbClr val="F26647"/>
                </a:solidFill>
                <a:latin typeface="Manrope Medium" pitchFamily="2" charset="0"/>
              </a:rPr>
              <a:t>www.hlp.co.uk</a:t>
            </a:r>
            <a:endParaRPr lang="en-US" sz="1400" b="0" i="0">
              <a:solidFill>
                <a:srgbClr val="F26647"/>
              </a:solidFill>
              <a:latin typeface="Manrope Medium" pitchFamily="2" charset="0"/>
            </a:endParaRPr>
          </a:p>
        </p:txBody>
      </p:sp>
      <p:sp>
        <p:nvSpPr>
          <p:cNvPr id="10" name="TextBox 9">
            <a:extLst>
              <a:ext uri="{FF2B5EF4-FFF2-40B4-BE49-F238E27FC236}">
                <a16:creationId xmlns:a16="http://schemas.microsoft.com/office/drawing/2014/main" id="{6F5472CC-92CC-A737-1B67-CFA308845B11}"/>
              </a:ext>
            </a:extLst>
          </p:cNvPr>
          <p:cNvSpPr txBox="1"/>
          <p:nvPr userDrawn="1"/>
        </p:nvSpPr>
        <p:spPr>
          <a:xfrm>
            <a:off x="719642" y="5166855"/>
            <a:ext cx="1134926" cy="215444"/>
          </a:xfrm>
          <a:prstGeom prst="rect">
            <a:avLst/>
          </a:prstGeom>
          <a:noFill/>
        </p:spPr>
        <p:txBody>
          <a:bodyPr wrap="none" lIns="0" tIns="0" rIns="0" bIns="0">
            <a:spAutoFit/>
          </a:bodyPr>
          <a:lstStyle/>
          <a:p>
            <a:r>
              <a:rPr lang="en-GB" sz="1400" b="1" i="0">
                <a:solidFill>
                  <a:srgbClr val="1A202A"/>
                </a:solidFill>
                <a:effectLst/>
                <a:latin typeface="Manrope SemiBold" pitchFamily="2" charset="0"/>
              </a:rPr>
              <a:t>01329 220 111</a:t>
            </a:r>
          </a:p>
        </p:txBody>
      </p:sp>
      <p:sp>
        <p:nvSpPr>
          <p:cNvPr id="11" name="TextBox 10">
            <a:extLst>
              <a:ext uri="{FF2B5EF4-FFF2-40B4-BE49-F238E27FC236}">
                <a16:creationId xmlns:a16="http://schemas.microsoft.com/office/drawing/2014/main" id="{A83A2087-E1DB-1318-A3E2-B55E3F19A229}"/>
              </a:ext>
            </a:extLst>
          </p:cNvPr>
          <p:cNvSpPr txBox="1"/>
          <p:nvPr userDrawn="1"/>
        </p:nvSpPr>
        <p:spPr>
          <a:xfrm>
            <a:off x="2100992" y="5166855"/>
            <a:ext cx="1667123" cy="215444"/>
          </a:xfrm>
          <a:prstGeom prst="rect">
            <a:avLst/>
          </a:prstGeom>
          <a:noFill/>
        </p:spPr>
        <p:txBody>
          <a:bodyPr wrap="none" lIns="0" tIns="0" rIns="0" bIns="0">
            <a:spAutoFit/>
          </a:bodyPr>
          <a:lstStyle/>
          <a:p>
            <a:r>
              <a:rPr lang="en-GB" sz="1400" b="1" i="0" err="1">
                <a:solidFill>
                  <a:srgbClr val="1A202A"/>
                </a:solidFill>
                <a:effectLst/>
                <a:latin typeface="Manrope SemiBold" pitchFamily="2" charset="0"/>
              </a:rPr>
              <a:t>fareham@hlp.co.uk</a:t>
            </a:r>
            <a:endParaRPr lang="en-GB" sz="1400" b="1" i="0">
              <a:solidFill>
                <a:srgbClr val="1A202A"/>
              </a:solidFill>
              <a:effectLst/>
              <a:latin typeface="Manrope SemiBold" pitchFamily="2" charset="0"/>
            </a:endParaRPr>
          </a:p>
        </p:txBody>
      </p:sp>
      <p:sp>
        <p:nvSpPr>
          <p:cNvPr id="17" name="Picture Placeholder 11">
            <a:extLst>
              <a:ext uri="{FF2B5EF4-FFF2-40B4-BE49-F238E27FC236}">
                <a16:creationId xmlns:a16="http://schemas.microsoft.com/office/drawing/2014/main" id="{A20580CA-82CC-B7E3-BD2C-2A2918A28A60}"/>
              </a:ext>
            </a:extLst>
          </p:cNvPr>
          <p:cNvSpPr>
            <a:spLocks noGrp="1"/>
          </p:cNvSpPr>
          <p:nvPr>
            <p:ph type="pic" sz="quarter" idx="25"/>
          </p:nvPr>
        </p:nvSpPr>
        <p:spPr>
          <a:xfrm>
            <a:off x="7866025" y="3947026"/>
            <a:ext cx="2825788" cy="2806044"/>
          </a:xfrm>
        </p:spPr>
        <p:txBody>
          <a:bodyPr>
            <a:normAutofit/>
          </a:bodyPr>
          <a:lstStyle>
            <a:lvl1pPr marL="0" indent="0">
              <a:buNone/>
              <a:defRPr sz="1200"/>
            </a:lvl1pPr>
          </a:lstStyle>
          <a:p>
            <a:endParaRPr lang="en-US"/>
          </a:p>
        </p:txBody>
      </p:sp>
      <p:sp>
        <p:nvSpPr>
          <p:cNvPr id="7" name="Picture Placeholder 11">
            <a:extLst>
              <a:ext uri="{FF2B5EF4-FFF2-40B4-BE49-F238E27FC236}">
                <a16:creationId xmlns:a16="http://schemas.microsoft.com/office/drawing/2014/main" id="{C864FEAE-4747-1C0C-B538-2646E411003F}"/>
              </a:ext>
            </a:extLst>
          </p:cNvPr>
          <p:cNvSpPr>
            <a:spLocks noGrp="1"/>
          </p:cNvSpPr>
          <p:nvPr>
            <p:ph type="pic" sz="quarter" idx="33"/>
          </p:nvPr>
        </p:nvSpPr>
        <p:spPr>
          <a:xfrm>
            <a:off x="7367176" y="692457"/>
            <a:ext cx="2582745" cy="2637753"/>
          </a:xfrm>
        </p:spPr>
        <p:txBody>
          <a:bodyPr>
            <a:normAutofit/>
          </a:bodyPr>
          <a:lstStyle>
            <a:lvl1pPr marL="0" indent="0">
              <a:buNone/>
              <a:defRPr sz="1200"/>
            </a:lvl1pPr>
          </a:lstStyle>
          <a:p>
            <a:endParaRPr lang="en-US"/>
          </a:p>
        </p:txBody>
      </p:sp>
      <p:sp>
        <p:nvSpPr>
          <p:cNvPr id="12" name="TextBox 11">
            <a:extLst>
              <a:ext uri="{FF2B5EF4-FFF2-40B4-BE49-F238E27FC236}">
                <a16:creationId xmlns:a16="http://schemas.microsoft.com/office/drawing/2014/main" id="{15A744D0-6247-9F13-CC87-F8123A84AD7B}"/>
              </a:ext>
            </a:extLst>
          </p:cNvPr>
          <p:cNvSpPr txBox="1"/>
          <p:nvPr userDrawn="1"/>
        </p:nvSpPr>
        <p:spPr>
          <a:xfrm>
            <a:off x="644577" y="5769608"/>
            <a:ext cx="3661093" cy="923843"/>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lang="en-GB" sz="600" kern="1200">
                <a:solidFill>
                  <a:schemeClr val="bg1">
                    <a:lumMod val="50000"/>
                  </a:schemeClr>
                </a:solidFill>
                <a:effectLst/>
                <a:latin typeface="+mn-lt"/>
                <a:ea typeface="+mn-ea"/>
                <a:cs typeface="+mn-cs"/>
              </a:rPr>
              <a:t>Disclaimer: Hellier Langston Limited gives notice that these particulars are set out as a general outline only for the guidance of intending Purchasers or Lessees and do not constitute any part of an offer or contract. Details are given without any responsibility and any intending Purchasers, Lessees or Third Party should not rely on them as statements or representations of fact but must satisfy themselves by inspection or otherwise as to the correctness of each of them. No person employed or engaged by Hellier Langston Limited has any authority to make any representation or warranty whatsoever in relation to this property.</a:t>
            </a:r>
          </a:p>
          <a:p>
            <a:pPr>
              <a:lnSpc>
                <a:spcPct val="130000"/>
              </a:lnSpc>
            </a:pPr>
            <a:endParaRPr lang="en-US" sz="600">
              <a:solidFill>
                <a:schemeClr val="bg1">
                  <a:lumMod val="50000"/>
                </a:schemeClr>
              </a:solidFill>
            </a:endParaRPr>
          </a:p>
        </p:txBody>
      </p:sp>
    </p:spTree>
    <p:extLst>
      <p:ext uri="{BB962C8B-B14F-4D97-AF65-F5344CB8AC3E}">
        <p14:creationId xmlns:p14="http://schemas.microsoft.com/office/powerpoint/2010/main" val="249012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Southampt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D8F4C5-1191-332E-9D9B-1383B07BBF7C}"/>
              </a:ext>
            </a:extLst>
          </p:cNvPr>
          <p:cNvPicPr>
            <a:picLocks noChangeAspect="1"/>
          </p:cNvPicPr>
          <p:nvPr userDrawn="1"/>
        </p:nvPicPr>
        <p:blipFill>
          <a:blip r:embed="rId2"/>
          <a:srcRect/>
          <a:stretch/>
        </p:blipFill>
        <p:spPr>
          <a:xfrm>
            <a:off x="3313" y="0"/>
            <a:ext cx="10687500" cy="7561311"/>
          </a:xfrm>
          <a:prstGeom prst="rect">
            <a:avLst/>
          </a:prstGeom>
        </p:spPr>
      </p:pic>
      <p:sp>
        <p:nvSpPr>
          <p:cNvPr id="13" name="Picture Placeholder 11">
            <a:extLst>
              <a:ext uri="{FF2B5EF4-FFF2-40B4-BE49-F238E27FC236}">
                <a16:creationId xmlns:a16="http://schemas.microsoft.com/office/drawing/2014/main" id="{63EC94CC-9931-60A4-5010-01FC32A116F6}"/>
              </a:ext>
            </a:extLst>
          </p:cNvPr>
          <p:cNvSpPr>
            <a:spLocks noGrp="1"/>
          </p:cNvSpPr>
          <p:nvPr>
            <p:ph type="pic" sz="quarter" idx="19"/>
          </p:nvPr>
        </p:nvSpPr>
        <p:spPr>
          <a:xfrm>
            <a:off x="4588465" y="692457"/>
            <a:ext cx="2582745" cy="2637753"/>
          </a:xfrm>
        </p:spPr>
        <p:txBody>
          <a:bodyPr>
            <a:normAutofit/>
          </a:bodyPr>
          <a:lstStyle>
            <a:lvl1pPr marL="0" indent="0">
              <a:buNone/>
              <a:defRPr sz="1200"/>
            </a:lvl1pPr>
          </a:lstStyle>
          <a:p>
            <a:endParaRPr lang="en-US"/>
          </a:p>
        </p:txBody>
      </p:sp>
      <p:sp>
        <p:nvSpPr>
          <p:cNvPr id="19" name="Subtitle 2">
            <a:extLst>
              <a:ext uri="{FF2B5EF4-FFF2-40B4-BE49-F238E27FC236}">
                <a16:creationId xmlns:a16="http://schemas.microsoft.com/office/drawing/2014/main" id="{C3A17F6A-40A9-E149-9281-9E4A5C6C5859}"/>
              </a:ext>
            </a:extLst>
          </p:cNvPr>
          <p:cNvSpPr>
            <a:spLocks noGrp="1"/>
          </p:cNvSpPr>
          <p:nvPr>
            <p:ph type="subTitle" idx="1" hasCustomPrompt="1"/>
          </p:nvPr>
        </p:nvSpPr>
        <p:spPr>
          <a:xfrm>
            <a:off x="705460" y="1140202"/>
            <a:ext cx="3234173" cy="202235"/>
          </a:xfrm>
        </p:spPr>
        <p:txBody>
          <a:bodyPr wrap="square" lIns="0" tIns="0" rIns="0" bIns="0">
            <a:spAutoFit/>
          </a:bodyPr>
          <a:lstStyle>
            <a:lvl1pPr marL="0" indent="0" algn="l">
              <a:lnSpc>
                <a:spcPct val="130000"/>
              </a:lnSpc>
              <a:buNone/>
              <a:defRPr sz="1100" b="1">
                <a:latin typeface="Manrop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a location</a:t>
            </a:r>
            <a:endParaRPr lang="en-US"/>
          </a:p>
        </p:txBody>
      </p:sp>
      <p:sp>
        <p:nvSpPr>
          <p:cNvPr id="22" name="Text Placeholder 9">
            <a:extLst>
              <a:ext uri="{FF2B5EF4-FFF2-40B4-BE49-F238E27FC236}">
                <a16:creationId xmlns:a16="http://schemas.microsoft.com/office/drawing/2014/main" id="{4734ED35-760E-DCA8-EFC4-E138FF3D3C0B}"/>
              </a:ext>
            </a:extLst>
          </p:cNvPr>
          <p:cNvSpPr>
            <a:spLocks noGrp="1"/>
          </p:cNvSpPr>
          <p:nvPr>
            <p:ph type="body" sz="quarter" idx="13" hasCustomPrompt="1"/>
          </p:nvPr>
        </p:nvSpPr>
        <p:spPr>
          <a:xfrm>
            <a:off x="705179" y="692457"/>
            <a:ext cx="3234454" cy="441211"/>
          </a:xfrm>
        </p:spPr>
        <p:txBody>
          <a:bodyPr lIns="0" tIns="0" rIns="0" bIns="0">
            <a:spAutoFit/>
          </a:bodyPr>
          <a:lstStyle>
            <a:lvl1pPr marL="0" indent="0">
              <a:buNone/>
              <a:defRPr sz="2400" b="0" i="0">
                <a:solidFill>
                  <a:srgbClr val="F26647"/>
                </a:solidFill>
                <a:latin typeface="Manrope Medium" pitchFamily="2" charset="0"/>
              </a:defRPr>
            </a:lvl1pPr>
          </a:lstStyle>
          <a:p>
            <a:pPr lvl="0"/>
            <a:r>
              <a:rPr lang="en-US"/>
              <a:t>Add </a:t>
            </a:r>
            <a:r>
              <a:rPr lang="en-US" err="1"/>
              <a:t>subheader</a:t>
            </a:r>
            <a:endParaRPr lang="en-US"/>
          </a:p>
        </p:txBody>
      </p:sp>
      <p:sp>
        <p:nvSpPr>
          <p:cNvPr id="23" name="Text Placeholder 26">
            <a:extLst>
              <a:ext uri="{FF2B5EF4-FFF2-40B4-BE49-F238E27FC236}">
                <a16:creationId xmlns:a16="http://schemas.microsoft.com/office/drawing/2014/main" id="{96A8AC3C-FA69-7F52-D631-9EF3EFE5F8FD}"/>
              </a:ext>
            </a:extLst>
          </p:cNvPr>
          <p:cNvSpPr>
            <a:spLocks noGrp="1"/>
          </p:cNvSpPr>
          <p:nvPr>
            <p:ph type="body" sz="quarter" idx="31" hasCustomPrompt="1"/>
          </p:nvPr>
        </p:nvSpPr>
        <p:spPr>
          <a:xfrm>
            <a:off x="719642" y="1387981"/>
            <a:ext cx="3219538" cy="202236"/>
          </a:xfrm>
        </p:spPr>
        <p:txBody>
          <a:bodyPr lIns="0" tIns="0" rIns="0" bIns="0">
            <a:normAutofit/>
          </a:bodyPr>
          <a:lstStyle>
            <a:lvl1pPr marL="0" indent="0">
              <a:buNone/>
              <a:defRPr sz="900" b="1" i="0">
                <a:latin typeface="Manrope SemiBold" pitchFamily="2" charset="0"/>
              </a:defRPr>
            </a:lvl1pPr>
          </a:lstStyle>
          <a:p>
            <a:pPr lvl="0"/>
            <a:r>
              <a:rPr lang="en-GB"/>
              <a:t>Click to add an address</a:t>
            </a:r>
          </a:p>
        </p:txBody>
      </p:sp>
      <p:sp>
        <p:nvSpPr>
          <p:cNvPr id="24" name="Text Placeholder 26">
            <a:extLst>
              <a:ext uri="{FF2B5EF4-FFF2-40B4-BE49-F238E27FC236}">
                <a16:creationId xmlns:a16="http://schemas.microsoft.com/office/drawing/2014/main" id="{CEF2FB59-ADB0-9F78-95FF-F7FF0ED4D173}"/>
              </a:ext>
            </a:extLst>
          </p:cNvPr>
          <p:cNvSpPr>
            <a:spLocks noGrp="1"/>
          </p:cNvSpPr>
          <p:nvPr>
            <p:ph type="body" sz="quarter" idx="32" hasCustomPrompt="1"/>
          </p:nvPr>
        </p:nvSpPr>
        <p:spPr>
          <a:xfrm>
            <a:off x="719642" y="1710257"/>
            <a:ext cx="3219538" cy="478559"/>
          </a:xfrm>
        </p:spPr>
        <p:txBody>
          <a:bodyPr lIns="0" tIns="0" rIns="0" bIns="0">
            <a:normAutofit/>
          </a:bodyPr>
          <a:lstStyle>
            <a:lvl1pPr marL="0" indent="0">
              <a:buNone/>
              <a:defRPr sz="850" b="0" i="0">
                <a:latin typeface="Manrope SemiBold" pitchFamily="2" charset="0"/>
              </a:defRPr>
            </a:lvl1pPr>
          </a:lstStyle>
          <a:p>
            <a:pPr lvl="0"/>
            <a:r>
              <a:rPr lang="en-GB"/>
              <a:t>Click to add details</a:t>
            </a:r>
          </a:p>
        </p:txBody>
      </p:sp>
      <p:sp>
        <p:nvSpPr>
          <p:cNvPr id="26" name="TextBox 25">
            <a:extLst>
              <a:ext uri="{FF2B5EF4-FFF2-40B4-BE49-F238E27FC236}">
                <a16:creationId xmlns:a16="http://schemas.microsoft.com/office/drawing/2014/main" id="{38C31AFC-CDFE-23B8-8F72-BFDFB7BE7AD4}"/>
              </a:ext>
            </a:extLst>
          </p:cNvPr>
          <p:cNvSpPr txBox="1"/>
          <p:nvPr userDrawn="1"/>
        </p:nvSpPr>
        <p:spPr>
          <a:xfrm>
            <a:off x="5165469" y="4378273"/>
            <a:ext cx="2150948" cy="369332"/>
          </a:xfrm>
          <a:prstGeom prst="rect">
            <a:avLst/>
          </a:prstGeom>
          <a:noFill/>
        </p:spPr>
        <p:txBody>
          <a:bodyPr wrap="square" lIns="0" tIns="0" rIns="0" bIns="0" rtlCol="0">
            <a:spAutoFit/>
          </a:bodyPr>
          <a:lstStyle/>
          <a:p>
            <a:r>
              <a:rPr lang="en-US" sz="2400" b="0" i="0">
                <a:solidFill>
                  <a:srgbClr val="FAFCF6"/>
                </a:solidFill>
                <a:latin typeface="Manrope Medium" pitchFamily="2" charset="0"/>
              </a:rPr>
              <a:t>Contact us</a:t>
            </a:r>
          </a:p>
        </p:txBody>
      </p:sp>
      <p:sp>
        <p:nvSpPr>
          <p:cNvPr id="8" name="TextBox 7">
            <a:extLst>
              <a:ext uri="{FF2B5EF4-FFF2-40B4-BE49-F238E27FC236}">
                <a16:creationId xmlns:a16="http://schemas.microsoft.com/office/drawing/2014/main" id="{5F743F14-1F03-17FA-AA9A-15CE682BA289}"/>
              </a:ext>
            </a:extLst>
          </p:cNvPr>
          <p:cNvSpPr txBox="1"/>
          <p:nvPr userDrawn="1"/>
        </p:nvSpPr>
        <p:spPr>
          <a:xfrm>
            <a:off x="5165470" y="4826157"/>
            <a:ext cx="2424400" cy="422295"/>
          </a:xfrm>
          <a:prstGeom prst="rect">
            <a:avLst/>
          </a:prstGeom>
          <a:noFill/>
        </p:spPr>
        <p:txBody>
          <a:bodyPr wrap="square" lIns="0" tIns="0" rIns="0" bIns="0"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lang="en-GB" sz="1100" b="0" kern="1200">
                <a:solidFill>
                  <a:srgbClr val="FAFCF6"/>
                </a:solidFill>
                <a:effectLst/>
                <a:latin typeface="Manrope" pitchFamily="2" charset="0"/>
                <a:ea typeface="+mn-ea"/>
                <a:cs typeface="+mn-cs"/>
              </a:rPr>
              <a:t>Direct your viewing requests and enquiries to:</a:t>
            </a:r>
          </a:p>
        </p:txBody>
      </p:sp>
      <p:sp>
        <p:nvSpPr>
          <p:cNvPr id="9" name="TextBox 8">
            <a:extLst>
              <a:ext uri="{FF2B5EF4-FFF2-40B4-BE49-F238E27FC236}">
                <a16:creationId xmlns:a16="http://schemas.microsoft.com/office/drawing/2014/main" id="{4E37CEB4-E990-484E-B1CB-97F83BC655F1}"/>
              </a:ext>
            </a:extLst>
          </p:cNvPr>
          <p:cNvSpPr txBox="1"/>
          <p:nvPr userDrawn="1"/>
        </p:nvSpPr>
        <p:spPr>
          <a:xfrm>
            <a:off x="719642" y="4898576"/>
            <a:ext cx="1232710" cy="215444"/>
          </a:xfrm>
          <a:prstGeom prst="rect">
            <a:avLst/>
          </a:prstGeom>
          <a:noFill/>
        </p:spPr>
        <p:txBody>
          <a:bodyPr wrap="none" lIns="0" tIns="0" rIns="0" bIns="0">
            <a:spAutoFit/>
          </a:bodyPr>
          <a:lstStyle/>
          <a:p>
            <a:pPr lvl="0"/>
            <a:r>
              <a:rPr lang="en-GB" sz="1400" b="0" i="0" err="1">
                <a:solidFill>
                  <a:srgbClr val="F26647"/>
                </a:solidFill>
                <a:latin typeface="Manrope Medium" pitchFamily="2" charset="0"/>
              </a:rPr>
              <a:t>www.hlp.co.uk</a:t>
            </a:r>
            <a:endParaRPr lang="en-US" sz="1400" b="0" i="0">
              <a:solidFill>
                <a:srgbClr val="F26647"/>
              </a:solidFill>
              <a:latin typeface="Manrope Medium" pitchFamily="2" charset="0"/>
            </a:endParaRPr>
          </a:p>
        </p:txBody>
      </p:sp>
      <p:sp>
        <p:nvSpPr>
          <p:cNvPr id="10" name="TextBox 9">
            <a:extLst>
              <a:ext uri="{FF2B5EF4-FFF2-40B4-BE49-F238E27FC236}">
                <a16:creationId xmlns:a16="http://schemas.microsoft.com/office/drawing/2014/main" id="{6F5472CC-92CC-A737-1B67-CFA308845B11}"/>
              </a:ext>
            </a:extLst>
          </p:cNvPr>
          <p:cNvSpPr txBox="1"/>
          <p:nvPr userDrawn="1"/>
        </p:nvSpPr>
        <p:spPr>
          <a:xfrm>
            <a:off x="719642" y="5166855"/>
            <a:ext cx="1160574" cy="215444"/>
          </a:xfrm>
          <a:prstGeom prst="rect">
            <a:avLst/>
          </a:prstGeom>
          <a:noFill/>
        </p:spPr>
        <p:txBody>
          <a:bodyPr wrap="none" lIns="0" tIns="0" rIns="0" bIns="0">
            <a:spAutoFit/>
          </a:bodyPr>
          <a:lstStyle/>
          <a:p>
            <a:r>
              <a:rPr lang="en-GB" sz="1400" b="1" i="0" kern="1200">
                <a:solidFill>
                  <a:schemeClr val="tx1"/>
                </a:solidFill>
                <a:effectLst/>
                <a:latin typeface="Manrope SemiBold" pitchFamily="2" charset="0"/>
                <a:ea typeface="+mn-ea"/>
                <a:cs typeface="+mn-cs"/>
              </a:rPr>
              <a:t>02382 022111 </a:t>
            </a:r>
          </a:p>
        </p:txBody>
      </p:sp>
      <p:sp>
        <p:nvSpPr>
          <p:cNvPr id="11" name="TextBox 10">
            <a:extLst>
              <a:ext uri="{FF2B5EF4-FFF2-40B4-BE49-F238E27FC236}">
                <a16:creationId xmlns:a16="http://schemas.microsoft.com/office/drawing/2014/main" id="{A83A2087-E1DB-1318-A3E2-B55E3F19A229}"/>
              </a:ext>
            </a:extLst>
          </p:cNvPr>
          <p:cNvSpPr txBox="1"/>
          <p:nvPr userDrawn="1"/>
        </p:nvSpPr>
        <p:spPr>
          <a:xfrm>
            <a:off x="2100992" y="5166855"/>
            <a:ext cx="2117567" cy="215444"/>
          </a:xfrm>
          <a:prstGeom prst="rect">
            <a:avLst/>
          </a:prstGeom>
          <a:noFill/>
        </p:spPr>
        <p:txBody>
          <a:bodyPr wrap="none" lIns="0" tIns="0" rIns="0" bIns="0">
            <a:spAutoFit/>
          </a:bodyPr>
          <a:lstStyle/>
          <a:p>
            <a:r>
              <a:rPr lang="en-GB" sz="1400" b="1" i="0" kern="1200" err="1">
                <a:solidFill>
                  <a:schemeClr val="tx1"/>
                </a:solidFill>
                <a:effectLst/>
                <a:latin typeface="Manrope SemiBold" pitchFamily="2" charset="0"/>
                <a:ea typeface="+mn-ea"/>
                <a:cs typeface="+mn-cs"/>
              </a:rPr>
              <a:t>southampton@hlp.co.uk</a:t>
            </a:r>
            <a:endParaRPr lang="en-GB" sz="1400" b="1" i="0" kern="1200">
              <a:solidFill>
                <a:schemeClr val="tx1"/>
              </a:solidFill>
              <a:effectLst/>
              <a:latin typeface="Manrope SemiBold" pitchFamily="2" charset="0"/>
              <a:ea typeface="+mn-ea"/>
              <a:cs typeface="+mn-cs"/>
            </a:endParaRPr>
          </a:p>
        </p:txBody>
      </p:sp>
      <p:sp>
        <p:nvSpPr>
          <p:cNvPr id="17" name="Picture Placeholder 11">
            <a:extLst>
              <a:ext uri="{FF2B5EF4-FFF2-40B4-BE49-F238E27FC236}">
                <a16:creationId xmlns:a16="http://schemas.microsoft.com/office/drawing/2014/main" id="{A20580CA-82CC-B7E3-BD2C-2A2918A28A60}"/>
              </a:ext>
            </a:extLst>
          </p:cNvPr>
          <p:cNvSpPr>
            <a:spLocks noGrp="1"/>
          </p:cNvSpPr>
          <p:nvPr>
            <p:ph type="pic" sz="quarter" idx="25"/>
          </p:nvPr>
        </p:nvSpPr>
        <p:spPr>
          <a:xfrm>
            <a:off x="7866025" y="3947026"/>
            <a:ext cx="2825788" cy="2806044"/>
          </a:xfrm>
        </p:spPr>
        <p:txBody>
          <a:bodyPr>
            <a:normAutofit/>
          </a:bodyPr>
          <a:lstStyle>
            <a:lvl1pPr marL="0" indent="0">
              <a:buNone/>
              <a:defRPr sz="1200"/>
            </a:lvl1pPr>
          </a:lstStyle>
          <a:p>
            <a:endParaRPr lang="en-US"/>
          </a:p>
        </p:txBody>
      </p:sp>
      <p:sp>
        <p:nvSpPr>
          <p:cNvPr id="7" name="Picture Placeholder 11">
            <a:extLst>
              <a:ext uri="{FF2B5EF4-FFF2-40B4-BE49-F238E27FC236}">
                <a16:creationId xmlns:a16="http://schemas.microsoft.com/office/drawing/2014/main" id="{C864FEAE-4747-1C0C-B538-2646E411003F}"/>
              </a:ext>
            </a:extLst>
          </p:cNvPr>
          <p:cNvSpPr>
            <a:spLocks noGrp="1"/>
          </p:cNvSpPr>
          <p:nvPr>
            <p:ph type="pic" sz="quarter" idx="33"/>
          </p:nvPr>
        </p:nvSpPr>
        <p:spPr>
          <a:xfrm>
            <a:off x="7367176" y="692457"/>
            <a:ext cx="2582745" cy="2637753"/>
          </a:xfrm>
        </p:spPr>
        <p:txBody>
          <a:bodyPr>
            <a:normAutofit/>
          </a:bodyPr>
          <a:lstStyle>
            <a:lvl1pPr marL="0" indent="0">
              <a:buNone/>
              <a:defRPr sz="1200"/>
            </a:lvl1pPr>
          </a:lstStyle>
          <a:p>
            <a:endParaRPr lang="en-US"/>
          </a:p>
        </p:txBody>
      </p:sp>
      <p:sp>
        <p:nvSpPr>
          <p:cNvPr id="12" name="TextBox 11">
            <a:extLst>
              <a:ext uri="{FF2B5EF4-FFF2-40B4-BE49-F238E27FC236}">
                <a16:creationId xmlns:a16="http://schemas.microsoft.com/office/drawing/2014/main" id="{15A744D0-6247-9F13-CC87-F8123A84AD7B}"/>
              </a:ext>
            </a:extLst>
          </p:cNvPr>
          <p:cNvSpPr txBox="1"/>
          <p:nvPr userDrawn="1"/>
        </p:nvSpPr>
        <p:spPr>
          <a:xfrm>
            <a:off x="644577" y="5769608"/>
            <a:ext cx="3661093" cy="923843"/>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lang="en-GB" sz="600" kern="1200">
                <a:solidFill>
                  <a:schemeClr val="bg1">
                    <a:lumMod val="50000"/>
                  </a:schemeClr>
                </a:solidFill>
                <a:effectLst/>
                <a:latin typeface="+mn-lt"/>
                <a:ea typeface="+mn-ea"/>
                <a:cs typeface="+mn-cs"/>
              </a:rPr>
              <a:t>Disclaimer: Hellier Langston Limited gives notice that these particulars are set out as a general outline only for the guidance of intending Purchasers or Lessees and do not constitute any part of an offer or contract. Details are given without any responsibility and any intending Purchasers, Lessees or Third Party should not rely on them as statements or representations of fact but must satisfy themselves by inspection or otherwise as to the correctness of each of them. No person employed or engaged by Hellier Langston Limited has any authority to make any representation or warranty whatsoever in relation to this property.</a:t>
            </a:r>
          </a:p>
          <a:p>
            <a:pPr>
              <a:lnSpc>
                <a:spcPct val="130000"/>
              </a:lnSpc>
            </a:pPr>
            <a:endParaRPr lang="en-US" sz="600">
              <a:solidFill>
                <a:schemeClr val="bg1">
                  <a:lumMod val="50000"/>
                </a:schemeClr>
              </a:solidFill>
            </a:endParaRPr>
          </a:p>
        </p:txBody>
      </p:sp>
      <p:sp>
        <p:nvSpPr>
          <p:cNvPr id="3" name="Text Placeholder 20">
            <a:extLst>
              <a:ext uri="{FF2B5EF4-FFF2-40B4-BE49-F238E27FC236}">
                <a16:creationId xmlns:a16="http://schemas.microsoft.com/office/drawing/2014/main" id="{A114CC9E-5DAD-777C-4651-BEF8B424BEAF}"/>
              </a:ext>
            </a:extLst>
          </p:cNvPr>
          <p:cNvSpPr>
            <a:spLocks noGrp="1"/>
          </p:cNvSpPr>
          <p:nvPr>
            <p:ph type="body" sz="quarter" idx="28" hasCustomPrompt="1"/>
          </p:nvPr>
        </p:nvSpPr>
        <p:spPr>
          <a:xfrm>
            <a:off x="5192104" y="7029605"/>
            <a:ext cx="3069751" cy="165495"/>
          </a:xfrm>
        </p:spPr>
        <p:txBody>
          <a:bodyPr wrap="none" lIns="0" tIns="0" rIns="0" bIns="0">
            <a:spAutoFit/>
          </a:bodyPr>
          <a:lstStyle>
            <a:lvl1pPr marL="0" indent="0">
              <a:lnSpc>
                <a:spcPct val="130000"/>
              </a:lnSpc>
              <a:buNone/>
              <a:defRPr sz="900" b="0">
                <a:solidFill>
                  <a:srgbClr val="FAFCF6"/>
                </a:solidFill>
              </a:defRPr>
            </a:lvl1pPr>
            <a:lvl2pPr>
              <a:defRPr sz="1600"/>
            </a:lvl2pPr>
            <a:lvl3pPr>
              <a:defRPr sz="1600"/>
            </a:lvl3pPr>
            <a:lvl4pPr>
              <a:defRPr sz="1600"/>
            </a:lvl4pPr>
            <a:lvl5pPr>
              <a:defRPr sz="1600"/>
            </a:lvl5pPr>
          </a:lstStyle>
          <a:p>
            <a:pPr lvl="0"/>
            <a:r>
              <a:rPr lang="en-GB"/>
              <a:t>Strictly by appointment with sole agents Hellier Langston.</a:t>
            </a:r>
          </a:p>
        </p:txBody>
      </p:sp>
    </p:spTree>
    <p:extLst>
      <p:ext uri="{BB962C8B-B14F-4D97-AF65-F5344CB8AC3E}">
        <p14:creationId xmlns:p14="http://schemas.microsoft.com/office/powerpoint/2010/main" val="230340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89826442"/>
      </p:ext>
    </p:extLst>
  </p:cSld>
  <p:clrMap bg1="lt1" tx1="dk1" bg2="lt2" tx2="dk2" accent1="accent1" accent2="accent2" accent3="accent3" accent4="accent4" accent5="accent5" accent6="accent6" hlink="hlink" folHlink="folHlink"/>
  <p:sldLayoutIdLst>
    <p:sldLayoutId id="2147483693" r:id="rId1"/>
    <p:sldLayoutId id="2147483679" r:id="rId2"/>
    <p:sldLayoutId id="2147483665" r:id="rId3"/>
    <p:sldLayoutId id="2147483666" r:id="rId4"/>
    <p:sldLayoutId id="2147483669" r:id="rId5"/>
    <p:sldLayoutId id="2147483668" r:id="rId6"/>
    <p:sldLayoutId id="2147483689" r:id="rId7"/>
    <p:sldLayoutId id="2147483692" r:id="rId8"/>
    <p:sldLayoutId id="2147483691" r:id="rId9"/>
    <p:sldLayoutId id="2147483688" r:id="rId10"/>
  </p:sldLayoutIdLst>
  <p:hf sldNum="0" hdr="0" dt="0"/>
  <p:txStyles>
    <p:titleStyle>
      <a:lvl1pPr algn="l" defTabSz="1007943" rtl="0" eaLnBrk="1" latinLnBrk="0" hangingPunct="1">
        <a:lnSpc>
          <a:spcPct val="90000"/>
        </a:lnSpc>
        <a:spcBef>
          <a:spcPct val="0"/>
        </a:spcBef>
        <a:buNone/>
        <a:defRPr sz="2400" kern="1200">
          <a:solidFill>
            <a:schemeClr val="tx1"/>
          </a:solidFill>
          <a:latin typeface="Manrope" pitchFamily="2" charset="0"/>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2400" kern="1200">
          <a:solidFill>
            <a:schemeClr val="tx1"/>
          </a:solidFill>
          <a:latin typeface="Manrope" pitchFamily="2"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100" kern="1200">
          <a:solidFill>
            <a:schemeClr val="tx1"/>
          </a:solidFill>
          <a:latin typeface="Manrope" pitchFamily="2" charset="0"/>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1800" kern="1200">
          <a:solidFill>
            <a:schemeClr val="tx1"/>
          </a:solidFill>
          <a:latin typeface="Manrope" pitchFamily="2" charset="0"/>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600" kern="1200">
          <a:solidFill>
            <a:schemeClr val="tx1"/>
          </a:solidFill>
          <a:latin typeface="Manrope" pitchFamily="2" charset="0"/>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200" kern="1200">
          <a:solidFill>
            <a:schemeClr val="tx1"/>
          </a:solidFill>
          <a:latin typeface="Manrope" pitchFamily="2" charset="0"/>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B3BDA30-EA30-8717-8CE9-123271DE5027}"/>
              </a:ext>
            </a:extLst>
          </p:cNvPr>
          <p:cNvPicPr>
            <a:picLocks noChangeAspect="1"/>
          </p:cNvPicPr>
          <p:nvPr/>
        </p:nvPicPr>
        <p:blipFill>
          <a:blip r:embed="rId3"/>
          <a:stretch>
            <a:fillRect/>
          </a:stretch>
        </p:blipFill>
        <p:spPr>
          <a:xfrm>
            <a:off x="0" y="-15765"/>
            <a:ext cx="10691813" cy="6014145"/>
          </a:xfrm>
          <a:prstGeom prst="rect">
            <a:avLst/>
          </a:prstGeom>
        </p:spPr>
      </p:pic>
      <p:pic>
        <p:nvPicPr>
          <p:cNvPr id="11" name="Picture 10">
            <a:extLst>
              <a:ext uri="{FF2B5EF4-FFF2-40B4-BE49-F238E27FC236}">
                <a16:creationId xmlns:a16="http://schemas.microsoft.com/office/drawing/2014/main" id="{A733B5AD-C01B-582E-FA69-847CBBA631C6}"/>
              </a:ext>
            </a:extLst>
          </p:cNvPr>
          <p:cNvPicPr>
            <a:picLocks noChangeAspect="1"/>
          </p:cNvPicPr>
          <p:nvPr/>
        </p:nvPicPr>
        <p:blipFill>
          <a:blip r:embed="rId4"/>
          <a:srcRect t="49989"/>
          <a:stretch>
            <a:fillRect/>
          </a:stretch>
        </p:blipFill>
        <p:spPr>
          <a:xfrm>
            <a:off x="3313" y="3779837"/>
            <a:ext cx="10687500" cy="3781474"/>
          </a:xfrm>
          <a:prstGeom prst="rect">
            <a:avLst/>
          </a:prstGeom>
        </p:spPr>
      </p:pic>
      <p:sp>
        <p:nvSpPr>
          <p:cNvPr id="4" name="TextBox 3">
            <a:extLst>
              <a:ext uri="{FF2B5EF4-FFF2-40B4-BE49-F238E27FC236}">
                <a16:creationId xmlns:a16="http://schemas.microsoft.com/office/drawing/2014/main" id="{97E9011A-DD04-33F0-49FD-DFB020BD1E71}"/>
              </a:ext>
            </a:extLst>
          </p:cNvPr>
          <p:cNvSpPr txBox="1"/>
          <p:nvPr/>
        </p:nvSpPr>
        <p:spPr>
          <a:xfrm>
            <a:off x="1205801" y="5044273"/>
            <a:ext cx="4461469" cy="954107"/>
          </a:xfrm>
          <a:prstGeom prst="rect">
            <a:avLst/>
          </a:prstGeom>
          <a:noFill/>
        </p:spPr>
        <p:txBody>
          <a:bodyPr wrap="square" lIns="0" tIns="0" rIns="0" bIns="0" rtlCol="0">
            <a:spAutoFit/>
          </a:bodyPr>
          <a:lstStyle/>
          <a:p>
            <a:r>
              <a:rPr lang="en-GB" sz="3100" dirty="0">
                <a:solidFill>
                  <a:srgbClr val="FAFCF6"/>
                </a:solidFill>
                <a:latin typeface="Manrope Medium" pitchFamily="2" charset="0"/>
              </a:rPr>
              <a:t>Units 1, 2 &amp; 3 Anchor Point Business Park</a:t>
            </a:r>
            <a:endParaRPr lang="en-US" sz="3100" dirty="0">
              <a:solidFill>
                <a:srgbClr val="FAFCF6"/>
              </a:solidFill>
              <a:latin typeface="Manrope Medium" pitchFamily="2" charset="0"/>
            </a:endParaRPr>
          </a:p>
        </p:txBody>
      </p:sp>
      <p:sp>
        <p:nvSpPr>
          <p:cNvPr id="5" name="TextBox 4">
            <a:extLst>
              <a:ext uri="{FF2B5EF4-FFF2-40B4-BE49-F238E27FC236}">
                <a16:creationId xmlns:a16="http://schemas.microsoft.com/office/drawing/2014/main" id="{8DEB8BD2-FBA9-2272-413D-6471C5A045D4}"/>
              </a:ext>
            </a:extLst>
          </p:cNvPr>
          <p:cNvSpPr txBox="1"/>
          <p:nvPr/>
        </p:nvSpPr>
        <p:spPr>
          <a:xfrm>
            <a:off x="1204802" y="5898383"/>
            <a:ext cx="4141103" cy="614207"/>
          </a:xfrm>
          <a:prstGeom prst="rect">
            <a:avLst/>
          </a:prstGeom>
          <a:noFill/>
        </p:spPr>
        <p:txBody>
          <a:bodyPr wrap="square" lIns="0" tIns="0" rIns="0" bIns="0" rtlCol="0">
            <a:spAutoFit/>
          </a:bodyPr>
          <a:lstStyle/>
          <a:p>
            <a:pPr>
              <a:lnSpc>
                <a:spcPct val="130000"/>
              </a:lnSpc>
            </a:pPr>
            <a:r>
              <a:rPr lang="en-GB" sz="1600" dirty="0">
                <a:solidFill>
                  <a:srgbClr val="FAFCF6"/>
                </a:solidFill>
                <a:latin typeface="Manrope" pitchFamily="2" charset="0"/>
              </a:rPr>
              <a:t>Shore Road, Hythe, Southampton </a:t>
            </a:r>
          </a:p>
          <a:p>
            <a:pPr>
              <a:lnSpc>
                <a:spcPct val="130000"/>
              </a:lnSpc>
            </a:pPr>
            <a:r>
              <a:rPr lang="en-GB" sz="1600" dirty="0">
                <a:solidFill>
                  <a:srgbClr val="FAFCF6"/>
                </a:solidFill>
                <a:latin typeface="Manrope" pitchFamily="2" charset="0"/>
              </a:rPr>
              <a:t>SO45 6GJ</a:t>
            </a:r>
          </a:p>
        </p:txBody>
      </p:sp>
      <p:sp>
        <p:nvSpPr>
          <p:cNvPr id="6" name="TextBox 5">
            <a:extLst>
              <a:ext uri="{FF2B5EF4-FFF2-40B4-BE49-F238E27FC236}">
                <a16:creationId xmlns:a16="http://schemas.microsoft.com/office/drawing/2014/main" id="{651822F2-778C-AE3E-7EA5-BC931D01F47E}"/>
              </a:ext>
            </a:extLst>
          </p:cNvPr>
          <p:cNvSpPr txBox="1"/>
          <p:nvPr/>
        </p:nvSpPr>
        <p:spPr>
          <a:xfrm>
            <a:off x="1202803" y="6439332"/>
            <a:ext cx="2414604" cy="330988"/>
          </a:xfrm>
          <a:prstGeom prst="rect">
            <a:avLst/>
          </a:prstGeom>
          <a:noFill/>
        </p:spPr>
        <p:txBody>
          <a:bodyPr wrap="square" lIns="0" tIns="0" rIns="0" bIns="0" rtlCol="0">
            <a:spAutoFit/>
          </a:bodyPr>
          <a:lstStyle/>
          <a:p>
            <a:pPr>
              <a:lnSpc>
                <a:spcPct val="130000"/>
              </a:lnSpc>
            </a:pPr>
            <a:r>
              <a:rPr lang="en-US" b="1" dirty="0">
                <a:solidFill>
                  <a:srgbClr val="FAFCF6"/>
                </a:solidFill>
                <a:latin typeface="Manrope" pitchFamily="2" charset="0"/>
              </a:rPr>
              <a:t>TO LET</a:t>
            </a:r>
          </a:p>
        </p:txBody>
      </p:sp>
      <p:sp>
        <p:nvSpPr>
          <p:cNvPr id="7" name="TextBox 6">
            <a:extLst>
              <a:ext uri="{FF2B5EF4-FFF2-40B4-BE49-F238E27FC236}">
                <a16:creationId xmlns:a16="http://schemas.microsoft.com/office/drawing/2014/main" id="{2A917AB4-0665-B644-7CBF-542C7271D436}"/>
              </a:ext>
            </a:extLst>
          </p:cNvPr>
          <p:cNvSpPr txBox="1"/>
          <p:nvPr/>
        </p:nvSpPr>
        <p:spPr>
          <a:xfrm>
            <a:off x="1203804" y="6745937"/>
            <a:ext cx="3317954" cy="614207"/>
          </a:xfrm>
          <a:prstGeom prst="rect">
            <a:avLst/>
          </a:prstGeom>
          <a:noFill/>
        </p:spPr>
        <p:txBody>
          <a:bodyPr wrap="square" lIns="0" tIns="0" rIns="0" bIns="0" rtlCol="0">
            <a:spAutoFit/>
          </a:bodyPr>
          <a:lstStyle/>
          <a:p>
            <a:pPr>
              <a:lnSpc>
                <a:spcPct val="130000"/>
              </a:lnSpc>
            </a:pPr>
            <a:r>
              <a:rPr lang="en-GB" sz="1600" dirty="0">
                <a:solidFill>
                  <a:srgbClr val="FAFCF6"/>
                </a:solidFill>
                <a:latin typeface="Manrope" pitchFamily="2" charset="0"/>
              </a:rPr>
              <a:t>132.98 </a:t>
            </a:r>
            <a:r>
              <a:rPr lang="en-GB" sz="1600" dirty="0" err="1">
                <a:solidFill>
                  <a:srgbClr val="FAFCF6"/>
                </a:solidFill>
                <a:latin typeface="Manrope" pitchFamily="2" charset="0"/>
              </a:rPr>
              <a:t>sq</a:t>
            </a:r>
            <a:r>
              <a:rPr lang="en-GB" sz="1600" dirty="0">
                <a:solidFill>
                  <a:srgbClr val="FAFCF6"/>
                </a:solidFill>
                <a:latin typeface="Manrope" pitchFamily="2" charset="0"/>
              </a:rPr>
              <a:t> m (1,430 </a:t>
            </a:r>
            <a:r>
              <a:rPr lang="en-GB" sz="1600" dirty="0" err="1">
                <a:solidFill>
                  <a:srgbClr val="FAFCF6"/>
                </a:solidFill>
                <a:latin typeface="Manrope" pitchFamily="2" charset="0"/>
              </a:rPr>
              <a:t>sq</a:t>
            </a:r>
            <a:r>
              <a:rPr lang="en-GB" sz="1600" dirty="0">
                <a:solidFill>
                  <a:srgbClr val="FAFCF6"/>
                </a:solidFill>
                <a:latin typeface="Manrope" pitchFamily="2" charset="0"/>
              </a:rPr>
              <a:t> ft) Up To 442.20 </a:t>
            </a:r>
            <a:r>
              <a:rPr lang="en-GB" sz="1600" dirty="0" err="1">
                <a:solidFill>
                  <a:srgbClr val="FAFCF6"/>
                </a:solidFill>
                <a:latin typeface="Manrope" pitchFamily="2" charset="0"/>
              </a:rPr>
              <a:t>sq</a:t>
            </a:r>
            <a:r>
              <a:rPr lang="en-GB" sz="1600" dirty="0">
                <a:solidFill>
                  <a:srgbClr val="FAFCF6"/>
                </a:solidFill>
                <a:latin typeface="Manrope" pitchFamily="2" charset="0"/>
              </a:rPr>
              <a:t> m (4,756 </a:t>
            </a:r>
            <a:r>
              <a:rPr lang="en-GB" sz="1600" dirty="0" err="1">
                <a:solidFill>
                  <a:srgbClr val="FAFCF6"/>
                </a:solidFill>
                <a:latin typeface="Manrope" pitchFamily="2" charset="0"/>
              </a:rPr>
              <a:t>sq</a:t>
            </a:r>
            <a:r>
              <a:rPr lang="en-GB" sz="1600" dirty="0">
                <a:solidFill>
                  <a:srgbClr val="FAFCF6"/>
                </a:solidFill>
                <a:latin typeface="Manrope" pitchFamily="2" charset="0"/>
              </a:rPr>
              <a:t> ft</a:t>
            </a:r>
            <a:endParaRPr lang="en-US" sz="1600" dirty="0">
              <a:solidFill>
                <a:srgbClr val="FAFCF6"/>
              </a:solidFill>
              <a:latin typeface="Manrope" pitchFamily="2" charset="0"/>
            </a:endParaRPr>
          </a:p>
        </p:txBody>
      </p:sp>
      <p:sp>
        <p:nvSpPr>
          <p:cNvPr id="8" name="TextBox 7">
            <a:extLst>
              <a:ext uri="{FF2B5EF4-FFF2-40B4-BE49-F238E27FC236}">
                <a16:creationId xmlns:a16="http://schemas.microsoft.com/office/drawing/2014/main" id="{AC2D25A1-B986-0490-6DF4-88FC3FC42474}"/>
              </a:ext>
            </a:extLst>
          </p:cNvPr>
          <p:cNvSpPr txBox="1"/>
          <p:nvPr/>
        </p:nvSpPr>
        <p:spPr>
          <a:xfrm>
            <a:off x="6463214" y="6380905"/>
            <a:ext cx="2786062" cy="275781"/>
          </a:xfrm>
          <a:prstGeom prst="rect">
            <a:avLst/>
          </a:prstGeom>
          <a:noFill/>
        </p:spPr>
        <p:txBody>
          <a:bodyPr wrap="square" lIns="0" tIns="0" rIns="0" bIns="0" rtlCol="0">
            <a:spAutoFit/>
          </a:bodyPr>
          <a:lstStyle/>
          <a:p>
            <a:pPr>
              <a:lnSpc>
                <a:spcPct val="130000"/>
              </a:lnSpc>
            </a:pPr>
            <a:r>
              <a:rPr lang="en-US" sz="1500" err="1">
                <a:solidFill>
                  <a:srgbClr val="F26647"/>
                </a:solidFill>
                <a:latin typeface="Manrope Medium" pitchFamily="2" charset="0"/>
              </a:rPr>
              <a:t>www.hlp.co.uk</a:t>
            </a:r>
            <a:endParaRPr lang="en-US" sz="1500">
              <a:solidFill>
                <a:srgbClr val="F26647"/>
              </a:solidFill>
              <a:latin typeface="Manrope Medium" pitchFamily="2" charset="0"/>
            </a:endParaRPr>
          </a:p>
        </p:txBody>
      </p:sp>
      <p:sp>
        <p:nvSpPr>
          <p:cNvPr id="9" name="TextBox 8">
            <a:extLst>
              <a:ext uri="{FF2B5EF4-FFF2-40B4-BE49-F238E27FC236}">
                <a16:creationId xmlns:a16="http://schemas.microsoft.com/office/drawing/2014/main" id="{C01CE724-A25F-C8FE-EFCE-AF4BFE9E04A3}"/>
              </a:ext>
            </a:extLst>
          </p:cNvPr>
          <p:cNvSpPr txBox="1"/>
          <p:nvPr/>
        </p:nvSpPr>
        <p:spPr>
          <a:xfrm>
            <a:off x="6463214" y="6745937"/>
            <a:ext cx="1179810" cy="230832"/>
          </a:xfrm>
          <a:prstGeom prst="rect">
            <a:avLst/>
          </a:prstGeom>
          <a:noFill/>
        </p:spPr>
        <p:txBody>
          <a:bodyPr wrap="none" lIns="0" tIns="0" rIns="0" bIns="0" rtlCol="0">
            <a:spAutoFit/>
          </a:bodyPr>
          <a:lstStyle/>
          <a:p>
            <a:r>
              <a:rPr lang="en-GB" sz="1500">
                <a:latin typeface="Manrope Medium" pitchFamily="2" charset="0"/>
              </a:rPr>
              <a:t>02382 022111</a:t>
            </a:r>
          </a:p>
        </p:txBody>
      </p:sp>
      <p:sp>
        <p:nvSpPr>
          <p:cNvPr id="10" name="TextBox 9">
            <a:extLst>
              <a:ext uri="{FF2B5EF4-FFF2-40B4-BE49-F238E27FC236}">
                <a16:creationId xmlns:a16="http://schemas.microsoft.com/office/drawing/2014/main" id="{F8396D58-3614-FB93-B859-1BDF9752A826}"/>
              </a:ext>
            </a:extLst>
          </p:cNvPr>
          <p:cNvSpPr txBox="1"/>
          <p:nvPr/>
        </p:nvSpPr>
        <p:spPr>
          <a:xfrm>
            <a:off x="7824099" y="6745937"/>
            <a:ext cx="2228174" cy="230832"/>
          </a:xfrm>
          <a:prstGeom prst="rect">
            <a:avLst/>
          </a:prstGeom>
          <a:noFill/>
        </p:spPr>
        <p:txBody>
          <a:bodyPr wrap="none" lIns="0" tIns="0" rIns="0" bIns="0" rtlCol="0">
            <a:spAutoFit/>
          </a:bodyPr>
          <a:lstStyle/>
          <a:p>
            <a:r>
              <a:rPr lang="en-GB" sz="1500" err="1">
                <a:latin typeface="Manrope Medium" pitchFamily="2" charset="0"/>
              </a:rPr>
              <a:t>southampton@hlp.co.uk</a:t>
            </a:r>
            <a:endParaRPr lang="en-GB" sz="1500">
              <a:latin typeface="Manrope Medium" pitchFamily="2" charset="0"/>
            </a:endParaRPr>
          </a:p>
        </p:txBody>
      </p:sp>
    </p:spTree>
    <p:extLst>
      <p:ext uri="{BB962C8B-B14F-4D97-AF65-F5344CB8AC3E}">
        <p14:creationId xmlns:p14="http://schemas.microsoft.com/office/powerpoint/2010/main" val="65335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7970B-9DDD-7E23-382D-9A1CF9D16E1B}"/>
              </a:ext>
            </a:extLst>
          </p:cNvPr>
          <p:cNvSpPr>
            <a:spLocks noGrp="1"/>
          </p:cNvSpPr>
          <p:nvPr>
            <p:ph type="ctrTitle"/>
          </p:nvPr>
        </p:nvSpPr>
        <p:spPr>
          <a:xfrm>
            <a:off x="1283415" y="408678"/>
            <a:ext cx="8942794" cy="332399"/>
          </a:xfrm>
        </p:spPr>
        <p:txBody>
          <a:bodyPr/>
          <a:lstStyle/>
          <a:p>
            <a:r>
              <a:rPr lang="en-GB" dirty="0"/>
              <a:t>3 New Build Industrial/ Warehouse Units </a:t>
            </a:r>
          </a:p>
        </p:txBody>
      </p:sp>
      <p:sp>
        <p:nvSpPr>
          <p:cNvPr id="7" name="Text Placeholder 6">
            <a:extLst>
              <a:ext uri="{FF2B5EF4-FFF2-40B4-BE49-F238E27FC236}">
                <a16:creationId xmlns:a16="http://schemas.microsoft.com/office/drawing/2014/main" id="{1EB23612-C2E2-E1A0-E6EB-97BF1254B469}"/>
              </a:ext>
            </a:extLst>
          </p:cNvPr>
          <p:cNvSpPr>
            <a:spLocks noGrp="1"/>
          </p:cNvSpPr>
          <p:nvPr>
            <p:ph type="body" sz="quarter" idx="19"/>
          </p:nvPr>
        </p:nvSpPr>
        <p:spPr>
          <a:xfrm>
            <a:off x="1283416" y="1145513"/>
            <a:ext cx="4062490" cy="6393353"/>
          </a:xfrm>
        </p:spPr>
        <p:txBody>
          <a:body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srgbClr val="F26647"/>
                </a:solidFill>
                <a:effectLst/>
                <a:uLnTx/>
                <a:uFillTx/>
                <a:latin typeface="Manrope Medium" pitchFamily="2" charset="0"/>
                <a:ea typeface="+mn-ea"/>
                <a:cs typeface="+mn-cs"/>
              </a:rPr>
              <a:t>Description</a:t>
            </a:r>
          </a:p>
          <a:p>
            <a:pPr>
              <a:spcBef>
                <a:spcPts val="0"/>
              </a:spcBef>
            </a:pPr>
            <a:r>
              <a:rPr lang="en-GB" sz="950" dirty="0"/>
              <a:t>Anchor Point Business Park comprises a scheme of 6 small business units.. Unit 1, 2 &amp; 3 comprise two semi detached units (2&amp;3) and a single detached unit (1). These units are all built to the same specification on a steel portal frame with insulated profile metal sheet elevations and roof.</a:t>
            </a:r>
          </a:p>
          <a:p>
            <a:pPr>
              <a:spcBef>
                <a:spcPts val="0"/>
              </a:spcBef>
            </a:pPr>
            <a:endParaRPr lang="en-GB" sz="950" dirty="0"/>
          </a:p>
          <a:p>
            <a:pPr>
              <a:spcBef>
                <a:spcPts val="0"/>
              </a:spcBef>
            </a:pPr>
            <a:r>
              <a:rPr lang="en-GB" sz="950" dirty="0"/>
              <a:t>Access to the units is via roller shutter door or single personal entrance. Internally each unit has a mezzanine floor with 100% coverage  with wooden staircase to each floor.</a:t>
            </a:r>
          </a:p>
          <a:p>
            <a:pPr>
              <a:spcBef>
                <a:spcPts val="0"/>
              </a:spcBef>
            </a:pPr>
            <a:endParaRPr lang="en-GB" sz="950" dirty="0"/>
          </a:p>
          <a:p>
            <a:pPr>
              <a:spcBef>
                <a:spcPts val="0"/>
              </a:spcBef>
            </a:pPr>
            <a:r>
              <a:rPr lang="en-GB" sz="950" dirty="0"/>
              <a:t>The first floors will benefit from double glazed ribbon windows with views over Southampton Water. Each unit has 3 phase electric and mains water and drainage. Externally the car parking and access road have been block paved.</a:t>
            </a:r>
            <a:endParaRPr lang="en-GB" dirty="0"/>
          </a:p>
          <a:p>
            <a:pPr>
              <a:spcBef>
                <a:spcPts val="0"/>
              </a:spcBef>
            </a:pPr>
            <a:r>
              <a:rPr lang="en-GB" sz="1700" dirty="0">
                <a:solidFill>
                  <a:srgbClr val="F26647"/>
                </a:solidFill>
              </a:rPr>
              <a:t>Specification</a:t>
            </a:r>
          </a:p>
          <a:p>
            <a:pPr>
              <a:spcBef>
                <a:spcPts val="0"/>
              </a:spcBef>
            </a:pPr>
            <a:r>
              <a:rPr lang="en-GB" sz="950" b="1" dirty="0"/>
              <a:t>Warehouse</a:t>
            </a:r>
          </a:p>
          <a:p>
            <a:pPr marL="171450" indent="-171450">
              <a:spcBef>
                <a:spcPts val="0"/>
              </a:spcBef>
              <a:buFont typeface="Wingdings" panose="05000000000000000000" pitchFamily="2" charset="2"/>
              <a:buChar char="§"/>
            </a:pPr>
            <a:r>
              <a:rPr lang="en-GB" sz="950" dirty="0"/>
              <a:t>Underside of mezzanine 4.16 m</a:t>
            </a:r>
          </a:p>
          <a:p>
            <a:pPr marL="171450" indent="-171450">
              <a:spcBef>
                <a:spcPts val="0"/>
              </a:spcBef>
              <a:buFont typeface="Wingdings" panose="05000000000000000000" pitchFamily="2" charset="2"/>
              <a:buChar char="§"/>
            </a:pPr>
            <a:r>
              <a:rPr lang="en-GB" sz="950" dirty="0"/>
              <a:t>Unit 1 electric roller shutter door 3.61m wide by 3.46 m high</a:t>
            </a:r>
          </a:p>
          <a:p>
            <a:pPr marL="171450" indent="-171450">
              <a:spcBef>
                <a:spcPts val="0"/>
              </a:spcBef>
              <a:buFont typeface="Wingdings" panose="05000000000000000000" pitchFamily="2" charset="2"/>
              <a:buChar char="§"/>
            </a:pPr>
            <a:r>
              <a:rPr lang="en-GB" sz="950" dirty="0"/>
              <a:t>Units 2 &amp; 3 electric roller shutter door 3.50m wide by 3.46 m high</a:t>
            </a:r>
          </a:p>
          <a:p>
            <a:pPr marL="171450" indent="-171450">
              <a:spcBef>
                <a:spcPts val="0"/>
              </a:spcBef>
              <a:buFont typeface="Wingdings" panose="05000000000000000000" pitchFamily="2" charset="2"/>
              <a:buChar char="§"/>
            </a:pPr>
            <a:r>
              <a:rPr lang="en-GB" sz="950" dirty="0"/>
              <a:t>Insulated profile metal sheet roof &amp; elevations</a:t>
            </a:r>
          </a:p>
          <a:p>
            <a:pPr marL="171450" indent="-171450">
              <a:spcBef>
                <a:spcPts val="0"/>
              </a:spcBef>
              <a:buFont typeface="Wingdings" panose="05000000000000000000" pitchFamily="2" charset="2"/>
              <a:buChar char="§"/>
            </a:pPr>
            <a:r>
              <a:rPr lang="en-GB" sz="950" dirty="0"/>
              <a:t>Concrete floor</a:t>
            </a:r>
          </a:p>
          <a:p>
            <a:pPr marL="171450" indent="-171450">
              <a:spcBef>
                <a:spcPts val="0"/>
              </a:spcBef>
              <a:buFont typeface="Wingdings" panose="05000000000000000000" pitchFamily="2" charset="2"/>
              <a:buChar char="§"/>
            </a:pPr>
            <a:r>
              <a:rPr lang="en-GB" sz="950" dirty="0"/>
              <a:t>Mains water and drainage</a:t>
            </a:r>
          </a:p>
          <a:p>
            <a:pPr marL="171450" indent="-171450">
              <a:spcBef>
                <a:spcPts val="0"/>
              </a:spcBef>
              <a:buFont typeface="Wingdings" panose="05000000000000000000" pitchFamily="2" charset="2"/>
              <a:buChar char="§"/>
            </a:pPr>
            <a:r>
              <a:rPr lang="en-GB" sz="950" dirty="0"/>
              <a:t>3 phase electric supply</a:t>
            </a:r>
          </a:p>
          <a:p>
            <a:pPr marL="171450" indent="-171450">
              <a:spcBef>
                <a:spcPts val="0"/>
              </a:spcBef>
              <a:buFont typeface="Wingdings" panose="05000000000000000000" pitchFamily="2" charset="2"/>
              <a:buChar char="§"/>
            </a:pPr>
            <a:r>
              <a:rPr lang="en-GB" sz="950" dirty="0"/>
              <a:t>Single WC</a:t>
            </a:r>
          </a:p>
          <a:p>
            <a:pPr>
              <a:spcBef>
                <a:spcPts val="0"/>
              </a:spcBef>
            </a:pPr>
            <a:r>
              <a:rPr lang="en-GB" sz="950" b="1" dirty="0"/>
              <a:t>1st floor mezzanine</a:t>
            </a:r>
          </a:p>
          <a:p>
            <a:pPr marL="171450" indent="-171450">
              <a:spcBef>
                <a:spcPts val="0"/>
              </a:spcBef>
              <a:buFont typeface="Arial" panose="020B0604020202020204" pitchFamily="34" charset="0"/>
              <a:buChar char="•"/>
            </a:pPr>
            <a:r>
              <a:rPr lang="en-GB" sz="950" dirty="0"/>
              <a:t>Chip board floor on metal frame </a:t>
            </a:r>
          </a:p>
          <a:p>
            <a:pPr marL="171450" indent="-171450">
              <a:spcBef>
                <a:spcPts val="0"/>
              </a:spcBef>
              <a:buFont typeface="Arial" panose="020B0604020202020204" pitchFamily="34" charset="0"/>
              <a:buChar char="•"/>
            </a:pPr>
            <a:r>
              <a:rPr lang="en-GB" sz="950" dirty="0"/>
              <a:t>Double glazed windows</a:t>
            </a:r>
          </a:p>
          <a:p>
            <a:pPr marL="171450" indent="-171450">
              <a:spcBef>
                <a:spcPts val="0"/>
              </a:spcBef>
              <a:buFont typeface="Arial" panose="020B0604020202020204" pitchFamily="34" charset="0"/>
              <a:buChar char="•"/>
            </a:pPr>
            <a:r>
              <a:rPr lang="en-GB" sz="950" dirty="0"/>
              <a:t>Wooden staircase</a:t>
            </a:r>
          </a:p>
          <a:p>
            <a:pPr>
              <a:spcBef>
                <a:spcPts val="0"/>
              </a:spcBef>
            </a:pPr>
            <a:r>
              <a:rPr lang="en-GB" sz="950" b="1" dirty="0"/>
              <a:t>External area</a:t>
            </a:r>
          </a:p>
          <a:p>
            <a:pPr marL="171450" indent="-171450">
              <a:spcBef>
                <a:spcPts val="0"/>
              </a:spcBef>
              <a:buFont typeface="Arial" panose="020B0604020202020204" pitchFamily="34" charset="0"/>
              <a:buChar char="•"/>
            </a:pPr>
            <a:r>
              <a:rPr lang="en-GB" sz="950" dirty="0"/>
              <a:t>Block paviour car parking</a:t>
            </a:r>
          </a:p>
          <a:p>
            <a:pPr>
              <a:spcBef>
                <a:spcPts val="0"/>
              </a:spcBef>
            </a:pPr>
            <a:endParaRPr lang="en-GB" dirty="0"/>
          </a:p>
          <a:p>
            <a:pPr>
              <a:spcBef>
                <a:spcPts val="0"/>
              </a:spcBef>
            </a:pPr>
            <a:endParaRPr lang="en-GB" dirty="0"/>
          </a:p>
          <a:p>
            <a:pPr>
              <a:spcBef>
                <a:spcPts val="0"/>
              </a:spcBef>
            </a:pPr>
            <a:endParaRPr lang="en-GB" dirty="0"/>
          </a:p>
        </p:txBody>
      </p:sp>
      <p:sp>
        <p:nvSpPr>
          <p:cNvPr id="8" name="Footer Placeholder 7">
            <a:extLst>
              <a:ext uri="{FF2B5EF4-FFF2-40B4-BE49-F238E27FC236}">
                <a16:creationId xmlns:a16="http://schemas.microsoft.com/office/drawing/2014/main" id="{A1E2C052-85AD-2B4A-4B75-57A0D125227B}"/>
              </a:ext>
            </a:extLst>
          </p:cNvPr>
          <p:cNvSpPr>
            <a:spLocks noGrp="1"/>
          </p:cNvSpPr>
          <p:nvPr>
            <p:ph type="ftr" sz="quarter" idx="16"/>
          </p:nvPr>
        </p:nvSpPr>
        <p:spPr/>
        <p:txBody>
          <a:bodyPr/>
          <a:lstStyle/>
          <a:p>
            <a:r>
              <a:rPr lang="en-US" dirty="0"/>
              <a:t>Units 1, 2 &amp; 3 Anchor Point Business Park</a:t>
            </a:r>
          </a:p>
        </p:txBody>
      </p:sp>
      <p:pic>
        <p:nvPicPr>
          <p:cNvPr id="4" name="Picture 3">
            <a:extLst>
              <a:ext uri="{FF2B5EF4-FFF2-40B4-BE49-F238E27FC236}">
                <a16:creationId xmlns:a16="http://schemas.microsoft.com/office/drawing/2014/main" id="{1AD7A6FB-B811-C66C-D0FC-5B2528F183DF}"/>
              </a:ext>
            </a:extLst>
          </p:cNvPr>
          <p:cNvPicPr>
            <a:picLocks noChangeAspect="1"/>
          </p:cNvPicPr>
          <p:nvPr/>
        </p:nvPicPr>
        <p:blipFill>
          <a:blip r:embed="rId2"/>
          <a:stretch>
            <a:fillRect/>
          </a:stretch>
        </p:blipFill>
        <p:spPr>
          <a:xfrm>
            <a:off x="5689957" y="1145513"/>
            <a:ext cx="4753237" cy="2673696"/>
          </a:xfrm>
          <a:prstGeom prst="rect">
            <a:avLst/>
          </a:prstGeom>
        </p:spPr>
      </p:pic>
      <p:pic>
        <p:nvPicPr>
          <p:cNvPr id="6" name="Picture 5">
            <a:extLst>
              <a:ext uri="{FF2B5EF4-FFF2-40B4-BE49-F238E27FC236}">
                <a16:creationId xmlns:a16="http://schemas.microsoft.com/office/drawing/2014/main" id="{77232C97-495E-BBC1-A180-1AA7F77EF1E1}"/>
              </a:ext>
            </a:extLst>
          </p:cNvPr>
          <p:cNvPicPr>
            <a:picLocks noChangeAspect="1"/>
          </p:cNvPicPr>
          <p:nvPr/>
        </p:nvPicPr>
        <p:blipFill>
          <a:blip r:embed="rId3"/>
          <a:stretch>
            <a:fillRect/>
          </a:stretch>
        </p:blipFill>
        <p:spPr>
          <a:xfrm>
            <a:off x="5689957" y="4184273"/>
            <a:ext cx="4753237" cy="2673696"/>
          </a:xfrm>
          <a:prstGeom prst="rect">
            <a:avLst/>
          </a:prstGeom>
        </p:spPr>
      </p:pic>
    </p:spTree>
    <p:extLst>
      <p:ext uri="{BB962C8B-B14F-4D97-AF65-F5344CB8AC3E}">
        <p14:creationId xmlns:p14="http://schemas.microsoft.com/office/powerpoint/2010/main" val="37155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47C70-841E-B960-89C6-8CB4E4A4375F}"/>
              </a:ext>
            </a:extLst>
          </p:cNvPr>
          <p:cNvSpPr>
            <a:spLocks noGrp="1"/>
          </p:cNvSpPr>
          <p:nvPr>
            <p:ph type="ftr" sz="quarter" idx="16"/>
          </p:nvPr>
        </p:nvSpPr>
        <p:spPr/>
        <p:txBody>
          <a:bodyPr/>
          <a:lstStyle/>
          <a:p>
            <a:r>
              <a:rPr lang="en-GB" dirty="0"/>
              <a:t>Units 1, 2 &amp; 3 Anchor Point Business Park</a:t>
            </a:r>
          </a:p>
          <a:p>
            <a:endParaRPr lang="en-GB" dirty="0"/>
          </a:p>
        </p:txBody>
      </p:sp>
      <p:pic>
        <p:nvPicPr>
          <p:cNvPr id="13" name="Picture Placeholder 12">
            <a:extLst>
              <a:ext uri="{FF2B5EF4-FFF2-40B4-BE49-F238E27FC236}">
                <a16:creationId xmlns:a16="http://schemas.microsoft.com/office/drawing/2014/main" id="{D1DEEAA9-BCAC-247D-575E-000D3AF76976}"/>
              </a:ext>
            </a:extLst>
          </p:cNvPr>
          <p:cNvPicPr>
            <a:picLocks noGrp="1" noChangeAspect="1"/>
          </p:cNvPicPr>
          <p:nvPr>
            <p:ph type="pic" sz="quarter" idx="18"/>
          </p:nvPr>
        </p:nvPicPr>
        <p:blipFill>
          <a:blip r:embed="rId2"/>
          <a:srcRect l="10801" r="10801"/>
          <a:stretch>
            <a:fillRect/>
          </a:stretch>
        </p:blipFill>
        <p:spPr/>
      </p:pic>
      <p:pic>
        <p:nvPicPr>
          <p:cNvPr id="18" name="Picture Placeholder 17">
            <a:extLst>
              <a:ext uri="{FF2B5EF4-FFF2-40B4-BE49-F238E27FC236}">
                <a16:creationId xmlns:a16="http://schemas.microsoft.com/office/drawing/2014/main" id="{A90D3A57-A98F-009E-8D38-1A5F064E936D}"/>
              </a:ext>
            </a:extLst>
          </p:cNvPr>
          <p:cNvPicPr>
            <a:picLocks noGrp="1" noChangeAspect="1"/>
          </p:cNvPicPr>
          <p:nvPr>
            <p:ph type="pic" sz="quarter" idx="23"/>
          </p:nvPr>
        </p:nvPicPr>
        <p:blipFill>
          <a:blip r:embed="rId3"/>
          <a:srcRect l="10781" r="10781"/>
          <a:stretch>
            <a:fillRect/>
          </a:stretch>
        </p:blipFill>
        <p:spPr/>
      </p:pic>
      <p:pic>
        <p:nvPicPr>
          <p:cNvPr id="27" name="Picture Placeholder 26">
            <a:extLst>
              <a:ext uri="{FF2B5EF4-FFF2-40B4-BE49-F238E27FC236}">
                <a16:creationId xmlns:a16="http://schemas.microsoft.com/office/drawing/2014/main" id="{00932BE7-DC0E-FF0D-EC96-2B61E51EB936}"/>
              </a:ext>
            </a:extLst>
          </p:cNvPr>
          <p:cNvPicPr>
            <a:picLocks noGrp="1" noChangeAspect="1"/>
          </p:cNvPicPr>
          <p:nvPr>
            <p:ph type="pic" sz="quarter" idx="22"/>
          </p:nvPr>
        </p:nvPicPr>
        <p:blipFill>
          <a:blip r:embed="rId4"/>
          <a:srcRect l="10781" r="10781"/>
          <a:stretch>
            <a:fillRect/>
          </a:stretch>
        </p:blipFill>
        <p:spPr/>
      </p:pic>
      <p:pic>
        <p:nvPicPr>
          <p:cNvPr id="25" name="Picture Placeholder 24">
            <a:extLst>
              <a:ext uri="{FF2B5EF4-FFF2-40B4-BE49-F238E27FC236}">
                <a16:creationId xmlns:a16="http://schemas.microsoft.com/office/drawing/2014/main" id="{5EDE0A12-36F9-12B8-3FFE-051340DB4755}"/>
              </a:ext>
            </a:extLst>
          </p:cNvPr>
          <p:cNvPicPr>
            <a:picLocks noGrp="1" noChangeAspect="1"/>
          </p:cNvPicPr>
          <p:nvPr>
            <p:ph type="pic" sz="quarter" idx="21"/>
          </p:nvPr>
        </p:nvPicPr>
        <p:blipFill>
          <a:blip r:embed="rId5"/>
          <a:srcRect l="10801" r="10801"/>
          <a:stretch>
            <a:fillRect/>
          </a:stretch>
        </p:blipFill>
        <p:spPr/>
      </p:pic>
    </p:spTree>
    <p:extLst>
      <p:ext uri="{BB962C8B-B14F-4D97-AF65-F5344CB8AC3E}">
        <p14:creationId xmlns:p14="http://schemas.microsoft.com/office/powerpoint/2010/main" val="157828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80C32-44D3-4BFC-F060-50537A2A220D}"/>
              </a:ext>
            </a:extLst>
          </p:cNvPr>
          <p:cNvSpPr>
            <a:spLocks noGrp="1"/>
          </p:cNvSpPr>
          <p:nvPr>
            <p:ph type="ctrTitle"/>
          </p:nvPr>
        </p:nvSpPr>
        <p:spPr>
          <a:xfrm>
            <a:off x="1283415" y="408678"/>
            <a:ext cx="8942794" cy="332399"/>
          </a:xfrm>
        </p:spPr>
        <p:txBody>
          <a:bodyPr/>
          <a:lstStyle/>
          <a:p>
            <a:r>
              <a:rPr lang="en-GB" dirty="0"/>
              <a:t>3 New Build Industrial/ Warehouse Units </a:t>
            </a:r>
          </a:p>
        </p:txBody>
      </p:sp>
      <p:sp>
        <p:nvSpPr>
          <p:cNvPr id="4" name="Text Placeholder 3">
            <a:extLst>
              <a:ext uri="{FF2B5EF4-FFF2-40B4-BE49-F238E27FC236}">
                <a16:creationId xmlns:a16="http://schemas.microsoft.com/office/drawing/2014/main" id="{B1C8264A-7208-578D-A66E-47C3456C0D3C}"/>
              </a:ext>
            </a:extLst>
          </p:cNvPr>
          <p:cNvSpPr>
            <a:spLocks noGrp="1"/>
          </p:cNvSpPr>
          <p:nvPr>
            <p:ph type="body" sz="quarter" idx="13"/>
          </p:nvPr>
        </p:nvSpPr>
        <p:spPr>
          <a:xfrm>
            <a:off x="1242990" y="1548038"/>
            <a:ext cx="4320000" cy="2736134"/>
          </a:xfrm>
        </p:spPr>
        <p:txBody>
          <a:bodyPr/>
          <a:lstStyle/>
          <a:p>
            <a:r>
              <a:rPr lang="en-GB" sz="1700" dirty="0"/>
              <a:t>Accommodation</a:t>
            </a:r>
          </a:p>
          <a:p>
            <a:pPr>
              <a:lnSpc>
                <a:spcPct val="130000"/>
              </a:lnSpc>
              <a:spcBef>
                <a:spcPts val="0"/>
              </a:spcBef>
            </a:pPr>
            <a:r>
              <a:rPr lang="en-GB" sz="950" dirty="0">
                <a:solidFill>
                  <a:schemeClr val="tx1"/>
                </a:solidFill>
              </a:rPr>
              <a:t>The accommodation has been measured in accordance with the RICS Code of Measuring practice (6th Edition) to GIA as follows:</a:t>
            </a:r>
          </a:p>
          <a:p>
            <a:endParaRPr lang="en-GB" dirty="0"/>
          </a:p>
          <a:p>
            <a:endParaRPr lang="en-GB" dirty="0"/>
          </a:p>
          <a:p>
            <a:endParaRPr lang="en-GB" dirty="0"/>
          </a:p>
          <a:p>
            <a:endParaRPr lang="en-GB" sz="1700" dirty="0"/>
          </a:p>
          <a:p>
            <a:endParaRPr lang="en-GB" dirty="0"/>
          </a:p>
          <a:p>
            <a:endParaRPr lang="en-GB" dirty="0"/>
          </a:p>
        </p:txBody>
      </p:sp>
      <p:sp>
        <p:nvSpPr>
          <p:cNvPr id="8" name="Footer Placeholder 7">
            <a:extLst>
              <a:ext uri="{FF2B5EF4-FFF2-40B4-BE49-F238E27FC236}">
                <a16:creationId xmlns:a16="http://schemas.microsoft.com/office/drawing/2014/main" id="{8C70A8F4-7759-A9E9-9CF1-5D419DBBFAF2}"/>
              </a:ext>
            </a:extLst>
          </p:cNvPr>
          <p:cNvSpPr>
            <a:spLocks noGrp="1"/>
          </p:cNvSpPr>
          <p:nvPr>
            <p:ph type="ftr" sz="quarter" idx="16"/>
          </p:nvPr>
        </p:nvSpPr>
        <p:spPr/>
        <p:txBody>
          <a:bodyPr/>
          <a:lstStyle/>
          <a:p>
            <a:r>
              <a:rPr lang="en-GB" dirty="0"/>
              <a:t>Units 1, 2 &amp; 3 Anchor Point Business Park</a:t>
            </a:r>
          </a:p>
          <a:p>
            <a:endParaRPr lang="en-GB" dirty="0"/>
          </a:p>
          <a:p>
            <a:endParaRPr lang="en-US" dirty="0"/>
          </a:p>
        </p:txBody>
      </p:sp>
      <p:graphicFrame>
        <p:nvGraphicFramePr>
          <p:cNvPr id="9" name="Table 8">
            <a:extLst>
              <a:ext uri="{FF2B5EF4-FFF2-40B4-BE49-F238E27FC236}">
                <a16:creationId xmlns:a16="http://schemas.microsoft.com/office/drawing/2014/main" id="{80707E79-A799-75F7-1FFA-41412A66B989}"/>
              </a:ext>
            </a:extLst>
          </p:cNvPr>
          <p:cNvGraphicFramePr>
            <a:graphicFrameLocks noGrp="1"/>
          </p:cNvGraphicFramePr>
          <p:nvPr>
            <p:extLst>
              <p:ext uri="{D42A27DB-BD31-4B8C-83A1-F6EECF244321}">
                <p14:modId xmlns:p14="http://schemas.microsoft.com/office/powerpoint/2010/main" val="4027928151"/>
              </p:ext>
            </p:extLst>
          </p:nvPr>
        </p:nvGraphicFramePr>
        <p:xfrm>
          <a:off x="1242985" y="2265628"/>
          <a:ext cx="4320000" cy="1137692"/>
        </p:xfrm>
        <a:graphic>
          <a:graphicData uri="http://schemas.openxmlformats.org/drawingml/2006/table">
            <a:tbl>
              <a:tblPr firstRow="1" bandRow="1">
                <a:tableStyleId>{5C22544A-7EE6-4342-B048-85BDC9FD1C3A}</a:tableStyleId>
              </a:tblPr>
              <a:tblGrid>
                <a:gridCol w="2855765">
                  <a:extLst>
                    <a:ext uri="{9D8B030D-6E8A-4147-A177-3AD203B41FA5}">
                      <a16:colId xmlns:a16="http://schemas.microsoft.com/office/drawing/2014/main" val="2917025534"/>
                    </a:ext>
                  </a:extLst>
                </a:gridCol>
                <a:gridCol w="735910">
                  <a:extLst>
                    <a:ext uri="{9D8B030D-6E8A-4147-A177-3AD203B41FA5}">
                      <a16:colId xmlns:a16="http://schemas.microsoft.com/office/drawing/2014/main" val="137017084"/>
                    </a:ext>
                  </a:extLst>
                </a:gridCol>
                <a:gridCol w="728325">
                  <a:extLst>
                    <a:ext uri="{9D8B030D-6E8A-4147-A177-3AD203B41FA5}">
                      <a16:colId xmlns:a16="http://schemas.microsoft.com/office/drawing/2014/main" val="3594506860"/>
                    </a:ext>
                  </a:extLst>
                </a:gridCol>
              </a:tblGrid>
              <a:tr h="284423">
                <a:tc>
                  <a:txBody>
                    <a:bodyPr/>
                    <a:lstStyle/>
                    <a:p>
                      <a:r>
                        <a:rPr lang="en-US" sz="950" b="0" i="0" dirty="0">
                          <a:latin typeface="Manrope Medium" pitchFamily="2" charset="0"/>
                        </a:rPr>
                        <a:t>Unit 1</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F26647"/>
                    </a:solidFill>
                  </a:tcPr>
                </a:tc>
                <a:tc>
                  <a:txBody>
                    <a:bodyPr/>
                    <a:lstStyle/>
                    <a:p>
                      <a:r>
                        <a:rPr lang="en-US" sz="950" b="0" i="0">
                          <a:latin typeface="Manrope Medium" pitchFamily="2" charset="0"/>
                        </a:rPr>
                        <a:t>Sq m</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F26647"/>
                    </a:solidFill>
                  </a:tcPr>
                </a:tc>
                <a:tc>
                  <a:txBody>
                    <a:bodyPr/>
                    <a:lstStyle/>
                    <a:p>
                      <a:r>
                        <a:rPr lang="en-US" sz="950" b="0" i="0">
                          <a:latin typeface="Manrope Medium" pitchFamily="2" charset="0"/>
                        </a:rPr>
                        <a:t>Sq ft</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F26647"/>
                    </a:solidFill>
                  </a:tcPr>
                </a:tc>
                <a:extLst>
                  <a:ext uri="{0D108BD9-81ED-4DB2-BD59-A6C34878D82A}">
                    <a16:rowId xmlns:a16="http://schemas.microsoft.com/office/drawing/2014/main" val="2655141620"/>
                  </a:ext>
                </a:extLst>
              </a:tr>
              <a:tr h="284423">
                <a:tc>
                  <a:txBody>
                    <a:bodyPr/>
                    <a:lstStyle/>
                    <a:p>
                      <a:r>
                        <a:rPr lang="en-US" sz="950" dirty="0">
                          <a:latin typeface="Manrope"/>
                        </a:rPr>
                        <a:t>Warehouse and ancillary areas</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dirty="0">
                          <a:latin typeface="Manrope"/>
                        </a:rPr>
                        <a:t>87.76</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dirty="0">
                          <a:latin typeface="Manrope"/>
                        </a:rPr>
                        <a:t>944</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3006071"/>
                  </a:ext>
                </a:extLst>
              </a:tr>
              <a:tr h="284423">
                <a:tc>
                  <a:txBody>
                    <a:bodyPr/>
                    <a:lstStyle/>
                    <a:p>
                      <a:r>
                        <a:rPr lang="en-US" sz="950" dirty="0">
                          <a:latin typeface="Manrope"/>
                        </a:rPr>
                        <a:t>First floor mezzanine</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E6E3DB"/>
                    </a:solidFill>
                  </a:tcPr>
                </a:tc>
                <a:tc>
                  <a:txBody>
                    <a:bodyPr/>
                    <a:lstStyle/>
                    <a:p>
                      <a:r>
                        <a:rPr lang="en-US" sz="950" dirty="0">
                          <a:latin typeface="Manrope"/>
                        </a:rPr>
                        <a:t>87.76</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E6E3DB"/>
                    </a:solidFill>
                  </a:tcPr>
                </a:tc>
                <a:tc>
                  <a:txBody>
                    <a:bodyPr/>
                    <a:lstStyle/>
                    <a:p>
                      <a:r>
                        <a:rPr lang="en-US" sz="950" dirty="0">
                          <a:latin typeface="Manrope"/>
                        </a:rPr>
                        <a:t>944</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E6E3DB"/>
                    </a:solidFill>
                  </a:tcPr>
                </a:tc>
                <a:extLst>
                  <a:ext uri="{0D108BD9-81ED-4DB2-BD59-A6C34878D82A}">
                    <a16:rowId xmlns:a16="http://schemas.microsoft.com/office/drawing/2014/main" val="651939686"/>
                  </a:ext>
                </a:extLst>
              </a:tr>
              <a:tr h="284423">
                <a:tc>
                  <a:txBody>
                    <a:bodyPr/>
                    <a:lstStyle/>
                    <a:p>
                      <a:r>
                        <a:rPr lang="en-US" sz="950" b="1">
                          <a:latin typeface="Manrope"/>
                        </a:rPr>
                        <a:t>Total</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b="1" dirty="0">
                          <a:latin typeface="Manrope"/>
                        </a:rPr>
                        <a:t>175.52</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b="1" dirty="0">
                          <a:latin typeface="Manrope"/>
                        </a:rPr>
                        <a:t>1,888</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208112"/>
                  </a:ext>
                </a:extLst>
              </a:tr>
            </a:tbl>
          </a:graphicData>
        </a:graphic>
      </p:graphicFrame>
      <p:sp>
        <p:nvSpPr>
          <p:cNvPr id="17" name="Text Placeholder 4">
            <a:extLst>
              <a:ext uri="{FF2B5EF4-FFF2-40B4-BE49-F238E27FC236}">
                <a16:creationId xmlns:a16="http://schemas.microsoft.com/office/drawing/2014/main" id="{AD34A2B9-B22B-3261-A153-C3662AA0B962}"/>
              </a:ext>
            </a:extLst>
          </p:cNvPr>
          <p:cNvSpPr txBox="1">
            <a:spLocks/>
          </p:cNvSpPr>
          <p:nvPr/>
        </p:nvSpPr>
        <p:spPr>
          <a:xfrm>
            <a:off x="5906209" y="1548038"/>
            <a:ext cx="4320000" cy="5310428"/>
          </a:xfrm>
          <a:prstGeom prst="rect">
            <a:avLst/>
          </a:prstGeom>
        </p:spPr>
        <p:txBody>
          <a:bodyPr vert="horz" wrap="square" lIns="0" tIns="0" rIns="0" bIns="0" rtlCol="0">
            <a:spAutoFit/>
          </a:bodyPr>
          <a:lstStyle>
            <a:lvl1pPr marL="0" indent="0" algn="l" defTabSz="1007943" rtl="0" eaLnBrk="1" latinLnBrk="0" hangingPunct="1">
              <a:lnSpc>
                <a:spcPct val="90000"/>
              </a:lnSpc>
              <a:spcBef>
                <a:spcPts val="1102"/>
              </a:spcBef>
              <a:buFont typeface="Arial" panose="020B0604020202020204" pitchFamily="34" charset="0"/>
              <a:buNone/>
              <a:defRPr sz="1500" b="0" i="0" kern="1200">
                <a:solidFill>
                  <a:srgbClr val="F26647"/>
                </a:solidFill>
                <a:latin typeface="Manrope Medium" pitchFamily="2"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100" kern="1200">
                <a:solidFill>
                  <a:schemeClr val="tx1"/>
                </a:solidFill>
                <a:latin typeface="Manrope" pitchFamily="2" charset="0"/>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1800" kern="1200">
                <a:solidFill>
                  <a:schemeClr val="tx1"/>
                </a:solidFill>
                <a:latin typeface="Manrope" pitchFamily="2" charset="0"/>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600" kern="1200">
                <a:solidFill>
                  <a:schemeClr val="tx1"/>
                </a:solidFill>
                <a:latin typeface="Manrope" pitchFamily="2" charset="0"/>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200" kern="1200">
                <a:solidFill>
                  <a:schemeClr val="tx1"/>
                </a:solidFill>
                <a:latin typeface="Manrope" pitchFamily="2" charset="0"/>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GB" sz="1700" dirty="0"/>
              <a:t>Business Rates</a:t>
            </a:r>
          </a:p>
          <a:p>
            <a:r>
              <a:rPr lang="en-GB" sz="950" dirty="0">
                <a:solidFill>
                  <a:schemeClr val="tx1"/>
                </a:solidFill>
              </a:rPr>
              <a:t>The premises are currently under construction and have not yet been assess for the purposes of Business Rates</a:t>
            </a:r>
          </a:p>
          <a:p>
            <a:r>
              <a:rPr lang="en-GB" sz="1700" dirty="0"/>
              <a:t>Estate Charge</a:t>
            </a:r>
          </a:p>
          <a:p>
            <a:r>
              <a:rPr lang="en-GB" sz="950" dirty="0">
                <a:solidFill>
                  <a:schemeClr val="tx1"/>
                </a:solidFill>
              </a:rPr>
              <a:t>We understand there is currently no estate service charge however the lease allows provision for one in the future if so required.</a:t>
            </a:r>
          </a:p>
          <a:p>
            <a:r>
              <a:rPr lang="en-GB" sz="1700" dirty="0"/>
              <a:t>EPC</a:t>
            </a:r>
          </a:p>
          <a:p>
            <a:r>
              <a:rPr lang="en-GB" sz="950" dirty="0">
                <a:solidFill>
                  <a:schemeClr val="tx1"/>
                </a:solidFill>
              </a:rPr>
              <a:t>TBC</a:t>
            </a:r>
            <a:endParaRPr lang="en-GB" sz="1700" dirty="0"/>
          </a:p>
          <a:p>
            <a:r>
              <a:rPr lang="en-GB" sz="1700" dirty="0"/>
              <a:t>Terms</a:t>
            </a:r>
          </a:p>
          <a:p>
            <a:pPr>
              <a:lnSpc>
                <a:spcPct val="130000"/>
              </a:lnSpc>
              <a:spcBef>
                <a:spcPts val="0"/>
              </a:spcBef>
            </a:pPr>
            <a:r>
              <a:rPr lang="en-GB" sz="950" dirty="0">
                <a:solidFill>
                  <a:schemeClr val="tx1"/>
                </a:solidFill>
              </a:rPr>
              <a:t>The premises are available by way of a new Full Repairing and Insuring lease on terms to be agreed.</a:t>
            </a:r>
          </a:p>
          <a:p>
            <a:r>
              <a:rPr lang="en-GB" sz="1700" dirty="0"/>
              <a:t>Rent</a:t>
            </a:r>
          </a:p>
          <a:p>
            <a:pPr>
              <a:spcBef>
                <a:spcPts val="0"/>
              </a:spcBef>
            </a:pPr>
            <a:r>
              <a:rPr lang="en-GB" sz="950" dirty="0">
                <a:solidFill>
                  <a:schemeClr val="tx1"/>
                </a:solidFill>
              </a:rPr>
              <a:t>Unit 1 - £29,750 per annum</a:t>
            </a:r>
          </a:p>
          <a:p>
            <a:pPr>
              <a:spcBef>
                <a:spcPts val="0"/>
              </a:spcBef>
            </a:pPr>
            <a:r>
              <a:rPr lang="en-GB" sz="950" dirty="0">
                <a:solidFill>
                  <a:schemeClr val="tx1"/>
                </a:solidFill>
              </a:rPr>
              <a:t>Unit 2 - £19,750 per annum</a:t>
            </a:r>
          </a:p>
          <a:p>
            <a:pPr>
              <a:spcBef>
                <a:spcPts val="0"/>
              </a:spcBef>
            </a:pPr>
            <a:r>
              <a:rPr lang="en-GB" sz="950" dirty="0">
                <a:solidFill>
                  <a:schemeClr val="tx1"/>
                </a:solidFill>
              </a:rPr>
              <a:t>Unit 3 - £19,750 per annum</a:t>
            </a:r>
          </a:p>
          <a:p>
            <a:r>
              <a:rPr lang="en-GB" sz="1700" dirty="0"/>
              <a:t>VAT</a:t>
            </a:r>
          </a:p>
          <a:p>
            <a:pPr>
              <a:lnSpc>
                <a:spcPct val="130000"/>
              </a:lnSpc>
              <a:spcBef>
                <a:spcPts val="0"/>
              </a:spcBef>
            </a:pPr>
            <a:r>
              <a:rPr lang="en-GB" sz="950" dirty="0">
                <a:solidFill>
                  <a:schemeClr val="tx1"/>
                </a:solidFill>
              </a:rPr>
              <a:t>Unless otherwise stated terms are strictly exclusive of Value Added Tax and interested parties must satisfy themselves.</a:t>
            </a:r>
          </a:p>
          <a:p>
            <a:endParaRPr lang="en-GB" dirty="0"/>
          </a:p>
          <a:p>
            <a:endParaRPr lang="en-GB" sz="850" dirty="0">
              <a:solidFill>
                <a:schemeClr val="tx1"/>
              </a:solidFill>
            </a:endParaRPr>
          </a:p>
          <a:p>
            <a:endParaRPr lang="en-GB" dirty="0"/>
          </a:p>
        </p:txBody>
      </p:sp>
      <p:graphicFrame>
        <p:nvGraphicFramePr>
          <p:cNvPr id="3" name="Table 2">
            <a:extLst>
              <a:ext uri="{FF2B5EF4-FFF2-40B4-BE49-F238E27FC236}">
                <a16:creationId xmlns:a16="http://schemas.microsoft.com/office/drawing/2014/main" id="{E22CC5C5-E707-643D-7251-C7F1D02B549C}"/>
              </a:ext>
            </a:extLst>
          </p:cNvPr>
          <p:cNvGraphicFramePr>
            <a:graphicFrameLocks noGrp="1"/>
          </p:cNvGraphicFramePr>
          <p:nvPr>
            <p:extLst>
              <p:ext uri="{D42A27DB-BD31-4B8C-83A1-F6EECF244321}">
                <p14:modId xmlns:p14="http://schemas.microsoft.com/office/powerpoint/2010/main" val="807188786"/>
              </p:ext>
            </p:extLst>
          </p:nvPr>
        </p:nvGraphicFramePr>
        <p:xfrm>
          <a:off x="1242985" y="3538704"/>
          <a:ext cx="4320000" cy="1137692"/>
        </p:xfrm>
        <a:graphic>
          <a:graphicData uri="http://schemas.openxmlformats.org/drawingml/2006/table">
            <a:tbl>
              <a:tblPr firstRow="1" bandRow="1">
                <a:tableStyleId>{5C22544A-7EE6-4342-B048-85BDC9FD1C3A}</a:tableStyleId>
              </a:tblPr>
              <a:tblGrid>
                <a:gridCol w="2855765">
                  <a:extLst>
                    <a:ext uri="{9D8B030D-6E8A-4147-A177-3AD203B41FA5}">
                      <a16:colId xmlns:a16="http://schemas.microsoft.com/office/drawing/2014/main" val="2917025534"/>
                    </a:ext>
                  </a:extLst>
                </a:gridCol>
                <a:gridCol w="735910">
                  <a:extLst>
                    <a:ext uri="{9D8B030D-6E8A-4147-A177-3AD203B41FA5}">
                      <a16:colId xmlns:a16="http://schemas.microsoft.com/office/drawing/2014/main" val="137017084"/>
                    </a:ext>
                  </a:extLst>
                </a:gridCol>
                <a:gridCol w="728325">
                  <a:extLst>
                    <a:ext uri="{9D8B030D-6E8A-4147-A177-3AD203B41FA5}">
                      <a16:colId xmlns:a16="http://schemas.microsoft.com/office/drawing/2014/main" val="3594506860"/>
                    </a:ext>
                  </a:extLst>
                </a:gridCol>
              </a:tblGrid>
              <a:tr h="246671">
                <a:tc>
                  <a:txBody>
                    <a:bodyPr/>
                    <a:lstStyle/>
                    <a:p>
                      <a:r>
                        <a:rPr lang="en-US" sz="950" b="0" i="0" dirty="0">
                          <a:latin typeface="Manrope Medium" pitchFamily="2" charset="0"/>
                        </a:rPr>
                        <a:t>Unit 2</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F26647"/>
                    </a:solidFill>
                  </a:tcPr>
                </a:tc>
                <a:tc>
                  <a:txBody>
                    <a:bodyPr/>
                    <a:lstStyle/>
                    <a:p>
                      <a:r>
                        <a:rPr lang="en-US" sz="950" b="0" i="0">
                          <a:latin typeface="Manrope Medium" pitchFamily="2" charset="0"/>
                        </a:rPr>
                        <a:t>Sq m</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F26647"/>
                    </a:solidFill>
                  </a:tcPr>
                </a:tc>
                <a:tc>
                  <a:txBody>
                    <a:bodyPr/>
                    <a:lstStyle/>
                    <a:p>
                      <a:r>
                        <a:rPr lang="en-US" sz="950" b="0" i="0">
                          <a:latin typeface="Manrope Medium" pitchFamily="2" charset="0"/>
                        </a:rPr>
                        <a:t>Sq ft</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F26647"/>
                    </a:solidFill>
                  </a:tcPr>
                </a:tc>
                <a:extLst>
                  <a:ext uri="{0D108BD9-81ED-4DB2-BD59-A6C34878D82A}">
                    <a16:rowId xmlns:a16="http://schemas.microsoft.com/office/drawing/2014/main" val="2655141620"/>
                  </a:ext>
                </a:extLst>
              </a:tr>
              <a:tr h="297007">
                <a:tc>
                  <a:txBody>
                    <a:bodyPr/>
                    <a:lstStyle/>
                    <a:p>
                      <a:r>
                        <a:rPr lang="en-US" sz="950" dirty="0">
                          <a:latin typeface="Manrope"/>
                        </a:rPr>
                        <a:t>Warehouse and ancillary areas</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dirty="0">
                          <a:latin typeface="Manrope"/>
                        </a:rPr>
                        <a:t>66.85</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dirty="0">
                          <a:latin typeface="Manrope"/>
                        </a:rPr>
                        <a:t>719</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3006071"/>
                  </a:ext>
                </a:extLst>
              </a:tr>
              <a:tr h="297007">
                <a:tc>
                  <a:txBody>
                    <a:bodyPr/>
                    <a:lstStyle/>
                    <a:p>
                      <a:r>
                        <a:rPr lang="en-US" sz="950" dirty="0">
                          <a:latin typeface="Manrope"/>
                        </a:rPr>
                        <a:t>First floor mezzanine</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E6E3DB"/>
                    </a:solidFill>
                  </a:tcPr>
                </a:tc>
                <a:tc>
                  <a:txBody>
                    <a:bodyPr/>
                    <a:lstStyle/>
                    <a:p>
                      <a:r>
                        <a:rPr lang="en-US" sz="950" dirty="0">
                          <a:latin typeface="Manrope"/>
                        </a:rPr>
                        <a:t>66.85</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E6E3DB"/>
                    </a:solidFill>
                  </a:tcPr>
                </a:tc>
                <a:tc>
                  <a:txBody>
                    <a:bodyPr/>
                    <a:lstStyle/>
                    <a:p>
                      <a:r>
                        <a:rPr lang="en-US" sz="950" dirty="0">
                          <a:latin typeface="Manrope"/>
                        </a:rPr>
                        <a:t>719</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E6E3DB"/>
                    </a:solidFill>
                  </a:tcPr>
                </a:tc>
                <a:extLst>
                  <a:ext uri="{0D108BD9-81ED-4DB2-BD59-A6C34878D82A}">
                    <a16:rowId xmlns:a16="http://schemas.microsoft.com/office/drawing/2014/main" val="651939686"/>
                  </a:ext>
                </a:extLst>
              </a:tr>
              <a:tr h="297007">
                <a:tc>
                  <a:txBody>
                    <a:bodyPr/>
                    <a:lstStyle/>
                    <a:p>
                      <a:r>
                        <a:rPr lang="en-US" sz="950" b="1">
                          <a:latin typeface="Manrope"/>
                        </a:rPr>
                        <a:t>Total</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b="1" dirty="0">
                          <a:latin typeface="Manrope"/>
                        </a:rPr>
                        <a:t>133.70</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b="1" dirty="0">
                          <a:latin typeface="Manrope"/>
                        </a:rPr>
                        <a:t>1,438</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208112"/>
                  </a:ext>
                </a:extLst>
              </a:tr>
            </a:tbl>
          </a:graphicData>
        </a:graphic>
      </p:graphicFrame>
      <p:graphicFrame>
        <p:nvGraphicFramePr>
          <p:cNvPr id="5" name="Table 4">
            <a:extLst>
              <a:ext uri="{FF2B5EF4-FFF2-40B4-BE49-F238E27FC236}">
                <a16:creationId xmlns:a16="http://schemas.microsoft.com/office/drawing/2014/main" id="{33635EC8-CF88-68FA-892F-E972F0F2F877}"/>
              </a:ext>
            </a:extLst>
          </p:cNvPr>
          <p:cNvGraphicFramePr>
            <a:graphicFrameLocks noGrp="1"/>
          </p:cNvGraphicFramePr>
          <p:nvPr>
            <p:extLst>
              <p:ext uri="{D42A27DB-BD31-4B8C-83A1-F6EECF244321}">
                <p14:modId xmlns:p14="http://schemas.microsoft.com/office/powerpoint/2010/main" val="2647250111"/>
              </p:ext>
            </p:extLst>
          </p:nvPr>
        </p:nvGraphicFramePr>
        <p:xfrm>
          <a:off x="1283415" y="4811780"/>
          <a:ext cx="4279570" cy="1257674"/>
        </p:xfrm>
        <a:graphic>
          <a:graphicData uri="http://schemas.openxmlformats.org/drawingml/2006/table">
            <a:tbl>
              <a:tblPr firstRow="1" bandRow="1">
                <a:tableStyleId>{5C22544A-7EE6-4342-B048-85BDC9FD1C3A}</a:tableStyleId>
              </a:tblPr>
              <a:tblGrid>
                <a:gridCol w="2829038">
                  <a:extLst>
                    <a:ext uri="{9D8B030D-6E8A-4147-A177-3AD203B41FA5}">
                      <a16:colId xmlns:a16="http://schemas.microsoft.com/office/drawing/2014/main" val="2917025534"/>
                    </a:ext>
                  </a:extLst>
                </a:gridCol>
                <a:gridCol w="729023">
                  <a:extLst>
                    <a:ext uri="{9D8B030D-6E8A-4147-A177-3AD203B41FA5}">
                      <a16:colId xmlns:a16="http://schemas.microsoft.com/office/drawing/2014/main" val="137017084"/>
                    </a:ext>
                  </a:extLst>
                </a:gridCol>
                <a:gridCol w="721509">
                  <a:extLst>
                    <a:ext uri="{9D8B030D-6E8A-4147-A177-3AD203B41FA5}">
                      <a16:colId xmlns:a16="http://schemas.microsoft.com/office/drawing/2014/main" val="3594506860"/>
                    </a:ext>
                  </a:extLst>
                </a:gridCol>
              </a:tblGrid>
              <a:tr h="278252">
                <a:tc>
                  <a:txBody>
                    <a:bodyPr/>
                    <a:lstStyle/>
                    <a:p>
                      <a:r>
                        <a:rPr lang="en-US" sz="950" b="0" i="0" dirty="0">
                          <a:latin typeface="Manrope Medium" pitchFamily="2" charset="0"/>
                        </a:rPr>
                        <a:t>Unit 3</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F26647"/>
                    </a:solidFill>
                  </a:tcPr>
                </a:tc>
                <a:tc>
                  <a:txBody>
                    <a:bodyPr/>
                    <a:lstStyle/>
                    <a:p>
                      <a:r>
                        <a:rPr lang="en-US" sz="950" b="0" i="0">
                          <a:latin typeface="Manrope Medium" pitchFamily="2" charset="0"/>
                        </a:rPr>
                        <a:t>Sq m</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F26647"/>
                    </a:solidFill>
                  </a:tcPr>
                </a:tc>
                <a:tc>
                  <a:txBody>
                    <a:bodyPr/>
                    <a:lstStyle/>
                    <a:p>
                      <a:r>
                        <a:rPr lang="en-US" sz="950" b="0" i="0">
                          <a:latin typeface="Manrope Medium" pitchFamily="2" charset="0"/>
                        </a:rPr>
                        <a:t>Sq ft</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F26647"/>
                    </a:solidFill>
                  </a:tcPr>
                </a:tc>
                <a:extLst>
                  <a:ext uri="{0D108BD9-81ED-4DB2-BD59-A6C34878D82A}">
                    <a16:rowId xmlns:a16="http://schemas.microsoft.com/office/drawing/2014/main" val="2655141620"/>
                  </a:ext>
                </a:extLst>
              </a:tr>
              <a:tr h="326474">
                <a:tc>
                  <a:txBody>
                    <a:bodyPr/>
                    <a:lstStyle/>
                    <a:p>
                      <a:r>
                        <a:rPr lang="en-US" sz="950" dirty="0">
                          <a:latin typeface="Manrope"/>
                        </a:rPr>
                        <a:t>Warehouse and ancillary areas</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dirty="0">
                          <a:latin typeface="Manrope"/>
                        </a:rPr>
                        <a:t>66.49</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dirty="0">
                          <a:latin typeface="Manrope"/>
                        </a:rPr>
                        <a:t>715</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3006071"/>
                  </a:ext>
                </a:extLst>
              </a:tr>
              <a:tr h="326474">
                <a:tc>
                  <a:txBody>
                    <a:bodyPr/>
                    <a:lstStyle/>
                    <a:p>
                      <a:r>
                        <a:rPr lang="en-US" sz="950" dirty="0">
                          <a:latin typeface="Manrope"/>
                        </a:rPr>
                        <a:t>First floor mezzanine</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E6E3DB"/>
                    </a:solidFill>
                  </a:tcPr>
                </a:tc>
                <a:tc>
                  <a:txBody>
                    <a:bodyPr/>
                    <a:lstStyle/>
                    <a:p>
                      <a:r>
                        <a:rPr lang="en-US" sz="950" dirty="0">
                          <a:latin typeface="Manrope"/>
                        </a:rPr>
                        <a:t>66.49</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E6E3DB"/>
                    </a:solidFill>
                  </a:tcPr>
                </a:tc>
                <a:tc>
                  <a:txBody>
                    <a:bodyPr/>
                    <a:lstStyle/>
                    <a:p>
                      <a:r>
                        <a:rPr lang="en-US" sz="950" dirty="0">
                          <a:latin typeface="Manrope"/>
                        </a:rPr>
                        <a:t>715</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solidFill>
                      <a:srgbClr val="E6E3DB"/>
                    </a:solidFill>
                  </a:tcPr>
                </a:tc>
                <a:extLst>
                  <a:ext uri="{0D108BD9-81ED-4DB2-BD59-A6C34878D82A}">
                    <a16:rowId xmlns:a16="http://schemas.microsoft.com/office/drawing/2014/main" val="651939686"/>
                  </a:ext>
                </a:extLst>
              </a:tr>
              <a:tr h="326474">
                <a:tc>
                  <a:txBody>
                    <a:bodyPr/>
                    <a:lstStyle/>
                    <a:p>
                      <a:r>
                        <a:rPr lang="en-US" sz="950" b="1">
                          <a:latin typeface="Manrope"/>
                        </a:rPr>
                        <a:t>Total</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b="1" dirty="0">
                          <a:latin typeface="Manrope"/>
                        </a:rPr>
                        <a:t>132.98</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50" b="1" dirty="0">
                          <a:latin typeface="Manrope"/>
                        </a:rPr>
                        <a:t>1,430</a:t>
                      </a:r>
                    </a:p>
                  </a:txBody>
                  <a:tcPr anchor="ctr">
                    <a:lnL w="28575" cap="flat" cmpd="sng" algn="ctr">
                      <a:solidFill>
                        <a:srgbClr val="F7F7ED"/>
                      </a:solidFill>
                      <a:prstDash val="solid"/>
                      <a:round/>
                      <a:headEnd type="none" w="med" len="med"/>
                      <a:tailEnd type="none" w="med" len="med"/>
                    </a:lnL>
                    <a:lnR w="28575" cap="flat" cmpd="sng" algn="ctr">
                      <a:solidFill>
                        <a:srgbClr val="F7F7ED"/>
                      </a:solidFill>
                      <a:prstDash val="solid"/>
                      <a:round/>
                      <a:headEnd type="none" w="med" len="med"/>
                      <a:tailEnd type="none" w="med" len="med"/>
                    </a:lnR>
                    <a:lnT w="28575" cap="flat" cmpd="sng" algn="ctr">
                      <a:solidFill>
                        <a:srgbClr val="F7F7ED"/>
                      </a:solidFill>
                      <a:prstDash val="solid"/>
                      <a:round/>
                      <a:headEnd type="none" w="med" len="med"/>
                      <a:tailEnd type="none" w="med" len="med"/>
                    </a:lnT>
                    <a:lnB w="28575" cap="flat" cmpd="sng" algn="ctr">
                      <a:solidFill>
                        <a:srgbClr val="F7F7E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208112"/>
                  </a:ext>
                </a:extLst>
              </a:tr>
            </a:tbl>
          </a:graphicData>
        </a:graphic>
      </p:graphicFrame>
    </p:spTree>
    <p:extLst>
      <p:ext uri="{BB962C8B-B14F-4D97-AF65-F5344CB8AC3E}">
        <p14:creationId xmlns:p14="http://schemas.microsoft.com/office/powerpoint/2010/main" val="286289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709560-5FE5-26F4-6872-B3D0E0E4B89E}"/>
              </a:ext>
            </a:extLst>
          </p:cNvPr>
          <p:cNvSpPr>
            <a:spLocks noGrp="1"/>
          </p:cNvSpPr>
          <p:nvPr>
            <p:ph type="body" sz="quarter" idx="13"/>
          </p:nvPr>
        </p:nvSpPr>
        <p:spPr>
          <a:xfrm>
            <a:off x="705179" y="333191"/>
            <a:ext cx="3685846" cy="3472104"/>
          </a:xfrm>
        </p:spPr>
        <p:txBody>
          <a:bodyPr/>
          <a:lstStyle/>
          <a:p>
            <a:r>
              <a:rPr lang="en-US" sz="1700" dirty="0"/>
              <a:t>Location</a:t>
            </a:r>
          </a:p>
          <a:p>
            <a:pPr>
              <a:lnSpc>
                <a:spcPct val="130000"/>
              </a:lnSpc>
              <a:spcBef>
                <a:spcPts val="0"/>
              </a:spcBef>
            </a:pPr>
            <a:r>
              <a:rPr lang="en-GB" sz="950" dirty="0">
                <a:solidFill>
                  <a:schemeClr val="tx1"/>
                </a:solidFill>
              </a:rPr>
              <a:t>The units are located on Shore Road, Hythe opposite Hythe Marine Park overlooking Southampton Water.</a:t>
            </a:r>
          </a:p>
          <a:p>
            <a:pPr>
              <a:lnSpc>
                <a:spcPct val="130000"/>
              </a:lnSpc>
              <a:spcBef>
                <a:spcPts val="0"/>
              </a:spcBef>
            </a:pPr>
            <a:endParaRPr lang="en-GB" sz="950" dirty="0">
              <a:solidFill>
                <a:schemeClr val="tx1"/>
              </a:solidFill>
            </a:endParaRPr>
          </a:p>
          <a:p>
            <a:pPr>
              <a:lnSpc>
                <a:spcPct val="130000"/>
              </a:lnSpc>
              <a:spcBef>
                <a:spcPts val="0"/>
              </a:spcBef>
            </a:pPr>
            <a:r>
              <a:rPr lang="en-GB" sz="1700" dirty="0"/>
              <a:t>AML</a:t>
            </a:r>
          </a:p>
          <a:p>
            <a:pPr>
              <a:lnSpc>
                <a:spcPct val="130000"/>
              </a:lnSpc>
              <a:spcBef>
                <a:spcPts val="0"/>
              </a:spcBef>
            </a:pPr>
            <a:r>
              <a:rPr lang="en-GB" sz="950" dirty="0">
                <a:solidFill>
                  <a:schemeClr val="tx1"/>
                </a:solidFill>
              </a:rPr>
              <a:t>In order to comply with Anti-Money Laundering Regulations 2017 (as amended) and the Proceeds of Crime Act 2002, Hellier Langston are required to identify all prospective purchasers and tenants.</a:t>
            </a:r>
          </a:p>
          <a:p>
            <a:pPr>
              <a:lnSpc>
                <a:spcPct val="130000"/>
              </a:lnSpc>
              <a:spcBef>
                <a:spcPts val="0"/>
              </a:spcBef>
            </a:pPr>
            <a:endParaRPr lang="en-GB" sz="950" dirty="0">
              <a:solidFill>
                <a:schemeClr val="tx1"/>
              </a:solidFill>
            </a:endParaRPr>
          </a:p>
          <a:p>
            <a:pPr>
              <a:lnSpc>
                <a:spcPct val="130000"/>
              </a:lnSpc>
              <a:spcBef>
                <a:spcPts val="0"/>
              </a:spcBef>
            </a:pPr>
            <a:r>
              <a:rPr lang="en-GB" sz="1700" dirty="0"/>
              <a:t>Code for Leasing Business Premises</a:t>
            </a:r>
          </a:p>
          <a:p>
            <a:pPr>
              <a:lnSpc>
                <a:spcPct val="130000"/>
              </a:lnSpc>
              <a:spcBef>
                <a:spcPts val="0"/>
              </a:spcBef>
            </a:pPr>
            <a:r>
              <a:rPr lang="en-GB" sz="950" dirty="0">
                <a:solidFill>
                  <a:schemeClr val="tx1"/>
                </a:solidFill>
              </a:rPr>
              <a:t>In England and Wales, the Code for Leasing Business Premises, 1st edition, strongly recommends that any party entering into a business tenancy or lease agreement takes professional advice from a surveyor or solicitor. A copy of the Code (1st edition, February 2020) can be found on the RICS website.</a:t>
            </a:r>
          </a:p>
          <a:p>
            <a:pPr>
              <a:lnSpc>
                <a:spcPct val="130000"/>
              </a:lnSpc>
              <a:spcBef>
                <a:spcPts val="0"/>
              </a:spcBef>
            </a:pPr>
            <a:endParaRPr lang="en-US" sz="1500" dirty="0"/>
          </a:p>
        </p:txBody>
      </p:sp>
      <p:pic>
        <p:nvPicPr>
          <p:cNvPr id="23" name="Picture Placeholder 18" descr="A black and orange diagonal stripes&#10;&#10;AI-generated content may be incorrect.">
            <a:extLst>
              <a:ext uri="{FF2B5EF4-FFF2-40B4-BE49-F238E27FC236}">
                <a16:creationId xmlns:a16="http://schemas.microsoft.com/office/drawing/2014/main" id="{7009F0E9-4461-D826-EA9E-FA5A21AD937D}"/>
              </a:ext>
            </a:extLst>
          </p:cNvPr>
          <p:cNvPicPr>
            <a:picLocks noChangeAspect="1"/>
          </p:cNvPicPr>
          <p:nvPr/>
        </p:nvPicPr>
        <p:blipFill>
          <a:blip r:embed="rId2"/>
          <a:srcRect l="2536" r="2536"/>
          <a:stretch>
            <a:fillRect/>
          </a:stretch>
        </p:blipFill>
        <p:spPr>
          <a:xfrm>
            <a:off x="9856034" y="5899490"/>
            <a:ext cx="835779" cy="853580"/>
          </a:xfrm>
          <a:prstGeom prst="rect">
            <a:avLst/>
          </a:prstGeom>
        </p:spPr>
      </p:pic>
      <p:pic>
        <p:nvPicPr>
          <p:cNvPr id="9" name="Picture 8">
            <a:extLst>
              <a:ext uri="{FF2B5EF4-FFF2-40B4-BE49-F238E27FC236}">
                <a16:creationId xmlns:a16="http://schemas.microsoft.com/office/drawing/2014/main" id="{FD92D3D3-BC9F-3FAD-C5AA-88C9DDB91F64}"/>
              </a:ext>
            </a:extLst>
          </p:cNvPr>
          <p:cNvPicPr>
            <a:picLocks noChangeAspect="1"/>
          </p:cNvPicPr>
          <p:nvPr/>
        </p:nvPicPr>
        <p:blipFill>
          <a:blip r:embed="rId3"/>
          <a:stretch>
            <a:fillRect/>
          </a:stretch>
        </p:blipFill>
        <p:spPr>
          <a:xfrm>
            <a:off x="5237918" y="5350048"/>
            <a:ext cx="2182557" cy="755970"/>
          </a:xfrm>
          <a:prstGeom prst="rect">
            <a:avLst/>
          </a:prstGeom>
        </p:spPr>
      </p:pic>
      <p:pic>
        <p:nvPicPr>
          <p:cNvPr id="24" name="Picture 23">
            <a:extLst>
              <a:ext uri="{FF2B5EF4-FFF2-40B4-BE49-F238E27FC236}">
                <a16:creationId xmlns:a16="http://schemas.microsoft.com/office/drawing/2014/main" id="{94947E43-A437-77AF-904A-005B9053834B}"/>
              </a:ext>
            </a:extLst>
          </p:cNvPr>
          <p:cNvPicPr>
            <a:picLocks noChangeAspect="1"/>
          </p:cNvPicPr>
          <p:nvPr/>
        </p:nvPicPr>
        <p:blipFill>
          <a:blip r:embed="rId4"/>
          <a:stretch>
            <a:fillRect/>
          </a:stretch>
        </p:blipFill>
        <p:spPr>
          <a:xfrm>
            <a:off x="5237918" y="6189826"/>
            <a:ext cx="1969179" cy="755970"/>
          </a:xfrm>
          <a:prstGeom prst="rect">
            <a:avLst/>
          </a:prstGeom>
        </p:spPr>
      </p:pic>
      <p:sp>
        <p:nvSpPr>
          <p:cNvPr id="3" name="TextBox 2">
            <a:extLst>
              <a:ext uri="{FF2B5EF4-FFF2-40B4-BE49-F238E27FC236}">
                <a16:creationId xmlns:a16="http://schemas.microsoft.com/office/drawing/2014/main" id="{BCDBC1A6-304F-CAAA-29EA-66B36674036F}"/>
              </a:ext>
            </a:extLst>
          </p:cNvPr>
          <p:cNvSpPr txBox="1"/>
          <p:nvPr/>
        </p:nvSpPr>
        <p:spPr>
          <a:xfrm>
            <a:off x="5134781" y="7065818"/>
            <a:ext cx="5121046" cy="246221"/>
          </a:xfrm>
          <a:prstGeom prst="rect">
            <a:avLst/>
          </a:prstGeom>
          <a:noFill/>
        </p:spPr>
        <p:txBody>
          <a:bodyPr wrap="square" rtlCol="0">
            <a:spAutoFit/>
          </a:bodyPr>
          <a:lstStyle/>
          <a:p>
            <a:r>
              <a:rPr lang="en-GB" sz="1000">
                <a:solidFill>
                  <a:schemeClr val="bg1"/>
                </a:solidFill>
                <a:latin typeface="Manrope"/>
              </a:rPr>
              <a:t>Strictly by appointment with sole agents Hellier Langston</a:t>
            </a:r>
          </a:p>
        </p:txBody>
      </p:sp>
      <p:pic>
        <p:nvPicPr>
          <p:cNvPr id="10" name="Picture 9">
            <a:extLst>
              <a:ext uri="{FF2B5EF4-FFF2-40B4-BE49-F238E27FC236}">
                <a16:creationId xmlns:a16="http://schemas.microsoft.com/office/drawing/2014/main" id="{7C78ACBF-868F-E3C0-FA8F-9DF6EC853004}"/>
              </a:ext>
            </a:extLst>
          </p:cNvPr>
          <p:cNvPicPr>
            <a:picLocks noChangeAspect="1"/>
          </p:cNvPicPr>
          <p:nvPr/>
        </p:nvPicPr>
        <p:blipFill>
          <a:blip r:embed="rId5"/>
          <a:stretch>
            <a:fillRect/>
          </a:stretch>
        </p:blipFill>
        <p:spPr>
          <a:xfrm>
            <a:off x="9081378" y="1145512"/>
            <a:ext cx="293797" cy="440694"/>
          </a:xfrm>
          <a:prstGeom prst="rect">
            <a:avLst/>
          </a:prstGeom>
        </p:spPr>
      </p:pic>
      <p:pic>
        <p:nvPicPr>
          <p:cNvPr id="14" name="Picture 13">
            <a:extLst>
              <a:ext uri="{FF2B5EF4-FFF2-40B4-BE49-F238E27FC236}">
                <a16:creationId xmlns:a16="http://schemas.microsoft.com/office/drawing/2014/main" id="{556B1CCE-E206-2EF5-5964-01CC7BA64469}"/>
              </a:ext>
            </a:extLst>
          </p:cNvPr>
          <p:cNvPicPr>
            <a:picLocks noChangeAspect="1"/>
          </p:cNvPicPr>
          <p:nvPr/>
        </p:nvPicPr>
        <p:blipFill>
          <a:blip r:embed="rId6"/>
          <a:stretch>
            <a:fillRect/>
          </a:stretch>
        </p:blipFill>
        <p:spPr>
          <a:xfrm>
            <a:off x="5771455" y="1586206"/>
            <a:ext cx="309018" cy="444213"/>
          </a:xfrm>
          <a:prstGeom prst="rect">
            <a:avLst/>
          </a:prstGeom>
        </p:spPr>
      </p:pic>
      <p:pic>
        <p:nvPicPr>
          <p:cNvPr id="11" name="Picture Placeholder 10">
            <a:extLst>
              <a:ext uri="{FF2B5EF4-FFF2-40B4-BE49-F238E27FC236}">
                <a16:creationId xmlns:a16="http://schemas.microsoft.com/office/drawing/2014/main" id="{05763B54-A1CA-49CA-7C74-7ECC93F53E5B}"/>
              </a:ext>
            </a:extLst>
          </p:cNvPr>
          <p:cNvPicPr>
            <a:picLocks noGrp="1" noChangeAspect="1"/>
          </p:cNvPicPr>
          <p:nvPr>
            <p:ph type="pic" sz="quarter" idx="19"/>
          </p:nvPr>
        </p:nvPicPr>
        <p:blipFill>
          <a:blip r:embed="rId7"/>
          <a:srcRect l="4601" r="4601"/>
          <a:stretch>
            <a:fillRect/>
          </a:stretch>
        </p:blipFill>
        <p:spPr>
          <a:xfrm>
            <a:off x="4587875" y="333375"/>
            <a:ext cx="2582863" cy="2781300"/>
          </a:xfrm>
          <a:prstGeom prst="rect">
            <a:avLst/>
          </a:prstGeom>
        </p:spPr>
      </p:pic>
      <p:pic>
        <p:nvPicPr>
          <p:cNvPr id="8" name="Picture Placeholder 7">
            <a:extLst>
              <a:ext uri="{FF2B5EF4-FFF2-40B4-BE49-F238E27FC236}">
                <a16:creationId xmlns:a16="http://schemas.microsoft.com/office/drawing/2014/main" id="{0D2E37F4-569C-9E2B-D9F3-86B7585C5B37}"/>
              </a:ext>
            </a:extLst>
          </p:cNvPr>
          <p:cNvPicPr>
            <a:picLocks noGrp="1" noChangeAspect="1"/>
          </p:cNvPicPr>
          <p:nvPr>
            <p:ph type="pic" sz="quarter" idx="33"/>
          </p:nvPr>
        </p:nvPicPr>
        <p:blipFill>
          <a:blip r:embed="rId8"/>
          <a:srcRect l="7135" r="7135"/>
          <a:stretch>
            <a:fillRect/>
          </a:stretch>
        </p:blipFill>
        <p:spPr>
          <a:xfrm>
            <a:off x="7367588" y="333375"/>
            <a:ext cx="2582862" cy="2781300"/>
          </a:xfrm>
          <a:prstGeom prst="rect">
            <a:avLst/>
          </a:prstGeom>
        </p:spPr>
      </p:pic>
      <p:pic>
        <p:nvPicPr>
          <p:cNvPr id="16" name="Picture 15">
            <a:extLst>
              <a:ext uri="{FF2B5EF4-FFF2-40B4-BE49-F238E27FC236}">
                <a16:creationId xmlns:a16="http://schemas.microsoft.com/office/drawing/2014/main" id="{CB5098AC-4515-BB1D-664F-4C6B37A34470}"/>
              </a:ext>
            </a:extLst>
          </p:cNvPr>
          <p:cNvPicPr>
            <a:picLocks noChangeAspect="1"/>
          </p:cNvPicPr>
          <p:nvPr/>
        </p:nvPicPr>
        <p:blipFill>
          <a:blip r:embed="rId9"/>
          <a:stretch>
            <a:fillRect/>
          </a:stretch>
        </p:blipFill>
        <p:spPr>
          <a:xfrm flipH="1">
            <a:off x="8964892" y="1972296"/>
            <a:ext cx="232971" cy="281731"/>
          </a:xfrm>
          <a:prstGeom prst="rect">
            <a:avLst/>
          </a:prstGeom>
        </p:spPr>
      </p:pic>
      <p:pic>
        <p:nvPicPr>
          <p:cNvPr id="15" name="Picture 14">
            <a:extLst>
              <a:ext uri="{FF2B5EF4-FFF2-40B4-BE49-F238E27FC236}">
                <a16:creationId xmlns:a16="http://schemas.microsoft.com/office/drawing/2014/main" id="{352C6D20-5BE8-A7A1-C305-05F9F110FE8F}"/>
              </a:ext>
            </a:extLst>
          </p:cNvPr>
          <p:cNvPicPr>
            <a:picLocks noChangeAspect="1"/>
          </p:cNvPicPr>
          <p:nvPr/>
        </p:nvPicPr>
        <p:blipFill>
          <a:blip r:embed="rId9"/>
          <a:stretch>
            <a:fillRect/>
          </a:stretch>
        </p:blipFill>
        <p:spPr>
          <a:xfrm flipH="1">
            <a:off x="6446028" y="1000527"/>
            <a:ext cx="214873" cy="289969"/>
          </a:xfrm>
          <a:prstGeom prst="rect">
            <a:avLst/>
          </a:prstGeom>
        </p:spPr>
      </p:pic>
      <p:pic>
        <p:nvPicPr>
          <p:cNvPr id="26" name="Picture Placeholder 25">
            <a:extLst>
              <a:ext uri="{FF2B5EF4-FFF2-40B4-BE49-F238E27FC236}">
                <a16:creationId xmlns:a16="http://schemas.microsoft.com/office/drawing/2014/main" id="{553DB416-9AC0-01D9-E587-C24120F1118D}"/>
              </a:ext>
            </a:extLst>
          </p:cNvPr>
          <p:cNvPicPr>
            <a:picLocks noGrp="1" noChangeAspect="1"/>
          </p:cNvPicPr>
          <p:nvPr>
            <p:ph type="pic" sz="quarter" idx="25"/>
          </p:nvPr>
        </p:nvPicPr>
        <p:blipFill>
          <a:blip r:embed="rId10"/>
          <a:srcRect l="21684" r="21684"/>
          <a:stretch>
            <a:fillRect/>
          </a:stretch>
        </p:blipFill>
        <p:spPr/>
      </p:pic>
    </p:spTree>
    <p:extLst>
      <p:ext uri="{BB962C8B-B14F-4D97-AF65-F5344CB8AC3E}">
        <p14:creationId xmlns:p14="http://schemas.microsoft.com/office/powerpoint/2010/main" val="1074664467"/>
      </p:ext>
    </p:extLst>
  </p:cSld>
  <p:clrMapOvr>
    <a:masterClrMapping/>
  </p:clrMapOvr>
</p:sld>
</file>

<file path=ppt/theme/theme1.xml><?xml version="1.0" encoding="utf-8"?>
<a:theme xmlns:a="http://schemas.openxmlformats.org/drawingml/2006/main" name="Hellier Langston">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BACF70CB424D408A8305B095554640" ma:contentTypeVersion="18" ma:contentTypeDescription="Create a new document." ma:contentTypeScope="" ma:versionID="057d7f9eeb5b720ac236feeff838f1a8">
  <xsd:schema xmlns:xsd="http://www.w3.org/2001/XMLSchema" xmlns:xs="http://www.w3.org/2001/XMLSchema" xmlns:p="http://schemas.microsoft.com/office/2006/metadata/properties" xmlns:ns2="1b3a54a5-b1d0-445e-adb7-62ac35457f80" xmlns:ns3="48526928-cd78-445f-91ce-0dc307580400" targetNamespace="http://schemas.microsoft.com/office/2006/metadata/properties" ma:root="true" ma:fieldsID="76c6da5c7ba001246cc3ce65a79976ac" ns2:_="" ns3:_="">
    <xsd:import namespace="1b3a54a5-b1d0-445e-adb7-62ac35457f80"/>
    <xsd:import namespace="48526928-cd78-445f-91ce-0dc3075804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3a54a5-b1d0-445e-adb7-62ac35457f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346835-20d8-479b-9243-d31498948a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526928-cd78-445f-91ce-0dc30758040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06b313-457c-46ef-b510-b33a8f8c7d2c}" ma:internalName="TaxCatchAll" ma:showField="CatchAllData" ma:web="48526928-cd78-445f-91ce-0dc3075804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3a54a5-b1d0-445e-adb7-62ac35457f80">
      <Terms xmlns="http://schemas.microsoft.com/office/infopath/2007/PartnerControls"/>
    </lcf76f155ced4ddcb4097134ff3c332f>
    <TaxCatchAll xmlns="48526928-cd78-445f-91ce-0dc307580400" xsi:nil="true"/>
  </documentManagement>
</p:properties>
</file>

<file path=customXml/itemProps1.xml><?xml version="1.0" encoding="utf-8"?>
<ds:datastoreItem xmlns:ds="http://schemas.openxmlformats.org/officeDocument/2006/customXml" ds:itemID="{E27A4913-9B21-4AC4-B183-B45EE23637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3a54a5-b1d0-445e-adb7-62ac35457f80"/>
    <ds:schemaRef ds:uri="48526928-cd78-445f-91ce-0dc3075804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05676B-D9DC-4CEB-9AEC-A500E5F90D3A}">
  <ds:schemaRefs>
    <ds:schemaRef ds:uri="http://schemas.microsoft.com/sharepoint/v3/contenttype/forms"/>
  </ds:schemaRefs>
</ds:datastoreItem>
</file>

<file path=customXml/itemProps3.xml><?xml version="1.0" encoding="utf-8"?>
<ds:datastoreItem xmlns:ds="http://schemas.openxmlformats.org/officeDocument/2006/customXml" ds:itemID="{9970C3A5-7D65-4373-B65C-9A19762BD30A}">
  <ds:schemaRefs>
    <ds:schemaRef ds:uri="1b3a54a5-b1d0-445e-adb7-62ac35457f80"/>
    <ds:schemaRef ds:uri="48526928-cd78-445f-91ce-0dc3075804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116</TotalTime>
  <Words>616</Words>
  <Application>Microsoft Office PowerPoint</Application>
  <PresentationFormat>Custom</PresentationFormat>
  <Paragraphs>103</Paragraphs>
  <Slides>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Aptos</vt:lpstr>
      <vt:lpstr>Arial</vt:lpstr>
      <vt:lpstr>Manrope</vt:lpstr>
      <vt:lpstr>Manrope Medium</vt:lpstr>
      <vt:lpstr>Manrope SemiBold</vt:lpstr>
      <vt:lpstr>System Font Regular</vt:lpstr>
      <vt:lpstr>Wingdings</vt:lpstr>
      <vt:lpstr>Hellier Langston</vt:lpstr>
      <vt:lpstr>PowerPoint Presentation</vt:lpstr>
      <vt:lpstr>3 New Build Industrial/ Warehouse Units </vt:lpstr>
      <vt:lpstr>PowerPoint Presentation</vt:lpstr>
      <vt:lpstr>3 New Build Industrial/ Warehouse Units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Skelton</dc:creator>
  <cp:lastModifiedBy>Simone Oliveira</cp:lastModifiedBy>
  <cp:revision>2</cp:revision>
  <cp:lastPrinted>2025-10-23T11:02:48Z</cp:lastPrinted>
  <dcterms:created xsi:type="dcterms:W3CDTF">2025-10-08T10:10:35Z</dcterms:created>
  <dcterms:modified xsi:type="dcterms:W3CDTF">2026-06-22T09:57:01Z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0x01010070BACF70CB424D408A8305B095554640</vt:lpwstr>
  </property>
</Properties>
</file>