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59" r:id="rId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8" d="100"/>
          <a:sy n="98" d="100"/>
        </p:scale>
        <p:origin x="84"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FA60-0465-31D3-7D1C-CC732A9C5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5F4F10-8151-A317-BFEF-ED1C47BB1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79C34C-FB73-0A30-397A-AB53EE8D1EB7}"/>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32F4577F-554A-B3B2-3B0E-0EFA05BEE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2B83A-62E2-AF52-9679-0DEF9CFD770C}"/>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99003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196D-2A65-B102-5400-82BFDAC4D8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F7D7D2-01A8-1663-A2F9-3656739858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6CF3D-DB0B-D58B-5B82-03B7F7805971}"/>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FC7C31C9-9C49-E89C-AB09-4B5567C22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0F5B-9E3E-C5EB-D03C-79302A4338ED}"/>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343222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3799E-3D89-D856-69B1-168D832046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F1DC02-CF2C-719D-02A6-923A380AB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01E7DE-4A4E-E4CD-F33B-8B2BB4C63D6A}"/>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4694AAC1-38C6-5A61-27ED-930578883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618EB-4999-32D4-357C-AD6050E14FC0}"/>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415508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82BB-50BE-FD5A-A8D6-400599C6B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FFEEB7-3A26-13D5-A9DA-93C84D246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70571F-5C03-E04A-0509-9D13AA184CD9}"/>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423D48DC-212E-9C6F-5E26-8A2B47F37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02AFF-D7A4-BC85-4BB1-DAC524AF494D}"/>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269494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9A98-553E-B0AC-3097-E1C2AB55B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026E31-82DF-9CB1-871E-D3ABEE699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1F8D8-BBA1-7311-3FD9-D1883A0BBA66}"/>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B63A3805-1DA1-3F98-E674-696433FEC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7D88E6-8E74-87AA-ECA5-1B8C3634AF2F}"/>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20375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1406-0CC8-FD01-0E40-468F251FEC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3A413-95DB-BD42-A1AB-FEBCD19D8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CF6047-CECE-3A3A-F8BC-12D110571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DC1EB0-3D29-AA9D-A31C-867621B4F47A}"/>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6" name="Footer Placeholder 5">
            <a:extLst>
              <a:ext uri="{FF2B5EF4-FFF2-40B4-BE49-F238E27FC236}">
                <a16:creationId xmlns:a16="http://schemas.microsoft.com/office/drawing/2014/main" id="{21458341-146F-E4FD-D4A8-A20AADB60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00BC40-E26E-4F2B-4B76-575DEF510A5C}"/>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179692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A239-FA64-0817-EA79-FE69FC0277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A20051-2A53-E4D9-681E-4C56A0511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7F3A20-1F09-480C-22E7-B1E41206D0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C6C1C5-9840-CB33-0D33-2E69C414D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07963-2E76-A2E1-A05D-47ACA557B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1AC00-AEDE-6991-7D6A-3EC32E122DFD}"/>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8" name="Footer Placeholder 7">
            <a:extLst>
              <a:ext uri="{FF2B5EF4-FFF2-40B4-BE49-F238E27FC236}">
                <a16:creationId xmlns:a16="http://schemas.microsoft.com/office/drawing/2014/main" id="{D3238B98-83F9-32D0-25A7-AE8701E830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0D5823-794C-BA76-33B8-901D720F1919}"/>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241544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FC22-7993-4C87-C16A-978C59467B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2DBEC9-20C4-6F36-FA3A-845A6C3F7F75}"/>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4" name="Footer Placeholder 3">
            <a:extLst>
              <a:ext uri="{FF2B5EF4-FFF2-40B4-BE49-F238E27FC236}">
                <a16:creationId xmlns:a16="http://schemas.microsoft.com/office/drawing/2014/main" id="{6A5AC3E8-905E-8426-F7A5-77AC39485E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FBEC79-3808-C174-2787-269D9BB28B8C}"/>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24264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BBE2B-518A-EA33-0AA9-B3A20140E291}"/>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3" name="Footer Placeholder 2">
            <a:extLst>
              <a:ext uri="{FF2B5EF4-FFF2-40B4-BE49-F238E27FC236}">
                <a16:creationId xmlns:a16="http://schemas.microsoft.com/office/drawing/2014/main" id="{66BB612B-0ED2-6AC4-5F98-ECE44327C2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F3FDF0-F685-FC2B-9CCF-9A85F8E85BD8}"/>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106176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7FDD-8EE2-8DD8-9DBD-988405394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DECA2D-BACA-D820-F06D-550F8FCCD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35B5E-020B-40AD-DBA9-0B0A4868E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498E6-F84B-495D-8621-970BDC288F33}"/>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6" name="Footer Placeholder 5">
            <a:extLst>
              <a:ext uri="{FF2B5EF4-FFF2-40B4-BE49-F238E27FC236}">
                <a16:creationId xmlns:a16="http://schemas.microsoft.com/office/drawing/2014/main" id="{B4D21078-5F1C-DCFE-FD5F-F9EEDE8085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7EE33-B457-2A04-5413-3FEE60A5790D}"/>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366790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2772-E7C7-D452-EA88-4C3EC80B2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7DCC44-AC8E-8EAD-1900-A529C7056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BE37BF-1CA1-0270-1CE0-62943D39E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F76C4-2A7D-60F6-F159-D2A980E186DA}"/>
              </a:ext>
            </a:extLst>
          </p:cNvPr>
          <p:cNvSpPr>
            <a:spLocks noGrp="1"/>
          </p:cNvSpPr>
          <p:nvPr>
            <p:ph type="dt" sz="half" idx="10"/>
          </p:nvPr>
        </p:nvSpPr>
        <p:spPr/>
        <p:txBody>
          <a:bodyPr/>
          <a:lstStyle/>
          <a:p>
            <a:fld id="{B7694739-3EB9-4F6B-A16C-FAF750FCE483}" type="datetimeFigureOut">
              <a:rPr lang="en-GB" smtClean="0"/>
              <a:t>07/08/2025</a:t>
            </a:fld>
            <a:endParaRPr lang="en-GB"/>
          </a:p>
        </p:txBody>
      </p:sp>
      <p:sp>
        <p:nvSpPr>
          <p:cNvPr id="6" name="Footer Placeholder 5">
            <a:extLst>
              <a:ext uri="{FF2B5EF4-FFF2-40B4-BE49-F238E27FC236}">
                <a16:creationId xmlns:a16="http://schemas.microsoft.com/office/drawing/2014/main" id="{8939CB80-0A83-CB14-309B-FE93C2404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8A26A2-DAAB-02C4-EF21-7E248C99B8CA}"/>
              </a:ext>
            </a:extLst>
          </p:cNvPr>
          <p:cNvSpPr>
            <a:spLocks noGrp="1"/>
          </p:cNvSpPr>
          <p:nvPr>
            <p:ph type="sldNum" sz="quarter" idx="12"/>
          </p:nvPr>
        </p:nvSpPr>
        <p:spPr/>
        <p:txBody>
          <a:bodyPr/>
          <a:lstStyle/>
          <a:p>
            <a:fld id="{18508A05-53BD-41B9-8E7A-CD0CD54FBECC}" type="slidenum">
              <a:rPr lang="en-GB" smtClean="0"/>
              <a:t>‹#›</a:t>
            </a:fld>
            <a:endParaRPr lang="en-GB"/>
          </a:p>
        </p:txBody>
      </p:sp>
    </p:spTree>
    <p:extLst>
      <p:ext uri="{BB962C8B-B14F-4D97-AF65-F5344CB8AC3E}">
        <p14:creationId xmlns:p14="http://schemas.microsoft.com/office/powerpoint/2010/main" val="20538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0D52D7-2573-25BA-137A-71BDAE818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94C0BB-36C9-15C6-2AD0-931766E25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D3D93-0AEE-6983-E986-C0374E19D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94739-3EB9-4F6B-A16C-FAF750FCE483}" type="datetimeFigureOut">
              <a:rPr lang="en-GB" smtClean="0"/>
              <a:t>07/08/2025</a:t>
            </a:fld>
            <a:endParaRPr lang="en-GB"/>
          </a:p>
        </p:txBody>
      </p:sp>
      <p:sp>
        <p:nvSpPr>
          <p:cNvPr id="5" name="Footer Placeholder 4">
            <a:extLst>
              <a:ext uri="{FF2B5EF4-FFF2-40B4-BE49-F238E27FC236}">
                <a16:creationId xmlns:a16="http://schemas.microsoft.com/office/drawing/2014/main" id="{E9B1E1DF-9D85-2258-A52F-AE8ADDB26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2AB8D-AB1F-B2D1-B041-39FF73DAC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8A05-53BD-41B9-8E7A-CD0CD54FBECC}" type="slidenum">
              <a:rPr lang="en-GB" smtClean="0"/>
              <a:t>‹#›</a:t>
            </a:fld>
            <a:endParaRPr lang="en-GB"/>
          </a:p>
        </p:txBody>
      </p:sp>
    </p:spTree>
    <p:extLst>
      <p:ext uri="{BB962C8B-B14F-4D97-AF65-F5344CB8AC3E}">
        <p14:creationId xmlns:p14="http://schemas.microsoft.com/office/powerpoint/2010/main" val="28307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Jonathan.blood@wareingandcompany.co.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wareingandcompany.co.uk/"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uildings in a city&#10;&#10;AI-generated content may be incorrect.">
            <a:extLst>
              <a:ext uri="{FF2B5EF4-FFF2-40B4-BE49-F238E27FC236}">
                <a16:creationId xmlns:a16="http://schemas.microsoft.com/office/drawing/2014/main" id="{1798C7A3-A6D4-9698-987E-967941BDF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586424" cy="5724283"/>
          </a:xfrm>
          <a:prstGeom prst="rect">
            <a:avLst/>
          </a:prstGeom>
        </p:spPr>
      </p:pic>
      <p:sp>
        <p:nvSpPr>
          <p:cNvPr id="24" name="Rectangle 23">
            <a:extLst>
              <a:ext uri="{FF2B5EF4-FFF2-40B4-BE49-F238E27FC236}">
                <a16:creationId xmlns:a16="http://schemas.microsoft.com/office/drawing/2014/main" id="{D3F4AF66-3ED8-05D9-A577-82A6D2058E92}"/>
              </a:ext>
            </a:extLst>
          </p:cNvPr>
          <p:cNvSpPr/>
          <p:nvPr/>
        </p:nvSpPr>
        <p:spPr>
          <a:xfrm>
            <a:off x="8586423" y="-1"/>
            <a:ext cx="3605577" cy="992459"/>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55517AF-9D4D-983A-041F-4C86EB5D9B53}"/>
              </a:ext>
            </a:extLst>
          </p:cNvPr>
          <p:cNvSpPr/>
          <p:nvPr/>
        </p:nvSpPr>
        <p:spPr>
          <a:xfrm>
            <a:off x="-1" y="5706000"/>
            <a:ext cx="12191999"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icon&#10;&#10;Description automatically generated">
            <a:extLst>
              <a:ext uri="{FF2B5EF4-FFF2-40B4-BE49-F238E27FC236}">
                <a16:creationId xmlns:a16="http://schemas.microsoft.com/office/drawing/2014/main" id="{3F98EEA0-2B5A-0D55-187E-D80BB0A2CC77}"/>
              </a:ext>
            </a:extLst>
          </p:cNvPr>
          <p:cNvPicPr>
            <a:picLocks noChangeAspect="1"/>
          </p:cNvPicPr>
          <p:nvPr/>
        </p:nvPicPr>
        <p:blipFill>
          <a:blip r:embed="rId3"/>
          <a:stretch>
            <a:fillRect/>
          </a:stretch>
        </p:blipFill>
        <p:spPr>
          <a:xfrm>
            <a:off x="299479" y="5941173"/>
            <a:ext cx="2518333" cy="681654"/>
          </a:xfrm>
          <a:prstGeom prst="rect">
            <a:avLst/>
          </a:prstGeom>
        </p:spPr>
      </p:pic>
      <p:sp>
        <p:nvSpPr>
          <p:cNvPr id="20" name="TextBox 19">
            <a:extLst>
              <a:ext uri="{FF2B5EF4-FFF2-40B4-BE49-F238E27FC236}">
                <a16:creationId xmlns:a16="http://schemas.microsoft.com/office/drawing/2014/main" id="{94A53F8A-5F6C-CA23-6B08-5E853559D2C2}"/>
              </a:ext>
            </a:extLst>
          </p:cNvPr>
          <p:cNvSpPr txBox="1"/>
          <p:nvPr/>
        </p:nvSpPr>
        <p:spPr>
          <a:xfrm>
            <a:off x="9307444" y="173062"/>
            <a:ext cx="2264066"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TO LET    </a:t>
            </a:r>
            <a:endParaRPr lang="en-GB" sz="36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D7FA47A-909A-C8EE-B6FB-167FBA95F2C1}"/>
              </a:ext>
            </a:extLst>
          </p:cNvPr>
          <p:cNvSpPr txBox="1"/>
          <p:nvPr/>
        </p:nvSpPr>
        <p:spPr>
          <a:xfrm>
            <a:off x="9043638" y="1092174"/>
            <a:ext cx="3148362" cy="584775"/>
          </a:xfrm>
          <a:prstGeom prst="rect">
            <a:avLst/>
          </a:prstGeom>
          <a:noFill/>
        </p:spPr>
        <p:txBody>
          <a:bodyPr wrap="square">
            <a:spAutoFit/>
          </a:bodyPr>
          <a:lstStyle/>
          <a:p>
            <a:pPr algn="ctr"/>
            <a:r>
              <a:rPr lang="en-GB" sz="2000" b="1" dirty="0">
                <a:solidFill>
                  <a:srgbClr val="42A1FF"/>
                </a:solidFill>
                <a:latin typeface="Arial" panose="020B0604020202020204" pitchFamily="34" charset="0"/>
                <a:cs typeface="Arial" panose="020B0604020202020204" pitchFamily="34" charset="0"/>
              </a:rPr>
              <a:t>Units 6 &amp; 7 Cape Road </a:t>
            </a:r>
            <a:r>
              <a:rPr lang="en-GB" sz="2000" b="1" dirty="0">
                <a:latin typeface="Arial" panose="020B0604020202020204" pitchFamily="34" charset="0"/>
                <a:cs typeface="Arial" panose="020B0604020202020204" pitchFamily="34" charset="0"/>
              </a:rPr>
              <a:t> </a:t>
            </a:r>
          </a:p>
          <a:p>
            <a:pPr algn="ctr"/>
            <a:r>
              <a:rPr lang="en-GB" sz="1200" dirty="0">
                <a:latin typeface="Arial" panose="020B0604020202020204" pitchFamily="34" charset="0"/>
                <a:cs typeface="Arial" panose="020B0604020202020204" pitchFamily="34" charset="0"/>
              </a:rPr>
              <a:t>Warwick</a:t>
            </a:r>
            <a:r>
              <a:rPr lang="en-GB" sz="1200" dirty="0">
                <a:solidFill>
                  <a:srgbClr val="42A1FF"/>
                </a:solidFill>
                <a:latin typeface="Arial" panose="020B0604020202020204" pitchFamily="34" charset="0"/>
                <a:cs typeface="Arial" panose="020B0604020202020204" pitchFamily="34" charset="0"/>
              </a:rPr>
              <a:t> • </a:t>
            </a:r>
            <a:r>
              <a:rPr lang="en-GB" sz="1200" dirty="0">
                <a:latin typeface="Arial" panose="020B0604020202020204" pitchFamily="34" charset="0"/>
                <a:cs typeface="Arial" panose="020B0604020202020204" pitchFamily="34" charset="0"/>
              </a:rPr>
              <a:t>CV34 5DS</a:t>
            </a:r>
          </a:p>
        </p:txBody>
      </p:sp>
      <p:sp>
        <p:nvSpPr>
          <p:cNvPr id="28" name="TextBox 27">
            <a:extLst>
              <a:ext uri="{FF2B5EF4-FFF2-40B4-BE49-F238E27FC236}">
                <a16:creationId xmlns:a16="http://schemas.microsoft.com/office/drawing/2014/main" id="{E68727E7-9125-D945-5D1C-67FB1F8C6696}"/>
              </a:ext>
            </a:extLst>
          </p:cNvPr>
          <p:cNvSpPr txBox="1"/>
          <p:nvPr/>
        </p:nvSpPr>
        <p:spPr>
          <a:xfrm>
            <a:off x="9374336" y="1960018"/>
            <a:ext cx="2706017" cy="3293209"/>
          </a:xfrm>
          <a:prstGeom prst="rect">
            <a:avLst/>
          </a:prstGeom>
          <a:noFill/>
        </p:spPr>
        <p:txBody>
          <a:bodyPr wrap="square" lIns="0" tIns="0" rIns="0" bIns="0" rtlCol="0">
            <a:spAutoFit/>
          </a:bodyPr>
          <a:lstStyle/>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Storage/Warehouse facility.</a:t>
            </a:r>
          </a:p>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Good rental value of £5psf.</a:t>
            </a:r>
          </a:p>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Available Immediately on new lease. </a:t>
            </a:r>
          </a:p>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Great Location, Close to A46 Bypass, Leamington Spa &amp; Warwick Town Centre’s.</a:t>
            </a:r>
          </a:p>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On site Parking. </a:t>
            </a:r>
          </a:p>
          <a:p>
            <a:pPr marL="141750" indent="-141750">
              <a:spcAft>
                <a:spcPts val="600"/>
              </a:spcAft>
              <a:buClr>
                <a:srgbClr val="42A1FF"/>
              </a:buClr>
              <a:buFont typeface="Arial" panose="020B0604020202020204" pitchFamily="34" charset="0"/>
              <a:buChar char="•"/>
            </a:pPr>
            <a:r>
              <a:rPr lang="en-GB" sz="1200" dirty="0">
                <a:solidFill>
                  <a:srgbClr val="343433"/>
                </a:solidFill>
                <a:latin typeface="Arial" panose="020B0604020202020204" pitchFamily="34" charset="0"/>
                <a:cs typeface="Arial" panose="020B0604020202020204" pitchFamily="34" charset="0"/>
              </a:rPr>
              <a:t>Accommodation Available:</a:t>
            </a:r>
          </a:p>
          <a:p>
            <a:pPr algn="ctr">
              <a:spcAft>
                <a:spcPts val="600"/>
              </a:spcAft>
              <a:buClr>
                <a:srgbClr val="42A1FF"/>
              </a:buClr>
            </a:pPr>
            <a:r>
              <a:rPr lang="en-GB" sz="1200" b="1" dirty="0">
                <a:solidFill>
                  <a:srgbClr val="343433"/>
                </a:solidFill>
                <a:latin typeface="Arial" panose="020B0604020202020204" pitchFamily="34" charset="0"/>
                <a:cs typeface="Arial" panose="020B0604020202020204" pitchFamily="34" charset="0"/>
              </a:rPr>
              <a:t>Total: 12,894 Sq. Ft (1,197.88 Sq. M) </a:t>
            </a:r>
          </a:p>
          <a:p>
            <a:pPr>
              <a:spcAft>
                <a:spcPts val="600"/>
              </a:spcAft>
              <a:buClr>
                <a:srgbClr val="42A1FF"/>
              </a:buClr>
            </a:pPr>
            <a:r>
              <a:rPr lang="en-GB" sz="1400" dirty="0">
                <a:solidFill>
                  <a:srgbClr val="343433"/>
                </a:solidFill>
                <a:latin typeface="Arial" panose="020B0604020202020204" pitchFamily="34" charset="0"/>
                <a:cs typeface="Arial" panose="020B0604020202020204" pitchFamily="34" charset="0"/>
              </a:rPr>
              <a:t>        </a:t>
            </a:r>
          </a:p>
          <a:p>
            <a:pPr>
              <a:spcAft>
                <a:spcPts val="600"/>
              </a:spcAft>
              <a:buClr>
                <a:srgbClr val="42A1FF"/>
              </a:buClr>
            </a:pPr>
            <a:endParaRPr lang="en-GB" sz="1400" dirty="0">
              <a:solidFill>
                <a:srgbClr val="42A1FF"/>
              </a:solidFill>
              <a:latin typeface="Arial" panose="020B0604020202020204" pitchFamily="34" charset="0"/>
              <a:cs typeface="Arial" panose="020B0604020202020204" pitchFamily="34" charset="0"/>
            </a:endParaRPr>
          </a:p>
          <a:p>
            <a:pPr>
              <a:spcAft>
                <a:spcPts val="600"/>
              </a:spcAft>
              <a:buClr>
                <a:srgbClr val="42A1FF"/>
              </a:buClr>
            </a:pPr>
            <a:endParaRPr lang="en-GB" sz="1400" b="1" dirty="0">
              <a:latin typeface="Arial" panose="020B0604020202020204" pitchFamily="34" charset="0"/>
              <a:cs typeface="Arial" panose="020B0604020202020204" pitchFamily="34" charset="0"/>
            </a:endParaRPr>
          </a:p>
          <a:p>
            <a:pPr>
              <a:spcAft>
                <a:spcPts val="600"/>
              </a:spcAft>
              <a:buClr>
                <a:srgbClr val="42A1FF"/>
              </a:buClr>
            </a:pPr>
            <a:endParaRPr lang="en-GB" sz="1400" dirty="0">
              <a:solidFill>
                <a:srgbClr val="343433"/>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56C2B1CE-F007-7F6B-11E1-269947799E79}"/>
              </a:ext>
            </a:extLst>
          </p:cNvPr>
          <p:cNvCxnSpPr/>
          <p:nvPr/>
        </p:nvCxnSpPr>
        <p:spPr>
          <a:xfrm>
            <a:off x="9331703" y="1818483"/>
            <a:ext cx="279128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968821-D2BB-37D7-3832-F66AFF78A79D}"/>
              </a:ext>
            </a:extLst>
          </p:cNvPr>
          <p:cNvSpPr txBox="1"/>
          <p:nvPr/>
        </p:nvSpPr>
        <p:spPr>
          <a:xfrm>
            <a:off x="9480280" y="4337577"/>
            <a:ext cx="2373470" cy="369332"/>
          </a:xfrm>
          <a:prstGeom prst="rect">
            <a:avLst/>
          </a:prstGeom>
          <a:noFill/>
        </p:spPr>
        <p:txBody>
          <a:bodyPr wrap="none" rtlCol="0">
            <a:spAutoFit/>
          </a:bodyPr>
          <a:lstStyle/>
          <a:p>
            <a:pPr>
              <a:spcAft>
                <a:spcPts val="600"/>
              </a:spcAft>
              <a:buClr>
                <a:srgbClr val="42A1FF"/>
              </a:buClr>
            </a:pPr>
            <a:r>
              <a:rPr lang="en-US" b="1" dirty="0">
                <a:solidFill>
                  <a:srgbClr val="42A1FF"/>
                </a:solidFill>
                <a:latin typeface="Arial" panose="020B0604020202020204" pitchFamily="34" charset="0"/>
                <a:cs typeface="Arial" panose="020B0604020202020204" pitchFamily="34" charset="0"/>
              </a:rPr>
              <a:t>Rent: £64,470 P.A.X </a:t>
            </a:r>
            <a:endParaRPr lang="en-GB"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783E6A4-6FAB-1A44-5557-BBFBA54819CC}"/>
              </a:ext>
            </a:extLst>
          </p:cNvPr>
          <p:cNvSpPr txBox="1"/>
          <p:nvPr/>
        </p:nvSpPr>
        <p:spPr>
          <a:xfrm>
            <a:off x="7761700" y="6420020"/>
            <a:ext cx="4251761" cy="246221"/>
          </a:xfrm>
          <a:prstGeom prst="rect">
            <a:avLst/>
          </a:prstGeom>
          <a:noFill/>
        </p:spPr>
        <p:txBody>
          <a:bodyPr wrap="square" lIns="0" tIns="0" rIns="0" bIns="0" rtlCol="0">
            <a:spAutoFit/>
          </a:bodyPr>
          <a:lstStyle/>
          <a:p>
            <a:pPr algn="r"/>
            <a:r>
              <a:rPr lang="en-GB" sz="1600" b="1" dirty="0">
                <a:solidFill>
                  <a:schemeClr val="bg1"/>
                </a:solidFill>
                <a:latin typeface="Arial" panose="020B0604020202020204" pitchFamily="34" charset="0"/>
                <a:cs typeface="Arial" panose="020B0604020202020204" pitchFamily="34" charset="0"/>
              </a:rPr>
              <a:t>01926 430700 </a:t>
            </a:r>
            <a:r>
              <a:rPr lang="en-GB" sz="1400" dirty="0">
                <a:solidFill>
                  <a:schemeClr val="bg1"/>
                </a:solidFill>
                <a:latin typeface="Arial" panose="020B0604020202020204" pitchFamily="34" charset="0"/>
                <a:cs typeface="Arial" panose="020B0604020202020204" pitchFamily="34" charset="0"/>
              </a:rPr>
              <a:t>• www.wareingandcompany.co.uk</a:t>
            </a:r>
          </a:p>
        </p:txBody>
      </p:sp>
    </p:spTree>
    <p:extLst>
      <p:ext uri="{BB962C8B-B14F-4D97-AF65-F5344CB8AC3E}">
        <p14:creationId xmlns:p14="http://schemas.microsoft.com/office/powerpoint/2010/main" val="108431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a city&#10;&#10;Description automatically generated">
            <a:extLst>
              <a:ext uri="{FF2B5EF4-FFF2-40B4-BE49-F238E27FC236}">
                <a16:creationId xmlns:a16="http://schemas.microsoft.com/office/drawing/2014/main" id="{67E6D3FE-F9CD-776C-8890-B8F703BC76EB}"/>
              </a:ext>
            </a:extLst>
          </p:cNvPr>
          <p:cNvPicPr>
            <a:picLocks noChangeAspect="1"/>
          </p:cNvPicPr>
          <p:nvPr/>
        </p:nvPicPr>
        <p:blipFill>
          <a:blip r:embed="rId2">
            <a:extLst>
              <a:ext uri="{28A0092B-C50C-407E-A947-70E740481C1C}">
                <a14:useLocalDpi xmlns:a14="http://schemas.microsoft.com/office/drawing/2010/main" val="0"/>
              </a:ext>
            </a:extLst>
          </a:blip>
          <a:srcRect t="5032" r="43783" b="5032"/>
          <a:stretch/>
        </p:blipFill>
        <p:spPr>
          <a:xfrm>
            <a:off x="5927006" y="690113"/>
            <a:ext cx="6264994" cy="6167887"/>
          </a:xfrm>
          <a:prstGeom prst="rect">
            <a:avLst/>
          </a:prstGeom>
        </p:spPr>
      </p:pic>
      <p:sp>
        <p:nvSpPr>
          <p:cNvPr id="4" name="Rectangle 3">
            <a:extLst>
              <a:ext uri="{FF2B5EF4-FFF2-40B4-BE49-F238E27FC236}">
                <a16:creationId xmlns:a16="http://schemas.microsoft.com/office/drawing/2014/main" id="{92867503-19D0-ABB9-229B-C7545730F6B6}"/>
              </a:ext>
            </a:extLst>
          </p:cNvPr>
          <p:cNvSpPr/>
          <p:nvPr/>
        </p:nvSpPr>
        <p:spPr>
          <a:xfrm>
            <a:off x="0" y="0"/>
            <a:ext cx="12191999" cy="900000"/>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E390499-B64E-08A6-029C-C778B7810D6D}"/>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CC59FAE-87BB-1959-1A7E-6FF1ADCF6025}"/>
              </a:ext>
            </a:extLst>
          </p:cNvPr>
          <p:cNvPicPr>
            <a:picLocks noChangeAspect="1"/>
          </p:cNvPicPr>
          <p:nvPr/>
        </p:nvPicPr>
        <p:blipFill>
          <a:blip r:embed="rId3"/>
          <a:stretch>
            <a:fillRect/>
          </a:stretch>
        </p:blipFill>
        <p:spPr>
          <a:xfrm>
            <a:off x="257175" y="6356980"/>
            <a:ext cx="1505004" cy="50387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4C3C295E-1256-CB9F-E977-D9374A47BD97}"/>
              </a:ext>
            </a:extLst>
          </p:cNvPr>
          <p:cNvPicPr>
            <a:picLocks noChangeAspect="1"/>
          </p:cNvPicPr>
          <p:nvPr/>
        </p:nvPicPr>
        <p:blipFill>
          <a:blip r:embed="rId4"/>
          <a:stretch>
            <a:fillRect/>
          </a:stretch>
        </p:blipFill>
        <p:spPr>
          <a:xfrm>
            <a:off x="9547595" y="138244"/>
            <a:ext cx="2101402" cy="568801"/>
          </a:xfrm>
          <a:prstGeom prst="rect">
            <a:avLst/>
          </a:prstGeom>
        </p:spPr>
      </p:pic>
      <p:sp>
        <p:nvSpPr>
          <p:cNvPr id="11" name="TextBox 10">
            <a:extLst>
              <a:ext uri="{FF2B5EF4-FFF2-40B4-BE49-F238E27FC236}">
                <a16:creationId xmlns:a16="http://schemas.microsoft.com/office/drawing/2014/main" id="{40F59F4C-A628-2629-27D6-6B37B2E72DCD}"/>
              </a:ext>
            </a:extLst>
          </p:cNvPr>
          <p:cNvSpPr txBox="1"/>
          <p:nvPr/>
        </p:nvSpPr>
        <p:spPr>
          <a:xfrm>
            <a:off x="466213" y="1387786"/>
            <a:ext cx="4936920" cy="4370427"/>
          </a:xfrm>
          <a:prstGeom prst="rect">
            <a:avLst/>
          </a:prstGeom>
          <a:noFill/>
        </p:spPr>
        <p:txBody>
          <a:bodyPr wrap="square" rtlCol="0">
            <a:spAutoFit/>
          </a:bodyPr>
          <a:lstStyle/>
          <a:p>
            <a:r>
              <a:rPr lang="en-GB" sz="1200" b="1" dirty="0">
                <a:solidFill>
                  <a:srgbClr val="42A1FF"/>
                </a:solidFill>
                <a:latin typeface="+mj-lt"/>
                <a:cs typeface="Calibri Light" panose="020F0302020204030204" pitchFamily="34" charset="0"/>
              </a:rPr>
              <a:t>Location</a:t>
            </a:r>
          </a:p>
          <a:p>
            <a:endParaRPr lang="en-GB" sz="1100" b="1" dirty="0">
              <a:solidFill>
                <a:srgbClr val="42A1FF"/>
              </a:solidFill>
              <a:latin typeface="+mj-lt"/>
              <a:cs typeface="Calibri Light" panose="020F0302020204030204" pitchFamily="34" charset="0"/>
            </a:endParaRPr>
          </a:p>
          <a:p>
            <a:pPr algn="just"/>
            <a:r>
              <a:rPr lang="en-US" sz="1200" dirty="0">
                <a:latin typeface="+mj-lt"/>
              </a:rPr>
              <a:t>The subject property is situated off Cape Road and is accessed via a shared service road. </a:t>
            </a:r>
          </a:p>
          <a:p>
            <a:pPr algn="just"/>
            <a:endParaRPr lang="en-US" sz="1200" dirty="0">
              <a:latin typeface="+mj-lt"/>
            </a:endParaRPr>
          </a:p>
          <a:p>
            <a:pPr algn="just"/>
            <a:r>
              <a:rPr lang="en-US" sz="1200" dirty="0">
                <a:latin typeface="+mj-lt"/>
                <a:cs typeface="Calibri Light" panose="020F0302020204030204" pitchFamily="34" charset="0"/>
              </a:rPr>
              <a:t>The Estate is located within An approx. 5 minute drive of the A46 Bypass which in turn provides excellent access to the wider Midland motorway network.</a:t>
            </a:r>
          </a:p>
          <a:p>
            <a:pPr algn="just"/>
            <a:endParaRPr lang="en-US" sz="1200" dirty="0">
              <a:latin typeface="+mj-lt"/>
              <a:cs typeface="Calibri Light" panose="020F0302020204030204" pitchFamily="34" charset="0"/>
            </a:endParaRPr>
          </a:p>
          <a:p>
            <a:pPr algn="just"/>
            <a:r>
              <a:rPr lang="en-US" sz="1200" dirty="0">
                <a:latin typeface="+mj-lt"/>
                <a:cs typeface="Calibri Light" panose="020F0302020204030204" pitchFamily="34" charset="0"/>
              </a:rPr>
              <a:t>The property is 1.6 miles from Warwick Parkway Train Station and Warwick Town Centre is approximately 1.4 miles Southeast.  Furthermore, Warwick Hospital is only 1.2 Miles West of the site. </a:t>
            </a:r>
          </a:p>
          <a:p>
            <a:pPr algn="just"/>
            <a:endParaRPr lang="en-US" sz="1200" dirty="0">
              <a:latin typeface="+mj-lt"/>
              <a:cs typeface="Calibri Light" panose="020F0302020204030204" pitchFamily="34" charset="0"/>
            </a:endParaRPr>
          </a:p>
          <a:p>
            <a:pPr algn="just"/>
            <a:r>
              <a:rPr lang="en-US" sz="1200" dirty="0">
                <a:latin typeface="+mj-lt"/>
                <a:cs typeface="Calibri Light" panose="020F0302020204030204" pitchFamily="34" charset="0"/>
              </a:rPr>
              <a:t>Notable local occupiers include Volvo Group, Maxi Haulage, Royal Mail, </a:t>
            </a:r>
            <a:r>
              <a:rPr lang="en-US" sz="1200" dirty="0" err="1">
                <a:latin typeface="+mj-lt"/>
                <a:cs typeface="Calibri Light" panose="020F0302020204030204" pitchFamily="34" charset="0"/>
              </a:rPr>
              <a:t>Avonvale</a:t>
            </a:r>
            <a:r>
              <a:rPr lang="en-US" sz="1200" dirty="0">
                <a:latin typeface="+mj-lt"/>
                <a:cs typeface="Calibri Light" panose="020F0302020204030204" pitchFamily="34" charset="0"/>
              </a:rPr>
              <a:t> Vets but to name a few. </a:t>
            </a:r>
          </a:p>
          <a:p>
            <a:pPr algn="just"/>
            <a:endParaRPr lang="en-US" sz="1200" dirty="0">
              <a:latin typeface="+mj-lt"/>
              <a:cs typeface="Calibri Light" panose="020F0302020204030204" pitchFamily="34" charset="0"/>
            </a:endParaRPr>
          </a:p>
          <a:p>
            <a:pPr algn="just"/>
            <a:r>
              <a:rPr lang="en-US" sz="1200" dirty="0">
                <a:latin typeface="+mj-lt"/>
                <a:cs typeface="Calibri Light" panose="020F0302020204030204" pitchFamily="34" charset="0"/>
              </a:rPr>
              <a:t>As for amenities, the property is situated close to the Co-Operative on the corner of Cape Road and Millers Road, M&amp;S Food/BP at Guys Cliffe is a short drive away and the Cape of Good Hope Public House is approx. 10 Minutes Walk. </a:t>
            </a:r>
          </a:p>
          <a:p>
            <a:pPr algn="just"/>
            <a:r>
              <a:rPr lang="en-US" sz="1200" dirty="0">
                <a:latin typeface="+mj-lt"/>
                <a:cs typeface="Calibri Light" panose="020F0302020204030204" pitchFamily="34" charset="0"/>
              </a:rPr>
              <a:t> </a:t>
            </a:r>
            <a:endParaRPr lang="en-GB" sz="1000" dirty="0">
              <a:highlight>
                <a:srgbClr val="FFFF00"/>
              </a:highlight>
              <a:latin typeface="+mj-lt"/>
              <a:cs typeface="Arial" panose="020B0604020202020204" pitchFamily="34" charset="0"/>
            </a:endParaRPr>
          </a:p>
          <a:p>
            <a:pPr>
              <a:spcAft>
                <a:spcPts val="600"/>
              </a:spcAft>
              <a:buClr>
                <a:srgbClr val="42A1FF"/>
              </a:buClr>
            </a:pPr>
            <a:endParaRPr lang="en-GB" sz="1000" dirty="0">
              <a:latin typeface="+mj-lt"/>
              <a:cs typeface="Arial" panose="020B0604020202020204" pitchFamily="34" charset="0"/>
            </a:endParaRPr>
          </a:p>
          <a:p>
            <a:pPr algn="just"/>
            <a:endParaRPr lang="en-GB"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688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large warehouse with a few doors&#10;&#10;AI-generated content may be incorrect.">
            <a:extLst>
              <a:ext uri="{FF2B5EF4-FFF2-40B4-BE49-F238E27FC236}">
                <a16:creationId xmlns:a16="http://schemas.microsoft.com/office/drawing/2014/main" id="{96D57473-FB41-38E3-C46B-1B6C48DC431E}"/>
              </a:ext>
            </a:extLst>
          </p:cNvPr>
          <p:cNvPicPr>
            <a:picLocks noChangeAspect="1"/>
          </p:cNvPicPr>
          <p:nvPr/>
        </p:nvPicPr>
        <p:blipFill>
          <a:blip r:embed="rId2">
            <a:extLst>
              <a:ext uri="{28A0092B-C50C-407E-A947-70E740481C1C}">
                <a14:useLocalDpi xmlns:a14="http://schemas.microsoft.com/office/drawing/2010/main" val="0"/>
              </a:ext>
            </a:extLst>
          </a:blip>
          <a:srcRect t="446" r="-2" b="17797"/>
          <a:stretch>
            <a:fillRect/>
          </a:stretch>
        </p:blipFill>
        <p:spPr>
          <a:xfrm>
            <a:off x="198744" y="3510858"/>
            <a:ext cx="5797882" cy="2789948"/>
          </a:xfrm>
          <a:prstGeom prst="rect">
            <a:avLst/>
          </a:prstGeom>
        </p:spPr>
      </p:pic>
      <p:pic>
        <p:nvPicPr>
          <p:cNvPr id="5" name="Picture 4" descr="A large warehouse with blue doors&#10;&#10;AI-generated content may be incorrect.">
            <a:extLst>
              <a:ext uri="{FF2B5EF4-FFF2-40B4-BE49-F238E27FC236}">
                <a16:creationId xmlns:a16="http://schemas.microsoft.com/office/drawing/2014/main" id="{B3CEF72C-97E1-A199-F76E-FD5941486404}"/>
              </a:ext>
            </a:extLst>
          </p:cNvPr>
          <p:cNvPicPr>
            <a:picLocks noChangeAspect="1"/>
          </p:cNvPicPr>
          <p:nvPr/>
        </p:nvPicPr>
        <p:blipFill>
          <a:blip r:embed="rId3">
            <a:extLst>
              <a:ext uri="{28A0092B-C50C-407E-A947-70E740481C1C}">
                <a14:useLocalDpi xmlns:a14="http://schemas.microsoft.com/office/drawing/2010/main" val="0"/>
              </a:ext>
            </a:extLst>
          </a:blip>
          <a:srcRect t="6504" r="2" b="11654"/>
          <a:stretch>
            <a:fillRect/>
          </a:stretch>
        </p:blipFill>
        <p:spPr>
          <a:xfrm>
            <a:off x="6195373" y="171717"/>
            <a:ext cx="5797883" cy="3167426"/>
          </a:xfrm>
          <a:prstGeom prst="rect">
            <a:avLst/>
          </a:prstGeom>
        </p:spPr>
      </p:pic>
      <p:pic>
        <p:nvPicPr>
          <p:cNvPr id="3" name="Picture 2" descr="A warehouse with pallets of goods&#10;&#10;AI-generated content may be incorrect.">
            <a:extLst>
              <a:ext uri="{FF2B5EF4-FFF2-40B4-BE49-F238E27FC236}">
                <a16:creationId xmlns:a16="http://schemas.microsoft.com/office/drawing/2014/main" id="{631BFE7A-77FE-C1EE-859B-B27E90774BD4}"/>
              </a:ext>
            </a:extLst>
          </p:cNvPr>
          <p:cNvPicPr>
            <a:picLocks noChangeAspect="1"/>
          </p:cNvPicPr>
          <p:nvPr/>
        </p:nvPicPr>
        <p:blipFill>
          <a:blip r:embed="rId4">
            <a:extLst>
              <a:ext uri="{28A0092B-C50C-407E-A947-70E740481C1C}">
                <a14:useLocalDpi xmlns:a14="http://schemas.microsoft.com/office/drawing/2010/main" val="0"/>
              </a:ext>
            </a:extLst>
          </a:blip>
          <a:srcRect t="7832" r="-2" b="20154"/>
          <a:stretch>
            <a:fillRect/>
          </a:stretch>
        </p:blipFill>
        <p:spPr>
          <a:xfrm>
            <a:off x="198744" y="163715"/>
            <a:ext cx="5797882" cy="3167425"/>
          </a:xfrm>
          <a:prstGeom prst="rect">
            <a:avLst/>
          </a:prstGeom>
        </p:spPr>
      </p:pic>
      <p:pic>
        <p:nvPicPr>
          <p:cNvPr id="10" name="Picture 9" descr="A large warehouse with a lot of equipment&#10;&#10;AI-generated content may be incorrect.">
            <a:extLst>
              <a:ext uri="{FF2B5EF4-FFF2-40B4-BE49-F238E27FC236}">
                <a16:creationId xmlns:a16="http://schemas.microsoft.com/office/drawing/2014/main" id="{54C878A3-4A5E-8B2A-FCB4-EBB1A2E39269}"/>
              </a:ext>
            </a:extLst>
          </p:cNvPr>
          <p:cNvPicPr>
            <a:picLocks noChangeAspect="1"/>
          </p:cNvPicPr>
          <p:nvPr/>
        </p:nvPicPr>
        <p:blipFill>
          <a:blip r:embed="rId5">
            <a:extLst>
              <a:ext uri="{28A0092B-C50C-407E-A947-70E740481C1C}">
                <a14:useLocalDpi xmlns:a14="http://schemas.microsoft.com/office/drawing/2010/main" val="0"/>
              </a:ext>
            </a:extLst>
          </a:blip>
          <a:srcRect r="2" b="27911"/>
          <a:stretch>
            <a:fillRect/>
          </a:stretch>
        </p:blipFill>
        <p:spPr>
          <a:xfrm>
            <a:off x="6195372" y="3510858"/>
            <a:ext cx="5797883" cy="2789948"/>
          </a:xfrm>
          <a:prstGeom prst="rect">
            <a:avLst/>
          </a:prstGeom>
        </p:spPr>
      </p:pic>
    </p:spTree>
    <p:extLst>
      <p:ext uri="{BB962C8B-B14F-4D97-AF65-F5344CB8AC3E}">
        <p14:creationId xmlns:p14="http://schemas.microsoft.com/office/powerpoint/2010/main" val="280065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1AC118-F909-718E-054E-A70BBB8CFEC4}"/>
              </a:ext>
            </a:extLst>
          </p:cNvPr>
          <p:cNvSpPr txBox="1"/>
          <p:nvPr/>
        </p:nvSpPr>
        <p:spPr>
          <a:xfrm>
            <a:off x="557905" y="853497"/>
            <a:ext cx="4380813" cy="5755422"/>
          </a:xfrm>
          <a:prstGeom prst="rect">
            <a:avLst/>
          </a:prstGeom>
          <a:noFill/>
        </p:spPr>
        <p:txBody>
          <a:bodyPr wrap="square">
            <a:spAutoFit/>
          </a:bodyPr>
          <a:lstStyle/>
          <a:p>
            <a:r>
              <a:rPr lang="en-GB" sz="1400" b="1" dirty="0">
                <a:solidFill>
                  <a:srgbClr val="42A1FF"/>
                </a:solidFill>
                <a:latin typeface="+mj-lt"/>
                <a:cs typeface="Calibri Light" panose="020F0302020204030204" pitchFamily="34" charset="0"/>
              </a:rPr>
              <a:t>Description </a:t>
            </a:r>
          </a:p>
          <a:p>
            <a:endParaRPr lang="en-GB" sz="1200" b="1" dirty="0">
              <a:solidFill>
                <a:srgbClr val="42A1FF"/>
              </a:solidFill>
              <a:latin typeface="+mj-lt"/>
              <a:cs typeface="Calibri Light" panose="020F0302020204030204" pitchFamily="34" charset="0"/>
            </a:endParaRPr>
          </a:p>
          <a:p>
            <a:pPr>
              <a:spcAft>
                <a:spcPts val="600"/>
              </a:spcAft>
              <a:buClr>
                <a:srgbClr val="42A1FF"/>
              </a:buClr>
            </a:pPr>
            <a:r>
              <a:rPr lang="en-GB" sz="1200" dirty="0">
                <a:latin typeface="+mj-lt"/>
                <a:cs typeface="Arial" panose="020B0604020202020204" pitchFamily="34" charset="0"/>
              </a:rPr>
              <a:t>The property comprises:</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A detached warehouse arranged over 4 bays.</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Depth TBC x Width TBC.</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Steel Portal Frame constructed to an eaves height ranging from TBC </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Solid Concrete Floor.</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Internal masonry walls with surmounted profile cladding system. </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Suspended lighting.</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Profile cladding roof incorp roof lights which was installed 2 years ago. </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Electric Roller Shutter Door.</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WC &amp; Tea point facilities.</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On site Parking.</a:t>
            </a:r>
          </a:p>
          <a:p>
            <a:pPr marL="171450" indent="-171450">
              <a:spcAft>
                <a:spcPts val="600"/>
              </a:spcAft>
              <a:buClr>
                <a:srgbClr val="42A1FF"/>
              </a:buClr>
              <a:buFont typeface="Arial" panose="020B0604020202020204" pitchFamily="34" charset="0"/>
              <a:buChar char="•"/>
            </a:pPr>
            <a:r>
              <a:rPr lang="en-GB" sz="1200" dirty="0">
                <a:latin typeface="+mj-lt"/>
                <a:cs typeface="Arial" panose="020B0604020202020204" pitchFamily="34" charset="0"/>
              </a:rPr>
              <a:t>Three Phase Electric Supply.</a:t>
            </a:r>
          </a:p>
          <a:p>
            <a:pPr marL="171450" indent="-171450">
              <a:spcAft>
                <a:spcPts val="600"/>
              </a:spcAft>
              <a:buClr>
                <a:srgbClr val="42A1FF"/>
              </a:buClr>
              <a:buFont typeface="Arial" panose="020B0604020202020204" pitchFamily="34" charset="0"/>
              <a:buChar char="•"/>
            </a:pPr>
            <a:endParaRPr lang="en-GB" sz="1200" dirty="0">
              <a:latin typeface="+mj-lt"/>
              <a:cs typeface="Arial" panose="020B0604020202020204" pitchFamily="34" charset="0"/>
            </a:endParaRPr>
          </a:p>
          <a:p>
            <a:pPr marL="171450" indent="-171450">
              <a:spcAft>
                <a:spcPts val="600"/>
              </a:spcAft>
              <a:buClr>
                <a:srgbClr val="42A1FF"/>
              </a:buClr>
              <a:buFont typeface="Arial" panose="020B0604020202020204" pitchFamily="34" charset="0"/>
              <a:buChar char="•"/>
            </a:pPr>
            <a:endParaRPr lang="en-GB" sz="1200" dirty="0">
              <a:latin typeface="+mj-lt"/>
              <a:cs typeface="Arial" panose="020B0604020202020204" pitchFamily="34" charset="0"/>
            </a:endParaRPr>
          </a:p>
          <a:p>
            <a:pPr marL="171450" indent="-171450">
              <a:spcAft>
                <a:spcPts val="600"/>
              </a:spcAft>
              <a:buClr>
                <a:srgbClr val="42A1FF"/>
              </a:buClr>
              <a:buFont typeface="Arial" panose="020B0604020202020204" pitchFamily="34" charset="0"/>
              <a:buChar char="•"/>
            </a:pPr>
            <a:endParaRPr lang="en-GB" sz="1200" dirty="0">
              <a:latin typeface="+mj-lt"/>
              <a:cs typeface="Arial" panose="020B0604020202020204" pitchFamily="34" charset="0"/>
            </a:endParaRPr>
          </a:p>
          <a:p>
            <a:pPr>
              <a:spcAft>
                <a:spcPts val="600"/>
              </a:spcAft>
              <a:buClr>
                <a:srgbClr val="42A1FF"/>
              </a:buClr>
            </a:pPr>
            <a:endParaRPr lang="en-GB" sz="1200" dirty="0">
              <a:latin typeface="+mj-lt"/>
              <a:cs typeface="Arial" panose="020B0604020202020204" pitchFamily="34" charset="0"/>
            </a:endParaRPr>
          </a:p>
          <a:p>
            <a:pPr>
              <a:spcAft>
                <a:spcPts val="600"/>
              </a:spcAft>
              <a:buClr>
                <a:srgbClr val="42A1FF"/>
              </a:buClr>
            </a:pPr>
            <a:endParaRPr lang="en-GB" sz="1200" dirty="0">
              <a:latin typeface="+mj-lt"/>
              <a:cs typeface="Arial" panose="020B0604020202020204" pitchFamily="34" charset="0"/>
            </a:endParaRPr>
          </a:p>
          <a:p>
            <a:pPr>
              <a:spcAft>
                <a:spcPts val="600"/>
              </a:spcAft>
              <a:buClr>
                <a:srgbClr val="42A1FF"/>
              </a:buClr>
            </a:pPr>
            <a:endParaRPr lang="en-GB" sz="1200" dirty="0">
              <a:latin typeface="+mj-lt"/>
              <a:cs typeface="Arial" panose="020B0604020202020204" pitchFamily="34" charset="0"/>
            </a:endParaRPr>
          </a:p>
          <a:p>
            <a:pPr marL="141750" indent="-141750">
              <a:spcAft>
                <a:spcPts val="600"/>
              </a:spcAft>
              <a:buClr>
                <a:srgbClr val="42A1FF"/>
              </a:buClr>
              <a:buFont typeface="Arial" panose="020B0604020202020204" pitchFamily="34" charset="0"/>
              <a:buChar char="•"/>
            </a:pPr>
            <a:endParaRPr lang="en-GB" sz="1200"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A6E40C08-D2C6-1016-1C20-7257CAEE4EDF}"/>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dirty="0">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AEA1CD70-81C0-4E04-BAEE-2213584F005D}"/>
              </a:ext>
            </a:extLst>
          </p:cNvPr>
          <p:cNvPicPr>
            <a:picLocks noChangeAspect="1"/>
          </p:cNvPicPr>
          <p:nvPr/>
        </p:nvPicPr>
        <p:blipFill>
          <a:blip r:embed="rId2"/>
          <a:stretch>
            <a:fillRect/>
          </a:stretch>
        </p:blipFill>
        <p:spPr>
          <a:xfrm>
            <a:off x="257175" y="6356980"/>
            <a:ext cx="1505004" cy="503878"/>
          </a:xfrm>
          <a:prstGeom prst="rect">
            <a:avLst/>
          </a:prstGeom>
        </p:spPr>
      </p:pic>
      <p:pic>
        <p:nvPicPr>
          <p:cNvPr id="3" name="Picture 2" descr="A map of a land with a blue square&#10;&#10;Description automatically generated with medium confidence">
            <a:extLst>
              <a:ext uri="{FF2B5EF4-FFF2-40B4-BE49-F238E27FC236}">
                <a16:creationId xmlns:a16="http://schemas.microsoft.com/office/drawing/2014/main" id="{AD337834-DCA7-5E8A-7C2A-97790F07E79B}"/>
              </a:ext>
            </a:extLst>
          </p:cNvPr>
          <p:cNvPicPr>
            <a:picLocks noChangeAspect="1"/>
          </p:cNvPicPr>
          <p:nvPr/>
        </p:nvPicPr>
        <p:blipFill>
          <a:blip r:embed="rId3">
            <a:extLst>
              <a:ext uri="{28A0092B-C50C-407E-A947-70E740481C1C}">
                <a14:useLocalDpi xmlns:a14="http://schemas.microsoft.com/office/drawing/2010/main" val="0"/>
              </a:ext>
            </a:extLst>
          </a:blip>
          <a:srcRect l="14961" t="5661" r="42554" b="53238"/>
          <a:stretch/>
        </p:blipFill>
        <p:spPr>
          <a:xfrm>
            <a:off x="5346255" y="1110141"/>
            <a:ext cx="6438205" cy="3832859"/>
          </a:xfrm>
          <a:prstGeom prst="rect">
            <a:avLst/>
          </a:prstGeom>
        </p:spPr>
      </p:pic>
    </p:spTree>
    <p:extLst>
      <p:ext uri="{BB962C8B-B14F-4D97-AF65-F5344CB8AC3E}">
        <p14:creationId xmlns:p14="http://schemas.microsoft.com/office/powerpoint/2010/main" val="129832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632795-B5CB-E8D7-A969-C913ECB74100}"/>
              </a:ext>
            </a:extLst>
          </p:cNvPr>
          <p:cNvSpPr/>
          <p:nvPr/>
        </p:nvSpPr>
        <p:spPr>
          <a:xfrm>
            <a:off x="0" y="6246000"/>
            <a:ext cx="12191998" cy="612000"/>
          </a:xfrm>
          <a:prstGeom prst="rect">
            <a:avLst/>
          </a:prstGeom>
          <a:solidFill>
            <a:srgbClr val="4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42A1FF"/>
              </a:buClr>
            </a:pPr>
            <a:r>
              <a:rPr lang="en-GB" sz="1800" b="1" dirty="0">
                <a:solidFill>
                  <a:srgbClr val="42A1FF"/>
                </a:solidFill>
                <a:latin typeface="Arial" panose="020B0604020202020204" pitchFamily="34" charset="0"/>
                <a:cs typeface="Arial" panose="020B0604020202020204" pitchFamily="34" charset="0"/>
              </a:rPr>
              <a:t>Guide Price: £430,000</a:t>
            </a:r>
            <a:endParaRPr lang="en-GB" sz="1800" b="1"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1EF71FF-5F03-57D7-3F75-19925D3C6865}"/>
              </a:ext>
            </a:extLst>
          </p:cNvPr>
          <p:cNvPicPr>
            <a:picLocks noChangeAspect="1"/>
          </p:cNvPicPr>
          <p:nvPr/>
        </p:nvPicPr>
        <p:blipFill>
          <a:blip r:embed="rId2"/>
          <a:stretch>
            <a:fillRect/>
          </a:stretch>
        </p:blipFill>
        <p:spPr>
          <a:xfrm>
            <a:off x="260781" y="6320610"/>
            <a:ext cx="1505004" cy="503878"/>
          </a:xfrm>
          <a:prstGeom prst="rect">
            <a:avLst/>
          </a:prstGeom>
        </p:spPr>
      </p:pic>
      <p:sp>
        <p:nvSpPr>
          <p:cNvPr id="8" name="Rectangle 7">
            <a:extLst>
              <a:ext uri="{FF2B5EF4-FFF2-40B4-BE49-F238E27FC236}">
                <a16:creationId xmlns:a16="http://schemas.microsoft.com/office/drawing/2014/main" id="{F0A4A464-0F74-4FB9-4457-5DAA1DB9D1AB}"/>
              </a:ext>
            </a:extLst>
          </p:cNvPr>
          <p:cNvSpPr/>
          <p:nvPr/>
        </p:nvSpPr>
        <p:spPr>
          <a:xfrm>
            <a:off x="6096000" y="3355931"/>
            <a:ext cx="6095998" cy="2890069"/>
          </a:xfrm>
          <a:prstGeom prst="rect">
            <a:avLst/>
          </a:prstGeom>
          <a:solidFill>
            <a:srgbClr val="D7D8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a:p>
        </p:txBody>
      </p:sp>
      <p:sp>
        <p:nvSpPr>
          <p:cNvPr id="9" name="TextBox 8">
            <a:extLst>
              <a:ext uri="{FF2B5EF4-FFF2-40B4-BE49-F238E27FC236}">
                <a16:creationId xmlns:a16="http://schemas.microsoft.com/office/drawing/2014/main" id="{5F29EC73-8FF9-30B2-5CF4-447D7E421F4A}"/>
              </a:ext>
            </a:extLst>
          </p:cNvPr>
          <p:cNvSpPr txBox="1"/>
          <p:nvPr/>
        </p:nvSpPr>
        <p:spPr>
          <a:xfrm>
            <a:off x="6219143" y="3502069"/>
            <a:ext cx="6086706" cy="1615827"/>
          </a:xfrm>
          <a:prstGeom prst="rect">
            <a:avLst/>
          </a:prstGeom>
          <a:noFill/>
        </p:spPr>
        <p:txBody>
          <a:bodyPr wrap="square" rtlCol="0">
            <a:spAutoFit/>
          </a:bodyPr>
          <a:lstStyle/>
          <a:p>
            <a:r>
              <a:rPr lang="en-GB" sz="1100" b="1" dirty="0">
                <a:solidFill>
                  <a:srgbClr val="42A1FF"/>
                </a:solidFill>
                <a:latin typeface="Calibri Light" panose="020F0302020204030204" pitchFamily="34" charset="0"/>
                <a:cs typeface="Calibri Light" panose="020F0302020204030204" pitchFamily="34" charset="0"/>
              </a:rPr>
              <a:t>Viewing Arrangements:</a:t>
            </a:r>
          </a:p>
          <a:p>
            <a:endParaRPr lang="en-GB" sz="1800" b="1" dirty="0">
              <a:solidFill>
                <a:srgbClr val="42A1FF"/>
              </a:solidFill>
              <a:latin typeface="Calibri Light" panose="020F0302020204030204" pitchFamily="34" charset="0"/>
              <a:cs typeface="Calibri Light" panose="020F0302020204030204" pitchFamily="34" charset="0"/>
            </a:endParaRPr>
          </a:p>
          <a:p>
            <a:r>
              <a:rPr lang="en-GB" sz="1000" dirty="0">
                <a:latin typeface="Calibri Light" panose="020F0302020204030204" pitchFamily="34" charset="0"/>
                <a:cs typeface="Calibri Light" panose="020F0302020204030204" pitchFamily="34" charset="0"/>
              </a:rPr>
              <a:t>Strictly by prior arrangement with the sole agent:</a:t>
            </a:r>
          </a:p>
          <a:p>
            <a:endParaRPr lang="en-GB" sz="1000" dirty="0">
              <a:solidFill>
                <a:srgbClr val="343433"/>
              </a:solidFill>
              <a:latin typeface="+mj-lt"/>
              <a:cs typeface="Arial" panose="020B0604020202020204" pitchFamily="34" charset="0"/>
            </a:endParaRPr>
          </a:p>
          <a:p>
            <a:endParaRPr lang="en-GB" sz="1000" b="1" dirty="0">
              <a:solidFill>
                <a:srgbClr val="343433"/>
              </a:solidFill>
              <a:latin typeface="+mj-lt"/>
              <a:cs typeface="Arial" panose="020B0604020202020204" pitchFamily="34" charset="0"/>
            </a:endParaRPr>
          </a:p>
          <a:p>
            <a:r>
              <a:rPr lang="en-GB" sz="1000" b="1" dirty="0">
                <a:latin typeface="Calibri Light" panose="020F0302020204030204" pitchFamily="34" charset="0"/>
                <a:cs typeface="Calibri Light" panose="020F0302020204030204" pitchFamily="34" charset="0"/>
              </a:rPr>
              <a:t>Jonathan Blood MRICS</a:t>
            </a:r>
          </a:p>
          <a:p>
            <a:r>
              <a:rPr lang="en-GB" sz="1000" b="1" dirty="0">
                <a:solidFill>
                  <a:srgbClr val="42A1FF"/>
                </a:solidFill>
                <a:latin typeface="+mj-lt"/>
                <a:cs typeface="Arial" panose="020B0604020202020204" pitchFamily="34" charset="0"/>
              </a:rPr>
              <a:t>T</a:t>
            </a:r>
            <a:r>
              <a:rPr lang="en-GB" sz="1000" b="1" dirty="0">
                <a:solidFill>
                  <a:srgbClr val="343433"/>
                </a:solidFill>
                <a:latin typeface="+mj-lt"/>
                <a:cs typeface="Arial" panose="020B0604020202020204" pitchFamily="34" charset="0"/>
              </a:rPr>
              <a:t>  01926 430700  •  </a:t>
            </a:r>
            <a:r>
              <a:rPr lang="en-GB" sz="1000" b="1" dirty="0">
                <a:solidFill>
                  <a:srgbClr val="42A1FF"/>
                </a:solidFill>
                <a:latin typeface="+mj-lt"/>
                <a:cs typeface="Arial" panose="020B0604020202020204" pitchFamily="34" charset="0"/>
              </a:rPr>
              <a:t>M</a:t>
            </a:r>
            <a:r>
              <a:rPr lang="en-GB" sz="1000" b="1" dirty="0">
                <a:solidFill>
                  <a:srgbClr val="343433"/>
                </a:solidFill>
                <a:latin typeface="+mj-lt"/>
                <a:cs typeface="Arial" panose="020B0604020202020204" pitchFamily="34" charset="0"/>
              </a:rPr>
              <a:t>  07736 809963</a:t>
            </a:r>
            <a:br>
              <a:rPr lang="en-GB" sz="1000" b="1" dirty="0">
                <a:solidFill>
                  <a:srgbClr val="343433"/>
                </a:solidFill>
                <a:latin typeface="+mj-lt"/>
                <a:cs typeface="Arial" panose="020B0604020202020204" pitchFamily="34" charset="0"/>
              </a:rPr>
            </a:br>
            <a:r>
              <a:rPr lang="en-GB" sz="1000" b="1" dirty="0">
                <a:solidFill>
                  <a:srgbClr val="42A1FF"/>
                </a:solidFill>
                <a:latin typeface="+mj-lt"/>
                <a:cs typeface="Arial" panose="020B0604020202020204" pitchFamily="34" charset="0"/>
              </a:rPr>
              <a:t>E</a:t>
            </a:r>
            <a:r>
              <a:rPr lang="en-GB" sz="1000" b="1" dirty="0">
                <a:solidFill>
                  <a:srgbClr val="343433"/>
                </a:solidFill>
                <a:latin typeface="+mj-lt"/>
                <a:cs typeface="Arial" panose="020B0604020202020204" pitchFamily="34" charset="0"/>
              </a:rPr>
              <a:t>  </a:t>
            </a:r>
            <a:r>
              <a:rPr lang="en-GB" sz="1000" b="1" dirty="0">
                <a:solidFill>
                  <a:srgbClr val="343433"/>
                </a:solidFill>
                <a:latin typeface="+mj-lt"/>
                <a:cs typeface="Arial" panose="020B0604020202020204" pitchFamily="34" charset="0"/>
                <a:hlinkClick r:id="rId3"/>
              </a:rPr>
              <a:t>Jonathan.blood@wareingandcompany.co.uk</a:t>
            </a:r>
            <a:endParaRPr lang="en-GB" sz="1000" b="1" dirty="0">
              <a:solidFill>
                <a:srgbClr val="343433"/>
              </a:solidFill>
              <a:latin typeface="+mj-lt"/>
              <a:cs typeface="Arial" panose="020B0604020202020204" pitchFamily="34" charset="0"/>
            </a:endParaRPr>
          </a:p>
          <a:p>
            <a:endParaRPr lang="en-GB" sz="1000" b="1" dirty="0">
              <a:solidFill>
                <a:srgbClr val="343433"/>
              </a:solidFill>
              <a:latin typeface="+mj-lt"/>
              <a:cs typeface="Arial" panose="020B0604020202020204" pitchFamily="34" charset="0"/>
            </a:endParaRPr>
          </a:p>
        </p:txBody>
      </p:sp>
      <p:pic>
        <p:nvPicPr>
          <p:cNvPr id="11" name="C498B48A-C844-4157-82A9-BB718CBEA009">
            <a:extLst>
              <a:ext uri="{FF2B5EF4-FFF2-40B4-BE49-F238E27FC236}">
                <a16:creationId xmlns:a16="http://schemas.microsoft.com/office/drawing/2014/main" id="{B1DFBAE2-5637-5D95-ACC2-29D0D00B8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8981" y="4263111"/>
            <a:ext cx="866822" cy="86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06639196-9195-267D-01B4-5C01B748D92E}"/>
              </a:ext>
            </a:extLst>
          </p:cNvPr>
          <p:cNvCxnSpPr>
            <a:cxnSpLocks/>
          </p:cNvCxnSpPr>
          <p:nvPr/>
        </p:nvCxnSpPr>
        <p:spPr>
          <a:xfrm>
            <a:off x="6219143" y="5216381"/>
            <a:ext cx="5796072" cy="0"/>
          </a:xfrm>
          <a:prstGeom prst="line">
            <a:avLst/>
          </a:prstGeom>
          <a:ln w="12700">
            <a:solidFill>
              <a:srgbClr val="42A1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A1D7EC-DB70-E468-14A2-192640041C16}"/>
              </a:ext>
            </a:extLst>
          </p:cNvPr>
          <p:cNvSpPr txBox="1"/>
          <p:nvPr/>
        </p:nvSpPr>
        <p:spPr>
          <a:xfrm>
            <a:off x="6219143" y="5366041"/>
            <a:ext cx="2089913" cy="589905"/>
          </a:xfrm>
          <a:prstGeom prst="rect">
            <a:avLst/>
          </a:prstGeom>
          <a:noFill/>
        </p:spPr>
        <p:txBody>
          <a:bodyPr wrap="square" lIns="0" tIns="0" rIns="0" bIns="0" rtlCol="0">
            <a:spAutoFit/>
          </a:bodyPr>
          <a:lstStyle/>
          <a:p>
            <a:pPr>
              <a:lnSpc>
                <a:spcPts val="1020"/>
              </a:lnSpc>
              <a:spcAft>
                <a:spcPts val="300"/>
              </a:spcAft>
              <a:buClr>
                <a:srgbClr val="42A1FF"/>
              </a:buClr>
            </a:pPr>
            <a:r>
              <a:rPr lang="en-GB" sz="1100" b="1" dirty="0" err="1">
                <a:solidFill>
                  <a:srgbClr val="343433"/>
                </a:solidFill>
                <a:latin typeface="Arial" panose="020B0604020202020204" pitchFamily="34" charset="0"/>
                <a:cs typeface="Arial" panose="020B0604020202020204" pitchFamily="34" charset="0"/>
              </a:rPr>
              <a:t>Wareing</a:t>
            </a:r>
            <a:r>
              <a:rPr lang="en-GB" sz="1100" b="1" dirty="0">
                <a:solidFill>
                  <a:srgbClr val="42A1FF"/>
                </a:solidFill>
                <a:latin typeface="Arial" panose="020B0604020202020204" pitchFamily="34" charset="0"/>
                <a:cs typeface="Arial" panose="020B0604020202020204" pitchFamily="34" charset="0"/>
              </a:rPr>
              <a:t> &amp; </a:t>
            </a:r>
            <a:r>
              <a:rPr lang="en-GB" sz="1100" b="1" dirty="0">
                <a:solidFill>
                  <a:srgbClr val="343433"/>
                </a:solidFill>
                <a:latin typeface="Arial" panose="020B0604020202020204" pitchFamily="34" charset="0"/>
                <a:cs typeface="Arial" panose="020B0604020202020204" pitchFamily="34" charset="0"/>
              </a:rPr>
              <a:t>Company</a:t>
            </a:r>
          </a:p>
          <a:p>
            <a:pPr>
              <a:lnSpc>
                <a:spcPts val="1020"/>
              </a:lnSpc>
              <a:spcAft>
                <a:spcPts val="300"/>
              </a:spcAft>
              <a:buClr>
                <a:srgbClr val="42A1FF"/>
              </a:buClr>
            </a:pPr>
            <a:r>
              <a:rPr lang="en-GB" sz="800" dirty="0">
                <a:solidFill>
                  <a:srgbClr val="343433"/>
                </a:solidFill>
                <a:latin typeface="Arial" panose="020B0604020202020204" pitchFamily="34" charset="0"/>
                <a:cs typeface="Arial" panose="020B0604020202020204" pitchFamily="34" charset="0"/>
              </a:rPr>
              <a:t>38 Hamilton Terrace, Holly Walk,</a:t>
            </a:r>
            <a:br>
              <a:rPr lang="en-GB" sz="800" dirty="0">
                <a:solidFill>
                  <a:srgbClr val="343433"/>
                </a:solidFill>
                <a:latin typeface="Arial" panose="020B0604020202020204" pitchFamily="34" charset="0"/>
                <a:cs typeface="Arial" panose="020B0604020202020204" pitchFamily="34" charset="0"/>
              </a:rPr>
            </a:br>
            <a:r>
              <a:rPr lang="en-GB" sz="800" dirty="0">
                <a:solidFill>
                  <a:srgbClr val="343433"/>
                </a:solidFill>
                <a:latin typeface="Arial" panose="020B0604020202020204" pitchFamily="34" charset="0"/>
                <a:cs typeface="Arial" panose="020B0604020202020204" pitchFamily="34" charset="0"/>
              </a:rPr>
              <a:t>Leamington Spa Warwickshire CV32 4LY</a:t>
            </a:r>
          </a:p>
          <a:p>
            <a:pPr>
              <a:lnSpc>
                <a:spcPts val="1020"/>
              </a:lnSpc>
              <a:spcAft>
                <a:spcPts val="300"/>
              </a:spcAft>
              <a:buClr>
                <a:srgbClr val="42A1FF"/>
              </a:buClr>
            </a:pPr>
            <a:r>
              <a:rPr lang="en-GB" sz="1000" b="1" dirty="0">
                <a:solidFill>
                  <a:srgbClr val="343433"/>
                </a:solidFill>
                <a:latin typeface="Arial" panose="020B0604020202020204" pitchFamily="34" charset="0"/>
                <a:cs typeface="Arial" panose="020B0604020202020204" pitchFamily="34" charset="0"/>
                <a:hlinkClick r:id="rId5"/>
              </a:rPr>
              <a:t>www.wareingandcompany.co.uk</a:t>
            </a:r>
            <a:r>
              <a:rPr lang="en-GB" sz="1000" b="1" dirty="0">
                <a:solidFill>
                  <a:srgbClr val="343433"/>
                </a:solidFill>
                <a:latin typeface="Arial" panose="020B0604020202020204" pitchFamily="34" charset="0"/>
                <a:cs typeface="Arial" panose="020B0604020202020204" pitchFamily="34" charset="0"/>
              </a:rPr>
              <a:t> </a:t>
            </a:r>
          </a:p>
        </p:txBody>
      </p:sp>
      <p:pic>
        <p:nvPicPr>
          <p:cNvPr id="15" name="Picture 14" descr="Logo&#10;&#10;Description automatically generated">
            <a:extLst>
              <a:ext uri="{FF2B5EF4-FFF2-40B4-BE49-F238E27FC236}">
                <a16:creationId xmlns:a16="http://schemas.microsoft.com/office/drawing/2014/main" id="{FB18FFC1-57F4-B576-C604-5714AA60CD76}"/>
              </a:ext>
            </a:extLst>
          </p:cNvPr>
          <p:cNvPicPr>
            <a:picLocks noChangeAspect="1"/>
          </p:cNvPicPr>
          <p:nvPr/>
        </p:nvPicPr>
        <p:blipFill>
          <a:blip r:embed="rId6"/>
          <a:stretch>
            <a:fillRect/>
          </a:stretch>
        </p:blipFill>
        <p:spPr>
          <a:xfrm>
            <a:off x="10698981" y="5479927"/>
            <a:ext cx="978951" cy="362132"/>
          </a:xfrm>
          <a:prstGeom prst="rect">
            <a:avLst/>
          </a:prstGeom>
        </p:spPr>
      </p:pic>
      <p:sp>
        <p:nvSpPr>
          <p:cNvPr id="17" name="TextBox 16">
            <a:extLst>
              <a:ext uri="{FF2B5EF4-FFF2-40B4-BE49-F238E27FC236}">
                <a16:creationId xmlns:a16="http://schemas.microsoft.com/office/drawing/2014/main" id="{51F5C2E9-C8ED-CC95-6323-EE28BEC41006}"/>
              </a:ext>
            </a:extLst>
          </p:cNvPr>
          <p:cNvSpPr txBox="1"/>
          <p:nvPr/>
        </p:nvSpPr>
        <p:spPr>
          <a:xfrm>
            <a:off x="2280897" y="6413500"/>
            <a:ext cx="9524007" cy="276999"/>
          </a:xfrm>
          <a:prstGeom prst="rect">
            <a:avLst/>
          </a:prstGeom>
          <a:noFill/>
        </p:spPr>
        <p:txBody>
          <a:bodyPr wrap="square" lIns="0" tIns="0" rIns="0" bIns="0" rtlCol="0">
            <a:spAutoFit/>
          </a:bodyPr>
          <a:lstStyle/>
          <a:p>
            <a:pPr>
              <a:spcAft>
                <a:spcPts val="600"/>
              </a:spcAft>
              <a:buClr>
                <a:srgbClr val="42A1FF"/>
              </a:buClr>
            </a:pPr>
            <a:r>
              <a:rPr lang="en-GB" sz="600" dirty="0" err="1">
                <a:solidFill>
                  <a:srgbClr val="343433"/>
                </a:solidFill>
                <a:latin typeface="Arial" panose="020B0604020202020204" pitchFamily="34" charset="0"/>
                <a:cs typeface="Arial" panose="020B0604020202020204" pitchFamily="34" charset="0"/>
              </a:rPr>
              <a:t>Wareing</a:t>
            </a:r>
            <a:r>
              <a:rPr lang="en-GB" sz="600" dirty="0">
                <a:solidFill>
                  <a:srgbClr val="343433"/>
                </a:solidFill>
                <a:latin typeface="Arial" panose="020B0604020202020204" pitchFamily="34" charset="0"/>
                <a:cs typeface="Arial" panose="020B0604020202020204" pitchFamily="34" charset="0"/>
              </a:rPr>
              <a:t> &amp; Company for themselves and for the seller/lessor of this property who they are agents, give notice that 1. These particulars do not constitute any part of an offer or a contract. 2. All statements contained in these particulars are made without responsibility on the part of the agent(s) or the seller/lessor. 3. None of the statements contained in these particulars are to be relied upon as a statement or representation of fact. 4. Any intending buyer or tenant must satisfy themselves by inspection or otherwise as to the correctness of each of the statements contained in these particulars. 5. </a:t>
            </a:r>
            <a:r>
              <a:rPr lang="en-GB" sz="600" dirty="0" err="1">
                <a:solidFill>
                  <a:srgbClr val="343433"/>
                </a:solidFill>
                <a:latin typeface="Arial" panose="020B0604020202020204" pitchFamily="34" charset="0"/>
                <a:cs typeface="Arial" panose="020B0604020202020204" pitchFamily="34" charset="0"/>
              </a:rPr>
              <a:t>Wareing</a:t>
            </a:r>
            <a:r>
              <a:rPr lang="en-GB" sz="600" dirty="0">
                <a:solidFill>
                  <a:srgbClr val="343433"/>
                </a:solidFill>
                <a:latin typeface="Arial" panose="020B0604020202020204" pitchFamily="34" charset="0"/>
                <a:cs typeface="Arial" panose="020B0604020202020204" pitchFamily="34" charset="0"/>
              </a:rPr>
              <a:t> &amp; Company does not make or give nor any person in their employment has any authority to make or give any representation or warranty whatsoever in relation to this property.</a:t>
            </a:r>
          </a:p>
        </p:txBody>
      </p:sp>
      <p:sp>
        <p:nvSpPr>
          <p:cNvPr id="4" name="TextBox 3">
            <a:extLst>
              <a:ext uri="{FF2B5EF4-FFF2-40B4-BE49-F238E27FC236}">
                <a16:creationId xmlns:a16="http://schemas.microsoft.com/office/drawing/2014/main" id="{92EB910E-066B-9383-35F6-127055E0AE0C}"/>
              </a:ext>
            </a:extLst>
          </p:cNvPr>
          <p:cNvSpPr txBox="1"/>
          <p:nvPr/>
        </p:nvSpPr>
        <p:spPr>
          <a:xfrm>
            <a:off x="798406" y="565745"/>
            <a:ext cx="5270775" cy="707886"/>
          </a:xfrm>
          <a:prstGeom prst="rect">
            <a:avLst/>
          </a:prstGeom>
          <a:noFill/>
        </p:spPr>
        <p:txBody>
          <a:bodyPr wrap="square" rtlCol="0">
            <a:spAutoFit/>
          </a:bodyPr>
          <a:lstStyle/>
          <a:p>
            <a:endParaRPr lang="en-GB" sz="1100" dirty="0">
              <a:latin typeface="Calibri Light" panose="020F0302020204030204" pitchFamily="34" charset="0"/>
              <a:cs typeface="Calibri Light" panose="020F0302020204030204" pitchFamily="34" charset="0"/>
            </a:endParaRPr>
          </a:p>
          <a:p>
            <a:endParaRPr lang="en-GB" sz="1100" dirty="0">
              <a:latin typeface="Calibri Light" panose="020F0302020204030204" pitchFamily="34" charset="0"/>
              <a:cs typeface="Calibri Light" panose="020F0302020204030204" pitchFamily="34" charset="0"/>
            </a:endParaRPr>
          </a:p>
          <a:p>
            <a:endParaRPr lang="en-GB" dirty="0"/>
          </a:p>
        </p:txBody>
      </p:sp>
      <p:sp>
        <p:nvSpPr>
          <p:cNvPr id="3" name="TextBox 2">
            <a:extLst>
              <a:ext uri="{FF2B5EF4-FFF2-40B4-BE49-F238E27FC236}">
                <a16:creationId xmlns:a16="http://schemas.microsoft.com/office/drawing/2014/main" id="{F4BB473F-1E5E-65BC-9C07-1257B342BCB9}"/>
              </a:ext>
            </a:extLst>
          </p:cNvPr>
          <p:cNvSpPr txBox="1"/>
          <p:nvPr/>
        </p:nvSpPr>
        <p:spPr>
          <a:xfrm>
            <a:off x="798406" y="565745"/>
            <a:ext cx="5007171" cy="5970865"/>
          </a:xfrm>
          <a:prstGeom prst="rect">
            <a:avLst/>
          </a:prstGeom>
          <a:noFill/>
        </p:spPr>
        <p:txBody>
          <a:bodyPr wrap="square">
            <a:spAutoFit/>
          </a:bodyPr>
          <a:lstStyle/>
          <a:p>
            <a:r>
              <a:rPr lang="en-GB" sz="1200" b="1" dirty="0">
                <a:solidFill>
                  <a:srgbClr val="42A1FF"/>
                </a:solidFill>
                <a:latin typeface="+mj-lt"/>
                <a:cs typeface="Calibri Light" panose="020F0302020204030204" pitchFamily="34" charset="0"/>
              </a:rPr>
              <a:t>Services</a:t>
            </a:r>
          </a:p>
          <a:p>
            <a:endParaRPr lang="en-GB" sz="1200" b="1" dirty="0">
              <a:solidFill>
                <a:srgbClr val="42A1FF"/>
              </a:solidFill>
              <a:latin typeface="+mj-lt"/>
              <a:cs typeface="Calibri Light" panose="020F0302020204030204" pitchFamily="34" charset="0"/>
            </a:endParaRPr>
          </a:p>
          <a:p>
            <a:pPr algn="just"/>
            <a:r>
              <a:rPr lang="en-US" sz="1200" dirty="0">
                <a:latin typeface="+mj-lt"/>
              </a:rPr>
              <a:t>We understand that mains electricity, water and drainage are connected to the site however, interested parties are advised to satisfy themselves that this is the case and that they are in good working order. The agents have not tested any apparatus on site and therefore, cannot verify the conditions.</a:t>
            </a:r>
          </a:p>
          <a:p>
            <a:pPr algn="just"/>
            <a:endParaRPr lang="en-GB" sz="1200" dirty="0">
              <a:latin typeface="+mj-lt"/>
              <a:cs typeface="Calibri Light" panose="020F0302020204030204" pitchFamily="34" charset="0"/>
            </a:endParaRPr>
          </a:p>
          <a:p>
            <a:pPr algn="just"/>
            <a:r>
              <a:rPr lang="en-GB" sz="1200" b="1" dirty="0">
                <a:solidFill>
                  <a:srgbClr val="42A1FF"/>
                </a:solidFill>
                <a:latin typeface="+mj-lt"/>
                <a:cs typeface="Calibri Light" panose="020F0302020204030204" pitchFamily="34" charset="0"/>
              </a:rPr>
              <a:t>Planning</a:t>
            </a:r>
          </a:p>
          <a:p>
            <a:pPr algn="just"/>
            <a:endParaRPr lang="en-GB" sz="1200" b="1" dirty="0">
              <a:solidFill>
                <a:srgbClr val="42A1FF"/>
              </a:solidFill>
              <a:latin typeface="+mj-lt"/>
              <a:cs typeface="Calibri Light" panose="020F0302020204030204" pitchFamily="34" charset="0"/>
            </a:endParaRPr>
          </a:p>
          <a:p>
            <a:pPr algn="just"/>
            <a:r>
              <a:rPr lang="en-GB" sz="1200" dirty="0">
                <a:latin typeface="+mj-lt"/>
                <a:cs typeface="Calibri Light" panose="020F0302020204030204" pitchFamily="34" charset="0"/>
              </a:rPr>
              <a:t>We understand that the property will have the benefit of planning permission for User Class E purposes. Interested parties are advised to make their own enquiries of Warwick District Council Planning Department on 01926 456760.</a:t>
            </a:r>
          </a:p>
          <a:p>
            <a:pPr algn="just"/>
            <a:endParaRPr lang="en-GB" sz="1200" dirty="0">
              <a:latin typeface="+mj-lt"/>
              <a:cs typeface="Calibri Light" panose="020F0302020204030204" pitchFamily="34" charset="0"/>
            </a:endParaRPr>
          </a:p>
          <a:p>
            <a:pPr algn="just"/>
            <a:r>
              <a:rPr lang="en-GB" sz="1200" b="1" dirty="0">
                <a:solidFill>
                  <a:srgbClr val="42A1FF"/>
                </a:solidFill>
                <a:latin typeface="+mj-lt"/>
                <a:cs typeface="Calibri Light" panose="020F0302020204030204" pitchFamily="34" charset="0"/>
              </a:rPr>
              <a:t>EPC</a:t>
            </a:r>
          </a:p>
          <a:p>
            <a:pPr algn="just"/>
            <a:endParaRPr lang="en-GB" sz="1200" dirty="0">
              <a:latin typeface="+mj-lt"/>
              <a:cs typeface="Calibri Light" panose="020F0302020204030204" pitchFamily="34" charset="0"/>
            </a:endParaRPr>
          </a:p>
          <a:p>
            <a:pPr algn="just"/>
            <a:r>
              <a:rPr lang="en-GB" sz="1200" dirty="0">
                <a:latin typeface="+mj-lt"/>
                <a:cs typeface="Calibri Light" panose="020F0302020204030204" pitchFamily="34" charset="0"/>
              </a:rPr>
              <a:t>TBC. </a:t>
            </a:r>
          </a:p>
          <a:p>
            <a:pPr algn="just"/>
            <a:endParaRPr lang="en-GB" sz="1200" b="1" dirty="0">
              <a:solidFill>
                <a:srgbClr val="42A1FF"/>
              </a:solidFill>
              <a:latin typeface="+mj-lt"/>
              <a:cs typeface="Calibri Light" panose="020F0302020204030204" pitchFamily="34" charset="0"/>
            </a:endParaRPr>
          </a:p>
          <a:p>
            <a:pPr algn="just"/>
            <a:r>
              <a:rPr lang="en-GB" sz="1200" b="1" dirty="0">
                <a:solidFill>
                  <a:srgbClr val="42A1FF"/>
                </a:solidFill>
                <a:latin typeface="+mj-lt"/>
                <a:cs typeface="Calibri Light" panose="020F0302020204030204" pitchFamily="34" charset="0"/>
              </a:rPr>
              <a:t>Business Rates </a:t>
            </a:r>
          </a:p>
          <a:p>
            <a:pPr algn="just"/>
            <a:endParaRPr lang="en-GB" sz="1200" b="1" dirty="0">
              <a:solidFill>
                <a:srgbClr val="42A1FF"/>
              </a:solidFill>
              <a:latin typeface="+mj-lt"/>
              <a:cs typeface="Calibri Light" panose="020F0302020204030204" pitchFamily="34" charset="0"/>
            </a:endParaRPr>
          </a:p>
          <a:p>
            <a:pPr algn="just"/>
            <a:r>
              <a:rPr lang="en-GB" sz="1200" dirty="0">
                <a:latin typeface="+mj-lt"/>
                <a:cs typeface="Calibri Light" panose="020F0302020204030204" pitchFamily="34" charset="0"/>
              </a:rPr>
              <a:t>Estimated Rateable Value:	£68,750</a:t>
            </a:r>
          </a:p>
          <a:p>
            <a:pPr algn="just"/>
            <a:r>
              <a:rPr lang="en-GB" sz="1200" dirty="0">
                <a:latin typeface="+mj-lt"/>
                <a:cs typeface="Calibri Light" panose="020F0302020204030204" pitchFamily="34" charset="0"/>
              </a:rPr>
              <a:t>Estimated Rates Payable:	£37,537.50 </a:t>
            </a:r>
            <a:r>
              <a:rPr lang="en-GB" sz="1200">
                <a:latin typeface="+mj-lt"/>
                <a:cs typeface="Calibri Light" panose="020F0302020204030204" pitchFamily="34" charset="0"/>
              </a:rPr>
              <a:t>per annum</a:t>
            </a:r>
            <a:endParaRPr lang="en-GB" sz="1200" dirty="0">
              <a:latin typeface="+mj-lt"/>
              <a:cs typeface="Calibri Light" panose="020F0302020204030204" pitchFamily="34" charset="0"/>
            </a:endParaRPr>
          </a:p>
          <a:p>
            <a:pPr algn="just"/>
            <a:endParaRPr lang="en-GB" sz="1200" dirty="0">
              <a:latin typeface="+mj-lt"/>
              <a:cs typeface="Calibri Light" panose="020F0302020204030204" pitchFamily="34" charset="0"/>
            </a:endParaRPr>
          </a:p>
          <a:p>
            <a:r>
              <a:rPr lang="en-GB" sz="1200" b="1" dirty="0">
                <a:solidFill>
                  <a:srgbClr val="42A1FF"/>
                </a:solidFill>
                <a:latin typeface="+mj-lt"/>
                <a:cs typeface="Calibri Light" panose="020F0302020204030204" pitchFamily="34" charset="0"/>
              </a:rPr>
              <a:t>Anti Money Laundering</a:t>
            </a:r>
          </a:p>
          <a:p>
            <a:endParaRPr lang="en-GB" sz="1200" dirty="0">
              <a:latin typeface="+mj-lt"/>
              <a:cs typeface="Calibri Light" panose="020F0302020204030204" pitchFamily="34" charset="0"/>
            </a:endParaRPr>
          </a:p>
          <a:p>
            <a:pPr algn="just"/>
            <a:r>
              <a:rPr lang="en-GB" sz="1200" dirty="0">
                <a:latin typeface="+mj-lt"/>
                <a:cs typeface="Calibri Light" panose="020F0302020204030204" pitchFamily="34" charset="0"/>
              </a:rPr>
              <a:t>The Money Laundering Regulations require us to conduct checks upon all Purchasers including Tenants.  Prospective Purchasers will need to provide proof of identity and residence.  For a company any person owning more than 25% must provide the same. </a:t>
            </a:r>
            <a:endParaRPr lang="en-GB" sz="1200" dirty="0">
              <a:highlight>
                <a:srgbClr val="FFFF00"/>
              </a:highlight>
              <a:latin typeface="+mj-lt"/>
              <a:cs typeface="Calibri Light" panose="020F0302020204030204" pitchFamily="34" charset="0"/>
            </a:endParaRPr>
          </a:p>
          <a:p>
            <a:pPr algn="just"/>
            <a:endParaRPr lang="en-GB" sz="1100" dirty="0">
              <a:latin typeface="+mj-lt"/>
              <a:cs typeface="Calibri Light" panose="020F0302020204030204" pitchFamily="34" charset="0"/>
            </a:endParaRPr>
          </a:p>
          <a:p>
            <a:pPr algn="just"/>
            <a:endParaRPr lang="en-GB" sz="1100" dirty="0">
              <a:latin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cs typeface="Calibri Light" panose="020F0302020204030204" pitchFamily="34" charset="0"/>
            </a:endParaRPr>
          </a:p>
          <a:p>
            <a:pPr algn="just"/>
            <a:endParaRPr lang="en-GB" sz="12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D03AF664-31B8-02E1-4E18-EE4DA677DAC2}"/>
              </a:ext>
            </a:extLst>
          </p:cNvPr>
          <p:cNvSpPr txBox="1"/>
          <p:nvPr/>
        </p:nvSpPr>
        <p:spPr>
          <a:xfrm>
            <a:off x="6181285" y="565745"/>
            <a:ext cx="5007171" cy="1895006"/>
          </a:xfrm>
          <a:prstGeom prst="rect">
            <a:avLst/>
          </a:prstGeom>
          <a:noFill/>
        </p:spPr>
        <p:txBody>
          <a:bodyPr wrap="square" rtlCol="0">
            <a:spAutoFit/>
          </a:bodyPr>
          <a:lstStyle/>
          <a:p>
            <a:pPr algn="just"/>
            <a:r>
              <a:rPr lang="en-GB" sz="1200" b="1" dirty="0">
                <a:solidFill>
                  <a:srgbClr val="42A1FF"/>
                </a:solidFill>
                <a:latin typeface="+mj-lt"/>
                <a:cs typeface="Calibri Light" panose="020F0302020204030204" pitchFamily="34" charset="0"/>
              </a:rPr>
              <a:t>Tenure</a:t>
            </a:r>
          </a:p>
          <a:p>
            <a:pPr algn="just"/>
            <a:endParaRPr lang="en-GB" sz="1200" b="1" dirty="0">
              <a:solidFill>
                <a:srgbClr val="42A1FF"/>
              </a:solidFill>
              <a:latin typeface="+mj-lt"/>
              <a:cs typeface="Calibri Light" panose="020F0302020204030204" pitchFamily="34" charset="0"/>
            </a:endParaRPr>
          </a:p>
          <a:p>
            <a:pPr algn="just"/>
            <a:r>
              <a:rPr lang="en-GB" sz="1200" dirty="0">
                <a:latin typeface="+mj-lt"/>
                <a:cs typeface="Calibri Light" panose="020F0302020204030204" pitchFamily="34" charset="0"/>
              </a:rPr>
              <a:t>The property is available to let by way of a new full Repairing and Insuring lease for a term to be agreed at a rent of £64,470 Per Annum Excl. VAT. </a:t>
            </a:r>
          </a:p>
          <a:p>
            <a:pPr algn="just"/>
            <a:endParaRPr lang="en-GB" sz="1200" dirty="0">
              <a:latin typeface="+mj-lt"/>
              <a:cs typeface="Calibri Light" panose="020F0302020204030204" pitchFamily="34" charset="0"/>
            </a:endParaRPr>
          </a:p>
          <a:p>
            <a:pPr>
              <a:spcAft>
                <a:spcPts val="600"/>
              </a:spcAft>
              <a:buClr>
                <a:srgbClr val="42A1FF"/>
              </a:buClr>
            </a:pPr>
            <a:r>
              <a:rPr lang="en-GB" sz="1200" b="1" dirty="0">
                <a:solidFill>
                  <a:srgbClr val="42A1FF"/>
                </a:solidFill>
                <a:latin typeface="+mj-lt"/>
                <a:cs typeface="Calibri Light" panose="020F0302020204030204" pitchFamily="34" charset="0"/>
              </a:rPr>
              <a:t>Legal Costs</a:t>
            </a:r>
          </a:p>
          <a:p>
            <a:pPr>
              <a:lnSpc>
                <a:spcPts val="1240"/>
              </a:lnSpc>
              <a:spcAft>
                <a:spcPts val="600"/>
              </a:spcAft>
              <a:buClr>
                <a:srgbClr val="42A1FF"/>
              </a:buClr>
            </a:pPr>
            <a:r>
              <a:rPr lang="en-GB" sz="1200" dirty="0">
                <a:solidFill>
                  <a:srgbClr val="343433"/>
                </a:solidFill>
                <a:latin typeface="+mj-lt"/>
                <a:cs typeface="Arial" panose="020B0604020202020204" pitchFamily="34" charset="0"/>
              </a:rPr>
              <a:t>Each Party will meet their own legal and professional costs. </a:t>
            </a:r>
          </a:p>
          <a:p>
            <a:pPr>
              <a:lnSpc>
                <a:spcPts val="1240"/>
              </a:lnSpc>
              <a:spcAft>
                <a:spcPts val="600"/>
              </a:spcAft>
              <a:buClr>
                <a:srgbClr val="42A1FF"/>
              </a:buClr>
            </a:pPr>
            <a:endParaRPr lang="en-GB" sz="1100" dirty="0">
              <a:solidFill>
                <a:srgbClr val="343433"/>
              </a:solidFill>
              <a:latin typeface="+mj-lt"/>
              <a:cs typeface="Arial" panose="020B0604020202020204" pitchFamily="34" charset="0"/>
            </a:endParaRPr>
          </a:p>
          <a:p>
            <a:pPr>
              <a:lnSpc>
                <a:spcPts val="1240"/>
              </a:lnSpc>
              <a:spcAft>
                <a:spcPts val="600"/>
              </a:spcAft>
              <a:buClr>
                <a:srgbClr val="42A1FF"/>
              </a:buClr>
            </a:pPr>
            <a:endParaRPr lang="en-GB" sz="1200" dirty="0">
              <a:latin typeface="+mj-lt"/>
              <a:cs typeface="Calibri Light" panose="020F0302020204030204" pitchFamily="34" charset="0"/>
            </a:endParaRPr>
          </a:p>
        </p:txBody>
      </p:sp>
    </p:spTree>
    <p:extLst>
      <p:ext uri="{BB962C8B-B14F-4D97-AF65-F5344CB8AC3E}">
        <p14:creationId xmlns:p14="http://schemas.microsoft.com/office/powerpoint/2010/main" val="2532515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743</Words>
  <Application>Microsoft Office PowerPoint</Application>
  <PresentationFormat>Widescreen</PresentationFormat>
  <Paragraphs>88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Blood</dc:creator>
  <cp:lastModifiedBy>Office1 LS</cp:lastModifiedBy>
  <cp:revision>51</cp:revision>
  <cp:lastPrinted>2024-12-20T10:38:16Z</cp:lastPrinted>
  <dcterms:created xsi:type="dcterms:W3CDTF">2022-09-29T09:08:25Z</dcterms:created>
  <dcterms:modified xsi:type="dcterms:W3CDTF">2025-08-07T12:14:17Z</dcterms:modified>
</cp:coreProperties>
</file>