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072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1959" y="365759"/>
            <a:ext cx="6676390" cy="45720"/>
          </a:xfrm>
          <a:custGeom>
            <a:avLst/>
            <a:gdLst/>
            <a:ahLst/>
            <a:cxnLst/>
            <a:rect l="l" t="t" r="r" b="b"/>
            <a:pathLst>
              <a:path w="6676390" h="45720">
                <a:moveTo>
                  <a:pt x="6676390" y="0"/>
                </a:moveTo>
                <a:lnTo>
                  <a:pt x="0" y="0"/>
                </a:lnTo>
                <a:lnTo>
                  <a:pt x="0" y="45720"/>
                </a:lnTo>
                <a:lnTo>
                  <a:pt x="6676390" y="45720"/>
                </a:lnTo>
                <a:lnTo>
                  <a:pt x="6676390" y="0"/>
                </a:lnTo>
                <a:close/>
              </a:path>
            </a:pathLst>
          </a:custGeom>
          <a:solidFill>
            <a:srgbClr val="F8D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990"/>
            <a:ext cx="680085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arry.stoneham@savills.com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59" y="664463"/>
            <a:ext cx="6676390" cy="45720"/>
          </a:xfrm>
          <a:custGeom>
            <a:avLst/>
            <a:gdLst/>
            <a:ahLst/>
            <a:cxnLst/>
            <a:rect l="l" t="t" r="r" b="b"/>
            <a:pathLst>
              <a:path w="6676390" h="45720">
                <a:moveTo>
                  <a:pt x="6676390" y="0"/>
                </a:moveTo>
                <a:lnTo>
                  <a:pt x="0" y="0"/>
                </a:lnTo>
                <a:lnTo>
                  <a:pt x="0" y="45720"/>
                </a:lnTo>
                <a:lnTo>
                  <a:pt x="6676390" y="45720"/>
                </a:lnTo>
                <a:lnTo>
                  <a:pt x="6676390" y="0"/>
                </a:lnTo>
                <a:close/>
              </a:path>
            </a:pathLst>
          </a:custGeom>
          <a:solidFill>
            <a:srgbClr val="F8D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8955" y="394461"/>
            <a:ext cx="6074410" cy="105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00132C"/>
                </a:solidFill>
                <a:latin typeface="Arial"/>
                <a:cs typeface="Arial"/>
              </a:rPr>
              <a:t>FOR</a:t>
            </a:r>
            <a:r>
              <a:rPr sz="1300" b="1" spc="65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00132C"/>
                </a:solidFill>
                <a:latin typeface="Arial"/>
                <a:cs typeface="Arial"/>
              </a:rPr>
              <a:t>SALE</a:t>
            </a:r>
            <a:r>
              <a:rPr sz="1300" b="1" spc="-70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132C"/>
                </a:solidFill>
                <a:latin typeface="Arial"/>
                <a:cs typeface="Arial"/>
              </a:rPr>
              <a:t>–</a:t>
            </a:r>
            <a:r>
              <a:rPr sz="1300" b="1" spc="300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00132C"/>
                </a:solidFill>
                <a:latin typeface="Arial MT"/>
                <a:cs typeface="Arial MT"/>
              </a:rPr>
              <a:t>FREEHOLD</a:t>
            </a:r>
            <a:r>
              <a:rPr sz="1300" spc="-80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lang="en-GB" sz="1300" spc="-80" dirty="0">
                <a:solidFill>
                  <a:srgbClr val="00132C"/>
                </a:solidFill>
                <a:latin typeface="Arial MT"/>
                <a:cs typeface="Arial MT"/>
              </a:rPr>
              <a:t>INDUSTRIAL / WAREHOUSE / </a:t>
            </a:r>
            <a:r>
              <a:rPr sz="1300" spc="-50" dirty="0">
                <a:solidFill>
                  <a:srgbClr val="00132C"/>
                </a:solidFill>
                <a:latin typeface="Arial MT"/>
                <a:cs typeface="Arial MT"/>
              </a:rPr>
              <a:t>OPEN</a:t>
            </a:r>
            <a:r>
              <a:rPr sz="1300" spc="-20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00132C"/>
                </a:solidFill>
                <a:latin typeface="Arial MT"/>
                <a:cs typeface="Arial MT"/>
              </a:rPr>
              <a:t>STORAGE</a:t>
            </a:r>
            <a:endParaRPr sz="13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3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749935" algn="l"/>
                <a:tab pos="2134870" algn="l"/>
                <a:tab pos="4137660" algn="l"/>
                <a:tab pos="4899025" algn="l"/>
              </a:tabLst>
            </a:pPr>
            <a:r>
              <a:rPr sz="1800" spc="135" dirty="0">
                <a:solidFill>
                  <a:srgbClr val="00132C"/>
                </a:solidFill>
                <a:latin typeface="Trebuchet MS"/>
                <a:cs typeface="Trebuchet MS"/>
              </a:rPr>
              <a:t>RARE</a:t>
            </a:r>
            <a:r>
              <a:rPr sz="1800" dirty="0">
                <a:solidFill>
                  <a:srgbClr val="00132C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132C"/>
                </a:solidFill>
                <a:latin typeface="Trebuchet MS"/>
                <a:cs typeface="Trebuchet MS"/>
              </a:rPr>
              <a:t>F</a:t>
            </a:r>
            <a:r>
              <a:rPr sz="1800" spc="-310" dirty="0">
                <a:solidFill>
                  <a:srgbClr val="00132C"/>
                </a:solidFill>
                <a:latin typeface="Trebuchet MS"/>
                <a:cs typeface="Trebuchet MS"/>
              </a:rPr>
              <a:t> </a:t>
            </a:r>
            <a:r>
              <a:rPr sz="1800" spc="170" dirty="0">
                <a:solidFill>
                  <a:srgbClr val="00132C"/>
                </a:solidFill>
                <a:latin typeface="Trebuchet MS"/>
                <a:cs typeface="Trebuchet MS"/>
              </a:rPr>
              <a:t>REEHO</a:t>
            </a:r>
            <a:r>
              <a:rPr sz="1800" spc="-10" dirty="0">
                <a:solidFill>
                  <a:srgbClr val="00132C"/>
                </a:solidFill>
                <a:latin typeface="Trebuchet MS"/>
                <a:cs typeface="Trebuchet MS"/>
              </a:rPr>
              <a:t>L</a:t>
            </a:r>
            <a:r>
              <a:rPr sz="1800" spc="-50" dirty="0">
                <a:solidFill>
                  <a:srgbClr val="00132C"/>
                </a:solidFill>
                <a:latin typeface="Trebuchet MS"/>
                <a:cs typeface="Trebuchet MS"/>
              </a:rPr>
              <a:t>D</a:t>
            </a:r>
            <a:r>
              <a:rPr sz="1800" dirty="0">
                <a:solidFill>
                  <a:srgbClr val="00132C"/>
                </a:solidFill>
                <a:latin typeface="Trebuchet MS"/>
                <a:cs typeface="Trebuchet MS"/>
              </a:rPr>
              <a:t>	</a:t>
            </a:r>
            <a:r>
              <a:rPr lang="en-GB" dirty="0">
                <a:solidFill>
                  <a:srgbClr val="00132C"/>
                </a:solidFill>
                <a:latin typeface="Trebuchet MS"/>
                <a:cs typeface="Trebuchet MS"/>
              </a:rPr>
              <a:t>UNIT / </a:t>
            </a:r>
            <a:r>
              <a:rPr sz="1800" dirty="0">
                <a:solidFill>
                  <a:srgbClr val="00132C"/>
                </a:solidFill>
                <a:latin typeface="Trebuchet MS"/>
                <a:cs typeface="Trebuchet MS"/>
              </a:rPr>
              <a:t>SI</a:t>
            </a:r>
            <a:r>
              <a:rPr lang="en-GB" spc="-315" dirty="0">
                <a:solidFill>
                  <a:srgbClr val="00132C"/>
                </a:solidFill>
                <a:latin typeface="Trebuchet MS"/>
                <a:cs typeface="Trebuchet MS"/>
              </a:rPr>
              <a:t>T</a:t>
            </a:r>
            <a:r>
              <a:rPr sz="1800" spc="-315" dirty="0">
                <a:solidFill>
                  <a:srgbClr val="00132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132C"/>
                </a:solidFill>
                <a:latin typeface="Trebuchet MS"/>
                <a:cs typeface="Trebuchet MS"/>
              </a:rPr>
              <a:t>E</a:t>
            </a:r>
            <a:r>
              <a:rPr sz="1800" spc="-270" dirty="0">
                <a:solidFill>
                  <a:srgbClr val="00132C"/>
                </a:solidFill>
                <a:latin typeface="Trebuchet MS"/>
                <a:cs typeface="Trebuchet MS"/>
              </a:rPr>
              <a:t> </a:t>
            </a:r>
            <a:r>
              <a:rPr lang="en-GB" sz="1800" spc="-50" dirty="0">
                <a:solidFill>
                  <a:srgbClr val="00132C"/>
                </a:solidFill>
                <a:latin typeface="Trebuchet MS"/>
                <a:cs typeface="Trebuchet MS"/>
              </a:rPr>
              <a:t>–</a:t>
            </a:r>
            <a:r>
              <a:rPr lang="en-GB" spc="-50" dirty="0">
                <a:solidFill>
                  <a:srgbClr val="00132C"/>
                </a:solidFill>
                <a:latin typeface="Trebuchet MS"/>
                <a:cs typeface="Trebuchet MS"/>
              </a:rPr>
              <a:t> 0.84 </a:t>
            </a:r>
            <a:r>
              <a:rPr sz="1800" spc="-10" dirty="0">
                <a:solidFill>
                  <a:srgbClr val="00132C"/>
                </a:solidFill>
                <a:latin typeface="Trebuchet MS"/>
                <a:cs typeface="Trebuchet MS"/>
              </a:rPr>
              <a:t>a</a:t>
            </a:r>
            <a:r>
              <a:rPr lang="en-GB" sz="1800" spc="140" dirty="0" err="1">
                <a:solidFill>
                  <a:srgbClr val="00132C"/>
                </a:solidFill>
                <a:latin typeface="Trebuchet MS"/>
                <a:cs typeface="Trebuchet MS"/>
              </a:rPr>
              <a:t>cre</a:t>
            </a:r>
            <a:r>
              <a:rPr sz="1800" spc="-50" dirty="0">
                <a:solidFill>
                  <a:srgbClr val="00132C"/>
                </a:solidFill>
                <a:latin typeface="Trebuchet MS"/>
                <a:cs typeface="Trebuchet MS"/>
              </a:rPr>
              <a:t>s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en-GB" sz="1200" b="1" dirty="0">
                <a:solidFill>
                  <a:srgbClr val="00132C"/>
                </a:solidFill>
                <a:latin typeface="Arial"/>
                <a:cs typeface="Arial"/>
              </a:rPr>
              <a:t>New Ford Business Centre</a:t>
            </a:r>
            <a:r>
              <a:rPr sz="1200" b="1" dirty="0">
                <a:solidFill>
                  <a:srgbClr val="00132C"/>
                </a:solidFill>
                <a:latin typeface="Arial"/>
                <a:cs typeface="Arial"/>
              </a:rPr>
              <a:t>,</a:t>
            </a:r>
            <a:r>
              <a:rPr sz="1200" b="1" spc="200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32C"/>
                </a:solidFill>
                <a:latin typeface="Arial"/>
                <a:cs typeface="Arial"/>
              </a:rPr>
              <a:t>New</a:t>
            </a:r>
            <a:r>
              <a:rPr sz="1200" b="1" spc="260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32C"/>
                </a:solidFill>
                <a:latin typeface="Arial"/>
                <a:cs typeface="Arial"/>
              </a:rPr>
              <a:t>Ford</a:t>
            </a:r>
            <a:r>
              <a:rPr sz="1200" b="1" spc="250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32C"/>
                </a:solidFill>
                <a:latin typeface="Arial"/>
                <a:cs typeface="Arial"/>
              </a:rPr>
              <a:t>Road,</a:t>
            </a:r>
            <a:r>
              <a:rPr sz="1200" b="1" spc="235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32C"/>
                </a:solidFill>
                <a:latin typeface="Arial"/>
                <a:cs typeface="Arial"/>
              </a:rPr>
              <a:t>Waltham</a:t>
            </a:r>
            <a:r>
              <a:rPr sz="1200" b="1" spc="210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32C"/>
                </a:solidFill>
                <a:latin typeface="Arial"/>
                <a:cs typeface="Arial"/>
              </a:rPr>
              <a:t>Cross,</a:t>
            </a:r>
            <a:r>
              <a:rPr sz="1200" b="1" spc="225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32C"/>
                </a:solidFill>
                <a:latin typeface="Arial"/>
                <a:cs typeface="Arial"/>
              </a:rPr>
              <a:t>EN8</a:t>
            </a:r>
            <a:r>
              <a:rPr sz="1200" b="1" spc="204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132C"/>
                </a:solidFill>
                <a:latin typeface="Arial"/>
                <a:cs typeface="Arial"/>
              </a:rPr>
              <a:t>7PG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451" y="6918039"/>
            <a:ext cx="1440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32C"/>
                </a:solidFill>
                <a:latin typeface="Arial"/>
                <a:cs typeface="Arial"/>
              </a:rPr>
              <a:t>Key</a:t>
            </a:r>
            <a:r>
              <a:rPr sz="1600" b="1" spc="65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32C"/>
                </a:solidFill>
                <a:latin typeface="Arial"/>
                <a:cs typeface="Arial"/>
              </a:rPr>
              <a:t>Highlights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451" y="7296377"/>
            <a:ext cx="3207387" cy="13863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610" marR="5080" indent="-169545">
              <a:lnSpc>
                <a:spcPct val="115500"/>
              </a:lnSpc>
              <a:spcBef>
                <a:spcPts val="95"/>
              </a:spcBef>
              <a:buChar char="•"/>
              <a:tabLst>
                <a:tab pos="184785" algn="l"/>
              </a:tabLst>
            </a:pPr>
            <a:r>
              <a:rPr sz="1100" dirty="0">
                <a:latin typeface="Arial MT"/>
                <a:cs typeface="Arial MT"/>
              </a:rPr>
              <a:t>Total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Site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0.</a:t>
            </a:r>
            <a:r>
              <a:rPr lang="en-GB" sz="1100" dirty="0">
                <a:latin typeface="Arial MT"/>
                <a:cs typeface="Arial MT"/>
              </a:rPr>
              <a:t>84 </a:t>
            </a:r>
            <a:r>
              <a:rPr sz="1100" dirty="0">
                <a:latin typeface="Arial MT"/>
                <a:cs typeface="Arial MT"/>
              </a:rPr>
              <a:t>acres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(0.</a:t>
            </a:r>
            <a:r>
              <a:rPr lang="en-GB" sz="1100" dirty="0">
                <a:latin typeface="Arial MT"/>
                <a:cs typeface="Arial MT"/>
              </a:rPr>
              <a:t>34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hectares). 	Title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no.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HD</a:t>
            </a:r>
            <a:r>
              <a:rPr lang="en-GB" sz="1100" spc="-10" dirty="0">
                <a:latin typeface="Arial MT"/>
                <a:cs typeface="Arial MT"/>
              </a:rPr>
              <a:t>276311</a:t>
            </a:r>
            <a:r>
              <a:rPr sz="1100" spc="-10" dirty="0">
                <a:latin typeface="Arial MT"/>
                <a:cs typeface="Arial MT"/>
              </a:rPr>
              <a:t>.</a:t>
            </a:r>
            <a:br>
              <a:rPr lang="en-GB" sz="1100" spc="-10" dirty="0">
                <a:latin typeface="Arial MT"/>
                <a:cs typeface="Arial MT"/>
              </a:rPr>
            </a:br>
            <a:endParaRPr sz="1050" dirty="0">
              <a:latin typeface="Arial MT"/>
              <a:cs typeface="Arial MT"/>
            </a:endParaRPr>
          </a:p>
          <a:p>
            <a:pPr marL="181610" marR="319405" indent="-169545">
              <a:lnSpc>
                <a:spcPct val="116399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100" dirty="0">
                <a:latin typeface="Arial MT"/>
                <a:cs typeface="Arial MT"/>
              </a:rPr>
              <a:t>Excellent</a:t>
            </a:r>
            <a:r>
              <a:rPr sz="1100" spc="25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Transport</a:t>
            </a:r>
            <a:r>
              <a:rPr sz="1100" spc="1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Connectivity,</a:t>
            </a:r>
            <a:r>
              <a:rPr sz="1100" spc="18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with 	</a:t>
            </a:r>
            <a:r>
              <a:rPr sz="1100" dirty="0">
                <a:latin typeface="Arial MT"/>
                <a:cs typeface="Arial MT"/>
              </a:rPr>
              <a:t>proximity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to</a:t>
            </a:r>
            <a:r>
              <a:rPr sz="1100" spc="-85" dirty="0">
                <a:latin typeface="Arial MT"/>
                <a:cs typeface="Arial MT"/>
              </a:rPr>
              <a:t> </a:t>
            </a:r>
            <a:r>
              <a:rPr sz="1100" spc="-105" dirty="0">
                <a:latin typeface="Arial MT"/>
                <a:cs typeface="Arial MT"/>
              </a:rPr>
              <a:t>A121</a:t>
            </a:r>
            <a:r>
              <a:rPr sz="1100" spc="-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M25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(J25)</a:t>
            </a:r>
            <a:br>
              <a:rPr lang="en-GB" sz="1100" spc="-10" dirty="0">
                <a:latin typeface="Arial MT"/>
                <a:cs typeface="Arial MT"/>
              </a:rPr>
            </a:br>
            <a:endParaRPr sz="1100" dirty="0">
              <a:latin typeface="Arial MT"/>
              <a:cs typeface="Arial MT"/>
            </a:endParaRPr>
          </a:p>
          <a:p>
            <a:pPr marL="181610" marR="63500" indent="-169545">
              <a:lnSpc>
                <a:spcPct val="115500"/>
              </a:lnSpc>
              <a:spcBef>
                <a:spcPts val="110"/>
              </a:spcBef>
              <a:buChar char="•"/>
              <a:tabLst>
                <a:tab pos="184785" algn="l"/>
              </a:tabLst>
            </a:pPr>
            <a:r>
              <a:rPr lang="en-GB" sz="1100" spc="-30" dirty="0">
                <a:latin typeface="Arial MT"/>
                <a:cs typeface="Arial MT"/>
              </a:rPr>
              <a:t>8,740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sq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lang="en-GB" sz="1100" spc="15" dirty="0">
                <a:latin typeface="Arial MT"/>
                <a:cs typeface="Arial MT"/>
              </a:rPr>
              <a:t>warehouse/ office facilities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959" y="9448795"/>
            <a:ext cx="6676390" cy="3175"/>
          </a:xfrm>
          <a:custGeom>
            <a:avLst/>
            <a:gdLst/>
            <a:ahLst/>
            <a:cxnLst/>
            <a:rect l="l" t="t" r="r" b="b"/>
            <a:pathLst>
              <a:path w="6676390" h="3175">
                <a:moveTo>
                  <a:pt x="6676390" y="0"/>
                </a:moveTo>
                <a:lnTo>
                  <a:pt x="0" y="0"/>
                </a:lnTo>
                <a:lnTo>
                  <a:pt x="0" y="2925"/>
                </a:lnTo>
                <a:lnTo>
                  <a:pt x="6676390" y="2925"/>
                </a:lnTo>
                <a:lnTo>
                  <a:pt x="6676390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3555" y="9695688"/>
            <a:ext cx="765048" cy="761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28414" y="7343329"/>
            <a:ext cx="278955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5"/>
              </a:spcBef>
              <a:buChar char="•"/>
              <a:tabLst>
                <a:tab pos="182245" algn="l"/>
              </a:tabLst>
            </a:pPr>
            <a:r>
              <a:rPr sz="1100" dirty="0">
                <a:latin typeface="Arial MT"/>
                <a:cs typeface="Arial MT"/>
              </a:rPr>
              <a:t>Fenced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secure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yard</a:t>
            </a:r>
            <a:r>
              <a:rPr sz="1100" spc="4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area</a:t>
            </a:r>
            <a:r>
              <a:rPr lang="en-GB" sz="1100" spc="-20" dirty="0">
                <a:latin typeface="Arial MT"/>
                <a:cs typeface="Arial MT"/>
              </a:rPr>
              <a:t>, 360 circulation.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955" y="9773912"/>
            <a:ext cx="17405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0132C"/>
                </a:solidFill>
                <a:latin typeface="Arial MT"/>
                <a:cs typeface="Arial MT"/>
              </a:rPr>
              <a:t>33</a:t>
            </a:r>
            <a:r>
              <a:rPr sz="1000" spc="260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132C"/>
                </a:solidFill>
                <a:latin typeface="Arial MT"/>
                <a:cs typeface="Arial MT"/>
              </a:rPr>
              <a:t>Margaret</a:t>
            </a:r>
            <a:r>
              <a:rPr sz="1000" spc="375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132C"/>
                </a:solidFill>
                <a:latin typeface="Arial MT"/>
                <a:cs typeface="Arial MT"/>
              </a:rPr>
              <a:t>Street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45" dirty="0">
                <a:solidFill>
                  <a:srgbClr val="00132C"/>
                </a:solidFill>
                <a:latin typeface="Arial MT"/>
                <a:cs typeface="Arial MT"/>
              </a:rPr>
              <a:t>London</a:t>
            </a:r>
            <a:r>
              <a:rPr sz="1000" spc="80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00132C"/>
                </a:solidFill>
                <a:latin typeface="Arial MT"/>
                <a:cs typeface="Arial MT"/>
              </a:rPr>
              <a:t>W1G</a:t>
            </a:r>
            <a:r>
              <a:rPr sz="1000" spc="-15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00132C"/>
                </a:solidFill>
                <a:latin typeface="Arial MT"/>
                <a:cs typeface="Arial MT"/>
              </a:rPr>
              <a:t>0JD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300" dirty="0">
                <a:solidFill>
                  <a:srgbClr val="00132C"/>
                </a:solidFill>
                <a:latin typeface="Arial MT"/>
                <a:cs typeface="Arial MT"/>
              </a:rPr>
              <a:t>+44</a:t>
            </a:r>
            <a:r>
              <a:rPr sz="1300" spc="265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00132C"/>
                </a:solidFill>
                <a:latin typeface="Arial MT"/>
                <a:cs typeface="Arial MT"/>
              </a:rPr>
              <a:t>(0)20</a:t>
            </a:r>
            <a:r>
              <a:rPr sz="1300" spc="355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00132C"/>
                </a:solidFill>
                <a:latin typeface="Arial MT"/>
                <a:cs typeface="Arial MT"/>
              </a:rPr>
              <a:t>7499</a:t>
            </a:r>
            <a:r>
              <a:rPr sz="1300" spc="345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00132C"/>
                </a:solidFill>
                <a:latin typeface="Arial MT"/>
                <a:cs typeface="Arial MT"/>
              </a:rPr>
              <a:t>8644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b="1" spc="40" dirty="0">
                <a:solidFill>
                  <a:srgbClr val="C60A0E"/>
                </a:solidFill>
                <a:latin typeface="Arial"/>
                <a:cs typeface="Arial"/>
              </a:rPr>
              <a:t>savills.co.uk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8414" y="7880836"/>
            <a:ext cx="27895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100" dirty="0">
                <a:latin typeface="Arial MT"/>
                <a:cs typeface="Arial MT"/>
              </a:rPr>
              <a:t>Waltham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Cross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over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ground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station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within 	</a:t>
            </a:r>
            <a:r>
              <a:rPr sz="1100" dirty="0">
                <a:latin typeface="Arial MT"/>
                <a:cs typeface="Arial MT"/>
              </a:rPr>
              <a:t>walking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distance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8414" y="8485869"/>
            <a:ext cx="2894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0"/>
              </a:spcBef>
              <a:buChar char="•"/>
              <a:tabLst>
                <a:tab pos="182245" algn="l"/>
              </a:tabLst>
            </a:pPr>
            <a:r>
              <a:rPr lang="en-GB" sz="1100" spc="-10" dirty="0">
                <a:latin typeface="Arial MT"/>
                <a:cs typeface="Arial MT"/>
              </a:rPr>
              <a:t>Available with full vacant possession</a:t>
            </a:r>
            <a:r>
              <a:rPr sz="1100" spc="-10" dirty="0">
                <a:latin typeface="Arial MT"/>
                <a:cs typeface="Arial MT"/>
              </a:rPr>
              <a:t>.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00636-A924-AB99-1E54-BF89E4AEF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17" y="1542574"/>
            <a:ext cx="6676390" cy="51093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419403" y="2740022"/>
            <a:ext cx="5556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EN8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7PG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044" y="2960623"/>
            <a:ext cx="3234690" cy="312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00132C"/>
                </a:solidFill>
                <a:latin typeface="Arial"/>
                <a:cs typeface="Arial"/>
              </a:rPr>
              <a:t>Location</a:t>
            </a:r>
            <a:endParaRPr sz="1050" dirty="0">
              <a:latin typeface="Arial"/>
              <a:cs typeface="Arial"/>
            </a:endParaRPr>
          </a:p>
          <a:p>
            <a:pPr marL="12700" marR="32384">
              <a:lnSpc>
                <a:spcPct val="113999"/>
              </a:lnSpc>
              <a:spcBef>
                <a:spcPts val="1155"/>
              </a:spcBef>
            </a:pP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subject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site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is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situated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New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Ford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Road</a:t>
            </a:r>
            <a:r>
              <a:rPr sz="1000" spc="-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Waltham </a:t>
            </a:r>
            <a:r>
              <a:rPr sz="1000" spc="-30" dirty="0">
                <a:latin typeface="Arial MT"/>
                <a:cs typeface="Arial MT"/>
              </a:rPr>
              <a:t>Cross,</a:t>
            </a:r>
            <a:r>
              <a:rPr sz="1000" spc="-7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approximately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75" dirty="0">
                <a:latin typeface="Arial MT"/>
                <a:cs typeface="Arial MT"/>
              </a:rPr>
              <a:t>1</a:t>
            </a:r>
            <a:r>
              <a:rPr lang="en-GB" sz="1000" spc="-75" dirty="0">
                <a:latin typeface="Arial MT"/>
                <a:cs typeface="Arial MT"/>
              </a:rPr>
              <a:t>2.7</a:t>
            </a:r>
            <a:r>
              <a:rPr lang="en-GB" sz="1000" spc="-14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miles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(2</a:t>
            </a:r>
            <a:r>
              <a:rPr lang="en-GB" sz="1000" spc="-10" dirty="0">
                <a:latin typeface="Arial MT"/>
                <a:cs typeface="Arial MT"/>
              </a:rPr>
              <a:t>0</a:t>
            </a:r>
            <a:r>
              <a:rPr sz="1000" spc="-10" dirty="0">
                <a:latin typeface="Arial MT"/>
                <a:cs typeface="Arial MT"/>
              </a:rPr>
              <a:t>.</a:t>
            </a:r>
            <a:r>
              <a:rPr lang="en-GB" sz="1000" spc="-10" dirty="0">
                <a:latin typeface="Arial MT"/>
                <a:cs typeface="Arial MT"/>
              </a:rPr>
              <a:t>4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km)</a:t>
            </a:r>
            <a:r>
              <a:rPr sz="1000" spc="-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North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spc="-20" dirty="0">
                <a:latin typeface="Arial MT"/>
                <a:cs typeface="Arial MT"/>
              </a:rPr>
              <a:t>Central</a:t>
            </a:r>
            <a:r>
              <a:rPr sz="1000" spc="-10" dirty="0">
                <a:latin typeface="Arial MT"/>
                <a:cs typeface="Arial MT"/>
              </a:rPr>
              <a:t> London.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000" dirty="0">
              <a:latin typeface="Arial MT"/>
              <a:cs typeface="Arial MT"/>
            </a:endParaRPr>
          </a:p>
          <a:p>
            <a:pPr marL="12700" marR="5080" algn="just">
              <a:lnSpc>
                <a:spcPct val="114100"/>
              </a:lnSpc>
              <a:spcBef>
                <a:spcPts val="5"/>
              </a:spcBef>
            </a:pP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site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benefits</a:t>
            </a:r>
            <a:r>
              <a:rPr sz="1000" spc="229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2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good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transport</a:t>
            </a:r>
            <a:r>
              <a:rPr sz="1000" spc="229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connectivity.</a:t>
            </a:r>
            <a:r>
              <a:rPr sz="1000" spc="229" dirty="0">
                <a:latin typeface="Arial MT"/>
                <a:cs typeface="Arial MT"/>
              </a:rPr>
              <a:t>  </a:t>
            </a:r>
            <a:r>
              <a:rPr sz="1000" spc="-25" dirty="0">
                <a:latin typeface="Arial MT"/>
                <a:cs typeface="Arial MT"/>
              </a:rPr>
              <a:t>It </a:t>
            </a:r>
            <a:r>
              <a:rPr sz="1000" dirty="0">
                <a:latin typeface="Arial MT"/>
                <a:cs typeface="Arial MT"/>
              </a:rPr>
              <a:t>fronts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New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Ford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Road,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J25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M25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spc="-90" dirty="0">
                <a:latin typeface="Arial MT"/>
                <a:cs typeface="Arial MT"/>
              </a:rPr>
              <a:t>(2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miles)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in </a:t>
            </a:r>
            <a:r>
              <a:rPr sz="1000" dirty="0">
                <a:latin typeface="Arial MT"/>
                <a:cs typeface="Arial MT"/>
              </a:rPr>
              <a:t>close</a:t>
            </a:r>
            <a:r>
              <a:rPr sz="1000" spc="4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proximity </a:t>
            </a:r>
            <a:r>
              <a:rPr sz="1000" dirty="0">
                <a:latin typeface="Arial MT"/>
                <a:cs typeface="Arial MT"/>
              </a:rPr>
              <a:t>which provides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access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 </a:t>
            </a:r>
            <a:r>
              <a:rPr sz="1000" spc="-10" dirty="0">
                <a:latin typeface="Arial MT"/>
                <a:cs typeface="Arial MT"/>
              </a:rPr>
              <a:t>central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London </a:t>
            </a:r>
            <a:r>
              <a:rPr sz="1000" spc="-25" dirty="0">
                <a:latin typeface="Arial MT"/>
                <a:cs typeface="Arial MT"/>
              </a:rPr>
              <a:t>and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beyond.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000" dirty="0">
              <a:latin typeface="Arial MT"/>
              <a:cs typeface="Arial MT"/>
            </a:endParaRPr>
          </a:p>
          <a:p>
            <a:pPr marL="12700" marR="5080" algn="just">
              <a:lnSpc>
                <a:spcPct val="113999"/>
              </a:lnSpc>
            </a:pP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site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also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well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accessed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by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rail,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Waltham </a:t>
            </a:r>
            <a:r>
              <a:rPr sz="1000" dirty="0">
                <a:latin typeface="Arial MT"/>
                <a:cs typeface="Arial MT"/>
              </a:rPr>
              <a:t>Cross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overground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station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walking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distance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(1.</a:t>
            </a:r>
            <a:r>
              <a:rPr lang="en-GB" sz="1000" dirty="0">
                <a:latin typeface="Arial MT"/>
                <a:cs typeface="Arial MT"/>
              </a:rPr>
              <a:t>1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miles). </a:t>
            </a:r>
            <a:r>
              <a:rPr sz="1000" dirty="0">
                <a:latin typeface="Arial MT"/>
                <a:cs typeface="Arial MT"/>
              </a:rPr>
              <a:t>This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provides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regular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services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service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London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Liverpool Street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(25-</a:t>
            </a:r>
            <a:r>
              <a:rPr sz="1000" dirty="0">
                <a:latin typeface="Arial MT"/>
                <a:cs typeface="Arial MT"/>
              </a:rPr>
              <a:t>30 </a:t>
            </a:r>
            <a:r>
              <a:rPr sz="1000" spc="-45" dirty="0">
                <a:latin typeface="Arial MT"/>
                <a:cs typeface="Arial MT"/>
              </a:rPr>
              <a:t>mins),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Hertford </a:t>
            </a:r>
            <a:r>
              <a:rPr sz="1000" spc="-10" dirty="0">
                <a:latin typeface="Arial MT"/>
                <a:cs typeface="Arial MT"/>
              </a:rPr>
              <a:t>(35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mins)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Cambridge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(55 </a:t>
            </a:r>
            <a:r>
              <a:rPr sz="1000" spc="-10" dirty="0">
                <a:latin typeface="Arial MT"/>
                <a:cs typeface="Arial MT"/>
              </a:rPr>
              <a:t>mins).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00132C"/>
                </a:solidFill>
                <a:latin typeface="Arial"/>
                <a:cs typeface="Arial"/>
              </a:rPr>
              <a:t>Travel</a:t>
            </a:r>
            <a:r>
              <a:rPr sz="1000" b="1" spc="-50" dirty="0">
                <a:solidFill>
                  <a:srgbClr val="00132C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132C"/>
                </a:solidFill>
                <a:latin typeface="Arial"/>
                <a:cs typeface="Arial"/>
              </a:rPr>
              <a:t>Distances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959" y="9553950"/>
            <a:ext cx="6676390" cy="3175"/>
          </a:xfrm>
          <a:custGeom>
            <a:avLst/>
            <a:gdLst/>
            <a:ahLst/>
            <a:cxnLst/>
            <a:rect l="l" t="t" r="r" b="b"/>
            <a:pathLst>
              <a:path w="6676390" h="3175">
                <a:moveTo>
                  <a:pt x="6676390" y="0"/>
                </a:moveTo>
                <a:lnTo>
                  <a:pt x="0" y="0"/>
                </a:lnTo>
                <a:lnTo>
                  <a:pt x="0" y="2926"/>
                </a:lnTo>
                <a:lnTo>
                  <a:pt x="6676390" y="2926"/>
                </a:lnTo>
                <a:lnTo>
                  <a:pt x="6676390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3555" y="9715500"/>
            <a:ext cx="765048" cy="761999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69605"/>
              </p:ext>
            </p:extLst>
          </p:nvPr>
        </p:nvGraphicFramePr>
        <p:xfrm>
          <a:off x="452653" y="6217665"/>
          <a:ext cx="3251833" cy="134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15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1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64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1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MILES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15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Waltham</a:t>
                      </a:r>
                      <a:r>
                        <a:rPr sz="8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Cross</a:t>
                      </a:r>
                      <a:r>
                        <a:rPr sz="800" spc="-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Station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T w="12700">
                      <a:solidFill>
                        <a:srgbClr val="221F1F"/>
                      </a:solidFill>
                      <a:prstDash val="solid"/>
                    </a:lnT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64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1.</a:t>
                      </a:r>
                      <a:r>
                        <a:rPr lang="en-GB" sz="800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800" spc="-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miles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T w="12700">
                      <a:solidFill>
                        <a:srgbClr val="221F1F"/>
                      </a:solidFill>
                      <a:prstDash val="solid"/>
                    </a:lnT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15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(J25)</a:t>
                      </a:r>
                      <a:r>
                        <a:rPr sz="800" spc="-4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M25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T w="6350">
                      <a:solidFill>
                        <a:srgbClr val="221F1F"/>
                      </a:solidFill>
                      <a:prstDash val="solid"/>
                    </a:lnT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64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2.</a:t>
                      </a:r>
                      <a:r>
                        <a:rPr lang="en-GB" sz="800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800" spc="-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miles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T w="6350">
                      <a:solidFill>
                        <a:srgbClr val="221F1F"/>
                      </a:solidFill>
                      <a:prstDash val="solid"/>
                    </a:lnT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15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(J26)</a:t>
                      </a:r>
                      <a:r>
                        <a:rPr sz="800" spc="16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M25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T w="6350">
                      <a:solidFill>
                        <a:srgbClr val="221F1F"/>
                      </a:solidFill>
                      <a:prstDash val="solid"/>
                    </a:lnT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64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3.</a:t>
                      </a:r>
                      <a:r>
                        <a:rPr lang="en-GB" sz="800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800" spc="-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miles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T w="6350">
                      <a:solidFill>
                        <a:srgbClr val="221F1F"/>
                      </a:solidFill>
                      <a:prstDash val="solid"/>
                    </a:lnT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4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(J23)-</a:t>
                      </a:r>
                      <a:r>
                        <a:rPr sz="800" spc="-6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3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A1</a:t>
                      </a:r>
                      <a:r>
                        <a:rPr sz="800" spc="-5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M25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T w="6350">
                      <a:solidFill>
                        <a:srgbClr val="221F1F"/>
                      </a:solidFill>
                      <a:prstDash val="solid"/>
                    </a:lnT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64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8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10.</a:t>
                      </a:r>
                      <a:r>
                        <a:rPr lang="en-GB" sz="800" spc="-8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8</a:t>
                      </a:r>
                      <a:r>
                        <a:rPr sz="800" spc="-8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miles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T w="6350">
                      <a:solidFill>
                        <a:srgbClr val="221F1F"/>
                      </a:solidFill>
                      <a:prstDash val="solid"/>
                    </a:lnT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15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Central</a:t>
                      </a:r>
                      <a:r>
                        <a:rPr sz="800" spc="-1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London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T w="6350">
                      <a:solidFill>
                        <a:srgbClr val="221F1F"/>
                      </a:solidFill>
                      <a:prstDash val="solid"/>
                    </a:lnT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64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GB" sz="800" spc="-4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12.7</a:t>
                      </a:r>
                      <a:r>
                        <a:rPr sz="800" spc="-4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miles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51435" marB="0">
                    <a:lnT w="6350">
                      <a:solidFill>
                        <a:srgbClr val="221F1F"/>
                      </a:solidFill>
                      <a:prstDash val="solid"/>
                    </a:lnT>
                    <a:lnB w="6350">
                      <a:solidFill>
                        <a:srgbClr val="221F1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47243" y="7668894"/>
            <a:ext cx="3209290" cy="1049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00132C"/>
                </a:solidFill>
                <a:latin typeface="Arial"/>
                <a:cs typeface="Arial"/>
              </a:rPr>
              <a:t>Description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ct val="113999"/>
              </a:lnSpc>
            </a:pPr>
            <a:r>
              <a:rPr lang="en-GB" sz="1000" dirty="0"/>
              <a:t>The site comprises 0.84 acres with a well maintained 8,740 sq. ft warehouse / office facility. Available with vacant possession, this property will be of interest to investors and owner-occupiers</a:t>
            </a:r>
            <a:r>
              <a:rPr sz="1000" spc="-10" dirty="0">
                <a:latin typeface="Arial MT"/>
                <a:cs typeface="Arial MT"/>
              </a:rPr>
              <a:t>.</a:t>
            </a:r>
            <a:endParaRPr sz="1000" dirty="0">
              <a:latin typeface="Arial MT"/>
              <a:cs typeface="Arial M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194524"/>
              </p:ext>
            </p:extLst>
          </p:nvPr>
        </p:nvGraphicFramePr>
        <p:xfrm>
          <a:off x="422909" y="8766301"/>
          <a:ext cx="3078480" cy="549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245">
                <a:tc grid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en-GB" sz="800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Warehouse/ office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00" b="1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Total</a:t>
                      </a:r>
                      <a:r>
                        <a:rPr sz="800" b="1" spc="-6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built</a:t>
                      </a:r>
                      <a:r>
                        <a:rPr sz="800" b="1" spc="-4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floor</a:t>
                      </a:r>
                      <a:r>
                        <a:rPr sz="800" b="1" spc="-4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area</a:t>
                      </a:r>
                      <a:r>
                        <a:rPr sz="800" b="1" spc="-35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500" spc="-20" dirty="0">
                          <a:solidFill>
                            <a:srgbClr val="221F1F"/>
                          </a:solidFill>
                          <a:latin typeface="Verdana"/>
                          <a:cs typeface="Verdana"/>
                        </a:rPr>
                        <a:t>(GEA)</a:t>
                      </a:r>
                      <a:endParaRPr sz="500" dirty="0">
                        <a:latin typeface="Verdana"/>
                        <a:cs typeface="Verdana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GB" sz="800" b="1" spc="-1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8,740</a:t>
                      </a:r>
                      <a:r>
                        <a:rPr sz="800" b="1" spc="-3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sq</a:t>
                      </a:r>
                      <a:r>
                        <a:rPr sz="800" b="1" spc="-40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221F1F"/>
                          </a:solidFill>
                          <a:latin typeface="Arial"/>
                          <a:cs typeface="Arial"/>
                        </a:rPr>
                        <a:t>ft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28955" y="9773912"/>
            <a:ext cx="1740535" cy="778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0132C"/>
                </a:solidFill>
                <a:latin typeface="Arial MT"/>
                <a:cs typeface="Arial MT"/>
              </a:rPr>
              <a:t>33</a:t>
            </a:r>
            <a:r>
              <a:rPr sz="1000" spc="260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00132C"/>
                </a:solidFill>
                <a:latin typeface="Arial MT"/>
                <a:cs typeface="Arial MT"/>
              </a:rPr>
              <a:t>Margaret</a:t>
            </a:r>
            <a:r>
              <a:rPr sz="1000" spc="375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00132C"/>
                </a:solidFill>
                <a:latin typeface="Arial MT"/>
                <a:cs typeface="Arial MT"/>
              </a:rPr>
              <a:t>Street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45" dirty="0">
                <a:solidFill>
                  <a:srgbClr val="00132C"/>
                </a:solidFill>
                <a:latin typeface="Arial MT"/>
                <a:cs typeface="Arial MT"/>
              </a:rPr>
              <a:t>London</a:t>
            </a:r>
            <a:r>
              <a:rPr sz="1000" spc="80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00132C"/>
                </a:solidFill>
                <a:latin typeface="Arial MT"/>
                <a:cs typeface="Arial MT"/>
              </a:rPr>
              <a:t>W1G</a:t>
            </a:r>
            <a:r>
              <a:rPr sz="1000" spc="-15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00132C"/>
                </a:solidFill>
                <a:latin typeface="Arial MT"/>
                <a:cs typeface="Arial MT"/>
              </a:rPr>
              <a:t>0JD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300" dirty="0">
                <a:solidFill>
                  <a:srgbClr val="00132C"/>
                </a:solidFill>
                <a:latin typeface="Arial MT"/>
                <a:cs typeface="Arial MT"/>
              </a:rPr>
              <a:t>+44</a:t>
            </a:r>
            <a:r>
              <a:rPr sz="1300" spc="265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00132C"/>
                </a:solidFill>
                <a:latin typeface="Arial MT"/>
                <a:cs typeface="Arial MT"/>
              </a:rPr>
              <a:t>(0)20</a:t>
            </a:r>
            <a:r>
              <a:rPr sz="1300" spc="355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00132C"/>
                </a:solidFill>
                <a:latin typeface="Arial MT"/>
                <a:cs typeface="Arial MT"/>
              </a:rPr>
              <a:t>7499</a:t>
            </a:r>
            <a:r>
              <a:rPr sz="1300" spc="345" dirty="0">
                <a:solidFill>
                  <a:srgbClr val="00132C"/>
                </a:solidFill>
                <a:latin typeface="Arial MT"/>
                <a:cs typeface="Arial MT"/>
              </a:rPr>
              <a:t> </a:t>
            </a:r>
            <a:r>
              <a:rPr sz="1300" spc="50" dirty="0">
                <a:solidFill>
                  <a:srgbClr val="00132C"/>
                </a:solidFill>
                <a:latin typeface="Arial MT"/>
                <a:cs typeface="Arial MT"/>
              </a:rPr>
              <a:t>8644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b="1" spc="40" dirty="0">
                <a:solidFill>
                  <a:srgbClr val="C60A0E"/>
                </a:solidFill>
                <a:latin typeface="Arial"/>
                <a:cs typeface="Arial"/>
              </a:rPr>
              <a:t>savills.co.uk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69075B-CE70-4CAC-48E9-B120BB1A39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67"/>
          <a:stretch/>
        </p:blipFill>
        <p:spPr>
          <a:xfrm>
            <a:off x="422909" y="493196"/>
            <a:ext cx="3209290" cy="22053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B5BF42-CF83-2244-7F2F-A63BD4036C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68" t="9972"/>
          <a:stretch/>
        </p:blipFill>
        <p:spPr>
          <a:xfrm>
            <a:off x="3896693" y="3537231"/>
            <a:ext cx="3263899" cy="2272880"/>
          </a:xfrm>
          <a:prstGeom prst="rect">
            <a:avLst/>
          </a:prstGeom>
        </p:spPr>
      </p:pic>
      <p:pic>
        <p:nvPicPr>
          <p:cNvPr id="25" name="Picture 24" descr="A building with a lot of trash cans&#10;&#10;AI-generated content may be incorrect.">
            <a:extLst>
              <a:ext uri="{FF2B5EF4-FFF2-40B4-BE49-F238E27FC236}">
                <a16:creationId xmlns:a16="http://schemas.microsoft.com/office/drawing/2014/main" id="{F5A17A3C-CF78-9A21-C936-62BE51CC8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/>
          <a:stretch/>
        </p:blipFill>
        <p:spPr>
          <a:xfrm>
            <a:off x="3854450" y="493196"/>
            <a:ext cx="3263899" cy="2189750"/>
          </a:xfrm>
          <a:prstGeom prst="rect">
            <a:avLst/>
          </a:prstGeom>
        </p:spPr>
      </p:pic>
      <p:pic>
        <p:nvPicPr>
          <p:cNvPr id="27" name="Picture 26" descr="A building with a door open&#10;&#10;AI-generated content may be incorrect.">
            <a:extLst>
              <a:ext uri="{FF2B5EF4-FFF2-40B4-BE49-F238E27FC236}">
                <a16:creationId xmlns:a16="http://schemas.microsoft.com/office/drawing/2014/main" id="{6E035E69-3DD8-5B00-7B0D-E813EBE79C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92" y="6661661"/>
            <a:ext cx="3186425" cy="23898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28955" y="9650453"/>
            <a:ext cx="5294630" cy="7321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650" b="1" dirty="0">
                <a:latin typeface="Arial"/>
                <a:cs typeface="Arial"/>
              </a:rPr>
              <a:t>IMPORTANT</a:t>
            </a:r>
            <a:r>
              <a:rPr sz="650" b="1" spc="170" dirty="0">
                <a:latin typeface="Arial"/>
                <a:cs typeface="Arial"/>
              </a:rPr>
              <a:t> </a:t>
            </a:r>
            <a:r>
              <a:rPr sz="650" b="1" spc="-10" dirty="0">
                <a:latin typeface="Arial"/>
                <a:cs typeface="Arial"/>
              </a:rPr>
              <a:t>NOTICE</a:t>
            </a:r>
            <a:endParaRPr sz="650" dirty="0">
              <a:latin typeface="Arial"/>
              <a:cs typeface="Arial"/>
            </a:endParaRPr>
          </a:p>
          <a:p>
            <a:pPr marL="12700" marR="5080">
              <a:lnSpc>
                <a:spcPct val="115999"/>
              </a:lnSpc>
              <a:spcBef>
                <a:spcPts val="30"/>
              </a:spcBef>
            </a:pPr>
            <a:r>
              <a:rPr sz="550" spc="-10" dirty="0">
                <a:latin typeface="Arial MT"/>
                <a:cs typeface="Arial MT"/>
              </a:rPr>
              <a:t>Savills,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their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clients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and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any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joint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agents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give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notice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that: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spc="-45" dirty="0">
                <a:latin typeface="Arial MT"/>
                <a:cs typeface="Arial MT"/>
              </a:rPr>
              <a:t>1.</a:t>
            </a:r>
            <a:r>
              <a:rPr sz="550" spc="-5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They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are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not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authorised</a:t>
            </a:r>
            <a:r>
              <a:rPr sz="550" spc="-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to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make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or</a:t>
            </a:r>
            <a:r>
              <a:rPr sz="550" spc="4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give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any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representations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or</a:t>
            </a:r>
            <a:r>
              <a:rPr sz="550" spc="4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warranties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in</a:t>
            </a:r>
            <a:r>
              <a:rPr sz="550" spc="4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relation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to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property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either</a:t>
            </a:r>
            <a:r>
              <a:rPr sz="550" spc="50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here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or</a:t>
            </a:r>
            <a:r>
              <a:rPr sz="550" spc="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elsewhere,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either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on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their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own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behalf or</a:t>
            </a:r>
            <a:r>
              <a:rPr sz="550" spc="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on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behalf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of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their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client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or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otherwise. They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assume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no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responsibility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for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any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statement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that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may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be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made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in</a:t>
            </a:r>
            <a:r>
              <a:rPr sz="550" spc="45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these</a:t>
            </a:r>
            <a:r>
              <a:rPr sz="550" spc="50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particulars.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These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particulars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do</a:t>
            </a:r>
            <a:r>
              <a:rPr sz="550" spc="4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not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form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part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of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any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offer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or</a:t>
            </a:r>
            <a:r>
              <a:rPr sz="550" spc="4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contract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and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must</a:t>
            </a:r>
            <a:r>
              <a:rPr sz="550" spc="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not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be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relied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upon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as</a:t>
            </a:r>
            <a:r>
              <a:rPr sz="550" spc="5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statements</a:t>
            </a:r>
            <a:r>
              <a:rPr sz="550" spc="-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or</a:t>
            </a:r>
            <a:r>
              <a:rPr sz="550" spc="4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representations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of</a:t>
            </a:r>
            <a:r>
              <a:rPr sz="550" spc="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fact.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2.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Any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areas,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measurements</a:t>
            </a:r>
            <a:r>
              <a:rPr sz="550" spc="50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or</a:t>
            </a:r>
            <a:r>
              <a:rPr sz="550" spc="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distances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are</a:t>
            </a:r>
            <a:r>
              <a:rPr sz="550" spc="4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approximate.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text,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photographs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and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plans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are</a:t>
            </a:r>
            <a:r>
              <a:rPr sz="550" spc="4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for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guidance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only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and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are</a:t>
            </a:r>
            <a:r>
              <a:rPr sz="550" spc="4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not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necessarily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comprehensive.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It</a:t>
            </a:r>
            <a:r>
              <a:rPr sz="550" spc="7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should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not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be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assumed</a:t>
            </a:r>
            <a:r>
              <a:rPr sz="550" spc="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that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property</a:t>
            </a:r>
            <a:r>
              <a:rPr sz="550" spc="50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has all</a:t>
            </a:r>
            <a:r>
              <a:rPr sz="550" spc="4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necessary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planning, building regulation</a:t>
            </a:r>
            <a:r>
              <a:rPr sz="550" spc="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or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other</a:t>
            </a:r>
            <a:r>
              <a:rPr sz="550" spc="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consents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and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Savills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have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not</a:t>
            </a:r>
            <a:r>
              <a:rPr sz="550" spc="-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tested</a:t>
            </a:r>
            <a:r>
              <a:rPr sz="550" spc="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any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services,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equipment or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facilities.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Purchasers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must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satisfy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themselves</a:t>
            </a:r>
            <a:r>
              <a:rPr sz="550" spc="10" dirty="0">
                <a:latin typeface="Arial MT"/>
                <a:cs typeface="Arial MT"/>
              </a:rPr>
              <a:t> </a:t>
            </a:r>
            <a:r>
              <a:rPr sz="550" spc="-25" dirty="0">
                <a:latin typeface="Arial MT"/>
                <a:cs typeface="Arial MT"/>
              </a:rPr>
              <a:t>by</a:t>
            </a:r>
            <a:r>
              <a:rPr sz="550" spc="50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inspection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or</a:t>
            </a:r>
            <a:r>
              <a:rPr sz="550" spc="5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otherwise.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Generated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by</a:t>
            </a:r>
            <a:r>
              <a:rPr sz="550" spc="6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AgentsInsight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/</a:t>
            </a:r>
            <a:r>
              <a:rPr sz="550" spc="5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Generated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on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lang="en-GB" sz="550" spc="-10" dirty="0">
                <a:latin typeface="Arial MT"/>
                <a:cs typeface="Arial MT"/>
              </a:rPr>
              <a:t>05</a:t>
            </a:r>
            <a:r>
              <a:rPr sz="550" spc="-10" dirty="0">
                <a:latin typeface="Arial MT"/>
                <a:cs typeface="Arial MT"/>
              </a:rPr>
              <a:t>/</a:t>
            </a:r>
            <a:r>
              <a:rPr lang="en-GB" sz="550" spc="-10" dirty="0">
                <a:latin typeface="Arial MT"/>
                <a:cs typeface="Arial MT"/>
              </a:rPr>
              <a:t>05</a:t>
            </a:r>
            <a:r>
              <a:rPr sz="550" spc="-10" dirty="0">
                <a:latin typeface="Arial MT"/>
                <a:cs typeface="Arial MT"/>
              </a:rPr>
              <a:t>/202</a:t>
            </a:r>
            <a:r>
              <a:rPr lang="en-GB" sz="550" spc="-10" dirty="0">
                <a:latin typeface="Arial MT"/>
                <a:cs typeface="Arial MT"/>
              </a:rPr>
              <a:t>5</a:t>
            </a:r>
            <a:endParaRPr sz="55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3555" y="9680447"/>
            <a:ext cx="765048" cy="7620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41959" y="8653266"/>
            <a:ext cx="6676390" cy="3175"/>
          </a:xfrm>
          <a:custGeom>
            <a:avLst/>
            <a:gdLst/>
            <a:ahLst/>
            <a:cxnLst/>
            <a:rect l="l" t="t" r="r" b="b"/>
            <a:pathLst>
              <a:path w="6676390" h="3175">
                <a:moveTo>
                  <a:pt x="6676390" y="0"/>
                </a:moveTo>
                <a:lnTo>
                  <a:pt x="0" y="0"/>
                </a:lnTo>
                <a:lnTo>
                  <a:pt x="0" y="2926"/>
                </a:lnTo>
                <a:lnTo>
                  <a:pt x="6676390" y="2926"/>
                </a:lnTo>
                <a:lnTo>
                  <a:pt x="6676390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959" y="9524994"/>
            <a:ext cx="6676390" cy="3175"/>
          </a:xfrm>
          <a:custGeom>
            <a:avLst/>
            <a:gdLst/>
            <a:ahLst/>
            <a:cxnLst/>
            <a:rect l="l" t="t" r="r" b="b"/>
            <a:pathLst>
              <a:path w="6676390" h="3175">
                <a:moveTo>
                  <a:pt x="6676390" y="0"/>
                </a:moveTo>
                <a:lnTo>
                  <a:pt x="0" y="0"/>
                </a:lnTo>
                <a:lnTo>
                  <a:pt x="0" y="2926"/>
                </a:lnTo>
                <a:lnTo>
                  <a:pt x="6676390" y="2926"/>
                </a:lnTo>
                <a:lnTo>
                  <a:pt x="6676390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6880" y="6168035"/>
            <a:ext cx="3074035" cy="6686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100" b="1" spc="-10" dirty="0">
                <a:solidFill>
                  <a:srgbClr val="001744"/>
                </a:solidFill>
                <a:latin typeface="Arial"/>
                <a:cs typeface="Arial"/>
              </a:rPr>
              <a:t>Tenure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25"/>
              </a:spcBef>
            </a:pP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The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property</a:t>
            </a:r>
            <a:r>
              <a:rPr sz="9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is</a:t>
            </a:r>
            <a:r>
              <a:rPr sz="9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available</a:t>
            </a:r>
            <a:r>
              <a:rPr sz="9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on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sz="9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freehold</a:t>
            </a:r>
            <a:r>
              <a:rPr sz="9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basis,</a:t>
            </a:r>
            <a:r>
              <a:rPr sz="9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221F1F"/>
                </a:solidFill>
                <a:latin typeface="Verdana"/>
                <a:cs typeface="Verdana"/>
              </a:rPr>
              <a:t>subject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to</a:t>
            </a:r>
            <a:r>
              <a:rPr sz="9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contract.</a:t>
            </a:r>
            <a:r>
              <a:rPr sz="9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Terms</a:t>
            </a:r>
            <a:r>
              <a:rPr sz="9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and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further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information</a:t>
            </a:r>
            <a:r>
              <a:rPr sz="9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are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available</a:t>
            </a:r>
            <a:r>
              <a:rPr sz="900" spc="-6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upon</a:t>
            </a:r>
            <a:r>
              <a:rPr sz="9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221F1F"/>
                </a:solidFill>
                <a:latin typeface="Verdana"/>
                <a:cs typeface="Verdana"/>
              </a:rPr>
              <a:t>request.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880" y="6887363"/>
            <a:ext cx="3144520" cy="6686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100" b="1" spc="-10" dirty="0">
                <a:solidFill>
                  <a:srgbClr val="001744"/>
                </a:solidFill>
                <a:latin typeface="Arial"/>
                <a:cs typeface="Arial"/>
              </a:rPr>
              <a:t>Offers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25"/>
              </a:spcBef>
            </a:pP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Unconditional</a:t>
            </a:r>
            <a:r>
              <a:rPr sz="9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offers</a:t>
            </a:r>
            <a:r>
              <a:rPr sz="9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for</a:t>
            </a:r>
            <a:r>
              <a:rPr sz="9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the</a:t>
            </a:r>
            <a:r>
              <a:rPr sz="9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freehold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interest</a:t>
            </a:r>
            <a:r>
              <a:rPr sz="9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are</a:t>
            </a:r>
            <a:r>
              <a:rPr sz="9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to</a:t>
            </a:r>
            <a:r>
              <a:rPr sz="900" spc="-4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be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submitted</a:t>
            </a:r>
            <a:r>
              <a:rPr sz="9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by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informal</a:t>
            </a:r>
            <a:r>
              <a:rPr sz="9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tender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by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a</a:t>
            </a:r>
            <a:r>
              <a:rPr sz="9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date</a:t>
            </a:r>
            <a:r>
              <a:rPr sz="900" spc="-5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to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be </a:t>
            </a:r>
            <a:r>
              <a:rPr sz="900" spc="-10" dirty="0">
                <a:solidFill>
                  <a:srgbClr val="221F1F"/>
                </a:solidFill>
                <a:latin typeface="Verdana"/>
                <a:cs typeface="Verdana"/>
              </a:rPr>
              <a:t>confirmed.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6834" y="6135226"/>
            <a:ext cx="3209925" cy="5314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75"/>
              </a:spcBef>
            </a:pPr>
            <a:r>
              <a:rPr sz="1100" b="1" spc="-25" dirty="0">
                <a:solidFill>
                  <a:srgbClr val="001744"/>
                </a:solidFill>
                <a:latin typeface="Arial"/>
                <a:cs typeface="Arial"/>
              </a:rPr>
              <a:t>EPC</a:t>
            </a:r>
            <a:endParaRPr sz="11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The</a:t>
            </a:r>
            <a:r>
              <a:rPr sz="9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small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ancillary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office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has</a:t>
            </a:r>
            <a:r>
              <a:rPr sz="900" spc="-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an</a:t>
            </a:r>
            <a:r>
              <a:rPr sz="9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EPC</a:t>
            </a:r>
            <a:r>
              <a:rPr sz="9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lang="en-GB" sz="900" spc="-35" dirty="0">
                <a:solidFill>
                  <a:srgbClr val="221F1F"/>
                </a:solidFill>
                <a:latin typeface="Verdana"/>
                <a:cs typeface="Verdana"/>
              </a:rPr>
              <a:t>D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(</a:t>
            </a:r>
            <a:r>
              <a:rPr lang="en-GB" sz="900" dirty="0">
                <a:solidFill>
                  <a:srgbClr val="221F1F"/>
                </a:solidFill>
                <a:latin typeface="Verdana"/>
                <a:cs typeface="Verdana"/>
              </a:rPr>
              <a:t>8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0)</a:t>
            </a:r>
            <a:r>
              <a:rPr sz="9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with</a:t>
            </a:r>
            <a:r>
              <a:rPr sz="9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221F1F"/>
                </a:solidFill>
                <a:latin typeface="Verdana"/>
                <a:cs typeface="Verdana"/>
              </a:rPr>
              <a:t>rating</a:t>
            </a:r>
            <a:endParaRPr sz="90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valid</a:t>
            </a:r>
            <a:r>
              <a:rPr sz="9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until</a:t>
            </a:r>
            <a:r>
              <a:rPr sz="9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2</a:t>
            </a:r>
            <a:r>
              <a:rPr lang="en-GB" sz="900" dirty="0">
                <a:solidFill>
                  <a:srgbClr val="221F1F"/>
                </a:solidFill>
                <a:latin typeface="Verdana"/>
                <a:cs typeface="Verdana"/>
              </a:rPr>
              <a:t>4</a:t>
            </a:r>
            <a:r>
              <a:rPr lang="en-GB" sz="900" baseline="30000" dirty="0">
                <a:solidFill>
                  <a:srgbClr val="221F1F"/>
                </a:solidFill>
                <a:latin typeface="Verdana"/>
                <a:cs typeface="Verdana"/>
              </a:rPr>
              <a:t>th</a:t>
            </a:r>
            <a:r>
              <a:rPr lang="en-GB" sz="900" dirty="0">
                <a:solidFill>
                  <a:srgbClr val="221F1F"/>
                </a:solidFill>
                <a:latin typeface="Verdana"/>
                <a:cs typeface="Verdana"/>
              </a:rPr>
              <a:t> April</a:t>
            </a:r>
            <a:r>
              <a:rPr sz="9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rgbClr val="221F1F"/>
                </a:solidFill>
                <a:latin typeface="Verdana"/>
                <a:cs typeface="Verdana"/>
              </a:rPr>
              <a:t>203</a:t>
            </a:r>
            <a:r>
              <a:rPr lang="en-GB" sz="900" spc="-20" dirty="0">
                <a:solidFill>
                  <a:srgbClr val="221F1F"/>
                </a:solidFill>
                <a:latin typeface="Verdana"/>
                <a:cs typeface="Verdana"/>
              </a:rPr>
              <a:t>5</a:t>
            </a:r>
            <a:r>
              <a:rPr sz="900" spc="-20" dirty="0">
                <a:solidFill>
                  <a:srgbClr val="221F1F"/>
                </a:solidFill>
                <a:latin typeface="Verdana"/>
                <a:cs typeface="Verdana"/>
              </a:rPr>
              <a:t>.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12234" y="6717310"/>
            <a:ext cx="2273935" cy="3943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100" b="1" spc="-25" dirty="0">
                <a:solidFill>
                  <a:srgbClr val="001744"/>
                </a:solidFill>
                <a:latin typeface="Arial"/>
                <a:cs typeface="Arial"/>
              </a:rPr>
              <a:t>VAT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Please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note</a:t>
            </a:r>
            <a:r>
              <a:rPr sz="9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that</a:t>
            </a:r>
            <a:r>
              <a:rPr sz="9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the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site</a:t>
            </a:r>
            <a:r>
              <a:rPr sz="9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is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VAT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221F1F"/>
                </a:solidFill>
                <a:latin typeface="Verdana"/>
                <a:cs typeface="Verdana"/>
              </a:rPr>
              <a:t>elected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12234" y="7160793"/>
            <a:ext cx="2867660" cy="3943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100" b="1" spc="-10" dirty="0">
                <a:solidFill>
                  <a:srgbClr val="001744"/>
                </a:solidFill>
                <a:latin typeface="Arial"/>
                <a:cs typeface="Arial"/>
              </a:rPr>
              <a:t>Viewings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Viewings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can</a:t>
            </a:r>
            <a:r>
              <a:rPr sz="900" spc="-2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be</a:t>
            </a:r>
            <a:r>
              <a:rPr sz="900" spc="-4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arranged</a:t>
            </a:r>
            <a:r>
              <a:rPr sz="900" spc="-2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via</a:t>
            </a:r>
            <a:r>
              <a:rPr sz="900" spc="-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sole</a:t>
            </a:r>
            <a:r>
              <a:rPr sz="9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agents</a:t>
            </a:r>
            <a:r>
              <a:rPr sz="9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221F1F"/>
                </a:solidFill>
                <a:latin typeface="Verdana"/>
                <a:cs typeface="Verdana"/>
              </a:rPr>
              <a:t>Savills.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618" y="8831955"/>
            <a:ext cx="1866900" cy="51752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35"/>
              </a:spcBef>
            </a:pPr>
            <a:r>
              <a:rPr sz="1000" b="1" dirty="0">
                <a:solidFill>
                  <a:srgbClr val="001744"/>
                </a:solidFill>
                <a:latin typeface="Arial"/>
                <a:cs typeface="Arial"/>
              </a:rPr>
              <a:t>Harry</a:t>
            </a:r>
            <a:r>
              <a:rPr sz="1000" b="1" spc="165" dirty="0">
                <a:solidFill>
                  <a:srgbClr val="001744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1744"/>
                </a:solidFill>
                <a:latin typeface="Arial"/>
                <a:cs typeface="Arial"/>
              </a:rPr>
              <a:t>Stoneham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00" dirty="0">
                <a:solidFill>
                  <a:srgbClr val="221F1F"/>
                </a:solidFill>
                <a:latin typeface="Verdana"/>
                <a:cs typeface="Verdana"/>
              </a:rPr>
              <a:t>+</a:t>
            </a:r>
            <a:r>
              <a:rPr sz="1000" dirty="0">
                <a:solidFill>
                  <a:srgbClr val="221F1F"/>
                </a:solidFill>
                <a:latin typeface="Verdana"/>
                <a:cs typeface="Verdana"/>
              </a:rPr>
              <a:t>44</a:t>
            </a:r>
            <a:r>
              <a:rPr sz="10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21F1F"/>
                </a:solidFill>
                <a:latin typeface="Verdana"/>
                <a:cs typeface="Verdana"/>
              </a:rPr>
              <a:t>(0)</a:t>
            </a:r>
            <a:r>
              <a:rPr sz="1000" spc="-3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21F1F"/>
                </a:solidFill>
                <a:latin typeface="Verdana"/>
                <a:cs typeface="Verdana"/>
              </a:rPr>
              <a:t>7870</a:t>
            </a:r>
            <a:r>
              <a:rPr sz="1000" spc="-1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21F1F"/>
                </a:solidFill>
                <a:latin typeface="Verdana"/>
                <a:cs typeface="Verdana"/>
              </a:rPr>
              <a:t>999</a:t>
            </a:r>
            <a:r>
              <a:rPr sz="1000" spc="-30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21F1F"/>
                </a:solidFill>
                <a:latin typeface="Verdana"/>
                <a:cs typeface="Verdana"/>
              </a:rPr>
              <a:t>263</a:t>
            </a:r>
            <a:endParaRPr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u="sng" spc="-1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Verdana"/>
                <a:cs typeface="Verdana"/>
                <a:hlinkClick r:id="rId3"/>
              </a:rPr>
              <a:t>harry.stoneham@savills.com</a:t>
            </a:r>
            <a:endParaRPr sz="1000" dirty="0">
              <a:latin typeface="Verdana"/>
              <a:cs typeface="Verdan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AD48FA-0F10-43B1-AFEF-7B21F6629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56" y="777875"/>
            <a:ext cx="3291544" cy="2313252"/>
          </a:xfrm>
          <a:prstGeom prst="rect">
            <a:avLst/>
          </a:prstGeom>
        </p:spPr>
      </p:pic>
      <p:pic>
        <p:nvPicPr>
          <p:cNvPr id="24" name="Picture 23" descr="A car parked in a driveway&#10;&#10;AI-generated content may be incorrect.">
            <a:extLst>
              <a:ext uri="{FF2B5EF4-FFF2-40B4-BE49-F238E27FC236}">
                <a16:creationId xmlns:a16="http://schemas.microsoft.com/office/drawing/2014/main" id="{A183529A-508A-736F-7DBB-E76C0EA460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6" y="3292970"/>
            <a:ext cx="3303319" cy="2477490"/>
          </a:xfrm>
          <a:prstGeom prst="rect">
            <a:avLst/>
          </a:prstGeom>
        </p:spPr>
      </p:pic>
      <p:pic>
        <p:nvPicPr>
          <p:cNvPr id="26" name="Picture 25" descr="A metal fence and trees&#10;&#10;AI-generated content may be incorrect.">
            <a:extLst>
              <a:ext uri="{FF2B5EF4-FFF2-40B4-BE49-F238E27FC236}">
                <a16:creationId xmlns:a16="http://schemas.microsoft.com/office/drawing/2014/main" id="{3E9ADF41-95C9-EFF9-8F52-E86F268C8F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44" y="777875"/>
            <a:ext cx="3146715" cy="2360037"/>
          </a:xfrm>
          <a:prstGeom prst="rect">
            <a:avLst/>
          </a:prstGeom>
        </p:spPr>
      </p:pic>
      <p:pic>
        <p:nvPicPr>
          <p:cNvPr id="28" name="Picture 27" descr="A group of cars parked in a parking lot&#10;&#10;AI-generated content may be incorrect.">
            <a:extLst>
              <a:ext uri="{FF2B5EF4-FFF2-40B4-BE49-F238E27FC236}">
                <a16:creationId xmlns:a16="http://schemas.microsoft.com/office/drawing/2014/main" id="{34D56E3F-4D91-C47F-19C2-92D1729CBB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18543" r="3155" b="29127"/>
          <a:stretch/>
        </p:blipFill>
        <p:spPr>
          <a:xfrm>
            <a:off x="3946139" y="3290189"/>
            <a:ext cx="3146715" cy="24802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376D7A-2E0F-BF1A-CD29-4A35A3576BD2}"/>
              </a:ext>
            </a:extLst>
          </p:cNvPr>
          <p:cNvSpPr txBox="1"/>
          <p:nvPr/>
        </p:nvSpPr>
        <p:spPr>
          <a:xfrm>
            <a:off x="2573125" y="8816972"/>
            <a:ext cx="2043325" cy="582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685">
              <a:lnSpc>
                <a:spcPct val="100000"/>
              </a:lnSpc>
              <a:spcBef>
                <a:spcPts val="235"/>
              </a:spcBef>
            </a:pPr>
            <a:r>
              <a:rPr lang="en-GB" sz="1000" b="1" dirty="0">
                <a:solidFill>
                  <a:srgbClr val="001744"/>
                </a:solidFill>
                <a:latin typeface="Arial"/>
                <a:cs typeface="Arial"/>
              </a:rPr>
              <a:t>Tom Marshall</a:t>
            </a:r>
            <a:endParaRPr lang="en-GB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z="900" dirty="0">
                <a:solidFill>
                  <a:srgbClr val="221F1F"/>
                </a:solidFill>
                <a:latin typeface="Verdana"/>
                <a:cs typeface="Verdana"/>
              </a:rPr>
              <a:t>+</a:t>
            </a:r>
            <a:r>
              <a:rPr lang="en-GB" sz="1000" dirty="0">
                <a:solidFill>
                  <a:srgbClr val="221F1F"/>
                </a:solidFill>
                <a:latin typeface="Verdana"/>
                <a:cs typeface="Verdana"/>
              </a:rPr>
              <a:t>44</a:t>
            </a:r>
            <a:r>
              <a:rPr lang="en-GB" sz="10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lang="en-GB" sz="1000" dirty="0">
                <a:solidFill>
                  <a:srgbClr val="221F1F"/>
                </a:solidFill>
                <a:latin typeface="Verdana"/>
                <a:cs typeface="Verdana"/>
              </a:rPr>
              <a:t>(0)</a:t>
            </a:r>
            <a:r>
              <a:rPr lang="en-GB" sz="1000" spc="-35" dirty="0">
                <a:solidFill>
                  <a:srgbClr val="221F1F"/>
                </a:solidFill>
                <a:latin typeface="Verdana"/>
                <a:cs typeface="Verdana"/>
              </a:rPr>
              <a:t> 7812 426270</a:t>
            </a:r>
            <a:endParaRPr lang="en-GB"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en-GB" sz="1000" u="sng" spc="-1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Verdana"/>
                <a:cs typeface="Verdana"/>
                <a:hlinkClick r:id="rId3"/>
              </a:rPr>
              <a:t>Tom.a.marshall@savills.com</a:t>
            </a:r>
            <a:endParaRPr lang="en-GB" sz="1000" dirty="0">
              <a:latin typeface="Verdana"/>
              <a:cs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2CA503-553D-1971-AE38-1951EB0FCB46}"/>
              </a:ext>
            </a:extLst>
          </p:cNvPr>
          <p:cNvSpPr txBox="1"/>
          <p:nvPr/>
        </p:nvSpPr>
        <p:spPr>
          <a:xfrm>
            <a:off x="4579240" y="8818319"/>
            <a:ext cx="2043325" cy="582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685">
              <a:lnSpc>
                <a:spcPct val="100000"/>
              </a:lnSpc>
              <a:spcBef>
                <a:spcPts val="235"/>
              </a:spcBef>
            </a:pPr>
            <a:r>
              <a:rPr lang="en-GB" sz="1000" b="1" dirty="0">
                <a:solidFill>
                  <a:srgbClr val="001744"/>
                </a:solidFill>
                <a:latin typeface="Arial"/>
                <a:cs typeface="Arial"/>
              </a:rPr>
              <a:t>Alice Rowley</a:t>
            </a:r>
            <a:endParaRPr lang="en-GB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z="900" dirty="0">
                <a:solidFill>
                  <a:srgbClr val="221F1F"/>
                </a:solidFill>
                <a:latin typeface="Verdana"/>
                <a:cs typeface="Verdana"/>
              </a:rPr>
              <a:t>+</a:t>
            </a:r>
            <a:r>
              <a:rPr lang="en-GB" sz="1000" dirty="0">
                <a:solidFill>
                  <a:srgbClr val="221F1F"/>
                </a:solidFill>
                <a:latin typeface="Verdana"/>
                <a:cs typeface="Verdana"/>
              </a:rPr>
              <a:t>44</a:t>
            </a:r>
            <a:r>
              <a:rPr lang="en-GB" sz="1000" spc="-15" dirty="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lang="en-GB" sz="1000" dirty="0">
                <a:solidFill>
                  <a:srgbClr val="221F1F"/>
                </a:solidFill>
                <a:latin typeface="Verdana"/>
                <a:cs typeface="Verdana"/>
              </a:rPr>
              <a:t>(0)</a:t>
            </a:r>
            <a:r>
              <a:rPr lang="en-GB" sz="1000" spc="-35" dirty="0">
                <a:solidFill>
                  <a:srgbClr val="221F1F"/>
                </a:solidFill>
                <a:latin typeface="Verdana"/>
                <a:cs typeface="Verdana"/>
              </a:rPr>
              <a:t> 7779 402 808</a:t>
            </a:r>
            <a:endParaRPr lang="en-GB"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en-GB" sz="1000" u="sng" spc="-1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Verdana"/>
                <a:cs typeface="Verdana"/>
                <a:hlinkClick r:id="rId3"/>
              </a:rPr>
              <a:t>Alice.rowley@savills.com</a:t>
            </a:r>
            <a:endParaRPr lang="en-GB" sz="1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F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648</Words>
  <Application>Microsoft Office PowerPoint</Application>
  <PresentationFormat>Custom</PresentationFormat>
  <Paragraphs>68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MT</vt:lpstr>
      <vt:lpstr>Calibri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 Savills - New Ford Road, Waltham Cross, EN8 7PG</dc:title>
  <dc:creator>Harry Stoneham</dc:creator>
  <cp:lastModifiedBy>Tom Marshall - SE Industrial &amp; Logisitcs</cp:lastModifiedBy>
  <cp:revision>7</cp:revision>
  <dcterms:created xsi:type="dcterms:W3CDTF">2025-05-07T12:17:27Z</dcterms:created>
  <dcterms:modified xsi:type="dcterms:W3CDTF">2026-02-11T15:53:57Z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2025-05-07T00:00:00Z</vt:filetime>
  </property>
  <property fmtid="{D5CDD505-2E9C-101B-9397-08002B2CF9AE}" pid="5" name="Producer">
    <vt:lpwstr>Microsoft® PowerPoint® for Microsoft 365</vt:lpwstr>
  </property>
</Properties>
</file>