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68" r:id="rId1"/>
  </p:sldMasterIdLst>
  <p:sldIdLst>
    <p:sldId id="256" r:id="rId2"/>
    <p:sldId id="260" r:id="rId3"/>
    <p:sldId id="258" r:id="rId4"/>
    <p:sldId id="259" r:id="rId5"/>
  </p:sldIdLst>
  <p:sldSz cx="10693400" cy="7569200"/>
  <p:notesSz cx="10693400" cy="7569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53D"/>
    <a:srgbClr val="977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256" y="1597944"/>
            <a:ext cx="7742854" cy="3674871"/>
          </a:xfrm>
        </p:spPr>
        <p:txBody>
          <a:bodyPr anchor="b"/>
          <a:lstStyle>
            <a:lvl1pPr>
              <a:defRPr sz="7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256" y="5272812"/>
            <a:ext cx="7742854" cy="95075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8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2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0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8" y="5298426"/>
            <a:ext cx="7742853" cy="625511"/>
          </a:xfrm>
        </p:spPr>
        <p:txBody>
          <a:bodyPr anchor="b">
            <a:normAutofit/>
          </a:bodyPr>
          <a:lstStyle>
            <a:lvl1pPr algn="l">
              <a:defRPr sz="264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3256" y="756920"/>
            <a:ext cx="7742854" cy="40182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7" y="5923936"/>
            <a:ext cx="7742852" cy="544912"/>
          </a:xfrm>
        </p:spPr>
        <p:txBody>
          <a:bodyPr>
            <a:normAutofit/>
          </a:bodyPr>
          <a:lstStyle>
            <a:lvl1pPr marL="0" indent="0">
              <a:buNone/>
              <a:defRPr sz="1324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8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6" y="1597942"/>
            <a:ext cx="7742854" cy="2186658"/>
          </a:xfrm>
        </p:spPr>
        <p:txBody>
          <a:bodyPr/>
          <a:lstStyle>
            <a:lvl1pPr>
              <a:defRPr sz="5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6" y="4036907"/>
            <a:ext cx="7742854" cy="2607169"/>
          </a:xfrm>
        </p:spPr>
        <p:txBody>
          <a:bodyPr anchor="ctr">
            <a:normAutofit/>
          </a:bodyPr>
          <a:lstStyle>
            <a:lvl1pPr marL="0" indent="0">
              <a:buNone/>
              <a:defRPr sz="1987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5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593" y="1597942"/>
            <a:ext cx="7017893" cy="2564316"/>
          </a:xfrm>
        </p:spPr>
        <p:txBody>
          <a:bodyPr/>
          <a:lstStyle>
            <a:lvl1pPr>
              <a:defRPr sz="5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93563" y="4162259"/>
            <a:ext cx="6386522" cy="37765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5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6" y="4801836"/>
            <a:ext cx="7742854" cy="1850249"/>
          </a:xfrm>
        </p:spPr>
        <p:txBody>
          <a:bodyPr anchor="ctr">
            <a:normAutofit/>
          </a:bodyPr>
          <a:lstStyle>
            <a:lvl1pPr marL="0" indent="0">
              <a:buNone/>
              <a:defRPr sz="1987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8086" y="1071976"/>
            <a:ext cx="703527" cy="216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65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5749" y="2884847"/>
            <a:ext cx="703527" cy="216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65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85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3448192"/>
            <a:ext cx="7742855" cy="1824621"/>
          </a:xfrm>
        </p:spPr>
        <p:txBody>
          <a:bodyPr anchor="b"/>
          <a:lstStyle>
            <a:lvl1pPr algn="l">
              <a:defRPr sz="441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6" y="5272813"/>
            <a:ext cx="7742854" cy="949627"/>
          </a:xfrm>
        </p:spPr>
        <p:txBody>
          <a:bodyPr anchor="t"/>
          <a:lstStyle>
            <a:lvl1pPr marL="0" indent="0" algn="l">
              <a:buNone/>
              <a:defRPr sz="2207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4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293" y="2186658"/>
            <a:ext cx="2585320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72414" y="2943578"/>
            <a:ext cx="2568198" cy="3961566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7181" y="2186658"/>
            <a:ext cx="2575998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97922" y="2943578"/>
            <a:ext cx="2585257" cy="3961566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0583" y="2186658"/>
            <a:ext cx="2572378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50583" y="2943578"/>
            <a:ext cx="2572378" cy="3961566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8988" y="2354862"/>
            <a:ext cx="0" cy="437331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8043" y="2354862"/>
            <a:ext cx="0" cy="43782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2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14" y="4691788"/>
            <a:ext cx="2579341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414" y="2438965"/>
            <a:ext cx="2579341" cy="16820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72414" y="5327812"/>
            <a:ext cx="2579341" cy="727549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2196" y="4691788"/>
            <a:ext cx="2570984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12194" y="2438965"/>
            <a:ext cx="2570984" cy="16820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008" y="5327811"/>
            <a:ext cx="2574389" cy="727549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0583" y="4691788"/>
            <a:ext cx="2572378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50582" y="2438965"/>
            <a:ext cx="2572378" cy="16820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50476" y="5327809"/>
            <a:ext cx="2575784" cy="727549"/>
          </a:xfrm>
        </p:spPr>
        <p:txBody>
          <a:bodyPr anchor="t"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68988" y="2354862"/>
            <a:ext cx="0" cy="437331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8043" y="2354862"/>
            <a:ext cx="0" cy="43782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4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7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385" y="474829"/>
            <a:ext cx="1537577" cy="643031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414" y="853389"/>
            <a:ext cx="6512416" cy="60517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8" y="3158507"/>
            <a:ext cx="7742853" cy="2114307"/>
          </a:xfrm>
        </p:spPr>
        <p:txBody>
          <a:bodyPr anchor="b"/>
          <a:lstStyle>
            <a:lvl1pPr algn="l">
              <a:defRPr sz="441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6" y="5272813"/>
            <a:ext cx="7742854" cy="949627"/>
          </a:xfrm>
        </p:spPr>
        <p:txBody>
          <a:bodyPr anchor="t"/>
          <a:lstStyle>
            <a:lvl1pPr marL="0" indent="0" algn="l">
              <a:buNone/>
              <a:defRPr sz="2207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2pPr>
            <a:lvl3pPr marL="1009223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3pPr>
            <a:lvl4pPr marL="15138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84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2305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767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32281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689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50" y="2274266"/>
            <a:ext cx="3856960" cy="4630879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755" y="2269318"/>
            <a:ext cx="3856962" cy="4635826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1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49" y="2102555"/>
            <a:ext cx="3856959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950" y="2775373"/>
            <a:ext cx="3856960" cy="4129770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0756" y="2102555"/>
            <a:ext cx="3856960" cy="636023"/>
          </a:xfrm>
        </p:spPr>
        <p:txBody>
          <a:bodyPr anchor="b">
            <a:noAutofit/>
          </a:bodyPr>
          <a:lstStyle>
            <a:lvl1pPr marL="0" indent="0">
              <a:buNone/>
              <a:defRPr sz="264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4612" indent="0">
              <a:buNone/>
              <a:defRPr sz="2207" b="1"/>
            </a:lvl2pPr>
            <a:lvl3pPr marL="1009223" indent="0">
              <a:buNone/>
              <a:defRPr sz="1987" b="1"/>
            </a:lvl3pPr>
            <a:lvl4pPr marL="1513835" indent="0">
              <a:buNone/>
              <a:defRPr sz="1766" b="1"/>
            </a:lvl4pPr>
            <a:lvl5pPr marL="2018447" indent="0">
              <a:buNone/>
              <a:defRPr sz="1766" b="1"/>
            </a:lvl5pPr>
            <a:lvl6pPr marL="2523058" indent="0">
              <a:buNone/>
              <a:defRPr sz="1766" b="1"/>
            </a:lvl6pPr>
            <a:lvl7pPr marL="3027670" indent="0">
              <a:buNone/>
              <a:defRPr sz="1766" b="1"/>
            </a:lvl7pPr>
            <a:lvl8pPr marL="3532281" indent="0">
              <a:buNone/>
              <a:defRPr sz="1766" b="1"/>
            </a:lvl8pPr>
            <a:lvl9pPr marL="4036893" indent="0">
              <a:buNone/>
              <a:defRPr sz="17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0756" y="2775373"/>
            <a:ext cx="3856960" cy="4129770"/>
          </a:xfrm>
        </p:spPr>
        <p:txBody>
          <a:bodyPr>
            <a:normAutofit/>
          </a:bodyPr>
          <a:lstStyle>
            <a:lvl1pPr>
              <a:defRPr sz="1987"/>
            </a:lvl1pPr>
            <a:lvl2pPr>
              <a:defRPr sz="1766"/>
            </a:lvl2pPr>
            <a:lvl3pPr>
              <a:defRPr sz="1545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1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1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74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1597942"/>
            <a:ext cx="2983793" cy="1597942"/>
          </a:xfrm>
        </p:spPr>
        <p:txBody>
          <a:bodyPr anchor="b"/>
          <a:lstStyle>
            <a:lvl1pPr algn="l">
              <a:defRPr sz="264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601" y="1597942"/>
            <a:ext cx="4558510" cy="5046133"/>
          </a:xfrm>
        </p:spPr>
        <p:txBody>
          <a:bodyPr anchor="ctr">
            <a:normAutofit/>
          </a:bodyPr>
          <a:lstStyle>
            <a:lvl1pPr>
              <a:defRPr sz="2207"/>
            </a:lvl1pPr>
            <a:lvl2pPr>
              <a:defRPr sz="1987"/>
            </a:lvl2pPr>
            <a:lvl3pPr>
              <a:defRPr sz="1766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5" y="3453800"/>
            <a:ext cx="2983793" cy="3195883"/>
          </a:xfrm>
        </p:spPr>
        <p:txBody>
          <a:bodyPr/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0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37" y="2046479"/>
            <a:ext cx="4468066" cy="1738121"/>
          </a:xfrm>
        </p:spPr>
        <p:txBody>
          <a:bodyPr anchor="b">
            <a:normAutofit/>
          </a:bodyPr>
          <a:lstStyle>
            <a:lvl1pPr algn="l">
              <a:defRPr sz="397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919" y="1261534"/>
            <a:ext cx="2807748" cy="50461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6"/>
            </a:lvl1pPr>
            <a:lvl2pPr marL="504612" indent="0">
              <a:buNone/>
              <a:defRPr sz="1766"/>
            </a:lvl2pPr>
            <a:lvl3pPr marL="1009223" indent="0">
              <a:buNone/>
              <a:defRPr sz="1766"/>
            </a:lvl3pPr>
            <a:lvl4pPr marL="1513835" indent="0">
              <a:buNone/>
              <a:defRPr sz="1766"/>
            </a:lvl4pPr>
            <a:lvl5pPr marL="2018447" indent="0">
              <a:buNone/>
              <a:defRPr sz="1766"/>
            </a:lvl5pPr>
            <a:lvl6pPr marL="2523058" indent="0">
              <a:buNone/>
              <a:defRPr sz="1766"/>
            </a:lvl6pPr>
            <a:lvl7pPr marL="3027670" indent="0">
              <a:buNone/>
              <a:defRPr sz="1766"/>
            </a:lvl7pPr>
            <a:lvl8pPr marL="3532281" indent="0">
              <a:buNone/>
              <a:defRPr sz="1766"/>
            </a:lvl8pPr>
            <a:lvl9pPr marL="4036893" indent="0">
              <a:buNone/>
              <a:defRPr sz="17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5" y="4036907"/>
            <a:ext cx="4461112" cy="1513840"/>
          </a:xfrm>
        </p:spPr>
        <p:txBody>
          <a:bodyPr>
            <a:normAutofit/>
          </a:bodyPr>
          <a:lstStyle>
            <a:lvl1pPr marL="0" indent="0">
              <a:buNone/>
              <a:defRPr sz="1545"/>
            </a:lvl1pPr>
            <a:lvl2pPr marL="504612" indent="0">
              <a:buNone/>
              <a:defRPr sz="1324"/>
            </a:lvl2pPr>
            <a:lvl3pPr marL="1009223" indent="0">
              <a:buNone/>
              <a:defRPr sz="1104"/>
            </a:lvl3pPr>
            <a:lvl4pPr marL="1513835" indent="0">
              <a:buNone/>
              <a:defRPr sz="993"/>
            </a:lvl4pPr>
            <a:lvl5pPr marL="2018447" indent="0">
              <a:buNone/>
              <a:defRPr sz="993"/>
            </a:lvl5pPr>
            <a:lvl6pPr marL="2523058" indent="0">
              <a:buNone/>
              <a:defRPr sz="993"/>
            </a:lvl6pPr>
            <a:lvl7pPr marL="3027670" indent="0">
              <a:buNone/>
              <a:defRPr sz="993"/>
            </a:lvl7pPr>
            <a:lvl8pPr marL="3532281" indent="0">
              <a:buNone/>
              <a:defRPr sz="993"/>
            </a:lvl8pPr>
            <a:lvl9pPr marL="4036893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366836" y="1850249"/>
            <a:ext cx="3297132" cy="311178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653942" y="-504614"/>
            <a:ext cx="1871345" cy="176614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366836" y="6728178"/>
            <a:ext cx="1158452" cy="109332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-180081" y="2943578"/>
            <a:ext cx="4901142" cy="462562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-982086" y="3195884"/>
            <a:ext cx="2762462" cy="260716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058100" y="0"/>
            <a:ext cx="802005" cy="1213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41" y="499667"/>
            <a:ext cx="8250875" cy="1545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49" y="2265821"/>
            <a:ext cx="7848906" cy="463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797535" y="2010906"/>
            <a:ext cx="1093328" cy="2674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16412" y="3594279"/>
            <a:ext cx="4260070" cy="267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82410" y="326405"/>
            <a:ext cx="735362" cy="847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9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2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504619" rtl="0" eaLnBrk="1" latinLnBrk="0" hangingPunct="1">
        <a:spcBef>
          <a:spcPct val="0"/>
        </a:spcBef>
        <a:buNone/>
        <a:defRPr sz="4636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465" indent="-378465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7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20007" indent="-315388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7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61551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6171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7079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541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8003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8465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9270" indent="-252310" algn="l" defTabSz="504619" rtl="0" eaLnBrk="1" latinLnBrk="0" hangingPunct="1">
        <a:spcBef>
          <a:spcPts val="1104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5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619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24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3859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481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10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7721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34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6960" algn="l" defTabSz="504619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65500" y="2489200"/>
            <a:ext cx="3657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GB" sz="4000" b="1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Black"/>
                <a:cs typeface="Segoe UI Black"/>
              </a:rPr>
              <a:t>Chancery Lane</a:t>
            </a:r>
            <a:endParaRPr sz="4000" dirty="0">
              <a:solidFill>
                <a:schemeClr val="accent3">
                  <a:lumMod val="40000"/>
                  <a:lumOff val="60000"/>
                </a:schemeClr>
              </a:solidFill>
              <a:latin typeface="Segoe UI Black"/>
              <a:cs typeface="Segoe UI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0" y="4622800"/>
            <a:ext cx="26736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2400" b="1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Black"/>
                <a:cs typeface="Segoe UI Black"/>
              </a:rPr>
              <a:t>MIDTOWN</a:t>
            </a:r>
            <a:endParaRPr sz="2400" dirty="0">
              <a:solidFill>
                <a:schemeClr val="accent3">
                  <a:lumMod val="40000"/>
                  <a:lumOff val="60000"/>
                </a:schemeClr>
              </a:solidFill>
              <a:latin typeface="Segoe UI Black"/>
              <a:cs typeface="Segoe UI Black"/>
            </a:endParaRPr>
          </a:p>
          <a:p>
            <a:pPr algn="ctr">
              <a:lnSpc>
                <a:spcPct val="100000"/>
              </a:lnSpc>
            </a:pPr>
            <a:r>
              <a:rPr sz="2400" b="0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LONDON</a:t>
            </a:r>
            <a:r>
              <a:rPr sz="2400" b="0" spc="-8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sz="2400" b="0" spc="-2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WC</a:t>
            </a:r>
            <a:r>
              <a:rPr lang="en-GB" sz="2400" b="0" spc="-2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2</a:t>
            </a:r>
            <a:endParaRPr sz="2400" dirty="0">
              <a:solidFill>
                <a:schemeClr val="accent3">
                  <a:lumMod val="40000"/>
                  <a:lumOff val="60000"/>
                </a:schemeClr>
              </a:solidFill>
              <a:latin typeface="Segoe UI Light"/>
              <a:cs typeface="Segoe U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46600" y="3125433"/>
            <a:ext cx="1295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0" spc="-25" dirty="0"/>
              <a:t>9</a:t>
            </a:r>
            <a:r>
              <a:rPr sz="8000" spc="-25" dirty="0"/>
              <a:t>0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6528816"/>
            <a:ext cx="10604500" cy="285115"/>
          </a:xfrm>
          <a:custGeom>
            <a:avLst/>
            <a:gdLst/>
            <a:ahLst/>
            <a:cxnLst/>
            <a:rect l="l" t="t" r="r" b="b"/>
            <a:pathLst>
              <a:path w="10604500" h="285115">
                <a:moveTo>
                  <a:pt x="10603992" y="0"/>
                </a:moveTo>
                <a:lnTo>
                  <a:pt x="0" y="0"/>
                </a:lnTo>
                <a:lnTo>
                  <a:pt x="0" y="284988"/>
                </a:lnTo>
                <a:lnTo>
                  <a:pt x="10603992" y="284988"/>
                </a:lnTo>
                <a:lnTo>
                  <a:pt x="10603992" y="0"/>
                </a:lnTo>
                <a:close/>
              </a:path>
            </a:pathLst>
          </a:custGeom>
          <a:solidFill>
            <a:srgbClr val="8BD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40139" y="5678755"/>
            <a:ext cx="5638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966</a:t>
            </a:r>
            <a:r>
              <a:rPr lang="en-GB"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– 24,167 SQ FT – 12 or 40</a:t>
            </a:r>
            <a:r>
              <a:rPr sz="1600" b="0" spc="-3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DESK</a:t>
            </a:r>
            <a:r>
              <a:rPr lang="en-GB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FITTED SUITE </a:t>
            </a:r>
            <a:r>
              <a:rPr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IN</a:t>
            </a:r>
            <a:r>
              <a:rPr sz="1600" b="0" spc="-15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PRIME</a:t>
            </a:r>
            <a:r>
              <a:rPr sz="1600" b="0" spc="-4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 </a:t>
            </a:r>
            <a:r>
              <a:rPr lang="en-GB" sz="1600" spc="-10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 Light"/>
                <a:cs typeface="Segoe UI Light"/>
              </a:rPr>
              <a:t>MIDTOWN</a:t>
            </a:r>
            <a:endParaRPr sz="1600" dirty="0">
              <a:solidFill>
                <a:schemeClr val="accent3">
                  <a:lumMod val="40000"/>
                  <a:lumOff val="60000"/>
                </a:schemeClr>
              </a:solidFill>
              <a:latin typeface="Segoe UI Light"/>
              <a:cs typeface="Segoe U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0235"/>
            <a:ext cx="1121663" cy="1103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333D-D517-4826-93EF-C040CA13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3026FB-C585-4811-9A06-30995BA9F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55538"/>
            <a:ext cx="9802699" cy="6858062"/>
          </a:xfrm>
        </p:spPr>
      </p:pic>
    </p:spTree>
    <p:extLst>
      <p:ext uri="{BB962C8B-B14F-4D97-AF65-F5344CB8AC3E}">
        <p14:creationId xmlns:p14="http://schemas.microsoft.com/office/powerpoint/2010/main" val="224571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46620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90 CHANCERY LANE, MIDTOWN,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LONDON,</a:t>
            </a:r>
            <a:r>
              <a:rPr sz="1650" b="1" spc="12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dirty="0">
                <a:solidFill>
                  <a:srgbClr val="FFFFFF"/>
                </a:solidFill>
                <a:latin typeface="Segoe UI Semibold"/>
                <a:cs typeface="Segoe UI Semibold"/>
              </a:rPr>
              <a:t>WC1V</a:t>
            </a:r>
            <a:r>
              <a:rPr sz="1650" b="1" spc="10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6ER</a:t>
            </a:r>
            <a:endParaRPr sz="1650" dirty="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3434" y="3632200"/>
            <a:ext cx="1617980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Comprehensively</a:t>
            </a:r>
            <a:r>
              <a:rPr sz="1050" b="0" spc="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refurbished</a:t>
            </a:r>
            <a:endParaRPr lang="en-GB" sz="1050" b="0" spc="-10" dirty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GB" sz="105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Communal Roof Terrace</a:t>
            </a: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GB" sz="1050" dirty="0">
                <a:latin typeface="Segoe UI Semilight"/>
                <a:cs typeface="Segoe UI Semilight"/>
              </a:rPr>
              <a:t>Communal Club Room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lang="en-GB" sz="105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Manned Reception</a:t>
            </a:r>
            <a:r>
              <a:rPr lang="en-GB" sz="1050" b="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1400mm</a:t>
            </a:r>
            <a:r>
              <a:rPr sz="10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desks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105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WC’s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New</a:t>
            </a:r>
            <a:r>
              <a:rPr sz="10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air-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conditioning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Remodeled</a:t>
            </a:r>
            <a:r>
              <a:rPr sz="1050" b="0" spc="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entrance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10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natural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light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8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Cycle</a:t>
            </a:r>
            <a:r>
              <a:rPr sz="1050" b="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storage</a:t>
            </a:r>
            <a:r>
              <a:rPr sz="10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Shower</a:t>
            </a:r>
            <a:r>
              <a:rPr sz="10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facilities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Exposed brick</a:t>
            </a:r>
            <a:endParaRPr sz="1050" dirty="0">
              <a:latin typeface="Segoe UI Semilight"/>
              <a:cs typeface="Segoe UI Semilight"/>
            </a:endParaRPr>
          </a:p>
          <a:p>
            <a:pPr marL="184150" indent="-17145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Strip</a:t>
            </a:r>
            <a:r>
              <a:rPr sz="1050" b="0" spc="-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LED</a:t>
            </a:r>
            <a:r>
              <a:rPr sz="10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10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lighting</a:t>
            </a:r>
            <a:endParaRPr sz="1050" dirty="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6079" y="3317053"/>
            <a:ext cx="10908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Specification</a:t>
            </a:r>
            <a:endParaRPr sz="1200" u="sng" dirty="0">
              <a:latin typeface="Segoe UI Semibold"/>
              <a:cs typeface="Segoe UI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166" y="731900"/>
            <a:ext cx="4826000" cy="162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is</a:t>
            </a:r>
            <a:r>
              <a:rPr sz="950" b="0" spc="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positioned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prominent</a:t>
            </a:r>
            <a:r>
              <a:rPr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lang="en-GB" sz="950" b="0" spc="45" dirty="0">
                <a:solidFill>
                  <a:srgbClr val="FFFFFF"/>
                </a:solidFill>
                <a:latin typeface="Segoe UI Semilight"/>
                <a:cs typeface="Segoe UI Semilight"/>
              </a:rPr>
              <a:t>position on Chancery Lane </a:t>
            </a:r>
            <a:endParaRPr lang="en-GB" sz="950" spc="45" dirty="0">
              <a:solidFill>
                <a:srgbClr val="FFFFFF"/>
              </a:solidFill>
              <a:latin typeface="Segoe UI Semilight"/>
              <a:cs typeface="Segoe UI Semilight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850" dirty="0">
              <a:latin typeface="Segoe UI Semilight"/>
              <a:cs typeface="Segoe UI Semilight"/>
            </a:endParaRPr>
          </a:p>
          <a:p>
            <a:pPr marL="26670" marR="5080" algn="just">
              <a:lnSpc>
                <a:spcPct val="100000"/>
              </a:lnSpc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building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undergone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comprehensive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refurbishment.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Designed</a:t>
            </a:r>
            <a:r>
              <a:rPr sz="950" b="0" spc="2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architects,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Buckley</a:t>
            </a:r>
            <a:r>
              <a:rPr sz="950" b="0" spc="-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Gray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Yeoman,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it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offers</a:t>
            </a:r>
            <a:r>
              <a:rPr sz="950" b="0" spc="-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stylish,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high-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quality,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contemporary office</a:t>
            </a:r>
            <a:r>
              <a:rPr sz="950" b="0" spc="-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space.</a:t>
            </a:r>
            <a:endParaRPr sz="95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 dirty="0">
              <a:latin typeface="Segoe UI Semilight"/>
              <a:cs typeface="Segoe UI Semilight"/>
            </a:endParaRPr>
          </a:p>
          <a:p>
            <a:pPr marL="26670" marR="5715" algn="just">
              <a:lnSpc>
                <a:spcPct val="100000"/>
              </a:lnSpc>
              <a:spcBef>
                <a:spcPts val="5"/>
              </a:spcBef>
            </a:pP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immediate</a:t>
            </a:r>
            <a:r>
              <a:rPr sz="950" b="0" spc="2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has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benefitted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from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24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notable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increase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in</a:t>
            </a:r>
            <a:r>
              <a:rPr sz="950" b="0" spc="23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number</a:t>
            </a:r>
            <a:r>
              <a:rPr sz="950" b="0" spc="254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of</a:t>
            </a:r>
            <a:r>
              <a:rPr sz="950" b="0" spc="24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hotels,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restaurants,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bars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cafes.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There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are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excellent</a:t>
            </a:r>
            <a:r>
              <a:rPr sz="950" b="0" spc="2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transport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links</a:t>
            </a:r>
            <a:r>
              <a:rPr sz="950" b="0" spc="21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close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by</a:t>
            </a:r>
            <a:r>
              <a:rPr sz="950" b="0" spc="2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</a:t>
            </a:r>
            <a:r>
              <a:rPr sz="950" b="0" spc="21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Holborn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Piccadilly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lines),</a:t>
            </a:r>
            <a:r>
              <a:rPr sz="950" b="0" spc="5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Chancery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Lane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(Central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line)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and</a:t>
            </a:r>
            <a:r>
              <a:rPr sz="950" b="0" spc="6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Farringdon</a:t>
            </a:r>
            <a:r>
              <a:rPr sz="950" b="0" spc="5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(Crossrail)</a:t>
            </a:r>
            <a:r>
              <a:rPr sz="950" b="0" spc="6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being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within</a:t>
            </a:r>
            <a:r>
              <a:rPr sz="950" b="0" spc="-25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a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few</a:t>
            </a:r>
            <a:r>
              <a:rPr sz="950" b="0" spc="-3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dirty="0">
                <a:solidFill>
                  <a:srgbClr val="FFFFFF"/>
                </a:solidFill>
                <a:latin typeface="Segoe UI Semilight"/>
                <a:cs typeface="Segoe UI Semilight"/>
              </a:rPr>
              <a:t>minutes</a:t>
            </a:r>
            <a:r>
              <a:rPr sz="950" b="0" spc="-20" dirty="0">
                <a:solidFill>
                  <a:srgbClr val="FFFFFF"/>
                </a:solidFill>
                <a:latin typeface="Segoe UI Semilight"/>
                <a:cs typeface="Segoe UI Semilight"/>
              </a:rPr>
              <a:t> </a:t>
            </a:r>
            <a:r>
              <a:rPr sz="950" b="0" spc="-10" dirty="0">
                <a:solidFill>
                  <a:srgbClr val="FFFFFF"/>
                </a:solidFill>
                <a:latin typeface="Segoe UI Semilight"/>
                <a:cs typeface="Segoe UI Semilight"/>
              </a:rPr>
              <a:t>distance.</a:t>
            </a:r>
            <a:endParaRPr sz="950" dirty="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 dirty="0">
              <a:latin typeface="Segoe UI Semilight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Schedule</a:t>
            </a:r>
            <a:r>
              <a:rPr sz="1100" b="1" spc="105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dirty="0">
                <a:solidFill>
                  <a:srgbClr val="84715B"/>
                </a:solidFill>
                <a:latin typeface="Segoe UI Semibold"/>
                <a:cs typeface="Segoe UI Semibold"/>
              </a:rPr>
              <a:t>of</a:t>
            </a:r>
            <a:r>
              <a:rPr sz="1100" b="1" spc="130" dirty="0">
                <a:solidFill>
                  <a:srgbClr val="84715B"/>
                </a:solidFill>
                <a:latin typeface="Segoe UI Semibold"/>
                <a:cs typeface="Segoe UI Semibold"/>
              </a:rPr>
              <a:t> </a:t>
            </a:r>
            <a:r>
              <a:rPr sz="1100" b="1" spc="-20" dirty="0">
                <a:solidFill>
                  <a:srgbClr val="84715B"/>
                </a:solidFill>
                <a:latin typeface="Segoe UI Semibold"/>
                <a:cs typeface="Segoe UI Semibold"/>
              </a:rPr>
              <a:t>Areas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517" y="7220220"/>
            <a:ext cx="2576577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SCAL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5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INDICATIVE</a:t>
            </a:r>
            <a:r>
              <a:rPr sz="5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500" spc="-10" dirty="0">
                <a:solidFill>
                  <a:srgbClr val="FFFFFF"/>
                </a:solidFill>
                <a:latin typeface="Calibri"/>
                <a:cs typeface="Calibri"/>
              </a:rPr>
              <a:t>ONLY.</a:t>
            </a:r>
            <a:endParaRPr sz="500" dirty="0">
              <a:latin typeface="Calibri"/>
              <a:cs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64CBFBC-D3AA-4029-BD70-28E99E283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4" y="98558"/>
            <a:ext cx="4320443" cy="3024638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456B2E-77C1-4A57-B371-ED5777FE3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6882"/>
              </p:ext>
            </p:extLst>
          </p:nvPr>
        </p:nvGraphicFramePr>
        <p:xfrm>
          <a:off x="222127" y="2436454"/>
          <a:ext cx="4555068" cy="18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67">
                  <a:extLst>
                    <a:ext uri="{9D8B030D-6E8A-4147-A177-3AD203B41FA5}">
                      <a16:colId xmlns:a16="http://schemas.microsoft.com/office/drawing/2014/main" val="3224714590"/>
                    </a:ext>
                  </a:extLst>
                </a:gridCol>
                <a:gridCol w="1138767">
                  <a:extLst>
                    <a:ext uri="{9D8B030D-6E8A-4147-A177-3AD203B41FA5}">
                      <a16:colId xmlns:a16="http://schemas.microsoft.com/office/drawing/2014/main" val="3873641943"/>
                    </a:ext>
                  </a:extLst>
                </a:gridCol>
                <a:gridCol w="1138767">
                  <a:extLst>
                    <a:ext uri="{9D8B030D-6E8A-4147-A177-3AD203B41FA5}">
                      <a16:colId xmlns:a16="http://schemas.microsoft.com/office/drawing/2014/main" val="2404389704"/>
                    </a:ext>
                  </a:extLst>
                </a:gridCol>
                <a:gridCol w="1138767">
                  <a:extLst>
                    <a:ext uri="{9D8B030D-6E8A-4147-A177-3AD203B41FA5}">
                      <a16:colId xmlns:a16="http://schemas.microsoft.com/office/drawing/2014/main" val="3536777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Area sq.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154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r>
                        <a:rPr lang="en-GB" sz="1100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th</a:t>
                      </a:r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rear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342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r>
                        <a:rPr lang="en-GB" sz="1100" baseline="30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th</a:t>
                      </a:r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front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1,313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598625"/>
                  </a:ext>
                </a:extLst>
              </a:tr>
              <a:tr h="433746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 &amp; LG Duplex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4,273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2781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7AD47B-F8FC-43C9-A0E0-98E6530AE107}"/>
              </a:ext>
            </a:extLst>
          </p:cNvPr>
          <p:cNvSpPr txBox="1"/>
          <p:nvPr/>
        </p:nvSpPr>
        <p:spPr>
          <a:xfrm>
            <a:off x="281517" y="4394200"/>
            <a:ext cx="4226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What is included:</a:t>
            </a:r>
          </a:p>
          <a:p>
            <a:r>
              <a:rPr lang="en-US" sz="1100" dirty="0"/>
              <a:t>All inclusive price: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4</a:t>
            </a:r>
            <a:r>
              <a:rPr lang="en-US" sz="1100" baseline="30000" dirty="0"/>
              <a:t>th</a:t>
            </a:r>
            <a:r>
              <a:rPr lang="en-US" sz="1100" dirty="0"/>
              <a:t> rear: £12,250 per month + VAT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4</a:t>
            </a:r>
            <a:r>
              <a:rPr lang="en-US" sz="1100" baseline="30000" dirty="0"/>
              <a:t>th</a:t>
            </a:r>
            <a:r>
              <a:rPr lang="en-US" sz="1100" dirty="0"/>
              <a:t> front: £16,750 per month + VAT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 &amp; LG Duplex: £43,000 per month + VAT</a:t>
            </a:r>
          </a:p>
          <a:p>
            <a:r>
              <a:rPr lang="en-US" sz="1100" dirty="0"/>
              <a:t>Internet of 100 Mbps capable of upgrade to</a:t>
            </a:r>
          </a:p>
          <a:p>
            <a:r>
              <a:rPr lang="en-US" sz="1100" dirty="0"/>
              <a:t>500 Mbps</a:t>
            </a:r>
          </a:p>
          <a:p>
            <a:r>
              <a:rPr lang="en-US" sz="1100" dirty="0"/>
              <a:t>Cleaning 5 hour per week</a:t>
            </a:r>
          </a:p>
          <a:p>
            <a:r>
              <a:rPr lang="en-US" sz="1100" dirty="0"/>
              <a:t>Dilapidations / Reinstatement</a:t>
            </a:r>
          </a:p>
          <a:p>
            <a:r>
              <a:rPr lang="en-US" sz="1100" dirty="0"/>
              <a:t>2 data ports per desk</a:t>
            </a:r>
          </a:p>
          <a:p>
            <a:r>
              <a:rPr lang="en-US" sz="1100" dirty="0"/>
              <a:t>Handsets on desks</a:t>
            </a:r>
          </a:p>
          <a:p>
            <a:r>
              <a:rPr lang="en-US" sz="1100" dirty="0"/>
              <a:t>All utilities &amp; local taxes</a:t>
            </a:r>
            <a:endParaRPr lang="en-GB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2" y="6502907"/>
            <a:ext cx="10515600" cy="935990"/>
          </a:xfrm>
          <a:custGeom>
            <a:avLst/>
            <a:gdLst/>
            <a:ahLst/>
            <a:cxnLst/>
            <a:rect l="l" t="t" r="r" b="b"/>
            <a:pathLst>
              <a:path w="10515600" h="935990">
                <a:moveTo>
                  <a:pt x="10515600" y="0"/>
                </a:moveTo>
                <a:lnTo>
                  <a:pt x="0" y="0"/>
                </a:lnTo>
                <a:lnTo>
                  <a:pt x="0" y="935735"/>
                </a:lnTo>
                <a:lnTo>
                  <a:pt x="10515600" y="935735"/>
                </a:lnTo>
                <a:lnTo>
                  <a:pt x="10515600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457" y="6607556"/>
            <a:ext cx="10276840" cy="716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Misrepresentation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Act: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1.</a:t>
            </a:r>
            <a:r>
              <a:rPr lang="en-GB"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own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behalf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this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agent</a:t>
            </a:r>
            <a:r>
              <a:rPr lang="en-GB"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 is,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notice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that: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constitute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whole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offer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1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none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relied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fact;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3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does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not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24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neither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Kinney Green LLP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nor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members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person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its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employment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has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authority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make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give,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warranty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whatsoever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relation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3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property.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only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representations,</a:t>
            </a:r>
            <a:r>
              <a:rPr sz="700" spc="32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warranties,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undertakings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contractual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obligations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0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given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84715B"/>
                </a:solidFill>
                <a:latin typeface="Calibri"/>
                <a:cs typeface="Calibri"/>
              </a:rPr>
              <a:t>undertaken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those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referred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31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written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contract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sale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agreement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lease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between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vendor/lessor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1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2.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Prospective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purchasers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tenants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strongly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advised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to: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25" dirty="0">
                <a:solidFill>
                  <a:srgbClr val="84715B"/>
                </a:solidFill>
                <a:latin typeface="Calibri"/>
                <a:cs typeface="Calibri"/>
              </a:rPr>
              <a:t>(a)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satisfy</a:t>
            </a:r>
            <a:r>
              <a:rPr sz="700" spc="26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themselves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correctness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29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each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statement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contained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these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particulars;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(b)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inspect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neighbouring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area;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(c)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ensure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that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any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items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expressed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to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be</a:t>
            </a:r>
            <a:r>
              <a:rPr sz="700" spc="29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included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available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in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working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order;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(d)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arrange</a:t>
            </a:r>
            <a:r>
              <a:rPr sz="700" spc="29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84715B"/>
                </a:solidFill>
                <a:latin typeface="Calibri"/>
                <a:cs typeface="Calibri"/>
              </a:rPr>
              <a:t>a</a:t>
            </a:r>
            <a:r>
              <a:rPr sz="700" spc="5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full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structural</a:t>
            </a:r>
            <a:r>
              <a:rPr sz="700" spc="30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where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appropriate</a:t>
            </a:r>
            <a:r>
              <a:rPr sz="700" spc="32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environmental)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survey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of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the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property;</a:t>
            </a:r>
            <a:r>
              <a:rPr sz="700" spc="28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(e)</a:t>
            </a:r>
            <a:r>
              <a:rPr sz="700" spc="254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carry</a:t>
            </a:r>
            <a:r>
              <a:rPr sz="700" spc="27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out</a:t>
            </a:r>
            <a:r>
              <a:rPr sz="700" spc="265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all</a:t>
            </a:r>
            <a:r>
              <a:rPr sz="700" spc="28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necessary</a:t>
            </a:r>
            <a:r>
              <a:rPr sz="700" spc="24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searches</a:t>
            </a:r>
            <a:r>
              <a:rPr sz="700" spc="27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and</a:t>
            </a:r>
            <a:r>
              <a:rPr sz="700" spc="250" dirty="0">
                <a:solidFill>
                  <a:srgbClr val="84715B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84715B"/>
                </a:solidFill>
                <a:latin typeface="Calibri"/>
                <a:cs typeface="Calibri"/>
              </a:rPr>
              <a:t>enquiries</a:t>
            </a:r>
            <a:r>
              <a:rPr lang="en-GB" sz="700" dirty="0">
                <a:solidFill>
                  <a:srgbClr val="84715B"/>
                </a:solidFill>
                <a:latin typeface="Calibri"/>
                <a:cs typeface="Calibri"/>
              </a:rPr>
              <a:t>.  April 2026.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52" y="4951415"/>
            <a:ext cx="2452370" cy="556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sz="1600" b="1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sz="1600" b="1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sz="16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0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0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0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0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AGENTS:</a:t>
            </a:r>
            <a:endParaRPr sz="1000">
              <a:latin typeface="Segoe UI Light"/>
              <a:cs typeface="Segoe U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246" y="245364"/>
            <a:ext cx="6088380" cy="44744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717792" y="312419"/>
            <a:ext cx="3682365" cy="2080260"/>
          </a:xfrm>
          <a:custGeom>
            <a:avLst/>
            <a:gdLst/>
            <a:ahLst/>
            <a:cxnLst/>
            <a:rect l="l" t="t" r="r" b="b"/>
            <a:pathLst>
              <a:path w="3682365" h="2080260">
                <a:moveTo>
                  <a:pt x="3681984" y="0"/>
                </a:moveTo>
                <a:lnTo>
                  <a:pt x="0" y="0"/>
                </a:lnTo>
                <a:lnTo>
                  <a:pt x="0" y="2080260"/>
                </a:lnTo>
                <a:lnTo>
                  <a:pt x="3681984" y="2080260"/>
                </a:lnTo>
                <a:lnTo>
                  <a:pt x="3681984" y="0"/>
                </a:lnTo>
                <a:close/>
              </a:path>
            </a:pathLst>
          </a:custGeom>
          <a:solidFill>
            <a:srgbClr val="8BD7A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30973" y="287557"/>
            <a:ext cx="2850515" cy="549508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EPC – B-44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100" dirty="0">
                <a:latin typeface="Segoe UI Semibold"/>
                <a:cs typeface="Segoe UI Semibold"/>
              </a:rPr>
              <a:t>New flexible lease available from Landlord.</a:t>
            </a:r>
            <a:endParaRPr sz="1000" dirty="0">
              <a:latin typeface="Segoe UI Semibold"/>
              <a:cs typeface="Segoe UI Semibol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483" y="0"/>
            <a:ext cx="1106423" cy="1088389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117B57B-67E3-48D8-8B0D-57360E98E642}"/>
              </a:ext>
            </a:extLst>
          </p:cNvPr>
          <p:cNvSpPr/>
          <p:nvPr/>
        </p:nvSpPr>
        <p:spPr>
          <a:xfrm rot="10800000">
            <a:off x="3822700" y="1493235"/>
            <a:ext cx="358396" cy="406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97900-EF10-4B62-A639-5A1C7C7E1F74}"/>
              </a:ext>
            </a:extLst>
          </p:cNvPr>
          <p:cNvSpPr txBox="1"/>
          <p:nvPr/>
        </p:nvSpPr>
        <p:spPr>
          <a:xfrm>
            <a:off x="241300" y="5654986"/>
            <a:ext cx="19044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James Proctor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07779 789 956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j.proctor@kinneygreen.com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27D56-846E-497F-AA87-1D3B0A9FC7D3}"/>
              </a:ext>
            </a:extLst>
          </p:cNvPr>
          <p:cNvSpPr txBox="1"/>
          <p:nvPr/>
        </p:nvSpPr>
        <p:spPr>
          <a:xfrm>
            <a:off x="2070100" y="5654986"/>
            <a:ext cx="27167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Charles Fogg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07841 782 124</a:t>
            </a:r>
          </a:p>
          <a:p>
            <a:pPr algn="ctr"/>
            <a:r>
              <a:rPr lang="en-GB" sz="1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c.fogg@kinneygreen.com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BA5B5-854E-B22A-EA6C-68262B1AE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849" y="4703677"/>
            <a:ext cx="2666616" cy="153351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592</TotalTime>
  <Words>587</Words>
  <Application>Microsoft Office PowerPoint</Application>
  <PresentationFormat>Custom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Century Gothic</vt:lpstr>
      <vt:lpstr>Segoe UI Black</vt:lpstr>
      <vt:lpstr>Segoe UI Light</vt:lpstr>
      <vt:lpstr>Segoe UI Semibold</vt:lpstr>
      <vt:lpstr>Segoe UI Semilight</vt:lpstr>
      <vt:lpstr>Wingdings 3</vt:lpstr>
      <vt:lpstr>Ion</vt:lpstr>
      <vt:lpstr>90</vt:lpstr>
      <vt:lpstr>PowerPoint Presentation</vt:lpstr>
      <vt:lpstr>90 CHANCERY LANE, MIDTOWN, LONDON, WC1V 6ER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30</cp:revision>
  <dcterms:created xsi:type="dcterms:W3CDTF">2022-04-28T14:46:34Z</dcterms:created>
  <dcterms:modified xsi:type="dcterms:W3CDTF">2026-03-25T12:27:34Z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