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4" r:id="rId4"/>
    <p:sldId id="262" r:id="rId5"/>
    <p:sldId id="263" r:id="rId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034"/>
    <a:srgbClr val="DB5377"/>
    <a:srgbClr val="D31145"/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2502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802737" y="2208586"/>
            <a:ext cx="5500735" cy="2403091"/>
            <a:chOff x="2644913" y="2010893"/>
            <a:chExt cx="5500735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644913" y="3139535"/>
              <a:ext cx="5403574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CARTHUSIAN STREET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399709" cy="3667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FARRINGDON EC1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915303" y="2028825"/>
              <a:ext cx="2862794" cy="136704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8800" dirty="0">
                  <a:solidFill>
                    <a:srgbClr val="F6F6F6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12</a:t>
              </a:r>
              <a:endParaRPr lang="en-GB" sz="8000" dirty="0">
                <a:solidFill>
                  <a:srgbClr val="F6F6F6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89723" y="6068095"/>
            <a:ext cx="8229601" cy="8027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2,813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– 5,851 SQ FT(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261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-543 SQ M)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48 DESKS + 10 AGILE WORK STATIONS</a:t>
            </a:r>
            <a:endParaRPr lang="en-GB" sz="1600" spc="300" dirty="0">
              <a:solidFill>
                <a:srgbClr val="F6F6F6"/>
              </a:solidFill>
              <a:latin typeface="Avenir Next LT Pro Demi" panose="020B0604020202020204" pitchFamily="34" charset="0"/>
              <a:ea typeface="+mj-ea"/>
              <a:cs typeface="+mj-cs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FURNISHED OFFICES IN PRIME FARRINGDON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ON MANAGED LEASE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FA03DBB-9EC7-40F4-826C-2FAD0A99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49225"/>
            <a:ext cx="10303933" cy="72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B3033-96B4-4FDA-BBE3-55B62A69A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16" y="126999"/>
            <a:ext cx="5063898" cy="3291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6ADC60-B598-4680-B806-545D796BE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09" y="3513607"/>
            <a:ext cx="2518930" cy="1889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AC589B-42D2-4436-AE46-449E60D5D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1777" y="1172216"/>
            <a:ext cx="7235047" cy="5152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ECA539-4034-49B6-9DD8-CF7FC2A094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09" y="5516998"/>
            <a:ext cx="2518929" cy="18574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1A86BB-1921-47C9-A373-56B0D2613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39" y="3513607"/>
            <a:ext cx="2438955" cy="18891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E78EB86-C2D3-4425-9C76-E68A6ACF04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39" y="5516998"/>
            <a:ext cx="2411974" cy="18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68855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12 CARTHUSIAN STREET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EC1M 6EZ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Fully furnished &amp; fitted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48 Fixed Desks plus 10 agile work-stations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Meeting rooms / phone booths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Informal meeting / breakout areas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Refurbished  building reception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Refurbished  WC’s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Air conditioning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Raised floors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New LED lighting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&amp; locker facilities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66166" y="560407"/>
            <a:ext cx="5350982" cy="314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12 Carthusian Street offers good quality, open plan office accommodation set just across from Charterhouse Square. Located less than 100m from Farringdon Station (Elizabeth Line entrance) and Barbican Underground Station.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Farringdon offers unrivalled local amenities with numerous award-winning restaurants, trendy bars and retailers, and is home to some of London’s most recognized gourmet food markets.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DF39F1CC-0470-4AF0-2080-59E22AE0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79660"/>
              </p:ext>
            </p:extLst>
          </p:nvPr>
        </p:nvGraphicFramePr>
        <p:xfrm>
          <a:off x="388698" y="2597184"/>
          <a:ext cx="5132934" cy="1857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232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5201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ft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m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Desks</a:t>
                      </a:r>
                      <a:endParaRPr sz="1400" dirty="0">
                        <a:solidFill>
                          <a:schemeClr val="bg1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1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7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(South)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Ground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Total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3,038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2,813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8,889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282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261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825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48 + 10 Agile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35 + 10 Agile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2" name="object 2416">
            <a:extLst>
              <a:ext uri="{FF2B5EF4-FFF2-40B4-BE49-F238E27FC236}">
                <a16:creationId xmlns:a16="http://schemas.microsoft.com/office/drawing/2014/main" id="{066C8E8C-8DBC-A446-87FA-43A13C3B3070}"/>
              </a:ext>
            </a:extLst>
          </p:cNvPr>
          <p:cNvSpPr txBox="1"/>
          <p:nvPr/>
        </p:nvSpPr>
        <p:spPr>
          <a:xfrm>
            <a:off x="388698" y="4593504"/>
            <a:ext cx="496788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MANAGED SOLUTION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356743" y="4834849"/>
            <a:ext cx="3571777" cy="27257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What is included:</a:t>
            </a:r>
          </a:p>
          <a:p>
            <a:pPr marL="323850" indent="-2857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All inclusive price of: </a:t>
            </a:r>
          </a:p>
          <a:p>
            <a:pPr marL="323850" lvl="6" indent="-285750"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£33,000 per month + VAT</a:t>
            </a:r>
          </a:p>
          <a:p>
            <a:pPr marL="323850" lvl="6" indent="-285750"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£28,000 per month + VAT</a:t>
            </a:r>
          </a:p>
          <a:p>
            <a:pPr marL="323850" indent="-2857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Internet of 100 Mbps capable upgrade to 500 Mbps</a:t>
            </a:r>
          </a:p>
          <a:p>
            <a:pPr marL="323850" indent="-2857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Cleaning 5 hours per week</a:t>
            </a:r>
          </a:p>
          <a:p>
            <a:pPr marL="323850" indent="-2857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Dilapidations / Reinstatement</a:t>
            </a:r>
          </a:p>
          <a:p>
            <a:pPr marL="323850" indent="-2857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2 data ports per desk</a:t>
            </a:r>
          </a:p>
          <a:p>
            <a:pPr marL="323850" indent="-2857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Handsets on desks</a:t>
            </a:r>
          </a:p>
          <a:p>
            <a:pPr marL="323850" indent="-28575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buFont typeface="Wingdings" panose="05000000000000000000" pitchFamily="2" charset="2"/>
              <a:buChar char="Ø"/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All utilities &amp; local taxes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386650" y="2268908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1F37B-D2D2-4500-ADB2-AA4084D1A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318" y="1361573"/>
            <a:ext cx="3148181" cy="29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lang="en-GB" sz="800" spc="26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spc="-10">
                <a:solidFill>
                  <a:schemeClr val="bg1"/>
                </a:solidFill>
                <a:latin typeface="Calibri"/>
                <a:cs typeface="Calibri"/>
              </a:rPr>
              <a:t>April 2026</a:t>
            </a:r>
            <a:r>
              <a:rPr sz="800" spc="-1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784341" y="1504012"/>
            <a:ext cx="3047804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738871" y="2717800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c.fogg@kinneygreen.com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(0)7841 782 124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784341" y="2720695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  <a:endParaRPr sz="1100" dirty="0">
              <a:latin typeface="Segoe UI Semibold"/>
              <a:cs typeface="Segoe UI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33EA9-5A2D-1DF2-14C8-2CA01B390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54" y="1422400"/>
            <a:ext cx="6239746" cy="3982006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ADF8BB5-F570-0A12-E8B4-77DE0DFBD551}"/>
              </a:ext>
            </a:extLst>
          </p:cNvPr>
          <p:cNvSpPr/>
          <p:nvPr/>
        </p:nvSpPr>
        <p:spPr>
          <a:xfrm rot="10800000">
            <a:off x="5422901" y="3311543"/>
            <a:ext cx="228600" cy="255611"/>
          </a:xfrm>
          <a:prstGeom prst="triangle">
            <a:avLst/>
          </a:prstGeom>
          <a:solidFill>
            <a:schemeClr val="bg1"/>
          </a:solidFill>
          <a:ln>
            <a:solidFill>
              <a:srgbClr val="DB5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6F639-3893-25E9-DAA2-64707CD1E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594" y="3958954"/>
            <a:ext cx="29813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545</Words>
  <Application>Microsoft Office PowerPoint</Application>
  <PresentationFormat>Custom</PresentationFormat>
  <Paragraphs>68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12 CARTHUSIAN STREET, LONDON, EC1M 6EZ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43</cp:revision>
  <dcterms:created xsi:type="dcterms:W3CDTF">2022-04-28T14:46:34Z</dcterms:created>
  <dcterms:modified xsi:type="dcterms:W3CDTF">2026-03-26T09:34:58Z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