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notesMasterIdLst>
    <p:notesMasterId r:id="rId6"/>
  </p:notesMasterIdLst>
  <p:sldIdLst>
    <p:sldId id="258" r:id="rId2"/>
    <p:sldId id="260" r:id="rId3"/>
    <p:sldId id="262" r:id="rId4"/>
    <p:sldId id="261" r:id="rId5"/>
  </p:sldIdLst>
  <p:sldSz cx="10693400" cy="7569200"/>
  <p:notesSz cx="9942513" cy="6811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464"/>
    <a:srgbClr val="E4D8CE"/>
    <a:srgbClr val="F5F4F4"/>
    <a:srgbClr val="5C4632"/>
    <a:srgbClr val="8C6A4B"/>
    <a:srgbClr val="745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60" y="-11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2450" y="0"/>
            <a:ext cx="4308475" cy="341313"/>
          </a:xfrm>
          <a:prstGeom prst="rect">
            <a:avLst/>
          </a:prstGeom>
        </p:spPr>
        <p:txBody>
          <a:bodyPr vert="horz" lIns="91440" tIns="45720" rIns="91440" bIns="45720" rtlCol="0"/>
          <a:lstStyle>
            <a:lvl1pPr algn="r">
              <a:defRPr sz="1200"/>
            </a:lvl1pPr>
          </a:lstStyle>
          <a:p>
            <a:fld id="{1E15239E-F89E-4315-BCAB-59839F2C1ACE}" type="datetimeFigureOut">
              <a:rPr lang="en-GB" smtClean="0"/>
              <a:t>09/04/2026</a:t>
            </a:fld>
            <a:endParaRPr lang="en-GB"/>
          </a:p>
        </p:txBody>
      </p:sp>
      <p:sp>
        <p:nvSpPr>
          <p:cNvPr id="4" name="Slide Image Placeholder 3"/>
          <p:cNvSpPr>
            <a:spLocks noGrp="1" noRot="1" noChangeAspect="1"/>
          </p:cNvSpPr>
          <p:nvPr>
            <p:ph type="sldImg" idx="2"/>
          </p:nvPr>
        </p:nvSpPr>
        <p:spPr>
          <a:xfrm>
            <a:off x="3346450" y="850900"/>
            <a:ext cx="3249613" cy="23002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775" y="3278188"/>
            <a:ext cx="7954963" cy="26828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70650"/>
            <a:ext cx="4308475" cy="3413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2450" y="6470650"/>
            <a:ext cx="4308475" cy="341313"/>
          </a:xfrm>
          <a:prstGeom prst="rect">
            <a:avLst/>
          </a:prstGeom>
        </p:spPr>
        <p:txBody>
          <a:bodyPr vert="horz" lIns="91440" tIns="45720" rIns="91440" bIns="45720" rtlCol="0" anchor="b"/>
          <a:lstStyle>
            <a:lvl1pPr algn="r">
              <a:defRPr sz="1200"/>
            </a:lvl1pPr>
          </a:lstStyle>
          <a:p>
            <a:fld id="{03C6FF00-F568-4103-ACAD-D30027494DC8}" type="slidenum">
              <a:rPr lang="en-GB" smtClean="0"/>
              <a:t>‹#›</a:t>
            </a:fld>
            <a:endParaRPr lang="en-GB"/>
          </a:p>
        </p:txBody>
      </p:sp>
    </p:spTree>
    <p:extLst>
      <p:ext uri="{BB962C8B-B14F-4D97-AF65-F5344CB8AC3E}">
        <p14:creationId xmlns:p14="http://schemas.microsoft.com/office/powerpoint/2010/main" val="388802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C6FF00-F568-4103-ACAD-D30027494DC8}" type="slidenum">
              <a:rPr lang="en-GB" smtClean="0"/>
              <a:t>4</a:t>
            </a:fld>
            <a:endParaRPr lang="en-GB"/>
          </a:p>
        </p:txBody>
      </p:sp>
    </p:spTree>
    <p:extLst>
      <p:ext uri="{BB962C8B-B14F-4D97-AF65-F5344CB8AC3E}">
        <p14:creationId xmlns:p14="http://schemas.microsoft.com/office/powerpoint/2010/main" val="98780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8756"/>
            <a:ext cx="9089390" cy="2635203"/>
          </a:xfrm>
        </p:spPr>
        <p:txBody>
          <a:bodyPr anchor="b"/>
          <a:lstStyle>
            <a:lvl1pPr algn="ctr">
              <a:defRPr sz="6622"/>
            </a:lvl1pPr>
          </a:lstStyle>
          <a:p>
            <a:r>
              <a:rPr lang="en-US"/>
              <a:t>Click to edit Master title style</a:t>
            </a:r>
            <a:endParaRPr lang="en-US" dirty="0"/>
          </a:p>
        </p:txBody>
      </p:sp>
      <p:sp>
        <p:nvSpPr>
          <p:cNvPr id="3" name="Subtitle 2"/>
          <p:cNvSpPr>
            <a:spLocks noGrp="1"/>
          </p:cNvSpPr>
          <p:nvPr>
            <p:ph type="subTitle" idx="1"/>
          </p:nvPr>
        </p:nvSpPr>
        <p:spPr>
          <a:xfrm>
            <a:off x="1336675" y="3975583"/>
            <a:ext cx="8020050" cy="1827471"/>
          </a:xfrm>
        </p:spPr>
        <p:txBody>
          <a:bodyPr/>
          <a:lstStyle>
            <a:lvl1pPr marL="0" indent="0" algn="ctr">
              <a:buNone/>
              <a:defRPr sz="2649"/>
            </a:lvl1pPr>
            <a:lvl2pPr marL="504612" indent="0" algn="ctr">
              <a:buNone/>
              <a:defRPr sz="2207"/>
            </a:lvl2pPr>
            <a:lvl3pPr marL="1009223" indent="0" algn="ctr">
              <a:buNone/>
              <a:defRPr sz="1987"/>
            </a:lvl3pPr>
            <a:lvl4pPr marL="1513835" indent="0" algn="ctr">
              <a:buNone/>
              <a:defRPr sz="1766"/>
            </a:lvl4pPr>
            <a:lvl5pPr marL="2018447" indent="0" algn="ctr">
              <a:buNone/>
              <a:defRPr sz="1766"/>
            </a:lvl5pPr>
            <a:lvl6pPr marL="2523058" indent="0" algn="ctr">
              <a:buNone/>
              <a:defRPr sz="1766"/>
            </a:lvl6pPr>
            <a:lvl7pPr marL="3027670" indent="0" algn="ctr">
              <a:buNone/>
              <a:defRPr sz="1766"/>
            </a:lvl7pPr>
            <a:lvl8pPr marL="3532281" indent="0" algn="ctr">
              <a:buNone/>
              <a:defRPr sz="1766"/>
            </a:lvl8pPr>
            <a:lvl9pPr marL="4036893" indent="0" algn="ctr">
              <a:buNone/>
              <a:defRPr sz="176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67547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5564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990"/>
            <a:ext cx="2305764" cy="6414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172" y="402990"/>
            <a:ext cx="6783626" cy="64145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0871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99992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7046"/>
            <a:ext cx="9223058" cy="3148576"/>
          </a:xfrm>
        </p:spPr>
        <p:txBody>
          <a:bodyPr anchor="b"/>
          <a:lstStyle>
            <a:lvl1pPr>
              <a:defRPr sz="6622"/>
            </a:lvl1pPr>
          </a:lstStyle>
          <a:p>
            <a:r>
              <a:rPr lang="en-US"/>
              <a:t>Click to edit Master title style</a:t>
            </a:r>
            <a:endParaRPr lang="en-US" dirty="0"/>
          </a:p>
        </p:txBody>
      </p:sp>
      <p:sp>
        <p:nvSpPr>
          <p:cNvPr id="3" name="Text Placeholder 2"/>
          <p:cNvSpPr>
            <a:spLocks noGrp="1"/>
          </p:cNvSpPr>
          <p:nvPr>
            <p:ph type="body" idx="1"/>
          </p:nvPr>
        </p:nvSpPr>
        <p:spPr>
          <a:xfrm>
            <a:off x="729602" y="5065409"/>
            <a:ext cx="9223058" cy="1655762"/>
          </a:xfrm>
        </p:spPr>
        <p:txBody>
          <a:bodyPr/>
          <a:lstStyle>
            <a:lvl1pPr marL="0" indent="0">
              <a:buNone/>
              <a:defRPr sz="2649">
                <a:solidFill>
                  <a:schemeClr val="tx1"/>
                </a:solidFill>
              </a:defRPr>
            </a:lvl1pPr>
            <a:lvl2pPr marL="504612" indent="0">
              <a:buNone/>
              <a:defRPr sz="2207">
                <a:solidFill>
                  <a:schemeClr val="tx1">
                    <a:tint val="75000"/>
                  </a:schemeClr>
                </a:solidFill>
              </a:defRPr>
            </a:lvl2pPr>
            <a:lvl3pPr marL="1009223" indent="0">
              <a:buNone/>
              <a:defRPr sz="1987">
                <a:solidFill>
                  <a:schemeClr val="tx1">
                    <a:tint val="75000"/>
                  </a:schemeClr>
                </a:solidFill>
              </a:defRPr>
            </a:lvl3pPr>
            <a:lvl4pPr marL="1513835" indent="0">
              <a:buNone/>
              <a:defRPr sz="1766">
                <a:solidFill>
                  <a:schemeClr val="tx1">
                    <a:tint val="75000"/>
                  </a:schemeClr>
                </a:solidFill>
              </a:defRPr>
            </a:lvl4pPr>
            <a:lvl5pPr marL="2018447" indent="0">
              <a:buNone/>
              <a:defRPr sz="1766">
                <a:solidFill>
                  <a:schemeClr val="tx1">
                    <a:tint val="75000"/>
                  </a:schemeClr>
                </a:solidFill>
              </a:defRPr>
            </a:lvl5pPr>
            <a:lvl6pPr marL="2523058" indent="0">
              <a:buNone/>
              <a:defRPr sz="1766">
                <a:solidFill>
                  <a:schemeClr val="tx1">
                    <a:tint val="75000"/>
                  </a:schemeClr>
                </a:solidFill>
              </a:defRPr>
            </a:lvl6pPr>
            <a:lvl7pPr marL="3027670" indent="0">
              <a:buNone/>
              <a:defRPr sz="1766">
                <a:solidFill>
                  <a:schemeClr val="tx1">
                    <a:tint val="75000"/>
                  </a:schemeClr>
                </a:solidFill>
              </a:defRPr>
            </a:lvl7pPr>
            <a:lvl8pPr marL="3532281" indent="0">
              <a:buNone/>
              <a:defRPr sz="1766">
                <a:solidFill>
                  <a:schemeClr val="tx1">
                    <a:tint val="75000"/>
                  </a:schemeClr>
                </a:solidFill>
              </a:defRPr>
            </a:lvl8pPr>
            <a:lvl9pPr marL="4036893" indent="0">
              <a:buNone/>
              <a:defRPr sz="17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93178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171" y="2014949"/>
            <a:ext cx="4544695"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3534" y="2014949"/>
            <a:ext cx="4544695" cy="480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4539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991"/>
            <a:ext cx="9223058" cy="1463029"/>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565" y="1855506"/>
            <a:ext cx="4523809" cy="909355"/>
          </a:xfrm>
        </p:spPr>
        <p:txBody>
          <a:bodyPr anchor="b"/>
          <a:lstStyle>
            <a:lvl1pPr marL="0" indent="0">
              <a:buNone/>
              <a:defRPr sz="2649" b="1"/>
            </a:lvl1pPr>
            <a:lvl2pPr marL="504612" indent="0">
              <a:buNone/>
              <a:defRPr sz="2207" b="1"/>
            </a:lvl2pPr>
            <a:lvl3pPr marL="1009223" indent="0">
              <a:buNone/>
              <a:defRPr sz="1987" b="1"/>
            </a:lvl3pPr>
            <a:lvl4pPr marL="1513835" indent="0">
              <a:buNone/>
              <a:defRPr sz="1766" b="1"/>
            </a:lvl4pPr>
            <a:lvl5pPr marL="2018447" indent="0">
              <a:buNone/>
              <a:defRPr sz="1766" b="1"/>
            </a:lvl5pPr>
            <a:lvl6pPr marL="2523058" indent="0">
              <a:buNone/>
              <a:defRPr sz="1766" b="1"/>
            </a:lvl6pPr>
            <a:lvl7pPr marL="3027670" indent="0">
              <a:buNone/>
              <a:defRPr sz="1766" b="1"/>
            </a:lvl7pPr>
            <a:lvl8pPr marL="3532281" indent="0">
              <a:buNone/>
              <a:defRPr sz="1766" b="1"/>
            </a:lvl8pPr>
            <a:lvl9pPr marL="4036893" indent="0">
              <a:buNone/>
              <a:defRPr sz="1766" b="1"/>
            </a:lvl9pPr>
          </a:lstStyle>
          <a:p>
            <a:pPr lvl="0"/>
            <a:r>
              <a:rPr lang="en-US"/>
              <a:t>Click to edit Master text styles</a:t>
            </a:r>
          </a:p>
        </p:txBody>
      </p:sp>
      <p:sp>
        <p:nvSpPr>
          <p:cNvPr id="4" name="Content Placeholder 3"/>
          <p:cNvSpPr>
            <a:spLocks noGrp="1"/>
          </p:cNvSpPr>
          <p:nvPr>
            <p:ph sz="half" idx="2"/>
          </p:nvPr>
        </p:nvSpPr>
        <p:spPr>
          <a:xfrm>
            <a:off x="736565" y="2764861"/>
            <a:ext cx="4523809"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3534" y="1855506"/>
            <a:ext cx="4546088" cy="909355"/>
          </a:xfrm>
        </p:spPr>
        <p:txBody>
          <a:bodyPr anchor="b"/>
          <a:lstStyle>
            <a:lvl1pPr marL="0" indent="0">
              <a:buNone/>
              <a:defRPr sz="2649" b="1"/>
            </a:lvl1pPr>
            <a:lvl2pPr marL="504612" indent="0">
              <a:buNone/>
              <a:defRPr sz="2207" b="1"/>
            </a:lvl2pPr>
            <a:lvl3pPr marL="1009223" indent="0">
              <a:buNone/>
              <a:defRPr sz="1987" b="1"/>
            </a:lvl3pPr>
            <a:lvl4pPr marL="1513835" indent="0">
              <a:buNone/>
              <a:defRPr sz="1766" b="1"/>
            </a:lvl4pPr>
            <a:lvl5pPr marL="2018447" indent="0">
              <a:buNone/>
              <a:defRPr sz="1766" b="1"/>
            </a:lvl5pPr>
            <a:lvl6pPr marL="2523058" indent="0">
              <a:buNone/>
              <a:defRPr sz="1766" b="1"/>
            </a:lvl6pPr>
            <a:lvl7pPr marL="3027670" indent="0">
              <a:buNone/>
              <a:defRPr sz="1766" b="1"/>
            </a:lvl7pPr>
            <a:lvl8pPr marL="3532281" indent="0">
              <a:buNone/>
              <a:defRPr sz="1766" b="1"/>
            </a:lvl8pPr>
            <a:lvl9pPr marL="4036893" indent="0">
              <a:buNone/>
              <a:defRPr sz="1766" b="1"/>
            </a:lvl9pPr>
          </a:lstStyle>
          <a:p>
            <a:pPr lvl="0"/>
            <a:r>
              <a:rPr lang="en-US"/>
              <a:t>Click to edit Master text styles</a:t>
            </a:r>
          </a:p>
        </p:txBody>
      </p:sp>
      <p:sp>
        <p:nvSpPr>
          <p:cNvPr id="6" name="Content Placeholder 5"/>
          <p:cNvSpPr>
            <a:spLocks noGrp="1"/>
          </p:cNvSpPr>
          <p:nvPr>
            <p:ph sz="quarter" idx="4"/>
          </p:nvPr>
        </p:nvSpPr>
        <p:spPr>
          <a:xfrm>
            <a:off x="5413534" y="2764861"/>
            <a:ext cx="4546088" cy="4066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1083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82080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56851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613"/>
            <a:ext cx="3448900" cy="1766147"/>
          </a:xfrm>
        </p:spPr>
        <p:txBody>
          <a:bodyPr anchor="b"/>
          <a:lstStyle>
            <a:lvl1pPr>
              <a:defRPr sz="3532"/>
            </a:lvl1pPr>
          </a:lstStyle>
          <a:p>
            <a:r>
              <a:rPr lang="en-US"/>
              <a:t>Click to edit Master title style</a:t>
            </a:r>
            <a:endParaRPr lang="en-US" dirty="0"/>
          </a:p>
        </p:txBody>
      </p:sp>
      <p:sp>
        <p:nvSpPr>
          <p:cNvPr id="3" name="Content Placeholder 2"/>
          <p:cNvSpPr>
            <a:spLocks noGrp="1"/>
          </p:cNvSpPr>
          <p:nvPr>
            <p:ph idx="1"/>
          </p:nvPr>
        </p:nvSpPr>
        <p:spPr>
          <a:xfrm>
            <a:off x="4546088" y="1089826"/>
            <a:ext cx="5413534" cy="5379038"/>
          </a:xfrm>
        </p:spPr>
        <p:txBody>
          <a:bodyPr/>
          <a:lstStyle>
            <a:lvl1pPr>
              <a:defRPr sz="3532"/>
            </a:lvl1pPr>
            <a:lvl2pPr>
              <a:defRPr sz="3090"/>
            </a:lvl2pPr>
            <a:lvl3pPr>
              <a:defRPr sz="2649"/>
            </a:lvl3pPr>
            <a:lvl4pPr>
              <a:defRPr sz="2207"/>
            </a:lvl4pPr>
            <a:lvl5pPr>
              <a:defRPr sz="2207"/>
            </a:lvl5pPr>
            <a:lvl6pPr>
              <a:defRPr sz="2207"/>
            </a:lvl6pPr>
            <a:lvl7pPr>
              <a:defRPr sz="2207"/>
            </a:lvl7pPr>
            <a:lvl8pPr>
              <a:defRPr sz="2207"/>
            </a:lvl8pPr>
            <a:lvl9pPr>
              <a:defRPr sz="22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564" y="2270760"/>
            <a:ext cx="3448900" cy="4206864"/>
          </a:xfrm>
        </p:spPr>
        <p:txBody>
          <a:bodyPr/>
          <a:lstStyle>
            <a:lvl1pPr marL="0" indent="0">
              <a:buNone/>
              <a:defRPr sz="1766"/>
            </a:lvl1pPr>
            <a:lvl2pPr marL="504612" indent="0">
              <a:buNone/>
              <a:defRPr sz="1545"/>
            </a:lvl2pPr>
            <a:lvl3pPr marL="1009223" indent="0">
              <a:buNone/>
              <a:defRPr sz="1324"/>
            </a:lvl3pPr>
            <a:lvl4pPr marL="1513835" indent="0">
              <a:buNone/>
              <a:defRPr sz="1104"/>
            </a:lvl4pPr>
            <a:lvl5pPr marL="2018447" indent="0">
              <a:buNone/>
              <a:defRPr sz="1104"/>
            </a:lvl5pPr>
            <a:lvl6pPr marL="2523058" indent="0">
              <a:buNone/>
              <a:defRPr sz="1104"/>
            </a:lvl6pPr>
            <a:lvl7pPr marL="3027670" indent="0">
              <a:buNone/>
              <a:defRPr sz="1104"/>
            </a:lvl7pPr>
            <a:lvl8pPr marL="3532281" indent="0">
              <a:buNone/>
              <a:defRPr sz="1104"/>
            </a:lvl8pPr>
            <a:lvl9pPr marL="4036893" indent="0">
              <a:buNone/>
              <a:defRPr sz="110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38632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613"/>
            <a:ext cx="3448900" cy="1766147"/>
          </a:xfrm>
        </p:spPr>
        <p:txBody>
          <a:bodyPr anchor="b"/>
          <a:lstStyle>
            <a:lvl1pPr>
              <a:defRPr sz="3532"/>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6088" y="1089826"/>
            <a:ext cx="5413534" cy="5379038"/>
          </a:xfrm>
        </p:spPr>
        <p:txBody>
          <a:bodyPr anchor="t"/>
          <a:lstStyle>
            <a:lvl1pPr marL="0" indent="0">
              <a:buNone/>
              <a:defRPr sz="3532"/>
            </a:lvl1pPr>
            <a:lvl2pPr marL="504612" indent="0">
              <a:buNone/>
              <a:defRPr sz="3090"/>
            </a:lvl2pPr>
            <a:lvl3pPr marL="1009223" indent="0">
              <a:buNone/>
              <a:defRPr sz="2649"/>
            </a:lvl3pPr>
            <a:lvl4pPr marL="1513835" indent="0">
              <a:buNone/>
              <a:defRPr sz="2207"/>
            </a:lvl4pPr>
            <a:lvl5pPr marL="2018447" indent="0">
              <a:buNone/>
              <a:defRPr sz="2207"/>
            </a:lvl5pPr>
            <a:lvl6pPr marL="2523058" indent="0">
              <a:buNone/>
              <a:defRPr sz="2207"/>
            </a:lvl6pPr>
            <a:lvl7pPr marL="3027670" indent="0">
              <a:buNone/>
              <a:defRPr sz="2207"/>
            </a:lvl7pPr>
            <a:lvl8pPr marL="3532281" indent="0">
              <a:buNone/>
              <a:defRPr sz="2207"/>
            </a:lvl8pPr>
            <a:lvl9pPr marL="4036893" indent="0">
              <a:buNone/>
              <a:defRPr sz="2207"/>
            </a:lvl9pPr>
          </a:lstStyle>
          <a:p>
            <a:r>
              <a:rPr lang="en-US"/>
              <a:t>Click icon to add picture</a:t>
            </a:r>
            <a:endParaRPr lang="en-US" dirty="0"/>
          </a:p>
        </p:txBody>
      </p:sp>
      <p:sp>
        <p:nvSpPr>
          <p:cNvPr id="4" name="Text Placeholder 3"/>
          <p:cNvSpPr>
            <a:spLocks noGrp="1"/>
          </p:cNvSpPr>
          <p:nvPr>
            <p:ph type="body" sz="half" idx="2"/>
          </p:nvPr>
        </p:nvSpPr>
        <p:spPr>
          <a:xfrm>
            <a:off x="736564" y="2270760"/>
            <a:ext cx="3448900" cy="4206864"/>
          </a:xfrm>
        </p:spPr>
        <p:txBody>
          <a:bodyPr/>
          <a:lstStyle>
            <a:lvl1pPr marL="0" indent="0">
              <a:buNone/>
              <a:defRPr sz="1766"/>
            </a:lvl1pPr>
            <a:lvl2pPr marL="504612" indent="0">
              <a:buNone/>
              <a:defRPr sz="1545"/>
            </a:lvl2pPr>
            <a:lvl3pPr marL="1009223" indent="0">
              <a:buNone/>
              <a:defRPr sz="1324"/>
            </a:lvl3pPr>
            <a:lvl4pPr marL="1513835" indent="0">
              <a:buNone/>
              <a:defRPr sz="1104"/>
            </a:lvl4pPr>
            <a:lvl5pPr marL="2018447" indent="0">
              <a:buNone/>
              <a:defRPr sz="1104"/>
            </a:lvl5pPr>
            <a:lvl6pPr marL="2523058" indent="0">
              <a:buNone/>
              <a:defRPr sz="1104"/>
            </a:lvl6pPr>
            <a:lvl7pPr marL="3027670" indent="0">
              <a:buNone/>
              <a:defRPr sz="1104"/>
            </a:lvl7pPr>
            <a:lvl8pPr marL="3532281" indent="0">
              <a:buNone/>
              <a:defRPr sz="1104"/>
            </a:lvl8pPr>
            <a:lvl9pPr marL="4036893" indent="0">
              <a:buNone/>
              <a:defRPr sz="110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21394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991"/>
            <a:ext cx="9223058" cy="14630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171" y="2014949"/>
            <a:ext cx="9223058" cy="48025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171" y="7015529"/>
            <a:ext cx="2406015" cy="402990"/>
          </a:xfrm>
          <a:prstGeom prst="rect">
            <a:avLst/>
          </a:prstGeom>
        </p:spPr>
        <p:txBody>
          <a:bodyPr vert="horz" lIns="91440" tIns="45720" rIns="91440" bIns="45720" rtlCol="0" anchor="ctr"/>
          <a:lstStyle>
            <a:lvl1pPr algn="l">
              <a:defRPr sz="1324">
                <a:solidFill>
                  <a:schemeClr val="tx1">
                    <a:tint val="75000"/>
                  </a:schemeClr>
                </a:solidFill>
              </a:defRPr>
            </a:lvl1pPr>
          </a:lstStyle>
          <a:p>
            <a:fld id="{1D8BD707-D9CF-40AE-B4C6-C98DA3205C09}" type="datetimeFigureOut">
              <a:rPr lang="en-US" smtClean="0"/>
              <a:t>4/9/2026</a:t>
            </a:fld>
            <a:endParaRPr lang="en-US"/>
          </a:p>
        </p:txBody>
      </p:sp>
      <p:sp>
        <p:nvSpPr>
          <p:cNvPr id="5" name="Footer Placeholder 4"/>
          <p:cNvSpPr>
            <a:spLocks noGrp="1"/>
          </p:cNvSpPr>
          <p:nvPr>
            <p:ph type="ftr" sz="quarter" idx="3"/>
          </p:nvPr>
        </p:nvSpPr>
        <p:spPr>
          <a:xfrm>
            <a:off x="3542189" y="7015529"/>
            <a:ext cx="3609023" cy="402990"/>
          </a:xfrm>
          <a:prstGeom prst="rect">
            <a:avLst/>
          </a:prstGeom>
        </p:spPr>
        <p:txBody>
          <a:bodyPr vert="horz" lIns="91440" tIns="45720" rIns="91440" bIns="45720" rtlCol="0" anchor="ctr"/>
          <a:lstStyle>
            <a:lvl1pPr algn="ctr">
              <a:defRPr sz="132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2214" y="7015529"/>
            <a:ext cx="2406015" cy="402990"/>
          </a:xfrm>
          <a:prstGeom prst="rect">
            <a:avLst/>
          </a:prstGeom>
        </p:spPr>
        <p:txBody>
          <a:bodyPr vert="horz" lIns="91440" tIns="45720" rIns="91440" bIns="45720" rtlCol="0" anchor="ctr"/>
          <a:lstStyle>
            <a:lvl1pPr algn="r">
              <a:defRPr sz="1324">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18778666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1009223" rtl="0" eaLnBrk="1" latinLnBrk="0" hangingPunct="1">
        <a:lnSpc>
          <a:spcPct val="90000"/>
        </a:lnSpc>
        <a:spcBef>
          <a:spcPct val="0"/>
        </a:spcBef>
        <a:buNone/>
        <a:defRPr sz="4856" kern="1200">
          <a:solidFill>
            <a:schemeClr val="tx1"/>
          </a:solidFill>
          <a:latin typeface="+mj-lt"/>
          <a:ea typeface="+mj-ea"/>
          <a:cs typeface="+mj-cs"/>
        </a:defRPr>
      </a:lvl1pPr>
    </p:titleStyle>
    <p:bodyStyle>
      <a:lvl1pPr marL="252306" indent="-252306" algn="l" defTabSz="1009223" rtl="0" eaLnBrk="1" latinLnBrk="0" hangingPunct="1">
        <a:lnSpc>
          <a:spcPct val="90000"/>
        </a:lnSpc>
        <a:spcBef>
          <a:spcPts val="1104"/>
        </a:spcBef>
        <a:buFont typeface="Arial" panose="020B0604020202020204" pitchFamily="34" charset="0"/>
        <a:buChar char="•"/>
        <a:defRPr sz="3090" kern="1200">
          <a:solidFill>
            <a:schemeClr val="tx1"/>
          </a:solidFill>
          <a:latin typeface="+mn-lt"/>
          <a:ea typeface="+mn-ea"/>
          <a:cs typeface="+mn-cs"/>
        </a:defRPr>
      </a:lvl1pPr>
      <a:lvl2pPr marL="756917" indent="-252306" algn="l" defTabSz="1009223"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529" indent="-252306" algn="l" defTabSz="1009223" rtl="0" eaLnBrk="1" latinLnBrk="0" hangingPunct="1">
        <a:lnSpc>
          <a:spcPct val="90000"/>
        </a:lnSpc>
        <a:spcBef>
          <a:spcPts val="552"/>
        </a:spcBef>
        <a:buFont typeface="Arial" panose="020B0604020202020204" pitchFamily="34" charset="0"/>
        <a:buChar char="•"/>
        <a:defRPr sz="2207" kern="1200">
          <a:solidFill>
            <a:schemeClr val="tx1"/>
          </a:solidFill>
          <a:latin typeface="+mn-lt"/>
          <a:ea typeface="+mn-ea"/>
          <a:cs typeface="+mn-cs"/>
        </a:defRPr>
      </a:lvl3pPr>
      <a:lvl4pPr marL="1766141"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0752"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364"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79976"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4587"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199" indent="-252306" algn="l" defTabSz="1009223"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223" rtl="0" eaLnBrk="1" latinLnBrk="0" hangingPunct="1">
        <a:defRPr sz="1987" kern="1200">
          <a:solidFill>
            <a:schemeClr val="tx1"/>
          </a:solidFill>
          <a:latin typeface="+mn-lt"/>
          <a:ea typeface="+mn-ea"/>
          <a:cs typeface="+mn-cs"/>
        </a:defRPr>
      </a:lvl1pPr>
      <a:lvl2pPr marL="504612" algn="l" defTabSz="1009223" rtl="0" eaLnBrk="1" latinLnBrk="0" hangingPunct="1">
        <a:defRPr sz="1987" kern="1200">
          <a:solidFill>
            <a:schemeClr val="tx1"/>
          </a:solidFill>
          <a:latin typeface="+mn-lt"/>
          <a:ea typeface="+mn-ea"/>
          <a:cs typeface="+mn-cs"/>
        </a:defRPr>
      </a:lvl2pPr>
      <a:lvl3pPr marL="1009223" algn="l" defTabSz="1009223" rtl="0" eaLnBrk="1" latinLnBrk="0" hangingPunct="1">
        <a:defRPr sz="1987" kern="1200">
          <a:solidFill>
            <a:schemeClr val="tx1"/>
          </a:solidFill>
          <a:latin typeface="+mn-lt"/>
          <a:ea typeface="+mn-ea"/>
          <a:cs typeface="+mn-cs"/>
        </a:defRPr>
      </a:lvl3pPr>
      <a:lvl4pPr marL="1513835" algn="l" defTabSz="1009223" rtl="0" eaLnBrk="1" latinLnBrk="0" hangingPunct="1">
        <a:defRPr sz="1987" kern="1200">
          <a:solidFill>
            <a:schemeClr val="tx1"/>
          </a:solidFill>
          <a:latin typeface="+mn-lt"/>
          <a:ea typeface="+mn-ea"/>
          <a:cs typeface="+mn-cs"/>
        </a:defRPr>
      </a:lvl4pPr>
      <a:lvl5pPr marL="2018447" algn="l" defTabSz="1009223" rtl="0" eaLnBrk="1" latinLnBrk="0" hangingPunct="1">
        <a:defRPr sz="1987" kern="1200">
          <a:solidFill>
            <a:schemeClr val="tx1"/>
          </a:solidFill>
          <a:latin typeface="+mn-lt"/>
          <a:ea typeface="+mn-ea"/>
          <a:cs typeface="+mn-cs"/>
        </a:defRPr>
      </a:lvl5pPr>
      <a:lvl6pPr marL="2523058" algn="l" defTabSz="1009223" rtl="0" eaLnBrk="1" latinLnBrk="0" hangingPunct="1">
        <a:defRPr sz="1987" kern="1200">
          <a:solidFill>
            <a:schemeClr val="tx1"/>
          </a:solidFill>
          <a:latin typeface="+mn-lt"/>
          <a:ea typeface="+mn-ea"/>
          <a:cs typeface="+mn-cs"/>
        </a:defRPr>
      </a:lvl6pPr>
      <a:lvl7pPr marL="3027670" algn="l" defTabSz="1009223" rtl="0" eaLnBrk="1" latinLnBrk="0" hangingPunct="1">
        <a:defRPr sz="1987" kern="1200">
          <a:solidFill>
            <a:schemeClr val="tx1"/>
          </a:solidFill>
          <a:latin typeface="+mn-lt"/>
          <a:ea typeface="+mn-ea"/>
          <a:cs typeface="+mn-cs"/>
        </a:defRPr>
      </a:lvl7pPr>
      <a:lvl8pPr marL="3532281" algn="l" defTabSz="1009223" rtl="0" eaLnBrk="1" latinLnBrk="0" hangingPunct="1">
        <a:defRPr sz="1987" kern="1200">
          <a:solidFill>
            <a:schemeClr val="tx1"/>
          </a:solidFill>
          <a:latin typeface="+mn-lt"/>
          <a:ea typeface="+mn-ea"/>
          <a:cs typeface="+mn-cs"/>
        </a:defRPr>
      </a:lvl8pPr>
      <a:lvl9pPr marL="4036893" algn="l" defTabSz="1009223"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541F4-41DD-4342-5DC6-1FA4639A8086}"/>
              </a:ext>
            </a:extLst>
          </p:cNvPr>
          <p:cNvPicPr>
            <a:picLocks noChangeAspect="1"/>
          </p:cNvPicPr>
          <p:nvPr/>
        </p:nvPicPr>
        <p:blipFill>
          <a:blip r:embed="rId2"/>
          <a:stretch>
            <a:fillRect/>
          </a:stretch>
        </p:blipFill>
        <p:spPr>
          <a:xfrm>
            <a:off x="11079" y="0"/>
            <a:ext cx="10693400" cy="7569200"/>
          </a:xfrm>
          <a:prstGeom prst="rect">
            <a:avLst/>
          </a:prstGeom>
        </p:spPr>
      </p:pic>
      <p:sp>
        <p:nvSpPr>
          <p:cNvPr id="18" name="object 4">
            <a:extLst>
              <a:ext uri="{FF2B5EF4-FFF2-40B4-BE49-F238E27FC236}">
                <a16:creationId xmlns:a16="http://schemas.microsoft.com/office/drawing/2014/main" id="{37C58A20-D094-B7C3-AFEB-7440542E580E}"/>
              </a:ext>
            </a:extLst>
          </p:cNvPr>
          <p:cNvSpPr txBox="1">
            <a:spLocks/>
          </p:cNvSpPr>
          <p:nvPr/>
        </p:nvSpPr>
        <p:spPr>
          <a:xfrm>
            <a:off x="393700" y="279400"/>
            <a:ext cx="6477000" cy="844462"/>
          </a:xfrm>
          <a:prstGeom prst="rect">
            <a:avLst/>
          </a:prstGeom>
        </p:spPr>
        <p:txBody>
          <a:bodyPr vert="horz" wrap="square" lIns="0" tIns="13335" rIns="0" bIns="0" rtlCol="0">
            <a:spAutoFit/>
          </a:bodyPr>
          <a:lstStyle/>
          <a:p>
            <a:pPr marL="7239" defTabSz="260604">
              <a:spcBef>
                <a:spcPts val="60"/>
              </a:spcBef>
            </a:pPr>
            <a:r>
              <a:rPr lang="en-GB" sz="5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5-10 BURY</a:t>
            </a:r>
            <a:r>
              <a:rPr lang="en-GB" sz="5400" b="1" kern="1200"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 STREET</a:t>
            </a:r>
            <a:endParaRPr lang="en-GB" sz="5400" dirty="0">
              <a:solidFill>
                <a:srgbClr val="E4D8CE"/>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19" name="object 5">
            <a:extLst>
              <a:ext uri="{FF2B5EF4-FFF2-40B4-BE49-F238E27FC236}">
                <a16:creationId xmlns:a16="http://schemas.microsoft.com/office/drawing/2014/main" id="{D09DBF96-20E3-1E4B-26AB-2C734F2BC34D}"/>
              </a:ext>
            </a:extLst>
          </p:cNvPr>
          <p:cNvSpPr txBox="1">
            <a:spLocks/>
          </p:cNvSpPr>
          <p:nvPr/>
        </p:nvSpPr>
        <p:spPr>
          <a:xfrm>
            <a:off x="393700" y="889000"/>
            <a:ext cx="7315200" cy="843821"/>
          </a:xfrm>
          <a:prstGeom prst="rect">
            <a:avLst/>
          </a:prstGeom>
        </p:spPr>
        <p:txBody>
          <a:bodyPr vert="horz" wrap="square" lIns="0" tIns="12700" rIns="0" bIns="0" rtlCol="0">
            <a:spAutoFit/>
          </a:bodyPr>
          <a:lstStyle/>
          <a:p>
            <a:pPr defTabSz="260604">
              <a:spcBef>
                <a:spcPts val="57"/>
              </a:spcBef>
            </a:pPr>
            <a:r>
              <a:rPr lang="en-GB" sz="5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LONDON EC3</a:t>
            </a:r>
          </a:p>
        </p:txBody>
      </p:sp>
      <p:sp>
        <p:nvSpPr>
          <p:cNvPr id="21" name="object 10">
            <a:extLst>
              <a:ext uri="{FF2B5EF4-FFF2-40B4-BE49-F238E27FC236}">
                <a16:creationId xmlns:a16="http://schemas.microsoft.com/office/drawing/2014/main" id="{005C4632-FD8F-5C3F-178C-B7CAE8AB8076}"/>
              </a:ext>
            </a:extLst>
          </p:cNvPr>
          <p:cNvSpPr txBox="1"/>
          <p:nvPr/>
        </p:nvSpPr>
        <p:spPr>
          <a:xfrm>
            <a:off x="3517900" y="6299287"/>
            <a:ext cx="6934200" cy="997068"/>
          </a:xfrm>
          <a:prstGeom prst="rect">
            <a:avLst/>
          </a:prstGeom>
        </p:spPr>
        <p:txBody>
          <a:bodyPr vert="horz" wrap="square" lIns="0" tIns="12065" rIns="0" bIns="0" rtlCol="0">
            <a:spAutoFit/>
          </a:bodyPr>
          <a:lstStyle/>
          <a:p>
            <a:pPr marL="7239" defTabSz="260604">
              <a:spcBef>
                <a:spcPts val="54"/>
              </a:spcBef>
            </a:pPr>
            <a:r>
              <a:rPr lang="en-GB" sz="3200"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1,570-7,467 SQ FT (146-694) SQ M) OFFICES TO LET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2A0A0A-50C6-988A-67F7-EF8E79C1793B}"/>
              </a:ext>
            </a:extLst>
          </p:cNvPr>
          <p:cNvPicPr>
            <a:picLocks noChangeAspect="1"/>
          </p:cNvPicPr>
          <p:nvPr/>
        </p:nvPicPr>
        <p:blipFill>
          <a:blip r:embed="rId2"/>
          <a:stretch>
            <a:fillRect/>
          </a:stretch>
        </p:blipFill>
        <p:spPr>
          <a:xfrm>
            <a:off x="-17678" y="0"/>
            <a:ext cx="10728755" cy="7569200"/>
          </a:xfrm>
          <a:prstGeom prst="rect">
            <a:avLst/>
          </a:prstGeom>
        </p:spPr>
      </p:pic>
      <p:sp>
        <p:nvSpPr>
          <p:cNvPr id="6" name="object 6"/>
          <p:cNvSpPr txBox="1">
            <a:spLocks noGrp="1"/>
          </p:cNvSpPr>
          <p:nvPr>
            <p:ph type="title"/>
          </p:nvPr>
        </p:nvSpPr>
        <p:spPr>
          <a:xfrm>
            <a:off x="376718" y="209051"/>
            <a:ext cx="6466205" cy="321242"/>
          </a:xfrm>
          <a:prstGeom prst="rect">
            <a:avLst/>
          </a:prstGeom>
        </p:spPr>
        <p:txBody>
          <a:bodyPr vert="horz" wrap="square" lIns="0" tIns="13335" rIns="0" bIns="0" rtlCol="0">
            <a:spAutoFit/>
          </a:bodyPr>
          <a:lstStyle/>
          <a:p>
            <a:pPr marL="12700">
              <a:lnSpc>
                <a:spcPct val="100000"/>
              </a:lnSpc>
              <a:spcBef>
                <a:spcPts val="105"/>
              </a:spcBef>
            </a:pPr>
            <a:r>
              <a:rPr lang="en-GB" sz="2000" b="1" dirty="0">
                <a:solidFill>
                  <a:schemeClr val="bg1"/>
                </a:solidFill>
                <a:latin typeface="Seaford Display" panose="00000500000000000000" pitchFamily="2" charset="0"/>
                <a:cs typeface="Segoe UI Semibold"/>
              </a:rPr>
              <a:t>5-10 BURY STREET</a:t>
            </a:r>
            <a:r>
              <a:rPr sz="2000" b="1" dirty="0">
                <a:solidFill>
                  <a:schemeClr val="bg1"/>
                </a:solidFill>
                <a:latin typeface="Seaford Display" panose="00000500000000000000" pitchFamily="2" charset="0"/>
                <a:cs typeface="Segoe UI Semibold"/>
              </a:rPr>
              <a:t>,</a:t>
            </a:r>
            <a:r>
              <a:rPr sz="2000" b="1" spc="120" dirty="0">
                <a:solidFill>
                  <a:schemeClr val="bg1"/>
                </a:solidFill>
                <a:latin typeface="Seaford Display" panose="00000500000000000000" pitchFamily="2" charset="0"/>
                <a:cs typeface="Segoe UI Semibold"/>
              </a:rPr>
              <a:t> </a:t>
            </a:r>
            <a:r>
              <a:rPr sz="2000" b="1" dirty="0">
                <a:solidFill>
                  <a:schemeClr val="bg1"/>
                </a:solidFill>
                <a:latin typeface="Seaford Display" panose="00000500000000000000" pitchFamily="2" charset="0"/>
                <a:cs typeface="Segoe UI Semibold"/>
              </a:rPr>
              <a:t>LONDON,</a:t>
            </a:r>
            <a:r>
              <a:rPr sz="2000" b="1" spc="120" dirty="0">
                <a:solidFill>
                  <a:schemeClr val="bg1"/>
                </a:solidFill>
                <a:latin typeface="Seaford Display" panose="00000500000000000000" pitchFamily="2" charset="0"/>
                <a:cs typeface="Segoe UI Semibold"/>
              </a:rPr>
              <a:t> </a:t>
            </a:r>
            <a:r>
              <a:rPr lang="en-GB" sz="2000" b="1" spc="120" dirty="0">
                <a:solidFill>
                  <a:schemeClr val="bg1"/>
                </a:solidFill>
                <a:latin typeface="Seaford Display" panose="00000500000000000000" pitchFamily="2" charset="0"/>
                <a:cs typeface="Segoe UI Semibold"/>
              </a:rPr>
              <a:t>EC4</a:t>
            </a:r>
            <a:endParaRPr sz="2000" dirty="0">
              <a:solidFill>
                <a:schemeClr val="bg1"/>
              </a:solidFill>
              <a:latin typeface="Seaford Display" panose="00000500000000000000" pitchFamily="2" charset="0"/>
              <a:cs typeface="Segoe UI Semibold"/>
            </a:endParaRPr>
          </a:p>
        </p:txBody>
      </p:sp>
      <p:sp>
        <p:nvSpPr>
          <p:cNvPr id="7" name="object 7"/>
          <p:cNvSpPr txBox="1"/>
          <p:nvPr/>
        </p:nvSpPr>
        <p:spPr>
          <a:xfrm>
            <a:off x="2019027" y="2619519"/>
            <a:ext cx="4164585" cy="1736373"/>
          </a:xfrm>
          <a:prstGeom prst="rect">
            <a:avLst/>
          </a:prstGeom>
        </p:spPr>
        <p:txBody>
          <a:bodyPr vert="horz" wrap="square" lIns="0" tIns="12700" rIns="0" bIns="0" rtlCol="0">
            <a:spAutoFit/>
          </a:bodyPr>
          <a:lstStyle/>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Fully Furnished &amp; Fitted</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32 x ????mm desks</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1  x </a:t>
            </a:r>
            <a:r>
              <a:rPr lang="en-GB" sz="1600" dirty="0">
                <a:solidFill>
                  <a:schemeClr val="bg1"/>
                </a:solidFill>
                <a:latin typeface="Seaford Display" panose="00000500000000000000" pitchFamily="2" charset="0"/>
                <a:ea typeface="Times New Roman" panose="02020603050405020304" pitchFamily="18" charset="0"/>
              </a:rPr>
              <a:t>8</a:t>
            </a:r>
            <a:r>
              <a:rPr lang="en-GB" sz="1600" dirty="0">
                <a:solidFill>
                  <a:schemeClr val="bg1"/>
                </a:solidFill>
                <a:effectLst/>
                <a:latin typeface="Seaford Display" panose="00000500000000000000" pitchFamily="2" charset="0"/>
                <a:ea typeface="Times New Roman" panose="02020603050405020304" pitchFamily="18" charset="0"/>
              </a:rPr>
              <a:t> person meeting room</a:t>
            </a:r>
          </a:p>
          <a:p>
            <a:pPr marL="342900" lvl="0" indent="-342900">
              <a:buFont typeface="Arial" panose="020B0604020202020204" pitchFamily="34" charset="0"/>
              <a:buChar char="-"/>
            </a:pPr>
            <a:r>
              <a:rPr lang="en-GB" sz="1600" dirty="0">
                <a:solidFill>
                  <a:schemeClr val="bg1"/>
                </a:solidFill>
                <a:latin typeface="Seaford Display" panose="00000500000000000000" pitchFamily="2" charset="0"/>
                <a:ea typeface="Calibri" panose="020F0502020204030204" pitchFamily="34" charset="0"/>
              </a:rPr>
              <a:t>1 x Phone Booth</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Kitchenette</a:t>
            </a: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Cycle Storage</a:t>
            </a:r>
            <a:endParaRPr lang="en-GB" sz="1600" dirty="0">
              <a:solidFill>
                <a:schemeClr val="bg1"/>
              </a:solidFill>
              <a:effectLst/>
              <a:latin typeface="Seaford Display" panose="00000500000000000000" pitchFamily="2" charset="0"/>
              <a:ea typeface="Calibri" panose="020F0502020204030204" pitchFamily="34" charset="0"/>
            </a:endParaRPr>
          </a:p>
          <a:p>
            <a:pPr marL="342900" lvl="0" indent="-342900">
              <a:buFont typeface="Arial" panose="020B0604020202020204" pitchFamily="34" charset="0"/>
              <a:buChar char="-"/>
            </a:pPr>
            <a:r>
              <a:rPr lang="en-GB" sz="1600" dirty="0">
                <a:solidFill>
                  <a:schemeClr val="bg1"/>
                </a:solidFill>
                <a:effectLst/>
                <a:latin typeface="Seaford Display" panose="00000500000000000000" pitchFamily="2" charset="0"/>
                <a:ea typeface="Times New Roman" panose="02020603050405020304" pitchFamily="18" charset="0"/>
              </a:rPr>
              <a:t>Shower &amp; Locker Facilities</a:t>
            </a:r>
            <a:endParaRPr lang="en-GB" sz="1600" dirty="0">
              <a:solidFill>
                <a:schemeClr val="bg1"/>
              </a:solidFill>
              <a:effectLst/>
              <a:latin typeface="Seaford Display" panose="00000500000000000000" pitchFamily="2" charset="0"/>
              <a:ea typeface="Calibri" panose="020F0502020204030204" pitchFamily="34" charset="0"/>
            </a:endParaRPr>
          </a:p>
        </p:txBody>
      </p:sp>
      <p:sp>
        <p:nvSpPr>
          <p:cNvPr id="8" name="object 8"/>
          <p:cNvSpPr txBox="1"/>
          <p:nvPr/>
        </p:nvSpPr>
        <p:spPr>
          <a:xfrm>
            <a:off x="469900" y="2514748"/>
            <a:ext cx="2641473" cy="320601"/>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chemeClr val="bg1"/>
                </a:solidFill>
                <a:latin typeface="Seaford Display" panose="00000500000000000000" pitchFamily="2" charset="0"/>
                <a:cs typeface="Segoe UI Semibold"/>
              </a:rPr>
              <a:t>Specification</a:t>
            </a:r>
            <a:endParaRPr sz="2000" dirty="0">
              <a:solidFill>
                <a:schemeClr val="bg1"/>
              </a:solidFill>
              <a:latin typeface="Seaford Display" panose="00000500000000000000" pitchFamily="2" charset="0"/>
              <a:cs typeface="Segoe UI Semibold"/>
            </a:endParaRPr>
          </a:p>
        </p:txBody>
      </p:sp>
      <p:sp>
        <p:nvSpPr>
          <p:cNvPr id="9" name="object 9"/>
          <p:cNvSpPr txBox="1"/>
          <p:nvPr/>
        </p:nvSpPr>
        <p:spPr>
          <a:xfrm>
            <a:off x="376718" y="624323"/>
            <a:ext cx="5132934" cy="1040670"/>
          </a:xfrm>
          <a:prstGeom prst="rect">
            <a:avLst/>
          </a:prstGeom>
        </p:spPr>
        <p:txBody>
          <a:bodyPr vert="horz" wrap="square" lIns="0" tIns="12065" rIns="0" bIns="0" rtlCol="0">
            <a:spAutoFit/>
          </a:bodyPr>
          <a:lstStyle/>
          <a:p>
            <a:pPr marL="26670" marR="5715" algn="just">
              <a:lnSpc>
                <a:spcPct val="100000"/>
              </a:lnSpc>
              <a:spcBef>
                <a:spcPts val="95"/>
              </a:spcBef>
            </a:pPr>
            <a:r>
              <a:rPr lang="en-GB" sz="1600" dirty="0">
                <a:solidFill>
                  <a:schemeClr val="bg1"/>
                </a:solidFill>
                <a:latin typeface="Seaford Display" panose="00000500000000000000" pitchFamily="2" charset="0"/>
              </a:rPr>
              <a:t>The Property </a:t>
            </a:r>
            <a:r>
              <a:rPr lang="en-GB" sz="1600" b="0" i="0" dirty="0">
                <a:solidFill>
                  <a:schemeClr val="bg1"/>
                </a:solidFill>
                <a:effectLst/>
                <a:latin typeface="Seaford Display" panose="00000500000000000000" pitchFamily="2" charset="0"/>
              </a:rPr>
              <a:t>offers good quality, open plan office accommodation with good transport links close by.</a:t>
            </a:r>
          </a:p>
          <a:p>
            <a:pPr marL="26670" marR="5715" algn="just">
              <a:lnSpc>
                <a:spcPct val="100000"/>
              </a:lnSpc>
              <a:spcBef>
                <a:spcPts val="95"/>
              </a:spcBef>
            </a:pPr>
            <a:endParaRPr lang="en-GB" sz="1400" dirty="0">
              <a:latin typeface="Seaford Display" panose="00000500000000000000" pitchFamily="2" charset="0"/>
              <a:cs typeface="Segoe UI Semilight"/>
            </a:endParaRPr>
          </a:p>
          <a:p>
            <a:pPr marL="12700" algn="just">
              <a:lnSpc>
                <a:spcPct val="100000"/>
              </a:lnSpc>
            </a:pPr>
            <a:r>
              <a:rPr lang="en-GB" sz="2000" b="1" dirty="0">
                <a:solidFill>
                  <a:schemeClr val="bg1"/>
                </a:solidFill>
                <a:latin typeface="Seaford Display" panose="00000500000000000000" pitchFamily="2" charset="0"/>
                <a:cs typeface="Segoe UI Semibold"/>
              </a:rPr>
              <a:t>S</a:t>
            </a:r>
            <a:r>
              <a:rPr sz="2000" b="1" dirty="0" err="1">
                <a:solidFill>
                  <a:schemeClr val="bg1"/>
                </a:solidFill>
                <a:latin typeface="Seaford Display" panose="00000500000000000000" pitchFamily="2" charset="0"/>
                <a:cs typeface="Segoe UI Semibold"/>
              </a:rPr>
              <a:t>chedule</a:t>
            </a:r>
            <a:r>
              <a:rPr sz="2000" b="1" spc="105" dirty="0">
                <a:solidFill>
                  <a:schemeClr val="bg1"/>
                </a:solidFill>
                <a:latin typeface="Seaford Display" panose="00000500000000000000" pitchFamily="2" charset="0"/>
                <a:cs typeface="Segoe UI Semibold"/>
              </a:rPr>
              <a:t> </a:t>
            </a:r>
            <a:r>
              <a:rPr sz="2000" b="1" dirty="0">
                <a:solidFill>
                  <a:schemeClr val="bg1"/>
                </a:solidFill>
                <a:latin typeface="Seaford Display" panose="00000500000000000000" pitchFamily="2" charset="0"/>
                <a:cs typeface="Segoe UI Semibold"/>
              </a:rPr>
              <a:t>of</a:t>
            </a:r>
            <a:r>
              <a:rPr sz="2000" b="1" spc="130" dirty="0">
                <a:solidFill>
                  <a:schemeClr val="bg1"/>
                </a:solidFill>
                <a:latin typeface="Seaford Display" panose="00000500000000000000" pitchFamily="2" charset="0"/>
                <a:cs typeface="Segoe UI Semibold"/>
              </a:rPr>
              <a:t> </a:t>
            </a:r>
            <a:r>
              <a:rPr sz="2000" b="1" spc="-20" dirty="0">
                <a:solidFill>
                  <a:schemeClr val="bg1"/>
                </a:solidFill>
                <a:latin typeface="Seaford Display" panose="00000500000000000000" pitchFamily="2" charset="0"/>
                <a:cs typeface="Segoe UI Semibold"/>
              </a:rPr>
              <a:t>Areas</a:t>
            </a:r>
            <a:endParaRPr sz="2000" dirty="0">
              <a:solidFill>
                <a:schemeClr val="bg1"/>
              </a:solidFill>
              <a:latin typeface="Seaford Display" panose="00000500000000000000" pitchFamily="2" charset="0"/>
              <a:cs typeface="Segoe UI Semibold"/>
            </a:endParaRPr>
          </a:p>
        </p:txBody>
      </p:sp>
      <p:graphicFrame>
        <p:nvGraphicFramePr>
          <p:cNvPr id="10" name="object 10"/>
          <p:cNvGraphicFramePr>
            <a:graphicFrameLocks noGrp="1"/>
          </p:cNvGraphicFramePr>
          <p:nvPr/>
        </p:nvGraphicFramePr>
        <p:xfrm>
          <a:off x="376718" y="1750415"/>
          <a:ext cx="3886200" cy="655102"/>
        </p:xfrm>
        <a:graphic>
          <a:graphicData uri="http://schemas.openxmlformats.org/drawingml/2006/table">
            <a:tbl>
              <a:tblPr firstRow="1" bandRow="1">
                <a:tableStyleId>{2D5ABB26-0587-4C30-8999-92F81FD0307C}</a:tableStyleId>
              </a:tblPr>
              <a:tblGrid>
                <a:gridCol w="990601">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990599">
                  <a:extLst>
                    <a:ext uri="{9D8B030D-6E8A-4147-A177-3AD203B41FA5}">
                      <a16:colId xmlns:a16="http://schemas.microsoft.com/office/drawing/2014/main" val="20002"/>
                    </a:ext>
                  </a:extLst>
                </a:gridCol>
                <a:gridCol w="914399">
                  <a:extLst>
                    <a:ext uri="{9D8B030D-6E8A-4147-A177-3AD203B41FA5}">
                      <a16:colId xmlns:a16="http://schemas.microsoft.com/office/drawing/2014/main" val="3209161388"/>
                    </a:ext>
                  </a:extLst>
                </a:gridCol>
              </a:tblGrid>
              <a:tr h="266460">
                <a:tc>
                  <a:txBody>
                    <a:bodyPr/>
                    <a:lstStyle/>
                    <a:p>
                      <a:pPr marL="91440">
                        <a:lnSpc>
                          <a:spcPct val="100000"/>
                        </a:lnSpc>
                        <a:spcBef>
                          <a:spcPts val="850"/>
                        </a:spcBef>
                      </a:pPr>
                      <a:r>
                        <a:rPr sz="1000" spc="-10" dirty="0">
                          <a:solidFill>
                            <a:schemeClr val="bg1"/>
                          </a:solidFill>
                          <a:latin typeface="Calibri"/>
                          <a:cs typeface="Calibri"/>
                        </a:rPr>
                        <a:t>Floor</a:t>
                      </a:r>
                      <a:endParaRPr sz="1000">
                        <a:solidFill>
                          <a:schemeClr val="bg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60000"/>
                        <a:lumOff val="40000"/>
                      </a:schemeClr>
                    </a:solidFill>
                  </a:tcPr>
                </a:tc>
                <a:tc>
                  <a:txBody>
                    <a:bodyPr/>
                    <a:lstStyle/>
                    <a:p>
                      <a:pPr marL="91440">
                        <a:lnSpc>
                          <a:spcPct val="100000"/>
                        </a:lnSpc>
                        <a:spcBef>
                          <a:spcPts val="850"/>
                        </a:spcBef>
                      </a:pPr>
                      <a:r>
                        <a:rPr sz="1000" dirty="0">
                          <a:solidFill>
                            <a:schemeClr val="bg1"/>
                          </a:solidFill>
                          <a:latin typeface="Calibri"/>
                          <a:cs typeface="Calibri"/>
                        </a:rPr>
                        <a:t>Area</a:t>
                      </a:r>
                      <a:r>
                        <a:rPr sz="1000" spc="300" dirty="0">
                          <a:solidFill>
                            <a:schemeClr val="bg1"/>
                          </a:solidFill>
                          <a:latin typeface="Calibri"/>
                          <a:cs typeface="Calibri"/>
                        </a:rPr>
                        <a:t> </a:t>
                      </a:r>
                      <a:r>
                        <a:rPr sz="1000" dirty="0">
                          <a:solidFill>
                            <a:schemeClr val="bg1"/>
                          </a:solidFill>
                          <a:latin typeface="Calibri"/>
                          <a:cs typeface="Calibri"/>
                        </a:rPr>
                        <a:t>sq</a:t>
                      </a:r>
                      <a:r>
                        <a:rPr sz="1000" spc="55" dirty="0">
                          <a:solidFill>
                            <a:schemeClr val="bg1"/>
                          </a:solidFill>
                          <a:latin typeface="Calibri"/>
                          <a:cs typeface="Calibri"/>
                        </a:rPr>
                        <a:t> </a:t>
                      </a:r>
                      <a:r>
                        <a:rPr sz="1000" spc="-25" dirty="0">
                          <a:solidFill>
                            <a:schemeClr val="bg1"/>
                          </a:solidFill>
                          <a:latin typeface="Calibri"/>
                          <a:cs typeface="Calibri"/>
                        </a:rPr>
                        <a:t>ft</a:t>
                      </a:r>
                      <a:endParaRPr sz="1000" dirty="0">
                        <a:solidFill>
                          <a:schemeClr val="bg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60000"/>
                        <a:lumOff val="40000"/>
                      </a:schemeClr>
                    </a:solidFill>
                  </a:tcPr>
                </a:tc>
                <a:tc>
                  <a:txBody>
                    <a:bodyPr/>
                    <a:lstStyle/>
                    <a:p>
                      <a:pPr marL="91440">
                        <a:lnSpc>
                          <a:spcPct val="100000"/>
                        </a:lnSpc>
                        <a:spcBef>
                          <a:spcPts val="850"/>
                        </a:spcBef>
                      </a:pPr>
                      <a:r>
                        <a:rPr sz="1000" dirty="0">
                          <a:solidFill>
                            <a:schemeClr val="bg1"/>
                          </a:solidFill>
                          <a:latin typeface="Calibri"/>
                          <a:cs typeface="Calibri"/>
                        </a:rPr>
                        <a:t>Area</a:t>
                      </a:r>
                      <a:r>
                        <a:rPr sz="1000" spc="40" dirty="0">
                          <a:solidFill>
                            <a:schemeClr val="bg1"/>
                          </a:solidFill>
                          <a:latin typeface="Calibri"/>
                          <a:cs typeface="Calibri"/>
                        </a:rPr>
                        <a:t> </a:t>
                      </a:r>
                      <a:r>
                        <a:rPr sz="1000" dirty="0">
                          <a:solidFill>
                            <a:schemeClr val="bg1"/>
                          </a:solidFill>
                          <a:latin typeface="Calibri"/>
                          <a:cs typeface="Calibri"/>
                        </a:rPr>
                        <a:t>sq</a:t>
                      </a:r>
                      <a:r>
                        <a:rPr sz="1000" spc="65" dirty="0">
                          <a:solidFill>
                            <a:schemeClr val="bg1"/>
                          </a:solidFill>
                          <a:latin typeface="Calibri"/>
                          <a:cs typeface="Calibri"/>
                        </a:rPr>
                        <a:t> </a:t>
                      </a:r>
                      <a:r>
                        <a:rPr sz="1000" spc="-50" dirty="0">
                          <a:solidFill>
                            <a:schemeClr val="bg1"/>
                          </a:solidFill>
                          <a:latin typeface="Calibri"/>
                          <a:cs typeface="Calibri"/>
                        </a:rPr>
                        <a:t>m</a:t>
                      </a:r>
                      <a:endParaRPr sz="1000" dirty="0">
                        <a:solidFill>
                          <a:schemeClr val="bg1"/>
                        </a:solidFill>
                        <a:latin typeface="Calibri"/>
                        <a:cs typeface="Calibri"/>
                      </a:endParaRP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3">
                        <a:lumMod val="60000"/>
                        <a:lumOff val="40000"/>
                      </a:schemeClr>
                    </a:solidFill>
                  </a:tcPr>
                </a:tc>
                <a:tc>
                  <a:txBody>
                    <a:bodyPr/>
                    <a:lstStyle/>
                    <a:p>
                      <a:pPr marL="91440">
                        <a:lnSpc>
                          <a:spcPct val="100000"/>
                        </a:lnSpc>
                        <a:spcBef>
                          <a:spcPts val="850"/>
                        </a:spcBef>
                      </a:pPr>
                      <a:r>
                        <a:rPr lang="en-GB" sz="1000" dirty="0">
                          <a:solidFill>
                            <a:schemeClr val="bg1"/>
                          </a:solidFill>
                          <a:latin typeface="Calibri"/>
                          <a:cs typeface="Calibri"/>
                        </a:rPr>
                        <a:t>Desks </a:t>
                      </a:r>
                      <a:endParaRPr sz="1000" dirty="0">
                        <a:solidFill>
                          <a:schemeClr val="bg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88642">
                <a:tc>
                  <a:txBody>
                    <a:bodyPr/>
                    <a:lstStyle/>
                    <a:p>
                      <a:pPr marL="91440">
                        <a:lnSpc>
                          <a:spcPct val="100000"/>
                        </a:lnSpc>
                        <a:spcBef>
                          <a:spcPts val="850"/>
                        </a:spcBef>
                      </a:pPr>
                      <a:r>
                        <a:rPr lang="en-GB" sz="1000" spc="-10" dirty="0">
                          <a:solidFill>
                            <a:schemeClr val="bg1"/>
                          </a:solidFill>
                          <a:latin typeface="Calibri"/>
                          <a:cs typeface="Calibri"/>
                        </a:rPr>
                        <a:t>Sixth</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marL="91440">
                        <a:lnSpc>
                          <a:spcPct val="100000"/>
                        </a:lnSpc>
                        <a:spcBef>
                          <a:spcPts val="850"/>
                        </a:spcBef>
                      </a:pPr>
                      <a:r>
                        <a:rPr lang="en-GB" sz="1000" dirty="0">
                          <a:solidFill>
                            <a:schemeClr val="bg1"/>
                          </a:solidFill>
                          <a:latin typeface="Calibri"/>
                          <a:cs typeface="Calibri"/>
                        </a:rPr>
                        <a:t>1,925</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marL="91440">
                        <a:lnSpc>
                          <a:spcPct val="100000"/>
                        </a:lnSpc>
                        <a:spcBef>
                          <a:spcPts val="850"/>
                        </a:spcBef>
                      </a:pPr>
                      <a:r>
                        <a:rPr lang="en-GB" sz="1000" dirty="0">
                          <a:solidFill>
                            <a:schemeClr val="bg1"/>
                          </a:solidFill>
                          <a:latin typeface="Calibri"/>
                          <a:cs typeface="Calibri"/>
                        </a:rPr>
                        <a:t>179</a:t>
                      </a: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marL="91440">
                        <a:lnSpc>
                          <a:spcPct val="100000"/>
                        </a:lnSpc>
                        <a:spcBef>
                          <a:spcPts val="850"/>
                        </a:spcBef>
                      </a:pPr>
                      <a:r>
                        <a:rPr lang="en-GB" sz="1000" dirty="0">
                          <a:solidFill>
                            <a:schemeClr val="bg1"/>
                          </a:solidFill>
                          <a:latin typeface="Calibri"/>
                          <a:cs typeface="Calibri"/>
                        </a:rPr>
                        <a:t>32</a:t>
                      </a:r>
                    </a:p>
                  </a:txBody>
                  <a:tcPr marL="0" marR="0" marT="10795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1" name="object 11"/>
          <p:cNvSpPr txBox="1"/>
          <p:nvPr/>
        </p:nvSpPr>
        <p:spPr>
          <a:xfrm>
            <a:off x="486317" y="4276068"/>
            <a:ext cx="2705037" cy="290464"/>
          </a:xfrm>
          <a:prstGeom prst="rect">
            <a:avLst/>
          </a:prstGeom>
        </p:spPr>
        <p:txBody>
          <a:bodyPr vert="horz" wrap="square" lIns="0" tIns="13335" rIns="0" bIns="0" rtlCol="0">
            <a:spAutoFit/>
          </a:bodyPr>
          <a:lstStyle/>
          <a:p>
            <a:pPr marL="12700">
              <a:lnSpc>
                <a:spcPct val="100000"/>
              </a:lnSpc>
              <a:spcBef>
                <a:spcPts val="105"/>
              </a:spcBef>
            </a:pPr>
            <a:r>
              <a:rPr b="1" u="sng" dirty="0">
                <a:solidFill>
                  <a:schemeClr val="bg1"/>
                </a:solidFill>
                <a:latin typeface="Seaford Display" panose="00000500000000000000" pitchFamily="2" charset="0"/>
                <a:cs typeface="Segoe UI Semibold"/>
              </a:rPr>
              <a:t>Floor</a:t>
            </a:r>
            <a:r>
              <a:rPr b="1" u="sng" spc="110" dirty="0">
                <a:solidFill>
                  <a:schemeClr val="bg1"/>
                </a:solidFill>
                <a:latin typeface="Seaford Display" panose="00000500000000000000" pitchFamily="2" charset="0"/>
                <a:cs typeface="Segoe UI Semibold"/>
              </a:rPr>
              <a:t> </a:t>
            </a:r>
            <a:r>
              <a:rPr b="1" u="sng" dirty="0">
                <a:solidFill>
                  <a:schemeClr val="bg1"/>
                </a:solidFill>
                <a:latin typeface="Seaford Display" panose="00000500000000000000" pitchFamily="2" charset="0"/>
                <a:cs typeface="Segoe UI Semibold"/>
              </a:rPr>
              <a:t>Plan</a:t>
            </a:r>
            <a:endParaRPr u="sng" dirty="0">
              <a:solidFill>
                <a:schemeClr val="bg1"/>
              </a:solidFill>
              <a:latin typeface="Seaford Display" panose="00000500000000000000" pitchFamily="2" charset="0"/>
              <a:cs typeface="Segoe UI Semibold"/>
            </a:endParaRPr>
          </a:p>
        </p:txBody>
      </p:sp>
      <p:pic>
        <p:nvPicPr>
          <p:cNvPr id="1026" name="FA19A341-6B9C-426A-AE48-F37ECFABCDAA" descr="IMG_8723.jpg">
            <a:extLst>
              <a:ext uri="{FF2B5EF4-FFF2-40B4-BE49-F238E27FC236}">
                <a16:creationId xmlns:a16="http://schemas.microsoft.com/office/drawing/2014/main" id="{16A363E4-65DB-92B9-4152-B443645B4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892" y="716004"/>
            <a:ext cx="4228789" cy="317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FA9A0D7-1077-4721-0BB1-A9D2C1DFB827}"/>
              </a:ext>
            </a:extLst>
          </p:cNvPr>
          <p:cNvPicPr>
            <a:picLocks noChangeAspect="1"/>
          </p:cNvPicPr>
          <p:nvPr/>
        </p:nvPicPr>
        <p:blipFill>
          <a:blip r:embed="rId4"/>
          <a:stretch>
            <a:fillRect/>
          </a:stretch>
        </p:blipFill>
        <p:spPr>
          <a:xfrm>
            <a:off x="486317" y="4754593"/>
            <a:ext cx="9867892" cy="2517183"/>
          </a:xfrm>
          <a:prstGeom prst="rect">
            <a:avLst/>
          </a:prstGeom>
        </p:spPr>
      </p:pic>
      <p:pic>
        <p:nvPicPr>
          <p:cNvPr id="3" name="Picture 2">
            <a:extLst>
              <a:ext uri="{FF2B5EF4-FFF2-40B4-BE49-F238E27FC236}">
                <a16:creationId xmlns:a16="http://schemas.microsoft.com/office/drawing/2014/main" id="{99BF75E6-8BB4-413E-B343-9569DFAFF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66" y="0"/>
            <a:ext cx="10092267" cy="7569200"/>
          </a:xfrm>
          <a:prstGeom prst="rect">
            <a:avLst/>
          </a:prstGeom>
        </p:spPr>
      </p:pic>
    </p:spTree>
    <p:extLst>
      <p:ext uri="{BB962C8B-B14F-4D97-AF65-F5344CB8AC3E}">
        <p14:creationId xmlns:p14="http://schemas.microsoft.com/office/powerpoint/2010/main" val="80402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BF1EFC-DC1A-7D64-C709-48D2AAD340EB}"/>
              </a:ext>
            </a:extLst>
          </p:cNvPr>
          <p:cNvPicPr>
            <a:picLocks noChangeAspect="1"/>
          </p:cNvPicPr>
          <p:nvPr/>
        </p:nvPicPr>
        <p:blipFill>
          <a:blip r:embed="rId2"/>
          <a:stretch>
            <a:fillRect/>
          </a:stretch>
        </p:blipFill>
        <p:spPr>
          <a:xfrm>
            <a:off x="0" y="0"/>
            <a:ext cx="870326" cy="7569200"/>
          </a:xfrm>
          <a:prstGeom prst="rect">
            <a:avLst/>
          </a:prstGeom>
        </p:spPr>
      </p:pic>
      <p:sp>
        <p:nvSpPr>
          <p:cNvPr id="13" name="object 3">
            <a:extLst>
              <a:ext uri="{FF2B5EF4-FFF2-40B4-BE49-F238E27FC236}">
                <a16:creationId xmlns:a16="http://schemas.microsoft.com/office/drawing/2014/main" id="{51F3EA4B-6994-103B-0367-8CEB3DC0550D}"/>
              </a:ext>
            </a:extLst>
          </p:cNvPr>
          <p:cNvSpPr/>
          <p:nvPr/>
        </p:nvSpPr>
        <p:spPr>
          <a:xfrm>
            <a:off x="11951" y="-45081"/>
            <a:ext cx="10694765" cy="7614281"/>
          </a:xfrm>
          <a:custGeom>
            <a:avLst/>
            <a:gdLst/>
            <a:ahLst/>
            <a:cxnLst/>
            <a:rect l="l" t="t" r="r" b="b"/>
            <a:pathLst>
              <a:path w="7103109" h="8925560">
                <a:moveTo>
                  <a:pt x="7102805" y="0"/>
                </a:moveTo>
                <a:lnTo>
                  <a:pt x="0" y="0"/>
                </a:lnTo>
                <a:lnTo>
                  <a:pt x="0" y="8925052"/>
                </a:lnTo>
                <a:lnTo>
                  <a:pt x="7102805" y="8925052"/>
                </a:lnTo>
                <a:lnTo>
                  <a:pt x="7102805" y="0"/>
                </a:lnTo>
                <a:close/>
              </a:path>
            </a:pathLst>
          </a:custGeom>
          <a:solidFill>
            <a:srgbClr val="F5F4F4"/>
          </a:solidFill>
        </p:spPr>
        <p:txBody>
          <a:bodyPr wrap="square" lIns="0" tIns="0" rIns="0" bIns="0" rtlCol="0"/>
          <a:lstStyle/>
          <a:p>
            <a:endParaRPr dirty="0"/>
          </a:p>
        </p:txBody>
      </p:sp>
      <p:sp>
        <p:nvSpPr>
          <p:cNvPr id="6" name="object 6"/>
          <p:cNvSpPr txBox="1">
            <a:spLocks noGrp="1"/>
          </p:cNvSpPr>
          <p:nvPr>
            <p:ph type="title"/>
          </p:nvPr>
        </p:nvSpPr>
        <p:spPr>
          <a:xfrm>
            <a:off x="469900" y="228766"/>
            <a:ext cx="6466205" cy="382797"/>
          </a:xfrm>
          <a:prstGeom prst="rect">
            <a:avLst/>
          </a:prstGeom>
        </p:spPr>
        <p:txBody>
          <a:bodyPr vert="horz" wrap="square" lIns="0" tIns="13335" rIns="0" bIns="0" rtlCol="0">
            <a:spAutoFit/>
          </a:bodyPr>
          <a:lstStyle/>
          <a:p>
            <a:pPr marL="12700">
              <a:lnSpc>
                <a:spcPct val="100000"/>
              </a:lnSpc>
              <a:spcBef>
                <a:spcPts val="105"/>
              </a:spcBef>
            </a:pPr>
            <a:r>
              <a:rPr lang="en-GB"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5-10 BURY STREET</a:t>
            </a:r>
            <a:r>
              <a:rPr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 LONDON, </a:t>
            </a:r>
            <a:r>
              <a:rPr lang="en-GB"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EC3</a:t>
            </a:r>
            <a:endParaRPr sz="24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7" name="object 7"/>
          <p:cNvSpPr txBox="1"/>
          <p:nvPr/>
        </p:nvSpPr>
        <p:spPr>
          <a:xfrm>
            <a:off x="423511" y="2213405"/>
            <a:ext cx="2195370" cy="1090042"/>
          </a:xfrm>
          <a:prstGeom prst="rect">
            <a:avLst/>
          </a:prstGeom>
        </p:spPr>
        <p:txBody>
          <a:bodyPr vert="horz" wrap="square" lIns="0" tIns="12700" rIns="0" bIns="0" rtlCol="0">
            <a:spAutoFit/>
          </a:bodyPr>
          <a:lstStyle/>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1 x Phone Booth</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Kitchenette</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LED Lighting</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2 x Passenger lifts</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Cycle Storage</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Shower &amp; Locker Facilities</a:t>
            </a:r>
          </a:p>
          <a:p>
            <a:pPr marL="342900" lvl="0" indent="-342900">
              <a:buFont typeface="Arial" panose="020B0604020202020204" pitchFamily="34" charset="0"/>
              <a:buChar char="-"/>
            </a:pPr>
            <a:r>
              <a:rPr lang="en-GB" sz="1000" dirty="0">
                <a:solidFill>
                  <a:srgbClr val="3D6464"/>
                </a:solidFill>
                <a:latin typeface="Quire Sans" panose="020B0502040400020003" pitchFamily="34" charset="0"/>
                <a:cs typeface="Quire Sans" panose="020B0502040400020003" pitchFamily="34" charset="0"/>
              </a:rPr>
              <a:t>Manned front desks receptionist</a:t>
            </a:r>
          </a:p>
        </p:txBody>
      </p:sp>
      <p:sp>
        <p:nvSpPr>
          <p:cNvPr id="8" name="object 8"/>
          <p:cNvSpPr txBox="1"/>
          <p:nvPr/>
        </p:nvSpPr>
        <p:spPr>
          <a:xfrm>
            <a:off x="435163" y="1757313"/>
            <a:ext cx="2172067" cy="289823"/>
          </a:xfrm>
          <a:prstGeom prst="rect">
            <a:avLst/>
          </a:prstGeom>
        </p:spPr>
        <p:txBody>
          <a:bodyPr vert="horz" wrap="square" lIns="0" tIns="12700" rIns="0" bIns="0" rtlCol="0">
            <a:spAutoFit/>
          </a:bodyPr>
          <a:lstStyle/>
          <a:p>
            <a:pPr marL="12700">
              <a:lnSpc>
                <a:spcPct val="100000"/>
              </a:lnSpc>
              <a:spcBef>
                <a:spcPts val="100"/>
              </a:spcBef>
            </a:pPr>
            <a:r>
              <a:rPr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S</a:t>
            </a:r>
            <a:r>
              <a:rPr lang="en-GB"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PECIFICATION</a:t>
            </a:r>
            <a:endParaRPr dirty="0">
              <a:solidFill>
                <a:srgbClr val="3D6464"/>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9" name="object 9"/>
          <p:cNvSpPr txBox="1"/>
          <p:nvPr/>
        </p:nvSpPr>
        <p:spPr>
          <a:xfrm>
            <a:off x="435163" y="783328"/>
            <a:ext cx="5132934" cy="973985"/>
          </a:xfrm>
          <a:prstGeom prst="rect">
            <a:avLst/>
          </a:prstGeom>
        </p:spPr>
        <p:txBody>
          <a:bodyPr vert="horz" wrap="square" lIns="0" tIns="12065" rIns="0" bIns="0" rtlCol="0">
            <a:spAutoFit/>
          </a:bodyPr>
          <a:lstStyle/>
          <a:p>
            <a:pPr marL="26670" marR="5715" algn="just">
              <a:lnSpc>
                <a:spcPct val="100000"/>
              </a:lnSpc>
              <a:spcBef>
                <a:spcPts val="95"/>
              </a:spcBef>
            </a:pPr>
            <a:r>
              <a:rPr lang="en-GB" sz="1000" dirty="0">
                <a:solidFill>
                  <a:srgbClr val="3D6464"/>
                </a:solidFill>
                <a:latin typeface="Quire Sans" panose="020B0502040400020003" pitchFamily="34" charset="0"/>
                <a:cs typeface="Quire Sans" panose="020B0502040400020003" pitchFamily="34" charset="0"/>
              </a:rPr>
              <a:t>The Property </a:t>
            </a:r>
            <a:r>
              <a:rPr lang="en-GB" sz="1000" b="0" i="0" dirty="0">
                <a:solidFill>
                  <a:srgbClr val="3D6464"/>
                </a:solidFill>
                <a:effectLst/>
                <a:latin typeface="Quire Sans" panose="020B0502040400020003" pitchFamily="34" charset="0"/>
                <a:cs typeface="Quire Sans" panose="020B0502040400020003" pitchFamily="34" charset="0"/>
              </a:rPr>
              <a:t>offers good quality, open plan office accommodation with good transport links close by.</a:t>
            </a:r>
          </a:p>
          <a:p>
            <a:pPr marL="26670" marR="5715" algn="just">
              <a:lnSpc>
                <a:spcPct val="100000"/>
              </a:lnSpc>
              <a:spcBef>
                <a:spcPts val="95"/>
              </a:spcBef>
            </a:pPr>
            <a:endParaRPr lang="en-GB" sz="1000" dirty="0">
              <a:solidFill>
                <a:srgbClr val="3D6464"/>
              </a:solidFill>
              <a:latin typeface="Quire Sans" panose="020B0502040400020003" pitchFamily="34" charset="0"/>
              <a:cs typeface="Quire Sans" panose="020B0502040400020003" pitchFamily="34" charset="0"/>
            </a:endParaRPr>
          </a:p>
          <a:p>
            <a:pPr marL="26670" marR="5715" algn="just">
              <a:lnSpc>
                <a:spcPct val="100000"/>
              </a:lnSpc>
              <a:spcBef>
                <a:spcPts val="95"/>
              </a:spcBef>
            </a:pPr>
            <a:r>
              <a:rPr lang="en-GB" sz="1000" b="0" i="0" dirty="0">
                <a:solidFill>
                  <a:srgbClr val="3D6464"/>
                </a:solidFill>
                <a:effectLst/>
                <a:latin typeface="Quire Sans" panose="020B0502040400020003" pitchFamily="34" charset="0"/>
                <a:cs typeface="Quire Sans" panose="020B0502040400020003" pitchFamily="34" charset="0"/>
              </a:rPr>
              <a:t>The building is located on Bury Street in the heart of the insurance district, adjacent to 30 St Mary Axe and close to Bishopsgate, Liverpool Street, Bank and Fenchurch Street stations.</a:t>
            </a:r>
          </a:p>
          <a:p>
            <a:pPr marL="26670" marR="5715" algn="just">
              <a:lnSpc>
                <a:spcPct val="100000"/>
              </a:lnSpc>
              <a:spcBef>
                <a:spcPts val="95"/>
              </a:spcBef>
            </a:pPr>
            <a:endParaRPr lang="en-GB" sz="1000" dirty="0">
              <a:solidFill>
                <a:srgbClr val="3D6464"/>
              </a:solidFill>
              <a:latin typeface="Quire Sans" panose="020B0502040400020003" pitchFamily="34" charset="0"/>
              <a:cs typeface="Quire Sans" panose="020B0502040400020003" pitchFamily="34" charset="0"/>
            </a:endParaRPr>
          </a:p>
        </p:txBody>
      </p:sp>
      <p:sp>
        <p:nvSpPr>
          <p:cNvPr id="14" name="object 6">
            <a:extLst>
              <a:ext uri="{FF2B5EF4-FFF2-40B4-BE49-F238E27FC236}">
                <a16:creationId xmlns:a16="http://schemas.microsoft.com/office/drawing/2014/main" id="{48DB50A9-9DF2-A422-115B-2A6F4E905B3D}"/>
              </a:ext>
            </a:extLst>
          </p:cNvPr>
          <p:cNvSpPr txBox="1">
            <a:spLocks/>
          </p:cNvSpPr>
          <p:nvPr/>
        </p:nvSpPr>
        <p:spPr>
          <a:xfrm>
            <a:off x="435163" y="3872043"/>
            <a:ext cx="4893782" cy="290464"/>
          </a:xfrm>
          <a:prstGeom prst="rect">
            <a:avLst/>
          </a:prstGeom>
        </p:spPr>
        <p:txBody>
          <a:bodyPr vert="horz" wrap="square" lIns="0" tIns="13335" rIns="0" bIns="0" rtlCol="0" anchor="ctr">
            <a:spAutoFit/>
          </a:bodyPr>
          <a:lstStyle>
            <a:lvl1pPr algn="l" defTabSz="1009223" rtl="0" eaLnBrk="1" latinLnBrk="0" hangingPunct="1">
              <a:lnSpc>
                <a:spcPct val="90000"/>
              </a:lnSpc>
              <a:spcBef>
                <a:spcPct val="0"/>
              </a:spcBef>
              <a:buNone/>
              <a:defRPr sz="4856" kern="1200">
                <a:solidFill>
                  <a:schemeClr val="tx1"/>
                </a:solidFill>
                <a:latin typeface="+mj-lt"/>
                <a:ea typeface="+mj-ea"/>
                <a:cs typeface="+mj-cs"/>
              </a:defRPr>
            </a:lvl1pPr>
          </a:lstStyle>
          <a:p>
            <a:pPr marL="12700">
              <a:lnSpc>
                <a:spcPct val="100000"/>
              </a:lnSpc>
              <a:spcBef>
                <a:spcPts val="105"/>
              </a:spcBef>
            </a:pPr>
            <a:r>
              <a:rPr lang="en-GB" sz="1800"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SCHEDULE OF AREAS</a:t>
            </a:r>
          </a:p>
        </p:txBody>
      </p:sp>
      <p:sp>
        <p:nvSpPr>
          <p:cNvPr id="15" name="object 2416">
            <a:extLst>
              <a:ext uri="{FF2B5EF4-FFF2-40B4-BE49-F238E27FC236}">
                <a16:creationId xmlns:a16="http://schemas.microsoft.com/office/drawing/2014/main" id="{7F46DCC2-56F8-3055-3F36-3103BA912092}"/>
              </a:ext>
            </a:extLst>
          </p:cNvPr>
          <p:cNvSpPr txBox="1"/>
          <p:nvPr/>
        </p:nvSpPr>
        <p:spPr>
          <a:xfrm>
            <a:off x="2607230" y="1745870"/>
            <a:ext cx="2468322" cy="289823"/>
          </a:xfrm>
          <a:prstGeom prst="rect">
            <a:avLst/>
          </a:prstGeom>
        </p:spPr>
        <p:txBody>
          <a:bodyPr vert="horz" wrap="square" lIns="0" tIns="12700" rIns="0" bIns="0" rtlCol="0">
            <a:spAutoFit/>
          </a:bodyPr>
          <a:lstStyle/>
          <a:p>
            <a:pPr marL="12700">
              <a:lnSpc>
                <a:spcPct val="100000"/>
              </a:lnSpc>
              <a:spcBef>
                <a:spcPts val="100"/>
              </a:spcBef>
            </a:pPr>
            <a:r>
              <a:rPr lang="en-GB" dirty="0">
                <a:solidFill>
                  <a:srgbClr val="3D6464"/>
                </a:solidFill>
                <a:latin typeface="Gisha" panose="020B0502040204020203" pitchFamily="34" charset="-79"/>
                <a:ea typeface="Source Sans Pro Black" panose="020B0803030403020204" pitchFamily="34" charset="0"/>
                <a:cs typeface="Gisha" panose="020B0502040204020203" pitchFamily="34" charset="-79"/>
              </a:rPr>
              <a:t>OUTGOINGS</a:t>
            </a:r>
          </a:p>
        </p:txBody>
      </p:sp>
      <p:sp>
        <p:nvSpPr>
          <p:cNvPr id="16" name="object 11">
            <a:extLst>
              <a:ext uri="{FF2B5EF4-FFF2-40B4-BE49-F238E27FC236}">
                <a16:creationId xmlns:a16="http://schemas.microsoft.com/office/drawing/2014/main" id="{79B3523C-5AF9-7D28-EFBA-37BAE2EDAED9}"/>
              </a:ext>
            </a:extLst>
          </p:cNvPr>
          <p:cNvSpPr txBox="1"/>
          <p:nvPr/>
        </p:nvSpPr>
        <p:spPr>
          <a:xfrm>
            <a:off x="2619034" y="2198538"/>
            <a:ext cx="3733799" cy="999633"/>
          </a:xfrm>
          <a:prstGeom prst="rect">
            <a:avLst/>
          </a:prstGeom>
        </p:spPr>
        <p:txBody>
          <a:bodyPr vert="horz" wrap="square" lIns="0" tIns="12065" rIns="0" bIns="0" rtlCol="0">
            <a:spAutoFit/>
          </a:bodyPr>
          <a:lstStyle/>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Rent - £45.00 per </a:t>
            </a:r>
            <a:r>
              <a:rPr lang="en-GB" sz="1000" dirty="0" err="1">
                <a:solidFill>
                  <a:srgbClr val="3D6464"/>
                </a:solidFill>
                <a:latin typeface="Quire Sans" panose="020B0502040400020003" pitchFamily="34" charset="0"/>
                <a:cs typeface="Quire Sans" panose="020B0502040400020003" pitchFamily="34" charset="0"/>
              </a:rPr>
              <a:t>sq</a:t>
            </a:r>
            <a:r>
              <a:rPr lang="en-GB" sz="1000" dirty="0">
                <a:solidFill>
                  <a:srgbClr val="3D6464"/>
                </a:solidFill>
                <a:latin typeface="Quire Sans" panose="020B0502040400020003" pitchFamily="34" charset="0"/>
                <a:cs typeface="Quire Sans" panose="020B0502040400020003" pitchFamily="34" charset="0"/>
              </a:rPr>
              <a:t> ft </a:t>
            </a:r>
            <a:r>
              <a:rPr lang="en-GB" sz="1000" dirty="0" err="1">
                <a:solidFill>
                  <a:srgbClr val="3D6464"/>
                </a:solidFill>
                <a:latin typeface="Quire Sans" panose="020B0502040400020003" pitchFamily="34" charset="0"/>
                <a:cs typeface="Quire Sans" panose="020B0502040400020003" pitchFamily="34" charset="0"/>
              </a:rPr>
              <a:t>pax</a:t>
            </a:r>
            <a:endParaRPr lang="en-GB" sz="1000" dirty="0">
              <a:solidFill>
                <a:srgbClr val="3D6464"/>
              </a:solidFill>
              <a:latin typeface="Quire Sans" panose="020B0502040400020003" pitchFamily="34" charset="0"/>
              <a:cs typeface="Quire Sans" panose="020B0502040400020003" pitchFamily="34" charset="0"/>
            </a:endParaRPr>
          </a:p>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Rates – 4</a:t>
            </a:r>
            <a:r>
              <a:rPr lang="en-GB" sz="1000" baseline="30000" dirty="0">
                <a:solidFill>
                  <a:srgbClr val="3D6464"/>
                </a:solidFill>
                <a:latin typeface="Quire Sans" panose="020B0502040400020003" pitchFamily="34" charset="0"/>
                <a:cs typeface="Quire Sans" panose="020B0502040400020003" pitchFamily="34" charset="0"/>
              </a:rPr>
              <a:t>th</a:t>
            </a:r>
            <a:r>
              <a:rPr lang="en-GB" sz="1000" dirty="0">
                <a:solidFill>
                  <a:srgbClr val="3D6464"/>
                </a:solidFill>
                <a:latin typeface="Quire Sans" panose="020B0502040400020003" pitchFamily="34" charset="0"/>
                <a:cs typeface="Quire Sans" panose="020B0502040400020003" pitchFamily="34" charset="0"/>
              </a:rPr>
              <a:t> TBC; 2</a:t>
            </a:r>
            <a:r>
              <a:rPr lang="en-GB" sz="1000" baseline="30000" dirty="0">
                <a:solidFill>
                  <a:srgbClr val="3D6464"/>
                </a:solidFill>
                <a:latin typeface="Quire Sans" panose="020B0502040400020003" pitchFamily="34" charset="0"/>
                <a:cs typeface="Quire Sans" panose="020B0502040400020003" pitchFamily="34" charset="0"/>
              </a:rPr>
              <a:t>nd</a:t>
            </a:r>
            <a:r>
              <a:rPr lang="en-GB" sz="1000" dirty="0">
                <a:solidFill>
                  <a:srgbClr val="3D6464"/>
                </a:solidFill>
                <a:latin typeface="Quire Sans" panose="020B0502040400020003" pitchFamily="34" charset="0"/>
                <a:cs typeface="Quire Sans" panose="020B0502040400020003" pitchFamily="34" charset="0"/>
              </a:rPr>
              <a:t> £19.11 per </a:t>
            </a:r>
            <a:r>
              <a:rPr lang="en-GB" sz="1000" dirty="0" err="1">
                <a:solidFill>
                  <a:srgbClr val="3D6464"/>
                </a:solidFill>
                <a:latin typeface="Quire Sans" panose="020B0502040400020003" pitchFamily="34" charset="0"/>
                <a:cs typeface="Quire Sans" panose="020B0502040400020003" pitchFamily="34" charset="0"/>
              </a:rPr>
              <a:t>sq</a:t>
            </a:r>
            <a:r>
              <a:rPr lang="en-GB" sz="1000">
                <a:solidFill>
                  <a:srgbClr val="3D6464"/>
                </a:solidFill>
                <a:latin typeface="Quire Sans" panose="020B0502040400020003" pitchFamily="34" charset="0"/>
                <a:cs typeface="Quire Sans" panose="020B0502040400020003" pitchFamily="34" charset="0"/>
              </a:rPr>
              <a:t> ft</a:t>
            </a:r>
            <a:endParaRPr lang="en-GB" sz="1000" dirty="0">
              <a:solidFill>
                <a:srgbClr val="3D6464"/>
              </a:solidFill>
              <a:latin typeface="Quire Sans" panose="020B0502040400020003" pitchFamily="34" charset="0"/>
              <a:cs typeface="Quire Sans" panose="020B0502040400020003" pitchFamily="34" charset="0"/>
            </a:endParaRPr>
          </a:p>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Service Charge - £16.94 per </a:t>
            </a:r>
            <a:r>
              <a:rPr lang="en-GB" sz="1000" dirty="0" err="1">
                <a:solidFill>
                  <a:srgbClr val="3D6464"/>
                </a:solidFill>
                <a:latin typeface="Quire Sans" panose="020B0502040400020003" pitchFamily="34" charset="0"/>
                <a:cs typeface="Quire Sans" panose="020B0502040400020003" pitchFamily="34" charset="0"/>
              </a:rPr>
              <a:t>sq</a:t>
            </a:r>
            <a:r>
              <a:rPr lang="en-GB" sz="1000" dirty="0">
                <a:solidFill>
                  <a:srgbClr val="3D6464"/>
                </a:solidFill>
                <a:latin typeface="Quire Sans" panose="020B0502040400020003" pitchFamily="34" charset="0"/>
                <a:cs typeface="Quire Sans" panose="020B0502040400020003" pitchFamily="34" charset="0"/>
              </a:rPr>
              <a:t> ft</a:t>
            </a:r>
          </a:p>
          <a:p>
            <a:pPr marL="38100">
              <a:lnSpc>
                <a:spcPct val="100000"/>
              </a:lnSpc>
              <a:spcBef>
                <a:spcPts val="95"/>
              </a:spcBef>
              <a:buClr>
                <a:schemeClr val="bg1"/>
              </a:buClr>
              <a:tabLst>
                <a:tab pos="1073150" algn="l"/>
              </a:tabLst>
            </a:pPr>
            <a:r>
              <a:rPr lang="en-GB" sz="1000" b="1" dirty="0">
                <a:solidFill>
                  <a:srgbClr val="3D6464"/>
                </a:solidFill>
                <a:latin typeface="Quire Sans" panose="020B0502040400020003" pitchFamily="34" charset="0"/>
                <a:cs typeface="Quire Sans" panose="020B0502040400020003" pitchFamily="34" charset="0"/>
              </a:rPr>
              <a:t>NO VAT</a:t>
            </a:r>
          </a:p>
          <a:p>
            <a:pPr marL="38100">
              <a:lnSpc>
                <a:spcPct val="100000"/>
              </a:lnSpc>
              <a:spcBef>
                <a:spcPts val="95"/>
              </a:spcBef>
              <a:buClr>
                <a:schemeClr val="bg1"/>
              </a:buClr>
              <a:tabLst>
                <a:tab pos="1073150" algn="l"/>
              </a:tabLst>
            </a:pPr>
            <a:r>
              <a:rPr lang="en-GB" sz="1000" dirty="0">
                <a:solidFill>
                  <a:srgbClr val="3D6464"/>
                </a:solidFill>
                <a:latin typeface="Quire Sans" panose="020B0502040400020003" pitchFamily="34" charset="0"/>
                <a:cs typeface="Quire Sans" panose="020B0502040400020003" pitchFamily="34" charset="0"/>
              </a:rPr>
              <a:t>EPC – C</a:t>
            </a:r>
          </a:p>
          <a:p>
            <a:pPr marL="38100">
              <a:lnSpc>
                <a:spcPct val="100000"/>
              </a:lnSpc>
              <a:spcBef>
                <a:spcPts val="95"/>
              </a:spcBef>
              <a:buClr>
                <a:schemeClr val="bg1"/>
              </a:buClr>
              <a:tabLst>
                <a:tab pos="1073150" algn="l"/>
              </a:tabLst>
            </a:pPr>
            <a:endParaRPr lang="en-GB" sz="1000" dirty="0">
              <a:solidFill>
                <a:srgbClr val="3D6464"/>
              </a:solidFill>
              <a:latin typeface="Quire Sans" panose="020B0502040400020003" pitchFamily="34" charset="0"/>
              <a:cs typeface="Quire Sans" panose="020B0502040400020003" pitchFamily="34" charset="0"/>
            </a:endParaRPr>
          </a:p>
        </p:txBody>
      </p:sp>
      <p:graphicFrame>
        <p:nvGraphicFramePr>
          <p:cNvPr id="20" name="object 10">
            <a:extLst>
              <a:ext uri="{FF2B5EF4-FFF2-40B4-BE49-F238E27FC236}">
                <a16:creationId xmlns:a16="http://schemas.microsoft.com/office/drawing/2014/main" id="{6770A19A-7AB8-4E80-8C3E-F73EC4F6CD51}"/>
              </a:ext>
            </a:extLst>
          </p:cNvPr>
          <p:cNvGraphicFramePr>
            <a:graphicFrameLocks noGrp="1"/>
          </p:cNvGraphicFramePr>
          <p:nvPr>
            <p:extLst>
              <p:ext uri="{D42A27DB-BD31-4B8C-83A1-F6EECF244321}">
                <p14:modId xmlns:p14="http://schemas.microsoft.com/office/powerpoint/2010/main" val="2100480262"/>
              </p:ext>
            </p:extLst>
          </p:nvPr>
        </p:nvGraphicFramePr>
        <p:xfrm>
          <a:off x="435163" y="4439331"/>
          <a:ext cx="3886200" cy="2027303"/>
        </p:xfrm>
        <a:graphic>
          <a:graphicData uri="http://schemas.openxmlformats.org/drawingml/2006/table">
            <a:tbl>
              <a:tblPr firstRow="1" bandRow="1">
                <a:tableStyleId>{2D5ABB26-0587-4C30-8999-92F81FD0307C}</a:tableStyleId>
              </a:tblPr>
              <a:tblGrid>
                <a:gridCol w="990601">
                  <a:extLst>
                    <a:ext uri="{9D8B030D-6E8A-4147-A177-3AD203B41FA5}">
                      <a16:colId xmlns:a16="http://schemas.microsoft.com/office/drawing/2014/main" val="20000"/>
                    </a:ext>
                  </a:extLst>
                </a:gridCol>
                <a:gridCol w="1004025">
                  <a:extLst>
                    <a:ext uri="{9D8B030D-6E8A-4147-A177-3AD203B41FA5}">
                      <a16:colId xmlns:a16="http://schemas.microsoft.com/office/drawing/2014/main" val="20001"/>
                    </a:ext>
                  </a:extLst>
                </a:gridCol>
                <a:gridCol w="977175">
                  <a:extLst>
                    <a:ext uri="{9D8B030D-6E8A-4147-A177-3AD203B41FA5}">
                      <a16:colId xmlns:a16="http://schemas.microsoft.com/office/drawing/2014/main" val="20002"/>
                    </a:ext>
                  </a:extLst>
                </a:gridCol>
                <a:gridCol w="914399">
                  <a:extLst>
                    <a:ext uri="{9D8B030D-6E8A-4147-A177-3AD203B41FA5}">
                      <a16:colId xmlns:a16="http://schemas.microsoft.com/office/drawing/2014/main" val="3209161388"/>
                    </a:ext>
                  </a:extLst>
                </a:gridCol>
              </a:tblGrid>
              <a:tr h="284656">
                <a:tc>
                  <a:txBody>
                    <a:bodyPr/>
                    <a:lstStyle/>
                    <a:p>
                      <a:pPr marL="91440">
                        <a:lnSpc>
                          <a:spcPct val="100000"/>
                        </a:lnSpc>
                        <a:spcBef>
                          <a:spcPts val="850"/>
                        </a:spcBef>
                      </a:pPr>
                      <a:r>
                        <a:rPr sz="1000" spc="-10" dirty="0">
                          <a:solidFill>
                            <a:srgbClr val="E4D8CE"/>
                          </a:solidFill>
                          <a:latin typeface="Calibri"/>
                          <a:cs typeface="Calibri"/>
                        </a:rPr>
                        <a:t>Floor</a:t>
                      </a:r>
                      <a:endParaRPr sz="1000" dirty="0">
                        <a:solidFill>
                          <a:srgbClr val="E4D8CE"/>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D6464"/>
                    </a:solidFill>
                  </a:tcPr>
                </a:tc>
                <a:tc>
                  <a:txBody>
                    <a:bodyPr/>
                    <a:lstStyle/>
                    <a:p>
                      <a:pPr marL="91440">
                        <a:lnSpc>
                          <a:spcPct val="100000"/>
                        </a:lnSpc>
                        <a:spcBef>
                          <a:spcPts val="850"/>
                        </a:spcBef>
                      </a:pPr>
                      <a:r>
                        <a:rPr sz="1000" dirty="0">
                          <a:solidFill>
                            <a:srgbClr val="E4D8CE"/>
                          </a:solidFill>
                          <a:latin typeface="Calibri"/>
                          <a:cs typeface="Calibri"/>
                        </a:rPr>
                        <a:t>Area</a:t>
                      </a:r>
                      <a:r>
                        <a:rPr sz="1000" spc="300" dirty="0">
                          <a:solidFill>
                            <a:srgbClr val="E4D8CE"/>
                          </a:solidFill>
                          <a:latin typeface="Calibri"/>
                          <a:cs typeface="Calibri"/>
                        </a:rPr>
                        <a:t> </a:t>
                      </a:r>
                      <a:r>
                        <a:rPr sz="1000" dirty="0">
                          <a:solidFill>
                            <a:srgbClr val="E4D8CE"/>
                          </a:solidFill>
                          <a:latin typeface="Calibri"/>
                          <a:cs typeface="Calibri"/>
                        </a:rPr>
                        <a:t>sq</a:t>
                      </a:r>
                      <a:r>
                        <a:rPr sz="1000" spc="55" dirty="0">
                          <a:solidFill>
                            <a:srgbClr val="E4D8CE"/>
                          </a:solidFill>
                          <a:latin typeface="Calibri"/>
                          <a:cs typeface="Calibri"/>
                        </a:rPr>
                        <a:t> </a:t>
                      </a:r>
                      <a:r>
                        <a:rPr sz="1000" spc="-25" dirty="0">
                          <a:solidFill>
                            <a:srgbClr val="E4D8CE"/>
                          </a:solidFill>
                          <a:latin typeface="Calibri"/>
                          <a:cs typeface="Calibri"/>
                        </a:rPr>
                        <a:t>ft</a:t>
                      </a:r>
                      <a:endParaRPr sz="1000" dirty="0">
                        <a:solidFill>
                          <a:srgbClr val="E4D8CE"/>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D6464"/>
                    </a:solidFill>
                  </a:tcPr>
                </a:tc>
                <a:tc>
                  <a:txBody>
                    <a:bodyPr/>
                    <a:lstStyle/>
                    <a:p>
                      <a:pPr marL="91440">
                        <a:lnSpc>
                          <a:spcPct val="100000"/>
                        </a:lnSpc>
                        <a:spcBef>
                          <a:spcPts val="850"/>
                        </a:spcBef>
                      </a:pPr>
                      <a:r>
                        <a:rPr sz="1000" dirty="0">
                          <a:solidFill>
                            <a:srgbClr val="E4D8CE"/>
                          </a:solidFill>
                          <a:latin typeface="Calibri"/>
                          <a:cs typeface="Calibri"/>
                        </a:rPr>
                        <a:t>Area</a:t>
                      </a:r>
                      <a:r>
                        <a:rPr sz="1000" spc="40" dirty="0">
                          <a:solidFill>
                            <a:srgbClr val="E4D8CE"/>
                          </a:solidFill>
                          <a:latin typeface="Calibri"/>
                          <a:cs typeface="Calibri"/>
                        </a:rPr>
                        <a:t> </a:t>
                      </a:r>
                      <a:r>
                        <a:rPr sz="1000" dirty="0">
                          <a:solidFill>
                            <a:srgbClr val="E4D8CE"/>
                          </a:solidFill>
                          <a:latin typeface="Calibri"/>
                          <a:cs typeface="Calibri"/>
                        </a:rPr>
                        <a:t>sq</a:t>
                      </a:r>
                      <a:r>
                        <a:rPr sz="1000" spc="65" dirty="0">
                          <a:solidFill>
                            <a:srgbClr val="E4D8CE"/>
                          </a:solidFill>
                          <a:latin typeface="Calibri"/>
                          <a:cs typeface="Calibri"/>
                        </a:rPr>
                        <a:t> </a:t>
                      </a:r>
                      <a:r>
                        <a:rPr sz="1000" spc="-50" dirty="0">
                          <a:solidFill>
                            <a:srgbClr val="E4D8CE"/>
                          </a:solidFill>
                          <a:latin typeface="Calibri"/>
                          <a:cs typeface="Calibri"/>
                        </a:rPr>
                        <a:t>m</a:t>
                      </a:r>
                      <a:endParaRPr sz="1000" dirty="0">
                        <a:solidFill>
                          <a:srgbClr val="E4D8CE"/>
                        </a:solidFill>
                        <a:latin typeface="Calibri"/>
                        <a:cs typeface="Calibri"/>
                      </a:endParaRP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3D6464"/>
                    </a:solidFill>
                  </a:tcPr>
                </a:tc>
                <a:tc>
                  <a:txBody>
                    <a:bodyPr/>
                    <a:lstStyle/>
                    <a:p>
                      <a:pPr marL="91440">
                        <a:lnSpc>
                          <a:spcPct val="100000"/>
                        </a:lnSpc>
                        <a:spcBef>
                          <a:spcPts val="850"/>
                        </a:spcBef>
                      </a:pPr>
                      <a:r>
                        <a:rPr lang="en-GB" sz="1000" dirty="0">
                          <a:solidFill>
                            <a:srgbClr val="E4D8CE"/>
                          </a:solidFill>
                          <a:latin typeface="Calibri"/>
                          <a:cs typeface="Calibri"/>
                        </a:rPr>
                        <a:t>Desks </a:t>
                      </a:r>
                      <a:endParaRPr sz="1000" dirty="0">
                        <a:solidFill>
                          <a:srgbClr val="E4D8CE"/>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3D6464"/>
                    </a:solidFill>
                  </a:tcPr>
                </a:tc>
                <a:extLst>
                  <a:ext uri="{0D108BD9-81ED-4DB2-BD59-A6C34878D82A}">
                    <a16:rowId xmlns:a16="http://schemas.microsoft.com/office/drawing/2014/main" val="10000"/>
                  </a:ext>
                </a:extLst>
              </a:tr>
              <a:tr h="1742647">
                <a:tc>
                  <a:txBody>
                    <a:bodyPr/>
                    <a:lstStyle/>
                    <a:p>
                      <a:pPr marL="91440">
                        <a:lnSpc>
                          <a:spcPct val="100000"/>
                        </a:lnSpc>
                        <a:spcBef>
                          <a:spcPts val="850"/>
                        </a:spcBef>
                      </a:pPr>
                      <a:r>
                        <a:rPr lang="en-GB" sz="1000" spc="-10" dirty="0">
                          <a:solidFill>
                            <a:srgbClr val="3D6464"/>
                          </a:solidFill>
                          <a:latin typeface="Calibri"/>
                          <a:cs typeface="Calibri"/>
                        </a:rPr>
                        <a:t>Fourth</a:t>
                      </a:r>
                    </a:p>
                    <a:p>
                      <a:pPr marL="91440">
                        <a:lnSpc>
                          <a:spcPct val="100000"/>
                        </a:lnSpc>
                        <a:spcBef>
                          <a:spcPts val="850"/>
                        </a:spcBef>
                      </a:pPr>
                      <a:r>
                        <a:rPr lang="en-GB" sz="1000" spc="-10" dirty="0">
                          <a:solidFill>
                            <a:srgbClr val="3D6464"/>
                          </a:solidFill>
                          <a:latin typeface="Calibri"/>
                          <a:cs typeface="Calibri"/>
                        </a:rPr>
                        <a:t>Second (north)</a:t>
                      </a:r>
                    </a:p>
                    <a:p>
                      <a:pPr marL="91440">
                        <a:lnSpc>
                          <a:spcPct val="100000"/>
                        </a:lnSpc>
                        <a:spcBef>
                          <a:spcPts val="850"/>
                        </a:spcBef>
                      </a:pPr>
                      <a:r>
                        <a:rPr lang="en-GB" sz="1000" spc="-10" dirty="0">
                          <a:solidFill>
                            <a:srgbClr val="3D6464"/>
                          </a:solidFill>
                          <a:latin typeface="Calibri"/>
                          <a:cs typeface="Calibri"/>
                        </a:rPr>
                        <a:t>Second (east)</a:t>
                      </a:r>
                    </a:p>
                    <a:p>
                      <a:pPr marL="91440">
                        <a:lnSpc>
                          <a:spcPct val="100000"/>
                        </a:lnSpc>
                        <a:spcBef>
                          <a:spcPts val="850"/>
                        </a:spcBef>
                      </a:pPr>
                      <a:r>
                        <a:rPr lang="en-GB" sz="1000" b="1" spc="-10" dirty="0">
                          <a:solidFill>
                            <a:srgbClr val="3D6464"/>
                          </a:solidFill>
                          <a:latin typeface="Calibri"/>
                          <a:cs typeface="Calibri"/>
                        </a:rPr>
                        <a:t>TOTAL</a:t>
                      </a:r>
                    </a:p>
                    <a:p>
                      <a:pPr marL="91440">
                        <a:lnSpc>
                          <a:spcPct val="100000"/>
                        </a:lnSpc>
                        <a:spcBef>
                          <a:spcPts val="850"/>
                        </a:spcBef>
                      </a:pPr>
                      <a:endParaRPr lang="en-GB" sz="1000" spc="-10" dirty="0">
                        <a:solidFill>
                          <a:srgbClr val="3D6464"/>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D8CE"/>
                    </a:solidFill>
                  </a:tcPr>
                </a:tc>
                <a:tc>
                  <a:txBody>
                    <a:bodyPr/>
                    <a:lstStyle/>
                    <a:p>
                      <a:pPr marL="91440">
                        <a:lnSpc>
                          <a:spcPct val="100000"/>
                        </a:lnSpc>
                        <a:spcBef>
                          <a:spcPts val="850"/>
                        </a:spcBef>
                      </a:pPr>
                      <a:r>
                        <a:rPr lang="en-GB" sz="1000" dirty="0">
                          <a:solidFill>
                            <a:srgbClr val="3D6464"/>
                          </a:solidFill>
                          <a:latin typeface="Calibri"/>
                          <a:cs typeface="Calibri"/>
                        </a:rPr>
                        <a:t>3,667</a:t>
                      </a:r>
                    </a:p>
                    <a:p>
                      <a:pPr marL="91440">
                        <a:lnSpc>
                          <a:spcPct val="100000"/>
                        </a:lnSpc>
                        <a:spcBef>
                          <a:spcPts val="850"/>
                        </a:spcBef>
                      </a:pPr>
                      <a:r>
                        <a:rPr lang="en-GB" sz="1000" dirty="0">
                          <a:solidFill>
                            <a:srgbClr val="3D6464"/>
                          </a:solidFill>
                          <a:latin typeface="Calibri"/>
                          <a:cs typeface="Calibri"/>
                        </a:rPr>
                        <a:t>2,230</a:t>
                      </a:r>
                    </a:p>
                    <a:p>
                      <a:pPr marL="91440">
                        <a:lnSpc>
                          <a:spcPct val="100000"/>
                        </a:lnSpc>
                        <a:spcBef>
                          <a:spcPts val="850"/>
                        </a:spcBef>
                      </a:pPr>
                      <a:r>
                        <a:rPr lang="en-GB" sz="1000" b="0" dirty="0">
                          <a:solidFill>
                            <a:srgbClr val="3D6464"/>
                          </a:solidFill>
                          <a:latin typeface="Calibri"/>
                          <a:cs typeface="Calibri"/>
                        </a:rPr>
                        <a:t>1,570</a:t>
                      </a:r>
                    </a:p>
                    <a:p>
                      <a:pPr marL="91440">
                        <a:lnSpc>
                          <a:spcPct val="100000"/>
                        </a:lnSpc>
                        <a:spcBef>
                          <a:spcPts val="850"/>
                        </a:spcBef>
                      </a:pPr>
                      <a:r>
                        <a:rPr lang="en-GB" sz="1000" b="1" dirty="0">
                          <a:solidFill>
                            <a:srgbClr val="3D6464"/>
                          </a:solidFill>
                          <a:latin typeface="Calibri"/>
                          <a:cs typeface="Calibri"/>
                        </a:rPr>
                        <a:t>7,467</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D8CE"/>
                    </a:solidFill>
                  </a:tcPr>
                </a:tc>
                <a:tc>
                  <a:txBody>
                    <a:bodyPr/>
                    <a:lstStyle/>
                    <a:p>
                      <a:pPr marL="91440">
                        <a:lnSpc>
                          <a:spcPct val="100000"/>
                        </a:lnSpc>
                        <a:spcBef>
                          <a:spcPts val="850"/>
                        </a:spcBef>
                      </a:pPr>
                      <a:r>
                        <a:rPr lang="en-GB" sz="1000" dirty="0">
                          <a:solidFill>
                            <a:srgbClr val="3D6464"/>
                          </a:solidFill>
                          <a:latin typeface="Calibri"/>
                          <a:cs typeface="Calibri"/>
                        </a:rPr>
                        <a:t>341</a:t>
                      </a:r>
                    </a:p>
                    <a:p>
                      <a:pPr marL="91440">
                        <a:lnSpc>
                          <a:spcPct val="100000"/>
                        </a:lnSpc>
                        <a:spcBef>
                          <a:spcPts val="850"/>
                        </a:spcBef>
                      </a:pPr>
                      <a:r>
                        <a:rPr lang="en-GB" sz="1000" dirty="0">
                          <a:solidFill>
                            <a:srgbClr val="3D6464"/>
                          </a:solidFill>
                          <a:latin typeface="Calibri"/>
                          <a:cs typeface="Calibri"/>
                        </a:rPr>
                        <a:t>207</a:t>
                      </a:r>
                    </a:p>
                    <a:p>
                      <a:pPr marL="91440">
                        <a:lnSpc>
                          <a:spcPct val="100000"/>
                        </a:lnSpc>
                        <a:spcBef>
                          <a:spcPts val="850"/>
                        </a:spcBef>
                      </a:pPr>
                      <a:r>
                        <a:rPr lang="en-GB" sz="1000" b="0" dirty="0">
                          <a:solidFill>
                            <a:srgbClr val="3D6464"/>
                          </a:solidFill>
                          <a:latin typeface="Calibri"/>
                          <a:cs typeface="Calibri"/>
                        </a:rPr>
                        <a:t>146</a:t>
                      </a:r>
                    </a:p>
                    <a:p>
                      <a:pPr marL="91440">
                        <a:lnSpc>
                          <a:spcPct val="100000"/>
                        </a:lnSpc>
                        <a:spcBef>
                          <a:spcPts val="850"/>
                        </a:spcBef>
                      </a:pPr>
                      <a:r>
                        <a:rPr lang="en-GB" sz="1000" b="1" dirty="0">
                          <a:solidFill>
                            <a:srgbClr val="3D6464"/>
                          </a:solidFill>
                          <a:latin typeface="Calibri"/>
                          <a:cs typeface="Calibri"/>
                        </a:rPr>
                        <a:t>694</a:t>
                      </a: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4D8CE"/>
                    </a:solidFill>
                  </a:tcPr>
                </a:tc>
                <a:tc>
                  <a:txBody>
                    <a:bodyPr/>
                    <a:lstStyle/>
                    <a:p>
                      <a:pPr marL="91440">
                        <a:lnSpc>
                          <a:spcPct val="100000"/>
                        </a:lnSpc>
                        <a:spcBef>
                          <a:spcPts val="850"/>
                        </a:spcBef>
                      </a:pPr>
                      <a:r>
                        <a:rPr lang="en-GB" sz="1000" dirty="0">
                          <a:solidFill>
                            <a:srgbClr val="3D6464"/>
                          </a:solidFill>
                          <a:latin typeface="Calibri"/>
                          <a:cs typeface="Calibri"/>
                        </a:rPr>
                        <a:t>50</a:t>
                      </a:r>
                    </a:p>
                    <a:p>
                      <a:pPr marL="91440">
                        <a:lnSpc>
                          <a:spcPct val="100000"/>
                        </a:lnSpc>
                        <a:spcBef>
                          <a:spcPts val="850"/>
                        </a:spcBef>
                      </a:pPr>
                      <a:r>
                        <a:rPr lang="en-GB" sz="1000" dirty="0">
                          <a:solidFill>
                            <a:srgbClr val="3D6464"/>
                          </a:solidFill>
                          <a:latin typeface="Calibri"/>
                          <a:cs typeface="Calibri"/>
                        </a:rPr>
                        <a:t>34</a:t>
                      </a:r>
                    </a:p>
                    <a:p>
                      <a:pPr marL="91440">
                        <a:lnSpc>
                          <a:spcPct val="100000"/>
                        </a:lnSpc>
                        <a:spcBef>
                          <a:spcPts val="850"/>
                        </a:spcBef>
                      </a:pPr>
                      <a:r>
                        <a:rPr lang="en-GB" sz="1000" dirty="0">
                          <a:solidFill>
                            <a:srgbClr val="3D6464"/>
                          </a:solidFill>
                          <a:latin typeface="Calibri"/>
                          <a:cs typeface="Calibri"/>
                        </a:rPr>
                        <a:t>20</a:t>
                      </a:r>
                    </a:p>
                    <a:p>
                      <a:pPr marL="91440">
                        <a:lnSpc>
                          <a:spcPct val="100000"/>
                        </a:lnSpc>
                        <a:spcBef>
                          <a:spcPts val="850"/>
                        </a:spcBef>
                      </a:pPr>
                      <a:endParaRPr lang="en-GB" sz="1000" dirty="0">
                        <a:solidFill>
                          <a:srgbClr val="3D6464"/>
                        </a:solidFill>
                        <a:latin typeface="Calibri"/>
                        <a:cs typeface="Calibri"/>
                      </a:endParaRPr>
                    </a:p>
                  </a:txBody>
                  <a:tcPr marL="0" marR="0" marT="10795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4D8CE"/>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A0AAF723-AC98-44E2-86DD-E71E6F9F3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5443" y="1959582"/>
            <a:ext cx="2278024" cy="1708518"/>
          </a:xfrm>
          <a:prstGeom prst="rect">
            <a:avLst/>
          </a:prstGeom>
        </p:spPr>
      </p:pic>
      <p:pic>
        <p:nvPicPr>
          <p:cNvPr id="10" name="Picture 9">
            <a:extLst>
              <a:ext uri="{FF2B5EF4-FFF2-40B4-BE49-F238E27FC236}">
                <a16:creationId xmlns:a16="http://schemas.microsoft.com/office/drawing/2014/main" id="{DA942610-7D2C-46CF-A3F6-B6BA6487F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3322" y="1958446"/>
            <a:ext cx="2279539" cy="1709654"/>
          </a:xfrm>
          <a:prstGeom prst="rect">
            <a:avLst/>
          </a:prstGeom>
        </p:spPr>
      </p:pic>
      <p:pic>
        <p:nvPicPr>
          <p:cNvPr id="21" name="Picture 20">
            <a:extLst>
              <a:ext uri="{FF2B5EF4-FFF2-40B4-BE49-F238E27FC236}">
                <a16:creationId xmlns:a16="http://schemas.microsoft.com/office/drawing/2014/main" id="{A110D232-652D-4F6E-BB65-AB430DA16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443" y="193706"/>
            <a:ext cx="2278024" cy="1708518"/>
          </a:xfrm>
          <a:prstGeom prst="rect">
            <a:avLst/>
          </a:prstGeom>
        </p:spPr>
      </p:pic>
      <p:pic>
        <p:nvPicPr>
          <p:cNvPr id="23" name="Picture 22">
            <a:extLst>
              <a:ext uri="{FF2B5EF4-FFF2-40B4-BE49-F238E27FC236}">
                <a16:creationId xmlns:a16="http://schemas.microsoft.com/office/drawing/2014/main" id="{9AEB14A5-FF6A-4536-B403-67F7D12B19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0905" y="177037"/>
            <a:ext cx="2278024" cy="1708518"/>
          </a:xfrm>
          <a:prstGeom prst="rect">
            <a:avLst/>
          </a:prstGeom>
        </p:spPr>
      </p:pic>
      <p:pic>
        <p:nvPicPr>
          <p:cNvPr id="11" name="Picture 10">
            <a:extLst>
              <a:ext uri="{FF2B5EF4-FFF2-40B4-BE49-F238E27FC236}">
                <a16:creationId xmlns:a16="http://schemas.microsoft.com/office/drawing/2014/main" id="{3E034DC1-79CC-4DD4-81A7-583818BED9A9}"/>
              </a:ext>
            </a:extLst>
          </p:cNvPr>
          <p:cNvPicPr>
            <a:picLocks noChangeAspect="1"/>
          </p:cNvPicPr>
          <p:nvPr/>
        </p:nvPicPr>
        <p:blipFill>
          <a:blip r:embed="rId7"/>
          <a:stretch>
            <a:fillRect/>
          </a:stretch>
        </p:blipFill>
        <p:spPr>
          <a:xfrm>
            <a:off x="5810904" y="3725457"/>
            <a:ext cx="3886200" cy="1792587"/>
          </a:xfrm>
          <a:prstGeom prst="rect">
            <a:avLst/>
          </a:prstGeom>
        </p:spPr>
      </p:pic>
      <p:pic>
        <p:nvPicPr>
          <p:cNvPr id="18" name="Picture 17">
            <a:extLst>
              <a:ext uri="{FF2B5EF4-FFF2-40B4-BE49-F238E27FC236}">
                <a16:creationId xmlns:a16="http://schemas.microsoft.com/office/drawing/2014/main" id="{BE4B914E-ED32-4F1A-AD8F-82A1CD51189B}"/>
              </a:ext>
            </a:extLst>
          </p:cNvPr>
          <p:cNvPicPr>
            <a:picLocks noChangeAspect="1"/>
          </p:cNvPicPr>
          <p:nvPr/>
        </p:nvPicPr>
        <p:blipFill>
          <a:blip r:embed="rId8"/>
          <a:stretch>
            <a:fillRect/>
          </a:stretch>
        </p:blipFill>
        <p:spPr>
          <a:xfrm>
            <a:off x="5810904" y="5611737"/>
            <a:ext cx="3886200" cy="1802397"/>
          </a:xfrm>
          <a:prstGeom prst="rect">
            <a:avLst/>
          </a:prstGeom>
        </p:spPr>
      </p:pic>
    </p:spTree>
    <p:extLst>
      <p:ext uri="{BB962C8B-B14F-4D97-AF65-F5344CB8AC3E}">
        <p14:creationId xmlns:p14="http://schemas.microsoft.com/office/powerpoint/2010/main" val="222173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2E5AE-4A50-8E94-821A-1E964C008D8C}"/>
              </a:ext>
            </a:extLst>
          </p:cNvPr>
          <p:cNvPicPr>
            <a:picLocks noChangeAspect="1"/>
          </p:cNvPicPr>
          <p:nvPr/>
        </p:nvPicPr>
        <p:blipFill>
          <a:blip r:embed="rId3"/>
          <a:stretch>
            <a:fillRect/>
          </a:stretch>
        </p:blipFill>
        <p:spPr>
          <a:xfrm>
            <a:off x="0" y="0"/>
            <a:ext cx="10693400" cy="7569200"/>
          </a:xfrm>
          <a:prstGeom prst="rect">
            <a:avLst/>
          </a:prstGeom>
        </p:spPr>
      </p:pic>
      <p:sp>
        <p:nvSpPr>
          <p:cNvPr id="2" name="object 4">
            <a:extLst>
              <a:ext uri="{FF2B5EF4-FFF2-40B4-BE49-F238E27FC236}">
                <a16:creationId xmlns:a16="http://schemas.microsoft.com/office/drawing/2014/main" id="{9E4EF299-A390-E5C0-3F1C-A52E9E3C8CC0}"/>
              </a:ext>
            </a:extLst>
          </p:cNvPr>
          <p:cNvSpPr txBox="1"/>
          <p:nvPr/>
        </p:nvSpPr>
        <p:spPr>
          <a:xfrm>
            <a:off x="327596" y="1346200"/>
            <a:ext cx="9362504" cy="1552348"/>
          </a:xfrm>
          <a:prstGeom prst="rect">
            <a:avLst/>
          </a:prstGeom>
        </p:spPr>
        <p:txBody>
          <a:bodyPr vert="horz" wrap="square" lIns="0" tIns="13335" rIns="0" bIns="0" rtlCol="0">
            <a:spAutoFit/>
          </a:bodyPr>
          <a:lstStyle/>
          <a:p>
            <a:pPr marL="7239" defTabSz="260604">
              <a:spcBef>
                <a:spcPts val="60"/>
              </a:spcBef>
            </a:pPr>
            <a:r>
              <a:rPr lang="en-GB" sz="10000" b="1" dirty="0">
                <a:solidFill>
                  <a:srgbClr val="E4D8CE"/>
                </a:solidFill>
                <a:latin typeface="Gisha" panose="020B0502040204020203" pitchFamily="34" charset="-79"/>
                <a:ea typeface="Source Sans Pro Black" panose="020B0803030403020204" pitchFamily="34" charset="0"/>
                <a:cs typeface="Gisha" panose="020B0502040204020203" pitchFamily="34" charset="-79"/>
              </a:rPr>
              <a:t>CONTACT US</a:t>
            </a:r>
            <a:endParaRPr lang="en-GB" sz="10000" dirty="0">
              <a:solidFill>
                <a:srgbClr val="E4D8CE"/>
              </a:solidFill>
              <a:latin typeface="Gisha" panose="020B0502040204020203" pitchFamily="34" charset="-79"/>
              <a:ea typeface="Source Sans Pro Black" panose="020B0803030403020204" pitchFamily="34" charset="0"/>
              <a:cs typeface="Gisha" panose="020B0502040204020203" pitchFamily="34" charset="-79"/>
            </a:endParaRPr>
          </a:p>
        </p:txBody>
      </p:sp>
      <p:sp>
        <p:nvSpPr>
          <p:cNvPr id="3" name="object 3">
            <a:extLst>
              <a:ext uri="{FF2B5EF4-FFF2-40B4-BE49-F238E27FC236}">
                <a16:creationId xmlns:a16="http://schemas.microsoft.com/office/drawing/2014/main" id="{DE8A2E45-5381-6EF2-4530-0421AF03EB76}"/>
              </a:ext>
            </a:extLst>
          </p:cNvPr>
          <p:cNvSpPr txBox="1"/>
          <p:nvPr/>
        </p:nvSpPr>
        <p:spPr>
          <a:xfrm>
            <a:off x="327596" y="6568884"/>
            <a:ext cx="9972104" cy="873316"/>
          </a:xfrm>
          <a:prstGeom prst="rect">
            <a:avLst/>
          </a:prstGeom>
        </p:spPr>
        <p:txBody>
          <a:bodyPr vert="horz" wrap="square" lIns="0" tIns="11430" rIns="0" bIns="0" rtlCol="0">
            <a:spAutoFit/>
          </a:bodyPr>
          <a:lstStyle/>
          <a:p>
            <a:pPr marL="12700" marR="5080" algn="just"/>
            <a:r>
              <a:rPr lang="en-GB" sz="800" dirty="0">
                <a:solidFill>
                  <a:srgbClr val="E4D8CE"/>
                </a:solidFill>
                <a:latin typeface="Calibri"/>
                <a:cs typeface="Calibri"/>
              </a:rPr>
              <a:t>Misrepresentation</a:t>
            </a:r>
            <a:r>
              <a:rPr lang="en-GB" sz="800" spc="295" dirty="0">
                <a:solidFill>
                  <a:srgbClr val="E4D8CE"/>
                </a:solidFill>
                <a:latin typeface="Calibri"/>
                <a:cs typeface="Calibri"/>
              </a:rPr>
              <a:t> </a:t>
            </a:r>
            <a:r>
              <a:rPr lang="en-GB" sz="800" dirty="0">
                <a:solidFill>
                  <a:srgbClr val="E4D8CE"/>
                </a:solidFill>
                <a:latin typeface="Calibri"/>
                <a:cs typeface="Calibri"/>
              </a:rPr>
              <a:t>Act:</a:t>
            </a:r>
            <a:r>
              <a:rPr lang="en-GB" sz="800" spc="280" dirty="0">
                <a:solidFill>
                  <a:srgbClr val="E4D8CE"/>
                </a:solidFill>
                <a:latin typeface="Calibri"/>
                <a:cs typeface="Calibri"/>
              </a:rPr>
              <a:t> </a:t>
            </a:r>
            <a:r>
              <a:rPr lang="en-GB" sz="800" dirty="0">
                <a:solidFill>
                  <a:srgbClr val="E4D8CE"/>
                </a:solidFill>
                <a:latin typeface="Calibri"/>
                <a:cs typeface="Calibri"/>
              </a:rPr>
              <a:t>1.</a:t>
            </a:r>
            <a:r>
              <a:rPr lang="en-GB" sz="800" spc="280" dirty="0">
                <a:solidFill>
                  <a:srgbClr val="E4D8CE"/>
                </a:solidFill>
                <a:latin typeface="Calibri"/>
                <a:cs typeface="Calibri"/>
              </a:rPr>
              <a:t> </a:t>
            </a:r>
            <a:r>
              <a:rPr lang="en-GB" sz="800" dirty="0">
                <a:solidFill>
                  <a:srgbClr val="E4D8CE"/>
                </a:solidFill>
                <a:latin typeface="Calibri"/>
                <a:cs typeface="Calibri"/>
              </a:rPr>
              <a:t>Kinney Green LLP on</a:t>
            </a:r>
            <a:r>
              <a:rPr lang="en-GB" sz="800" spc="265" dirty="0">
                <a:solidFill>
                  <a:srgbClr val="E4D8CE"/>
                </a:solidFill>
                <a:latin typeface="Calibri"/>
                <a:cs typeface="Calibri"/>
              </a:rPr>
              <a:t> </a:t>
            </a:r>
            <a:r>
              <a:rPr lang="en-GB" sz="800" dirty="0">
                <a:solidFill>
                  <a:srgbClr val="E4D8CE"/>
                </a:solidFill>
                <a:latin typeface="Calibri"/>
                <a:cs typeface="Calibri"/>
              </a:rPr>
              <a:t>its</a:t>
            </a:r>
            <a:r>
              <a:rPr lang="en-GB" sz="800" spc="280" dirty="0">
                <a:solidFill>
                  <a:srgbClr val="E4D8CE"/>
                </a:solidFill>
                <a:latin typeface="Calibri"/>
                <a:cs typeface="Calibri"/>
              </a:rPr>
              <a:t> </a:t>
            </a:r>
            <a:r>
              <a:rPr lang="en-GB" sz="800" dirty="0">
                <a:solidFill>
                  <a:srgbClr val="E4D8CE"/>
                </a:solidFill>
                <a:latin typeface="Calibri"/>
                <a:cs typeface="Calibri"/>
              </a:rPr>
              <a:t>own</a:t>
            </a:r>
            <a:r>
              <a:rPr lang="en-GB" sz="800" spc="265" dirty="0">
                <a:solidFill>
                  <a:srgbClr val="E4D8CE"/>
                </a:solidFill>
                <a:latin typeface="Calibri"/>
                <a:cs typeface="Calibri"/>
              </a:rPr>
              <a:t> </a:t>
            </a:r>
            <a:r>
              <a:rPr lang="en-GB" sz="800" dirty="0">
                <a:solidFill>
                  <a:srgbClr val="E4D8CE"/>
                </a:solidFill>
                <a:latin typeface="Calibri"/>
                <a:cs typeface="Calibri"/>
              </a:rPr>
              <a:t>behalf</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on</a:t>
            </a:r>
            <a:r>
              <a:rPr lang="en-GB" sz="800" spc="265" dirty="0">
                <a:solidFill>
                  <a:srgbClr val="E4D8CE"/>
                </a:solidFill>
                <a:latin typeface="Calibri"/>
                <a:cs typeface="Calibri"/>
              </a:rPr>
              <a:t> </a:t>
            </a:r>
            <a:r>
              <a:rPr lang="en-GB" sz="800" dirty="0">
                <a:solidFill>
                  <a:srgbClr val="E4D8CE"/>
                </a:solidFill>
                <a:latin typeface="Calibri"/>
                <a:cs typeface="Calibri"/>
              </a:rPr>
              <a:t>behalf</a:t>
            </a:r>
            <a:r>
              <a:rPr lang="en-GB" sz="800" spc="280" dirty="0">
                <a:solidFill>
                  <a:srgbClr val="E4D8CE"/>
                </a:solidFill>
                <a:latin typeface="Calibri"/>
                <a:cs typeface="Calibri"/>
              </a:rPr>
              <a:t> </a:t>
            </a:r>
            <a:r>
              <a:rPr lang="en-GB" sz="800" dirty="0">
                <a:solidFill>
                  <a:srgbClr val="E4D8CE"/>
                </a:solidFill>
                <a:latin typeface="Calibri"/>
                <a:cs typeface="Calibri"/>
              </a:rPr>
              <a:t>of</a:t>
            </a:r>
            <a:r>
              <a:rPr lang="en-GB" sz="800" spc="295" dirty="0">
                <a:solidFill>
                  <a:srgbClr val="E4D8CE"/>
                </a:solidFill>
                <a:latin typeface="Calibri"/>
                <a:cs typeface="Calibri"/>
              </a:rPr>
              <a:t> </a:t>
            </a:r>
            <a:r>
              <a:rPr lang="en-GB" sz="800" dirty="0">
                <a:solidFill>
                  <a:srgbClr val="E4D8CE"/>
                </a:solidFill>
                <a:latin typeface="Calibri"/>
                <a:cs typeface="Calibri"/>
              </a:rPr>
              <a:t>the</a:t>
            </a:r>
            <a:r>
              <a:rPr lang="en-GB" sz="800" spc="280" dirty="0">
                <a:solidFill>
                  <a:srgbClr val="E4D8CE"/>
                </a:solidFill>
                <a:latin typeface="Calibri"/>
                <a:cs typeface="Calibri"/>
              </a:rPr>
              <a:t> </a:t>
            </a:r>
            <a:r>
              <a:rPr lang="en-GB" sz="800" dirty="0">
                <a:solidFill>
                  <a:srgbClr val="E4D8CE"/>
                </a:solidFill>
                <a:latin typeface="Calibri"/>
                <a:cs typeface="Calibri"/>
              </a:rPr>
              <a:t>vendor/lessor</a:t>
            </a:r>
            <a:r>
              <a:rPr lang="en-GB" sz="800" spc="295" dirty="0">
                <a:solidFill>
                  <a:srgbClr val="E4D8CE"/>
                </a:solidFill>
                <a:latin typeface="Calibri"/>
                <a:cs typeface="Calibri"/>
              </a:rPr>
              <a:t> </a:t>
            </a:r>
            <a:r>
              <a:rPr lang="en-GB" sz="800" dirty="0">
                <a:solidFill>
                  <a:srgbClr val="E4D8CE"/>
                </a:solidFill>
                <a:latin typeface="Calibri"/>
                <a:cs typeface="Calibri"/>
              </a:rPr>
              <a:t>of</a:t>
            </a:r>
            <a:r>
              <a:rPr lang="en-GB" sz="800" spc="285" dirty="0">
                <a:solidFill>
                  <a:srgbClr val="E4D8CE"/>
                </a:solidFill>
                <a:latin typeface="Calibri"/>
                <a:cs typeface="Calibri"/>
              </a:rPr>
              <a:t> </a:t>
            </a:r>
            <a:r>
              <a:rPr lang="en-GB" sz="800" dirty="0">
                <a:solidFill>
                  <a:srgbClr val="E4D8CE"/>
                </a:solidFill>
                <a:latin typeface="Calibri"/>
                <a:cs typeface="Calibri"/>
              </a:rPr>
              <a:t>this</a:t>
            </a:r>
            <a:r>
              <a:rPr lang="en-GB" sz="800" spc="295" dirty="0">
                <a:solidFill>
                  <a:srgbClr val="E4D8CE"/>
                </a:solidFill>
                <a:latin typeface="Calibri"/>
                <a:cs typeface="Calibri"/>
              </a:rPr>
              <a:t> </a:t>
            </a:r>
            <a:r>
              <a:rPr lang="en-GB" sz="800" dirty="0">
                <a:solidFill>
                  <a:srgbClr val="E4D8CE"/>
                </a:solidFill>
                <a:latin typeface="Calibri"/>
                <a:cs typeface="Calibri"/>
              </a:rPr>
              <a:t>property</a:t>
            </a:r>
            <a:r>
              <a:rPr lang="en-GB" sz="800" spc="295" dirty="0">
                <a:solidFill>
                  <a:srgbClr val="E4D8CE"/>
                </a:solidFill>
                <a:latin typeface="Calibri"/>
                <a:cs typeface="Calibri"/>
              </a:rPr>
              <a:t> </a:t>
            </a:r>
            <a:r>
              <a:rPr lang="en-GB" sz="800" dirty="0">
                <a:solidFill>
                  <a:srgbClr val="E4D8CE"/>
                </a:solidFill>
                <a:latin typeface="Calibri"/>
                <a:cs typeface="Calibri"/>
              </a:rPr>
              <a:t>whose</a:t>
            </a:r>
            <a:r>
              <a:rPr lang="en-GB" sz="800" spc="280" dirty="0">
                <a:solidFill>
                  <a:srgbClr val="E4D8CE"/>
                </a:solidFill>
                <a:latin typeface="Calibri"/>
                <a:cs typeface="Calibri"/>
              </a:rPr>
              <a:t> </a:t>
            </a:r>
            <a:r>
              <a:rPr lang="en-GB" sz="800" dirty="0">
                <a:solidFill>
                  <a:srgbClr val="E4D8CE"/>
                </a:solidFill>
                <a:latin typeface="Calibri"/>
                <a:cs typeface="Calibri"/>
              </a:rPr>
              <a:t>agent Kinney Green LLP is,</a:t>
            </a:r>
            <a:r>
              <a:rPr lang="en-GB" sz="800" spc="280" dirty="0">
                <a:solidFill>
                  <a:srgbClr val="E4D8CE"/>
                </a:solidFill>
                <a:latin typeface="Calibri"/>
                <a:cs typeface="Calibri"/>
              </a:rPr>
              <a:t> </a:t>
            </a:r>
            <a:r>
              <a:rPr lang="en-GB" sz="800" dirty="0">
                <a:solidFill>
                  <a:srgbClr val="E4D8CE"/>
                </a:solidFill>
                <a:latin typeface="Calibri"/>
                <a:cs typeface="Calibri"/>
              </a:rPr>
              <a:t>gives</a:t>
            </a:r>
            <a:r>
              <a:rPr lang="en-GB" sz="800" spc="280" dirty="0">
                <a:solidFill>
                  <a:srgbClr val="E4D8CE"/>
                </a:solidFill>
                <a:latin typeface="Calibri"/>
                <a:cs typeface="Calibri"/>
              </a:rPr>
              <a:t> </a:t>
            </a:r>
            <a:r>
              <a:rPr lang="en-GB" sz="800" dirty="0">
                <a:solidFill>
                  <a:srgbClr val="E4D8CE"/>
                </a:solidFill>
                <a:latin typeface="Calibri"/>
                <a:cs typeface="Calibri"/>
              </a:rPr>
              <a:t>notice</a:t>
            </a:r>
            <a:r>
              <a:rPr lang="en-GB" sz="800" spc="280" dirty="0">
                <a:solidFill>
                  <a:srgbClr val="E4D8CE"/>
                </a:solidFill>
                <a:latin typeface="Calibri"/>
                <a:cs typeface="Calibri"/>
              </a:rPr>
              <a:t> </a:t>
            </a:r>
            <a:r>
              <a:rPr lang="en-GB" sz="800" dirty="0">
                <a:solidFill>
                  <a:srgbClr val="E4D8CE"/>
                </a:solidFill>
                <a:latin typeface="Calibri"/>
                <a:cs typeface="Calibri"/>
              </a:rPr>
              <a:t>that:</a:t>
            </a:r>
            <a:r>
              <a:rPr lang="en-GB" sz="800" spc="280" dirty="0">
                <a:solidFill>
                  <a:srgbClr val="E4D8CE"/>
                </a:solidFill>
                <a:latin typeface="Calibri"/>
                <a:cs typeface="Calibri"/>
              </a:rPr>
              <a:t> </a:t>
            </a:r>
            <a:r>
              <a:rPr lang="en-GB" sz="800" dirty="0">
                <a:solidFill>
                  <a:srgbClr val="E4D8CE"/>
                </a:solidFill>
                <a:latin typeface="Calibri"/>
                <a:cs typeface="Calibri"/>
              </a:rPr>
              <a:t>(a)</a:t>
            </a:r>
            <a:r>
              <a:rPr lang="en-GB" sz="800" spc="285" dirty="0">
                <a:solidFill>
                  <a:srgbClr val="E4D8CE"/>
                </a:solidFill>
                <a:latin typeface="Calibri"/>
                <a:cs typeface="Calibri"/>
              </a:rPr>
              <a:t> </a:t>
            </a:r>
            <a:r>
              <a:rPr lang="en-GB" sz="800" dirty="0">
                <a:solidFill>
                  <a:srgbClr val="E4D8CE"/>
                </a:solidFill>
                <a:latin typeface="Calibri"/>
                <a:cs typeface="Calibri"/>
              </a:rPr>
              <a:t>these</a:t>
            </a:r>
            <a:r>
              <a:rPr lang="en-GB" sz="800" spc="280" dirty="0">
                <a:solidFill>
                  <a:srgbClr val="E4D8CE"/>
                </a:solidFill>
                <a:latin typeface="Calibri"/>
                <a:cs typeface="Calibri"/>
              </a:rPr>
              <a:t> </a:t>
            </a:r>
            <a:r>
              <a:rPr lang="en-GB" sz="800" dirty="0">
                <a:solidFill>
                  <a:srgbClr val="E4D8CE"/>
                </a:solidFill>
                <a:latin typeface="Calibri"/>
                <a:cs typeface="Calibri"/>
              </a:rPr>
              <a:t>particulars</a:t>
            </a:r>
            <a:r>
              <a:rPr lang="en-GB" sz="800" spc="285" dirty="0">
                <a:solidFill>
                  <a:srgbClr val="E4D8CE"/>
                </a:solidFill>
                <a:latin typeface="Calibri"/>
                <a:cs typeface="Calibri"/>
              </a:rPr>
              <a:t> </a:t>
            </a:r>
            <a:r>
              <a:rPr lang="en-GB" sz="800" dirty="0">
                <a:solidFill>
                  <a:srgbClr val="E4D8CE"/>
                </a:solidFill>
                <a:latin typeface="Calibri"/>
                <a:cs typeface="Calibri"/>
              </a:rPr>
              <a:t>do</a:t>
            </a:r>
            <a:r>
              <a:rPr lang="en-GB" sz="800" spc="295" dirty="0">
                <a:solidFill>
                  <a:srgbClr val="E4D8CE"/>
                </a:solidFill>
                <a:latin typeface="Calibri"/>
                <a:cs typeface="Calibri"/>
              </a:rPr>
              <a:t> </a:t>
            </a:r>
            <a:r>
              <a:rPr lang="en-GB" sz="800" dirty="0">
                <a:solidFill>
                  <a:srgbClr val="E4D8CE"/>
                </a:solidFill>
                <a:latin typeface="Calibri"/>
                <a:cs typeface="Calibri"/>
              </a:rPr>
              <a:t>not</a:t>
            </a:r>
            <a:r>
              <a:rPr lang="en-GB" sz="800" spc="290" dirty="0">
                <a:solidFill>
                  <a:srgbClr val="E4D8CE"/>
                </a:solidFill>
                <a:latin typeface="Calibri"/>
                <a:cs typeface="Calibri"/>
              </a:rPr>
              <a:t> </a:t>
            </a:r>
            <a:r>
              <a:rPr lang="en-GB" sz="800" dirty="0">
                <a:solidFill>
                  <a:srgbClr val="E4D8CE"/>
                </a:solidFill>
                <a:latin typeface="Calibri"/>
                <a:cs typeface="Calibri"/>
              </a:rPr>
              <a:t>constitute</a:t>
            </a:r>
            <a:r>
              <a:rPr lang="en-GB" sz="800" spc="305" dirty="0">
                <a:solidFill>
                  <a:srgbClr val="E4D8CE"/>
                </a:solidFill>
                <a:latin typeface="Calibri"/>
                <a:cs typeface="Calibri"/>
              </a:rPr>
              <a:t> </a:t>
            </a:r>
            <a:r>
              <a:rPr lang="en-GB" sz="800" dirty="0">
                <a:solidFill>
                  <a:srgbClr val="E4D8CE"/>
                </a:solidFill>
                <a:latin typeface="Calibri"/>
                <a:cs typeface="Calibri"/>
              </a:rPr>
              <a:t>in</a:t>
            </a:r>
            <a:r>
              <a:rPr lang="en-GB" sz="800" spc="280" dirty="0">
                <a:solidFill>
                  <a:srgbClr val="E4D8CE"/>
                </a:solidFill>
                <a:latin typeface="Calibri"/>
                <a:cs typeface="Calibri"/>
              </a:rPr>
              <a:t> </a:t>
            </a:r>
            <a:r>
              <a:rPr lang="en-GB" sz="800" dirty="0">
                <a:solidFill>
                  <a:srgbClr val="E4D8CE"/>
                </a:solidFill>
                <a:latin typeface="Calibri"/>
                <a:cs typeface="Calibri"/>
              </a:rPr>
              <a:t>whole</a:t>
            </a:r>
            <a:r>
              <a:rPr lang="en-GB" sz="800" spc="295" dirty="0">
                <a:solidFill>
                  <a:srgbClr val="E4D8CE"/>
                </a:solidFill>
                <a:latin typeface="Calibri"/>
                <a:cs typeface="Calibri"/>
              </a:rPr>
              <a:t> </a:t>
            </a:r>
            <a:r>
              <a:rPr lang="en-GB" sz="800" dirty="0">
                <a:solidFill>
                  <a:srgbClr val="E4D8CE"/>
                </a:solidFill>
                <a:latin typeface="Calibri"/>
                <a:cs typeface="Calibri"/>
              </a:rPr>
              <a:t>or</a:t>
            </a:r>
            <a:r>
              <a:rPr lang="en-GB" sz="800" spc="265" dirty="0">
                <a:solidFill>
                  <a:srgbClr val="E4D8CE"/>
                </a:solidFill>
                <a:latin typeface="Calibri"/>
                <a:cs typeface="Calibri"/>
              </a:rPr>
              <a:t> </a:t>
            </a:r>
            <a:r>
              <a:rPr lang="en-GB" sz="800" dirty="0">
                <a:solidFill>
                  <a:srgbClr val="E4D8CE"/>
                </a:solidFill>
                <a:latin typeface="Calibri"/>
                <a:cs typeface="Calibri"/>
              </a:rPr>
              <a:t>in</a:t>
            </a:r>
            <a:r>
              <a:rPr lang="en-GB" sz="800" spc="280" dirty="0">
                <a:solidFill>
                  <a:srgbClr val="E4D8CE"/>
                </a:solidFill>
                <a:latin typeface="Calibri"/>
                <a:cs typeface="Calibri"/>
              </a:rPr>
              <a:t> </a:t>
            </a:r>
            <a:r>
              <a:rPr lang="en-GB" sz="800" dirty="0">
                <a:solidFill>
                  <a:srgbClr val="E4D8CE"/>
                </a:solidFill>
                <a:latin typeface="Calibri"/>
                <a:cs typeface="Calibri"/>
              </a:rPr>
              <a:t>part</a:t>
            </a:r>
            <a:r>
              <a:rPr lang="en-GB" sz="800" spc="290" dirty="0">
                <a:solidFill>
                  <a:srgbClr val="E4D8CE"/>
                </a:solidFill>
                <a:latin typeface="Calibri"/>
                <a:cs typeface="Calibri"/>
              </a:rPr>
              <a:t> </a:t>
            </a:r>
            <a:r>
              <a:rPr lang="en-GB" sz="800" dirty="0">
                <a:solidFill>
                  <a:srgbClr val="E4D8CE"/>
                </a:solidFill>
                <a:latin typeface="Calibri"/>
                <a:cs typeface="Calibri"/>
              </a:rPr>
              <a:t>an</a:t>
            </a:r>
            <a:r>
              <a:rPr lang="en-GB" sz="800" spc="265" dirty="0">
                <a:solidFill>
                  <a:srgbClr val="E4D8CE"/>
                </a:solidFill>
                <a:latin typeface="Calibri"/>
                <a:cs typeface="Calibri"/>
              </a:rPr>
              <a:t> </a:t>
            </a:r>
            <a:r>
              <a:rPr lang="en-GB" sz="800" dirty="0">
                <a:solidFill>
                  <a:srgbClr val="E4D8CE"/>
                </a:solidFill>
                <a:latin typeface="Calibri"/>
                <a:cs typeface="Calibri"/>
              </a:rPr>
              <a:t>offer</a:t>
            </a:r>
            <a:r>
              <a:rPr lang="en-GB" sz="800" spc="280" dirty="0">
                <a:solidFill>
                  <a:srgbClr val="E4D8CE"/>
                </a:solidFill>
                <a:latin typeface="Calibri"/>
                <a:cs typeface="Calibri"/>
              </a:rPr>
              <a:t> </a:t>
            </a:r>
            <a:r>
              <a:rPr lang="en-GB" sz="800" dirty="0">
                <a:solidFill>
                  <a:srgbClr val="E4D8CE"/>
                </a:solidFill>
                <a:latin typeface="Calibri"/>
                <a:cs typeface="Calibri"/>
              </a:rPr>
              <a:t>or</a:t>
            </a:r>
            <a:r>
              <a:rPr lang="en-GB" sz="800" spc="265" dirty="0">
                <a:solidFill>
                  <a:srgbClr val="E4D8CE"/>
                </a:solidFill>
                <a:latin typeface="Calibri"/>
                <a:cs typeface="Calibri"/>
              </a:rPr>
              <a:t> </a:t>
            </a:r>
            <a:r>
              <a:rPr lang="en-GB" sz="800" dirty="0">
                <a:solidFill>
                  <a:srgbClr val="E4D8CE"/>
                </a:solidFill>
                <a:latin typeface="Calibri"/>
                <a:cs typeface="Calibri"/>
              </a:rPr>
              <a:t>contract</a:t>
            </a:r>
            <a:r>
              <a:rPr lang="en-GB" sz="800" spc="290" dirty="0">
                <a:solidFill>
                  <a:srgbClr val="E4D8CE"/>
                </a:solidFill>
                <a:latin typeface="Calibri"/>
                <a:cs typeface="Calibri"/>
              </a:rPr>
              <a:t> </a:t>
            </a:r>
            <a:r>
              <a:rPr lang="en-GB" sz="800" dirty="0">
                <a:solidFill>
                  <a:srgbClr val="E4D8CE"/>
                </a:solidFill>
                <a:latin typeface="Calibri"/>
                <a:cs typeface="Calibri"/>
              </a:rPr>
              <a:t>for</a:t>
            </a:r>
            <a:r>
              <a:rPr lang="en-GB" sz="800" spc="290" dirty="0">
                <a:solidFill>
                  <a:srgbClr val="E4D8CE"/>
                </a:solidFill>
                <a:latin typeface="Calibri"/>
                <a:cs typeface="Calibri"/>
              </a:rPr>
              <a:t> </a:t>
            </a:r>
            <a:r>
              <a:rPr lang="en-GB" sz="800" dirty="0">
                <a:solidFill>
                  <a:srgbClr val="E4D8CE"/>
                </a:solidFill>
                <a:latin typeface="Calibri"/>
                <a:cs typeface="Calibri"/>
              </a:rPr>
              <a:t>sale</a:t>
            </a:r>
            <a:r>
              <a:rPr lang="en-GB" sz="800" spc="270" dirty="0">
                <a:solidFill>
                  <a:srgbClr val="E4D8CE"/>
                </a:solidFill>
                <a:latin typeface="Calibri"/>
                <a:cs typeface="Calibri"/>
              </a:rPr>
              <a:t> </a:t>
            </a:r>
            <a:r>
              <a:rPr lang="en-GB" sz="800" spc="-25" dirty="0">
                <a:solidFill>
                  <a:srgbClr val="E4D8CE"/>
                </a:solidFill>
                <a:latin typeface="Calibri"/>
                <a:cs typeface="Calibri"/>
              </a:rPr>
              <a:t>or</a:t>
            </a:r>
            <a:r>
              <a:rPr lang="en-GB" sz="800" spc="500" dirty="0">
                <a:solidFill>
                  <a:srgbClr val="E4D8CE"/>
                </a:solidFill>
                <a:latin typeface="Calibri"/>
                <a:cs typeface="Calibri"/>
              </a:rPr>
              <a:t> </a:t>
            </a:r>
            <a:r>
              <a:rPr lang="en-GB" sz="800" dirty="0">
                <a:solidFill>
                  <a:srgbClr val="E4D8CE"/>
                </a:solidFill>
                <a:latin typeface="Calibri"/>
                <a:cs typeface="Calibri"/>
              </a:rPr>
              <a:t>lease;</a:t>
            </a:r>
            <a:r>
              <a:rPr lang="en-GB" sz="800" spc="245" dirty="0">
                <a:solidFill>
                  <a:srgbClr val="E4D8CE"/>
                </a:solidFill>
                <a:latin typeface="Calibri"/>
                <a:cs typeface="Calibri"/>
              </a:rPr>
              <a:t> </a:t>
            </a:r>
            <a:r>
              <a:rPr lang="en-GB" sz="800" dirty="0">
                <a:solidFill>
                  <a:srgbClr val="E4D8CE"/>
                </a:solidFill>
                <a:latin typeface="Calibri"/>
                <a:cs typeface="Calibri"/>
              </a:rPr>
              <a:t>(b)</a:t>
            </a:r>
            <a:r>
              <a:rPr lang="en-GB" sz="800" spc="215" dirty="0">
                <a:solidFill>
                  <a:srgbClr val="E4D8CE"/>
                </a:solidFill>
                <a:latin typeface="Calibri"/>
                <a:cs typeface="Calibri"/>
              </a:rPr>
              <a:t>  </a:t>
            </a:r>
            <a:r>
              <a:rPr lang="en-GB" sz="800" dirty="0">
                <a:solidFill>
                  <a:srgbClr val="E4D8CE"/>
                </a:solidFill>
                <a:latin typeface="Calibri"/>
                <a:cs typeface="Calibri"/>
              </a:rPr>
              <a:t>none</a:t>
            </a:r>
            <a:r>
              <a:rPr lang="en-GB" sz="800" spc="250" dirty="0">
                <a:solidFill>
                  <a:srgbClr val="E4D8CE"/>
                </a:solidFill>
                <a:latin typeface="Calibri"/>
                <a:cs typeface="Calibri"/>
              </a:rPr>
              <a:t> </a:t>
            </a:r>
            <a:r>
              <a:rPr lang="en-GB" sz="800" dirty="0">
                <a:solidFill>
                  <a:srgbClr val="E4D8CE"/>
                </a:solidFill>
                <a:latin typeface="Calibri"/>
                <a:cs typeface="Calibri"/>
              </a:rPr>
              <a:t>of</a:t>
            </a:r>
            <a:r>
              <a:rPr lang="en-GB" sz="800" spc="245" dirty="0">
                <a:solidFill>
                  <a:srgbClr val="E4D8CE"/>
                </a:solidFill>
                <a:latin typeface="Calibri"/>
                <a:cs typeface="Calibri"/>
              </a:rPr>
              <a:t> </a:t>
            </a:r>
            <a:r>
              <a:rPr lang="en-GB" sz="800" dirty="0">
                <a:solidFill>
                  <a:srgbClr val="E4D8CE"/>
                </a:solidFill>
                <a:latin typeface="Calibri"/>
                <a:cs typeface="Calibri"/>
              </a:rPr>
              <a:t>the</a:t>
            </a:r>
            <a:r>
              <a:rPr lang="en-GB" sz="800" spc="265" dirty="0">
                <a:solidFill>
                  <a:srgbClr val="E4D8CE"/>
                </a:solidFill>
                <a:latin typeface="Calibri"/>
                <a:cs typeface="Calibri"/>
              </a:rPr>
              <a:t> </a:t>
            </a:r>
            <a:r>
              <a:rPr lang="en-GB" sz="800" dirty="0">
                <a:solidFill>
                  <a:srgbClr val="E4D8CE"/>
                </a:solidFill>
                <a:latin typeface="Calibri"/>
                <a:cs typeface="Calibri"/>
              </a:rPr>
              <a:t>statements</a:t>
            </a:r>
            <a:r>
              <a:rPr lang="en-GB" sz="800" spc="280" dirty="0">
                <a:solidFill>
                  <a:srgbClr val="E4D8CE"/>
                </a:solidFill>
                <a:latin typeface="Calibri"/>
                <a:cs typeface="Calibri"/>
              </a:rPr>
              <a:t> </a:t>
            </a:r>
            <a:r>
              <a:rPr lang="en-GB" sz="800" dirty="0">
                <a:solidFill>
                  <a:srgbClr val="E4D8CE"/>
                </a:solidFill>
                <a:latin typeface="Calibri"/>
                <a:cs typeface="Calibri"/>
              </a:rPr>
              <a:t>contained</a:t>
            </a:r>
            <a:r>
              <a:rPr lang="en-GB" sz="800" spc="240" dirty="0">
                <a:solidFill>
                  <a:srgbClr val="E4D8CE"/>
                </a:solidFill>
                <a:latin typeface="Calibri"/>
                <a:cs typeface="Calibri"/>
              </a:rPr>
              <a:t> </a:t>
            </a:r>
            <a:r>
              <a:rPr lang="en-GB" sz="800" dirty="0">
                <a:solidFill>
                  <a:srgbClr val="E4D8CE"/>
                </a:solidFill>
                <a:latin typeface="Calibri"/>
                <a:cs typeface="Calibri"/>
              </a:rPr>
              <a:t>in</a:t>
            </a:r>
            <a:r>
              <a:rPr lang="en-GB" sz="800" spc="270" dirty="0">
                <a:solidFill>
                  <a:srgbClr val="E4D8CE"/>
                </a:solidFill>
                <a:latin typeface="Calibri"/>
                <a:cs typeface="Calibri"/>
              </a:rPr>
              <a:t> </a:t>
            </a:r>
            <a:r>
              <a:rPr lang="en-GB" sz="800" dirty="0">
                <a:solidFill>
                  <a:srgbClr val="E4D8CE"/>
                </a:solidFill>
                <a:latin typeface="Calibri"/>
                <a:cs typeface="Calibri"/>
              </a:rPr>
              <a:t>these</a:t>
            </a:r>
            <a:r>
              <a:rPr lang="en-GB" sz="800" spc="250" dirty="0">
                <a:solidFill>
                  <a:srgbClr val="E4D8CE"/>
                </a:solidFill>
                <a:latin typeface="Calibri"/>
                <a:cs typeface="Calibri"/>
              </a:rPr>
              <a:t> </a:t>
            </a:r>
            <a:r>
              <a:rPr lang="en-GB" sz="800" dirty="0">
                <a:solidFill>
                  <a:srgbClr val="E4D8CE"/>
                </a:solidFill>
                <a:latin typeface="Calibri"/>
                <a:cs typeface="Calibri"/>
              </a:rPr>
              <a:t>particulars</a:t>
            </a:r>
            <a:r>
              <a:rPr lang="en-GB" sz="800" spc="270" dirty="0">
                <a:solidFill>
                  <a:srgbClr val="E4D8CE"/>
                </a:solidFill>
                <a:latin typeface="Calibri"/>
                <a:cs typeface="Calibri"/>
              </a:rPr>
              <a:t> </a:t>
            </a:r>
            <a:r>
              <a:rPr lang="en-GB" sz="800" dirty="0">
                <a:solidFill>
                  <a:srgbClr val="E4D8CE"/>
                </a:solidFill>
                <a:latin typeface="Calibri"/>
                <a:cs typeface="Calibri"/>
              </a:rPr>
              <a:t>as</a:t>
            </a:r>
            <a:r>
              <a:rPr lang="en-GB" sz="800" spc="265" dirty="0">
                <a:solidFill>
                  <a:srgbClr val="E4D8CE"/>
                </a:solidFill>
                <a:latin typeface="Calibri"/>
                <a:cs typeface="Calibri"/>
              </a:rPr>
              <a:t> </a:t>
            </a:r>
            <a:r>
              <a:rPr lang="en-GB" sz="800" dirty="0">
                <a:solidFill>
                  <a:srgbClr val="E4D8CE"/>
                </a:solidFill>
                <a:latin typeface="Calibri"/>
                <a:cs typeface="Calibri"/>
              </a:rPr>
              <a:t>to</a:t>
            </a:r>
            <a:r>
              <a:rPr lang="en-GB" sz="800" spc="260" dirty="0">
                <a:solidFill>
                  <a:srgbClr val="E4D8CE"/>
                </a:solidFill>
                <a:latin typeface="Calibri"/>
                <a:cs typeface="Calibri"/>
              </a:rPr>
              <a:t> </a:t>
            </a:r>
            <a:r>
              <a:rPr lang="en-GB" sz="800" dirty="0">
                <a:solidFill>
                  <a:srgbClr val="E4D8CE"/>
                </a:solidFill>
                <a:latin typeface="Calibri"/>
                <a:cs typeface="Calibri"/>
              </a:rPr>
              <a:t>the</a:t>
            </a:r>
            <a:r>
              <a:rPr lang="en-GB" sz="800" spc="265" dirty="0">
                <a:solidFill>
                  <a:srgbClr val="E4D8CE"/>
                </a:solidFill>
                <a:latin typeface="Calibri"/>
                <a:cs typeface="Calibri"/>
              </a:rPr>
              <a:t> </a:t>
            </a:r>
            <a:r>
              <a:rPr lang="en-GB" sz="800" dirty="0">
                <a:solidFill>
                  <a:srgbClr val="E4D8CE"/>
                </a:solidFill>
                <a:latin typeface="Calibri"/>
                <a:cs typeface="Calibri"/>
              </a:rPr>
              <a:t>property</a:t>
            </a:r>
            <a:r>
              <a:rPr lang="en-GB" sz="800" spc="265" dirty="0">
                <a:solidFill>
                  <a:srgbClr val="E4D8CE"/>
                </a:solidFill>
                <a:latin typeface="Calibri"/>
                <a:cs typeface="Calibri"/>
              </a:rPr>
              <a:t> </a:t>
            </a:r>
            <a:r>
              <a:rPr lang="en-GB" sz="800" dirty="0">
                <a:solidFill>
                  <a:srgbClr val="E4D8CE"/>
                </a:solidFill>
                <a:latin typeface="Calibri"/>
                <a:cs typeface="Calibri"/>
              </a:rPr>
              <a:t>are</a:t>
            </a:r>
            <a:r>
              <a:rPr lang="en-GB" sz="800" spc="260" dirty="0">
                <a:solidFill>
                  <a:srgbClr val="E4D8CE"/>
                </a:solidFill>
                <a:latin typeface="Calibri"/>
                <a:cs typeface="Calibri"/>
              </a:rPr>
              <a:t> </a:t>
            </a:r>
            <a:r>
              <a:rPr lang="en-GB" sz="800" dirty="0">
                <a:solidFill>
                  <a:srgbClr val="E4D8CE"/>
                </a:solidFill>
                <a:latin typeface="Calibri"/>
                <a:cs typeface="Calibri"/>
              </a:rPr>
              <a:t>to</a:t>
            </a:r>
            <a:r>
              <a:rPr lang="en-GB" sz="800" spc="265" dirty="0">
                <a:solidFill>
                  <a:srgbClr val="E4D8CE"/>
                </a:solidFill>
                <a:latin typeface="Calibri"/>
                <a:cs typeface="Calibri"/>
              </a:rPr>
              <a:t> </a:t>
            </a:r>
            <a:r>
              <a:rPr lang="en-GB" sz="800" dirty="0">
                <a:solidFill>
                  <a:srgbClr val="E4D8CE"/>
                </a:solidFill>
                <a:latin typeface="Calibri"/>
                <a:cs typeface="Calibri"/>
              </a:rPr>
              <a:t>be</a:t>
            </a:r>
            <a:r>
              <a:rPr lang="en-GB" sz="800" spc="265" dirty="0">
                <a:solidFill>
                  <a:srgbClr val="E4D8CE"/>
                </a:solidFill>
                <a:latin typeface="Calibri"/>
                <a:cs typeface="Calibri"/>
              </a:rPr>
              <a:t> </a:t>
            </a:r>
            <a:r>
              <a:rPr lang="en-GB" sz="800" dirty="0">
                <a:solidFill>
                  <a:srgbClr val="E4D8CE"/>
                </a:solidFill>
                <a:latin typeface="Calibri"/>
                <a:cs typeface="Calibri"/>
              </a:rPr>
              <a:t>relied</a:t>
            </a:r>
            <a:r>
              <a:rPr lang="en-GB" sz="800" spc="240" dirty="0">
                <a:solidFill>
                  <a:srgbClr val="E4D8CE"/>
                </a:solidFill>
                <a:latin typeface="Calibri"/>
                <a:cs typeface="Calibri"/>
              </a:rPr>
              <a:t> </a:t>
            </a:r>
            <a:r>
              <a:rPr lang="en-GB" sz="800" dirty="0">
                <a:solidFill>
                  <a:srgbClr val="E4D8CE"/>
                </a:solidFill>
                <a:latin typeface="Calibri"/>
                <a:cs typeface="Calibri"/>
              </a:rPr>
              <a:t>on</a:t>
            </a:r>
            <a:r>
              <a:rPr lang="en-GB" sz="800" spc="245" dirty="0">
                <a:solidFill>
                  <a:srgbClr val="E4D8CE"/>
                </a:solidFill>
                <a:latin typeface="Calibri"/>
                <a:cs typeface="Calibri"/>
              </a:rPr>
              <a:t> </a:t>
            </a:r>
            <a:r>
              <a:rPr lang="en-GB" sz="800" dirty="0">
                <a:solidFill>
                  <a:srgbClr val="E4D8CE"/>
                </a:solidFill>
                <a:latin typeface="Calibri"/>
                <a:cs typeface="Calibri"/>
              </a:rPr>
              <a:t>as</a:t>
            </a:r>
            <a:r>
              <a:rPr lang="en-GB" sz="800" spc="250" dirty="0">
                <a:solidFill>
                  <a:srgbClr val="E4D8CE"/>
                </a:solidFill>
                <a:latin typeface="Calibri"/>
                <a:cs typeface="Calibri"/>
              </a:rPr>
              <a:t> </a:t>
            </a:r>
            <a:r>
              <a:rPr lang="en-GB" sz="800" dirty="0">
                <a:solidFill>
                  <a:srgbClr val="E4D8CE"/>
                </a:solidFill>
                <a:latin typeface="Calibri"/>
                <a:cs typeface="Calibri"/>
              </a:rPr>
              <a:t>statements</a:t>
            </a:r>
            <a:r>
              <a:rPr lang="en-GB" sz="800" spc="254" dirty="0">
                <a:solidFill>
                  <a:srgbClr val="E4D8CE"/>
                </a:solidFill>
                <a:latin typeface="Calibri"/>
                <a:cs typeface="Calibri"/>
              </a:rPr>
              <a:t> </a:t>
            </a:r>
            <a:r>
              <a:rPr lang="en-GB" sz="800" dirty="0">
                <a:solidFill>
                  <a:srgbClr val="E4D8CE"/>
                </a:solidFill>
                <a:latin typeface="Calibri"/>
                <a:cs typeface="Calibri"/>
              </a:rPr>
              <a:t>or</a:t>
            </a:r>
            <a:r>
              <a:rPr lang="en-GB" sz="800" spc="254" dirty="0">
                <a:solidFill>
                  <a:srgbClr val="E4D8CE"/>
                </a:solidFill>
                <a:latin typeface="Calibri"/>
                <a:cs typeface="Calibri"/>
              </a:rPr>
              <a:t> </a:t>
            </a:r>
            <a:r>
              <a:rPr lang="en-GB" sz="800" dirty="0">
                <a:solidFill>
                  <a:srgbClr val="E4D8CE"/>
                </a:solidFill>
                <a:latin typeface="Calibri"/>
                <a:cs typeface="Calibri"/>
              </a:rPr>
              <a:t>representations</a:t>
            </a:r>
            <a:r>
              <a:rPr lang="en-GB" sz="800" spc="280" dirty="0">
                <a:solidFill>
                  <a:srgbClr val="E4D8CE"/>
                </a:solidFill>
                <a:latin typeface="Calibri"/>
                <a:cs typeface="Calibri"/>
              </a:rPr>
              <a:t> </a:t>
            </a:r>
            <a:r>
              <a:rPr lang="en-GB" sz="800" dirty="0">
                <a:solidFill>
                  <a:srgbClr val="E4D8CE"/>
                </a:solidFill>
                <a:latin typeface="Calibri"/>
                <a:cs typeface="Calibri"/>
              </a:rPr>
              <a:t>of</a:t>
            </a:r>
            <a:r>
              <a:rPr lang="en-GB" sz="800" spc="250" dirty="0">
                <a:solidFill>
                  <a:srgbClr val="E4D8CE"/>
                </a:solidFill>
                <a:latin typeface="Calibri"/>
                <a:cs typeface="Calibri"/>
              </a:rPr>
              <a:t> </a:t>
            </a:r>
            <a:r>
              <a:rPr lang="en-GB" sz="800" dirty="0">
                <a:solidFill>
                  <a:srgbClr val="E4D8CE"/>
                </a:solidFill>
                <a:latin typeface="Calibri"/>
                <a:cs typeface="Calibri"/>
              </a:rPr>
              <a:t>fact;</a:t>
            </a:r>
            <a:r>
              <a:rPr lang="en-GB" sz="800" spc="245" dirty="0">
                <a:solidFill>
                  <a:srgbClr val="E4D8CE"/>
                </a:solidFill>
                <a:latin typeface="Calibri"/>
                <a:cs typeface="Calibri"/>
              </a:rPr>
              <a:t> </a:t>
            </a:r>
            <a:r>
              <a:rPr lang="en-GB" sz="800" dirty="0">
                <a:solidFill>
                  <a:srgbClr val="E4D8CE"/>
                </a:solidFill>
                <a:latin typeface="Calibri"/>
                <a:cs typeface="Calibri"/>
              </a:rPr>
              <a:t>and</a:t>
            </a:r>
            <a:r>
              <a:rPr lang="en-GB" sz="800" spc="235" dirty="0">
                <a:solidFill>
                  <a:srgbClr val="E4D8CE"/>
                </a:solidFill>
                <a:latin typeface="Calibri"/>
                <a:cs typeface="Calibri"/>
              </a:rPr>
              <a:t> </a:t>
            </a:r>
            <a:r>
              <a:rPr lang="en-GB" sz="800" dirty="0">
                <a:solidFill>
                  <a:srgbClr val="E4D8CE"/>
                </a:solidFill>
                <a:latin typeface="Calibri"/>
                <a:cs typeface="Calibri"/>
              </a:rPr>
              <a:t>(c)</a:t>
            </a:r>
            <a:r>
              <a:rPr lang="en-GB" sz="800" spc="250" dirty="0">
                <a:solidFill>
                  <a:srgbClr val="E4D8CE"/>
                </a:solidFill>
                <a:latin typeface="Calibri"/>
                <a:cs typeface="Calibri"/>
              </a:rPr>
              <a:t> </a:t>
            </a:r>
            <a:r>
              <a:rPr lang="en-GB" sz="800" dirty="0">
                <a:solidFill>
                  <a:srgbClr val="E4D8CE"/>
                </a:solidFill>
                <a:latin typeface="Calibri"/>
                <a:cs typeface="Calibri"/>
              </a:rPr>
              <a:t>the</a:t>
            </a:r>
            <a:r>
              <a:rPr lang="en-GB" sz="800" spc="240" dirty="0">
                <a:solidFill>
                  <a:srgbClr val="E4D8CE"/>
                </a:solidFill>
                <a:latin typeface="Calibri"/>
                <a:cs typeface="Calibri"/>
              </a:rPr>
              <a:t> </a:t>
            </a:r>
            <a:r>
              <a:rPr lang="en-GB" sz="800" dirty="0">
                <a:solidFill>
                  <a:srgbClr val="E4D8CE"/>
                </a:solidFill>
                <a:latin typeface="Calibri"/>
                <a:cs typeface="Calibri"/>
              </a:rPr>
              <a:t>vendor/lessor</a:t>
            </a:r>
            <a:r>
              <a:rPr lang="en-GB" sz="800" spc="270" dirty="0">
                <a:solidFill>
                  <a:srgbClr val="E4D8CE"/>
                </a:solidFill>
                <a:latin typeface="Calibri"/>
                <a:cs typeface="Calibri"/>
              </a:rPr>
              <a:t> </a:t>
            </a:r>
            <a:r>
              <a:rPr lang="en-GB" sz="800" dirty="0">
                <a:solidFill>
                  <a:srgbClr val="E4D8CE"/>
                </a:solidFill>
                <a:latin typeface="Calibri"/>
                <a:cs typeface="Calibri"/>
              </a:rPr>
              <a:t>does</a:t>
            </a:r>
            <a:r>
              <a:rPr lang="en-GB" sz="800" spc="245" dirty="0">
                <a:solidFill>
                  <a:srgbClr val="E4D8CE"/>
                </a:solidFill>
                <a:latin typeface="Calibri"/>
                <a:cs typeface="Calibri"/>
              </a:rPr>
              <a:t> </a:t>
            </a:r>
            <a:r>
              <a:rPr lang="en-GB" sz="800" dirty="0">
                <a:solidFill>
                  <a:srgbClr val="E4D8CE"/>
                </a:solidFill>
                <a:latin typeface="Calibri"/>
                <a:cs typeface="Calibri"/>
              </a:rPr>
              <a:t>not</a:t>
            </a:r>
            <a:r>
              <a:rPr lang="en-GB" sz="800" spc="260" dirty="0">
                <a:solidFill>
                  <a:srgbClr val="E4D8CE"/>
                </a:solidFill>
                <a:latin typeface="Calibri"/>
                <a:cs typeface="Calibri"/>
              </a:rPr>
              <a:t> </a:t>
            </a:r>
            <a:r>
              <a:rPr lang="en-GB" sz="800" dirty="0">
                <a:solidFill>
                  <a:srgbClr val="E4D8CE"/>
                </a:solidFill>
                <a:latin typeface="Calibri"/>
                <a:cs typeface="Calibri"/>
              </a:rPr>
              <a:t>make</a:t>
            </a:r>
            <a:r>
              <a:rPr lang="en-GB" sz="800" spc="245" dirty="0">
                <a:solidFill>
                  <a:srgbClr val="E4D8CE"/>
                </a:solidFill>
                <a:latin typeface="Calibri"/>
                <a:cs typeface="Calibri"/>
              </a:rPr>
              <a:t> </a:t>
            </a:r>
            <a:r>
              <a:rPr lang="en-GB" sz="800" dirty="0">
                <a:solidFill>
                  <a:srgbClr val="E4D8CE"/>
                </a:solidFill>
                <a:latin typeface="Calibri"/>
                <a:cs typeface="Calibri"/>
              </a:rPr>
              <a:t>or</a:t>
            </a:r>
            <a:r>
              <a:rPr lang="en-GB" sz="800" spc="254" dirty="0">
                <a:solidFill>
                  <a:srgbClr val="E4D8CE"/>
                </a:solidFill>
                <a:latin typeface="Calibri"/>
                <a:cs typeface="Calibri"/>
              </a:rPr>
              <a:t> </a:t>
            </a:r>
            <a:r>
              <a:rPr lang="en-GB" sz="800" dirty="0">
                <a:solidFill>
                  <a:srgbClr val="E4D8CE"/>
                </a:solidFill>
                <a:latin typeface="Calibri"/>
                <a:cs typeface="Calibri"/>
              </a:rPr>
              <a:t>give,</a:t>
            </a:r>
            <a:r>
              <a:rPr lang="en-GB" sz="800" spc="240" dirty="0">
                <a:solidFill>
                  <a:srgbClr val="E4D8CE"/>
                </a:solidFill>
                <a:latin typeface="Calibri"/>
                <a:cs typeface="Calibri"/>
              </a:rPr>
              <a:t> </a:t>
            </a:r>
            <a:r>
              <a:rPr lang="en-GB" sz="800" dirty="0">
                <a:solidFill>
                  <a:srgbClr val="E4D8CE"/>
                </a:solidFill>
                <a:latin typeface="Calibri"/>
                <a:cs typeface="Calibri"/>
              </a:rPr>
              <a:t>and</a:t>
            </a:r>
            <a:r>
              <a:rPr lang="en-GB" sz="800" spc="260" dirty="0">
                <a:solidFill>
                  <a:srgbClr val="E4D8CE"/>
                </a:solidFill>
                <a:latin typeface="Calibri"/>
                <a:cs typeface="Calibri"/>
              </a:rPr>
              <a:t> </a:t>
            </a:r>
            <a:r>
              <a:rPr lang="en-GB" sz="800" dirty="0">
                <a:solidFill>
                  <a:srgbClr val="E4D8CE"/>
                </a:solidFill>
                <a:latin typeface="Calibri"/>
                <a:cs typeface="Calibri"/>
              </a:rPr>
              <a:t>neither</a:t>
            </a:r>
            <a:r>
              <a:rPr lang="en-GB" sz="800" spc="260" dirty="0">
                <a:solidFill>
                  <a:srgbClr val="E4D8CE"/>
                </a:solidFill>
                <a:latin typeface="Calibri"/>
                <a:cs typeface="Calibri"/>
              </a:rPr>
              <a:t> </a:t>
            </a:r>
            <a:r>
              <a:rPr lang="en-GB" sz="800" dirty="0">
                <a:solidFill>
                  <a:srgbClr val="E4D8CE"/>
                </a:solidFill>
                <a:latin typeface="Calibri"/>
                <a:cs typeface="Calibri"/>
              </a:rPr>
              <a:t>Kinney Green LLP nor</a:t>
            </a:r>
            <a:r>
              <a:rPr lang="en-GB" sz="800" spc="240" dirty="0">
                <a:solidFill>
                  <a:srgbClr val="E4D8CE"/>
                </a:solidFill>
                <a:latin typeface="Calibri"/>
                <a:cs typeface="Calibri"/>
              </a:rPr>
              <a:t> </a:t>
            </a:r>
            <a:r>
              <a:rPr lang="en-GB" sz="800" dirty="0">
                <a:solidFill>
                  <a:srgbClr val="E4D8CE"/>
                </a:solidFill>
                <a:latin typeface="Calibri"/>
                <a:cs typeface="Calibri"/>
              </a:rPr>
              <a:t>any</a:t>
            </a:r>
            <a:r>
              <a:rPr lang="en-GB" sz="800" spc="254" dirty="0">
                <a:solidFill>
                  <a:srgbClr val="E4D8CE"/>
                </a:solidFill>
                <a:latin typeface="Calibri"/>
                <a:cs typeface="Calibri"/>
              </a:rPr>
              <a:t> </a:t>
            </a:r>
            <a:r>
              <a:rPr lang="en-GB" sz="800" dirty="0">
                <a:solidFill>
                  <a:srgbClr val="E4D8CE"/>
                </a:solidFill>
                <a:latin typeface="Calibri"/>
                <a:cs typeface="Calibri"/>
              </a:rPr>
              <a:t>of</a:t>
            </a:r>
            <a:r>
              <a:rPr lang="en-GB" sz="800" spc="250" dirty="0">
                <a:solidFill>
                  <a:srgbClr val="E4D8CE"/>
                </a:solidFill>
                <a:latin typeface="Calibri"/>
                <a:cs typeface="Calibri"/>
              </a:rPr>
              <a:t> </a:t>
            </a:r>
            <a:r>
              <a:rPr lang="en-GB" sz="800" dirty="0">
                <a:solidFill>
                  <a:srgbClr val="E4D8CE"/>
                </a:solidFill>
                <a:latin typeface="Calibri"/>
                <a:cs typeface="Calibri"/>
              </a:rPr>
              <a:t>its</a:t>
            </a:r>
            <a:r>
              <a:rPr lang="en-GB" sz="800" spc="265" dirty="0">
                <a:solidFill>
                  <a:srgbClr val="E4D8CE"/>
                </a:solidFill>
                <a:latin typeface="Calibri"/>
                <a:cs typeface="Calibri"/>
              </a:rPr>
              <a:t> </a:t>
            </a:r>
            <a:r>
              <a:rPr lang="en-GB" sz="800" dirty="0">
                <a:solidFill>
                  <a:srgbClr val="E4D8CE"/>
                </a:solidFill>
                <a:latin typeface="Calibri"/>
                <a:cs typeface="Calibri"/>
              </a:rPr>
              <a:t>members</a:t>
            </a:r>
            <a:r>
              <a:rPr lang="en-GB" sz="800" spc="254" dirty="0">
                <a:solidFill>
                  <a:srgbClr val="E4D8CE"/>
                </a:solidFill>
                <a:latin typeface="Calibri"/>
                <a:cs typeface="Calibri"/>
              </a:rPr>
              <a:t> </a:t>
            </a:r>
            <a:r>
              <a:rPr lang="en-GB" sz="800" spc="-25" dirty="0">
                <a:solidFill>
                  <a:srgbClr val="E4D8CE"/>
                </a:solidFill>
                <a:latin typeface="Calibri"/>
                <a:cs typeface="Calibri"/>
              </a:rPr>
              <a:t>or</a:t>
            </a:r>
            <a:r>
              <a:rPr lang="en-GB" sz="800" spc="500" dirty="0">
                <a:solidFill>
                  <a:srgbClr val="E4D8CE"/>
                </a:solidFill>
                <a:latin typeface="Calibri"/>
                <a:cs typeface="Calibri"/>
              </a:rPr>
              <a:t> </a:t>
            </a:r>
            <a:r>
              <a:rPr lang="en-GB" sz="800" dirty="0">
                <a:solidFill>
                  <a:srgbClr val="E4D8CE"/>
                </a:solidFill>
                <a:latin typeface="Calibri"/>
                <a:cs typeface="Calibri"/>
              </a:rPr>
              <a:t>any</a:t>
            </a:r>
            <a:r>
              <a:rPr lang="en-GB" sz="800" spc="290" dirty="0">
                <a:solidFill>
                  <a:srgbClr val="E4D8CE"/>
                </a:solidFill>
                <a:latin typeface="Calibri"/>
                <a:cs typeface="Calibri"/>
              </a:rPr>
              <a:t> </a:t>
            </a:r>
            <a:r>
              <a:rPr lang="en-GB" sz="800" dirty="0">
                <a:solidFill>
                  <a:srgbClr val="E4D8CE"/>
                </a:solidFill>
                <a:latin typeface="Calibri"/>
                <a:cs typeface="Calibri"/>
              </a:rPr>
              <a:t>person</a:t>
            </a:r>
            <a:r>
              <a:rPr lang="en-GB" sz="800" spc="295" dirty="0">
                <a:solidFill>
                  <a:srgbClr val="E4D8CE"/>
                </a:solidFill>
                <a:latin typeface="Calibri"/>
                <a:cs typeface="Calibri"/>
              </a:rPr>
              <a:t> </a:t>
            </a:r>
            <a:r>
              <a:rPr lang="en-GB" sz="800" dirty="0">
                <a:solidFill>
                  <a:srgbClr val="E4D8CE"/>
                </a:solidFill>
                <a:latin typeface="Calibri"/>
                <a:cs typeface="Calibri"/>
              </a:rPr>
              <a:t>in</a:t>
            </a:r>
            <a:r>
              <a:rPr lang="en-GB" sz="800" spc="285" dirty="0">
                <a:solidFill>
                  <a:srgbClr val="E4D8CE"/>
                </a:solidFill>
                <a:latin typeface="Calibri"/>
                <a:cs typeface="Calibri"/>
              </a:rPr>
              <a:t> </a:t>
            </a:r>
            <a:r>
              <a:rPr lang="en-GB" sz="800" dirty="0">
                <a:solidFill>
                  <a:srgbClr val="E4D8CE"/>
                </a:solidFill>
                <a:latin typeface="Calibri"/>
                <a:cs typeface="Calibri"/>
              </a:rPr>
              <a:t>its</a:t>
            </a:r>
            <a:r>
              <a:rPr lang="en-GB" sz="800" spc="265" dirty="0">
                <a:solidFill>
                  <a:srgbClr val="E4D8CE"/>
                </a:solidFill>
                <a:latin typeface="Calibri"/>
                <a:cs typeface="Calibri"/>
              </a:rPr>
              <a:t>  </a:t>
            </a:r>
            <a:r>
              <a:rPr lang="en-GB" sz="800" dirty="0">
                <a:solidFill>
                  <a:srgbClr val="E4D8CE"/>
                </a:solidFill>
                <a:latin typeface="Calibri"/>
                <a:cs typeface="Calibri"/>
              </a:rPr>
              <a:t>employment</a:t>
            </a:r>
            <a:r>
              <a:rPr lang="en-GB" sz="800" spc="305" dirty="0">
                <a:solidFill>
                  <a:srgbClr val="E4D8CE"/>
                </a:solidFill>
                <a:latin typeface="Calibri"/>
                <a:cs typeface="Calibri"/>
              </a:rPr>
              <a:t> </a:t>
            </a:r>
            <a:r>
              <a:rPr lang="en-GB" sz="800" dirty="0">
                <a:solidFill>
                  <a:srgbClr val="E4D8CE"/>
                </a:solidFill>
                <a:latin typeface="Calibri"/>
                <a:cs typeface="Calibri"/>
              </a:rPr>
              <a:t>has</a:t>
            </a:r>
            <a:r>
              <a:rPr lang="en-GB" sz="800" spc="300" dirty="0">
                <a:solidFill>
                  <a:srgbClr val="E4D8CE"/>
                </a:solidFill>
                <a:latin typeface="Calibri"/>
                <a:cs typeface="Calibri"/>
              </a:rPr>
              <a:t> </a:t>
            </a:r>
            <a:r>
              <a:rPr lang="en-GB" sz="800" dirty="0">
                <a:solidFill>
                  <a:srgbClr val="E4D8CE"/>
                </a:solidFill>
                <a:latin typeface="Calibri"/>
                <a:cs typeface="Calibri"/>
              </a:rPr>
              <a:t>any</a:t>
            </a:r>
            <a:r>
              <a:rPr lang="en-GB" sz="800" spc="295" dirty="0">
                <a:solidFill>
                  <a:srgbClr val="E4D8CE"/>
                </a:solidFill>
                <a:latin typeface="Calibri"/>
                <a:cs typeface="Calibri"/>
              </a:rPr>
              <a:t> </a:t>
            </a:r>
            <a:r>
              <a:rPr lang="en-GB" sz="800" dirty="0">
                <a:solidFill>
                  <a:srgbClr val="E4D8CE"/>
                </a:solidFill>
                <a:latin typeface="Calibri"/>
                <a:cs typeface="Calibri"/>
              </a:rPr>
              <a:t>authority</a:t>
            </a:r>
            <a:r>
              <a:rPr lang="en-GB" sz="800" spc="320" dirty="0">
                <a:solidFill>
                  <a:srgbClr val="E4D8CE"/>
                </a:solidFill>
                <a:latin typeface="Calibri"/>
                <a:cs typeface="Calibri"/>
              </a:rPr>
              <a:t> </a:t>
            </a:r>
            <a:r>
              <a:rPr lang="en-GB" sz="800" dirty="0">
                <a:solidFill>
                  <a:srgbClr val="E4D8CE"/>
                </a:solidFill>
                <a:latin typeface="Calibri"/>
                <a:cs typeface="Calibri"/>
              </a:rPr>
              <a:t>to</a:t>
            </a:r>
            <a:r>
              <a:rPr lang="en-GB" sz="800" spc="300" dirty="0">
                <a:solidFill>
                  <a:srgbClr val="E4D8CE"/>
                </a:solidFill>
                <a:latin typeface="Calibri"/>
                <a:cs typeface="Calibri"/>
              </a:rPr>
              <a:t> </a:t>
            </a:r>
            <a:r>
              <a:rPr lang="en-GB" sz="800" dirty="0">
                <a:solidFill>
                  <a:srgbClr val="E4D8CE"/>
                </a:solidFill>
                <a:latin typeface="Calibri"/>
                <a:cs typeface="Calibri"/>
              </a:rPr>
              <a:t>make</a:t>
            </a:r>
            <a:r>
              <a:rPr lang="en-GB" sz="800" spc="305" dirty="0">
                <a:solidFill>
                  <a:srgbClr val="E4D8CE"/>
                </a:solidFill>
                <a:latin typeface="Calibri"/>
                <a:cs typeface="Calibri"/>
              </a:rPr>
              <a:t> </a:t>
            </a:r>
            <a:r>
              <a:rPr lang="en-GB" sz="800" dirty="0">
                <a:solidFill>
                  <a:srgbClr val="E4D8CE"/>
                </a:solidFill>
                <a:latin typeface="Calibri"/>
                <a:cs typeface="Calibri"/>
              </a:rPr>
              <a:t>or</a:t>
            </a:r>
            <a:r>
              <a:rPr lang="en-GB" sz="800" spc="290" dirty="0">
                <a:solidFill>
                  <a:srgbClr val="E4D8CE"/>
                </a:solidFill>
                <a:latin typeface="Calibri"/>
                <a:cs typeface="Calibri"/>
              </a:rPr>
              <a:t> </a:t>
            </a:r>
            <a:r>
              <a:rPr lang="en-GB" sz="800" dirty="0">
                <a:solidFill>
                  <a:srgbClr val="E4D8CE"/>
                </a:solidFill>
                <a:latin typeface="Calibri"/>
                <a:cs typeface="Calibri"/>
              </a:rPr>
              <a:t>give,</a:t>
            </a:r>
            <a:r>
              <a:rPr lang="en-GB" sz="800" spc="295" dirty="0">
                <a:solidFill>
                  <a:srgbClr val="E4D8CE"/>
                </a:solidFill>
                <a:latin typeface="Calibri"/>
                <a:cs typeface="Calibri"/>
              </a:rPr>
              <a:t> </a:t>
            </a:r>
            <a:r>
              <a:rPr lang="en-GB" sz="800" dirty="0">
                <a:solidFill>
                  <a:srgbClr val="E4D8CE"/>
                </a:solidFill>
                <a:latin typeface="Calibri"/>
                <a:cs typeface="Calibri"/>
              </a:rPr>
              <a:t>any</a:t>
            </a:r>
            <a:r>
              <a:rPr lang="en-GB" sz="800" spc="295" dirty="0">
                <a:solidFill>
                  <a:srgbClr val="E4D8CE"/>
                </a:solidFill>
                <a:latin typeface="Calibri"/>
                <a:cs typeface="Calibri"/>
              </a:rPr>
              <a:t> </a:t>
            </a:r>
            <a:r>
              <a:rPr lang="en-GB" sz="800" dirty="0">
                <a:solidFill>
                  <a:srgbClr val="E4D8CE"/>
                </a:solidFill>
                <a:latin typeface="Calibri"/>
                <a:cs typeface="Calibri"/>
              </a:rPr>
              <a:t>representation</a:t>
            </a:r>
            <a:r>
              <a:rPr lang="en-GB" sz="800" spc="310" dirty="0">
                <a:solidFill>
                  <a:srgbClr val="E4D8CE"/>
                </a:solidFill>
                <a:latin typeface="Calibri"/>
                <a:cs typeface="Calibri"/>
              </a:rPr>
              <a:t> </a:t>
            </a:r>
            <a:r>
              <a:rPr lang="en-GB" sz="800" dirty="0">
                <a:solidFill>
                  <a:srgbClr val="E4D8CE"/>
                </a:solidFill>
                <a:latin typeface="Calibri"/>
                <a:cs typeface="Calibri"/>
              </a:rPr>
              <a:t>or</a:t>
            </a:r>
            <a:r>
              <a:rPr lang="en-GB" sz="800" spc="295" dirty="0">
                <a:solidFill>
                  <a:srgbClr val="E4D8CE"/>
                </a:solidFill>
                <a:latin typeface="Calibri"/>
                <a:cs typeface="Calibri"/>
              </a:rPr>
              <a:t> </a:t>
            </a:r>
            <a:r>
              <a:rPr lang="en-GB" sz="800" dirty="0">
                <a:solidFill>
                  <a:srgbClr val="E4D8CE"/>
                </a:solidFill>
                <a:latin typeface="Calibri"/>
                <a:cs typeface="Calibri"/>
              </a:rPr>
              <a:t>warranty</a:t>
            </a:r>
            <a:r>
              <a:rPr lang="en-GB" sz="800" spc="300" dirty="0">
                <a:solidFill>
                  <a:srgbClr val="E4D8CE"/>
                </a:solidFill>
                <a:latin typeface="Calibri"/>
                <a:cs typeface="Calibri"/>
              </a:rPr>
              <a:t> </a:t>
            </a:r>
            <a:r>
              <a:rPr lang="en-GB" sz="800" dirty="0">
                <a:solidFill>
                  <a:srgbClr val="E4D8CE"/>
                </a:solidFill>
                <a:latin typeface="Calibri"/>
                <a:cs typeface="Calibri"/>
              </a:rPr>
              <a:t>whatsoever</a:t>
            </a:r>
            <a:r>
              <a:rPr lang="en-GB" sz="800" spc="300" dirty="0">
                <a:solidFill>
                  <a:srgbClr val="E4D8CE"/>
                </a:solidFill>
                <a:latin typeface="Calibri"/>
                <a:cs typeface="Calibri"/>
              </a:rPr>
              <a:t> </a:t>
            </a:r>
            <a:r>
              <a:rPr lang="en-GB" sz="800" dirty="0">
                <a:solidFill>
                  <a:srgbClr val="E4D8CE"/>
                </a:solidFill>
                <a:latin typeface="Calibri"/>
                <a:cs typeface="Calibri"/>
              </a:rPr>
              <a:t>in</a:t>
            </a:r>
            <a:r>
              <a:rPr lang="en-GB" sz="800" spc="285" dirty="0">
                <a:solidFill>
                  <a:srgbClr val="E4D8CE"/>
                </a:solidFill>
                <a:latin typeface="Calibri"/>
                <a:cs typeface="Calibri"/>
              </a:rPr>
              <a:t> </a:t>
            </a:r>
            <a:r>
              <a:rPr lang="en-GB" sz="800" dirty="0">
                <a:solidFill>
                  <a:srgbClr val="E4D8CE"/>
                </a:solidFill>
                <a:latin typeface="Calibri"/>
                <a:cs typeface="Calibri"/>
              </a:rPr>
              <a:t>relation</a:t>
            </a:r>
            <a:r>
              <a:rPr lang="en-GB" sz="800" spc="295" dirty="0">
                <a:solidFill>
                  <a:srgbClr val="E4D8CE"/>
                </a:solidFill>
                <a:latin typeface="Calibri"/>
                <a:cs typeface="Calibri"/>
              </a:rPr>
              <a:t> </a:t>
            </a:r>
            <a:r>
              <a:rPr lang="en-GB" sz="800" dirty="0">
                <a:solidFill>
                  <a:srgbClr val="E4D8CE"/>
                </a:solidFill>
                <a:latin typeface="Calibri"/>
                <a:cs typeface="Calibri"/>
              </a:rPr>
              <a:t>to</a:t>
            </a:r>
            <a:r>
              <a:rPr lang="en-GB" sz="800" spc="330" dirty="0">
                <a:solidFill>
                  <a:srgbClr val="E4D8CE"/>
                </a:solidFill>
                <a:latin typeface="Calibri"/>
                <a:cs typeface="Calibri"/>
              </a:rPr>
              <a:t> </a:t>
            </a:r>
            <a:r>
              <a:rPr lang="en-GB" sz="800" dirty="0">
                <a:solidFill>
                  <a:srgbClr val="E4D8CE"/>
                </a:solidFill>
                <a:latin typeface="Calibri"/>
                <a:cs typeface="Calibri"/>
              </a:rPr>
              <a:t>the</a:t>
            </a:r>
            <a:r>
              <a:rPr lang="en-GB" sz="800" spc="300" dirty="0">
                <a:solidFill>
                  <a:srgbClr val="E4D8CE"/>
                </a:solidFill>
                <a:latin typeface="Calibri"/>
                <a:cs typeface="Calibri"/>
              </a:rPr>
              <a:t> </a:t>
            </a:r>
            <a:r>
              <a:rPr lang="en-GB" sz="800" dirty="0">
                <a:solidFill>
                  <a:srgbClr val="E4D8CE"/>
                </a:solidFill>
                <a:latin typeface="Calibri"/>
                <a:cs typeface="Calibri"/>
              </a:rPr>
              <a:t>property.</a:t>
            </a:r>
            <a:r>
              <a:rPr lang="en-GB" sz="800" spc="305" dirty="0">
                <a:solidFill>
                  <a:srgbClr val="E4D8CE"/>
                </a:solidFill>
                <a:latin typeface="Calibri"/>
                <a:cs typeface="Calibri"/>
              </a:rPr>
              <a:t> </a:t>
            </a:r>
            <a:r>
              <a:rPr lang="en-GB" sz="800" dirty="0">
                <a:solidFill>
                  <a:srgbClr val="E4D8CE"/>
                </a:solidFill>
                <a:latin typeface="Calibri"/>
                <a:cs typeface="Calibri"/>
              </a:rPr>
              <a:t>The</a:t>
            </a:r>
            <a:r>
              <a:rPr lang="en-GB" sz="800" spc="300" dirty="0">
                <a:solidFill>
                  <a:srgbClr val="E4D8CE"/>
                </a:solidFill>
                <a:latin typeface="Calibri"/>
                <a:cs typeface="Calibri"/>
              </a:rPr>
              <a:t> </a:t>
            </a:r>
            <a:r>
              <a:rPr lang="en-GB" sz="800" dirty="0">
                <a:solidFill>
                  <a:srgbClr val="E4D8CE"/>
                </a:solidFill>
                <a:latin typeface="Calibri"/>
                <a:cs typeface="Calibri"/>
              </a:rPr>
              <a:t>only</a:t>
            </a:r>
            <a:r>
              <a:rPr lang="en-GB" sz="800" spc="295" dirty="0">
                <a:solidFill>
                  <a:srgbClr val="E4D8CE"/>
                </a:solidFill>
                <a:latin typeface="Calibri"/>
                <a:cs typeface="Calibri"/>
              </a:rPr>
              <a:t> </a:t>
            </a:r>
            <a:r>
              <a:rPr lang="en-GB" sz="800" dirty="0">
                <a:solidFill>
                  <a:srgbClr val="E4D8CE"/>
                </a:solidFill>
                <a:latin typeface="Calibri"/>
                <a:cs typeface="Calibri"/>
              </a:rPr>
              <a:t>representations,</a:t>
            </a:r>
            <a:r>
              <a:rPr lang="en-GB" sz="800" spc="325" dirty="0">
                <a:solidFill>
                  <a:srgbClr val="E4D8CE"/>
                </a:solidFill>
                <a:latin typeface="Calibri"/>
                <a:cs typeface="Calibri"/>
              </a:rPr>
              <a:t> </a:t>
            </a:r>
            <a:r>
              <a:rPr lang="en-GB" sz="800" dirty="0">
                <a:solidFill>
                  <a:srgbClr val="E4D8CE"/>
                </a:solidFill>
                <a:latin typeface="Calibri"/>
                <a:cs typeface="Calibri"/>
              </a:rPr>
              <a:t>warranties,</a:t>
            </a:r>
            <a:r>
              <a:rPr lang="en-GB" sz="800" spc="305" dirty="0">
                <a:solidFill>
                  <a:srgbClr val="E4D8CE"/>
                </a:solidFill>
                <a:latin typeface="Calibri"/>
                <a:cs typeface="Calibri"/>
              </a:rPr>
              <a:t> </a:t>
            </a:r>
            <a:r>
              <a:rPr lang="en-GB" sz="800" dirty="0">
                <a:solidFill>
                  <a:srgbClr val="E4D8CE"/>
                </a:solidFill>
                <a:latin typeface="Calibri"/>
                <a:cs typeface="Calibri"/>
              </a:rPr>
              <a:t>undertakings</a:t>
            </a:r>
            <a:r>
              <a:rPr lang="en-GB" sz="800" spc="315" dirty="0">
                <a:solidFill>
                  <a:srgbClr val="E4D8CE"/>
                </a:solidFill>
                <a:latin typeface="Calibri"/>
                <a:cs typeface="Calibri"/>
              </a:rPr>
              <a:t> </a:t>
            </a:r>
            <a:r>
              <a:rPr lang="en-GB" sz="800" dirty="0">
                <a:solidFill>
                  <a:srgbClr val="E4D8CE"/>
                </a:solidFill>
                <a:latin typeface="Calibri"/>
                <a:cs typeface="Calibri"/>
              </a:rPr>
              <a:t>and</a:t>
            </a:r>
            <a:r>
              <a:rPr lang="en-GB" sz="800" spc="295" dirty="0">
                <a:solidFill>
                  <a:srgbClr val="E4D8CE"/>
                </a:solidFill>
                <a:latin typeface="Calibri"/>
                <a:cs typeface="Calibri"/>
              </a:rPr>
              <a:t> </a:t>
            </a:r>
            <a:r>
              <a:rPr lang="en-GB" sz="800" dirty="0">
                <a:solidFill>
                  <a:srgbClr val="E4D8CE"/>
                </a:solidFill>
                <a:latin typeface="Calibri"/>
                <a:cs typeface="Calibri"/>
              </a:rPr>
              <a:t>contractual</a:t>
            </a:r>
            <a:r>
              <a:rPr lang="en-GB" sz="800" spc="305" dirty="0">
                <a:solidFill>
                  <a:srgbClr val="E4D8CE"/>
                </a:solidFill>
                <a:latin typeface="Calibri"/>
                <a:cs typeface="Calibri"/>
              </a:rPr>
              <a:t> </a:t>
            </a:r>
            <a:r>
              <a:rPr lang="en-GB" sz="800" dirty="0">
                <a:solidFill>
                  <a:srgbClr val="E4D8CE"/>
                </a:solidFill>
                <a:latin typeface="Calibri"/>
                <a:cs typeface="Calibri"/>
              </a:rPr>
              <a:t>obligations</a:t>
            </a:r>
            <a:r>
              <a:rPr lang="en-GB" sz="800" spc="315" dirty="0">
                <a:solidFill>
                  <a:srgbClr val="E4D8CE"/>
                </a:solidFill>
                <a:latin typeface="Calibri"/>
                <a:cs typeface="Calibri"/>
              </a:rPr>
              <a:t> </a:t>
            </a:r>
            <a:r>
              <a:rPr lang="en-GB" sz="800" dirty="0">
                <a:solidFill>
                  <a:srgbClr val="E4D8CE"/>
                </a:solidFill>
                <a:latin typeface="Calibri"/>
                <a:cs typeface="Calibri"/>
              </a:rPr>
              <a:t>to</a:t>
            </a:r>
            <a:r>
              <a:rPr lang="en-GB" sz="800" spc="305" dirty="0">
                <a:solidFill>
                  <a:srgbClr val="E4D8CE"/>
                </a:solidFill>
                <a:latin typeface="Calibri"/>
                <a:cs typeface="Calibri"/>
              </a:rPr>
              <a:t> </a:t>
            </a:r>
            <a:r>
              <a:rPr lang="en-GB" sz="800" dirty="0">
                <a:solidFill>
                  <a:srgbClr val="E4D8CE"/>
                </a:solidFill>
                <a:latin typeface="Calibri"/>
                <a:cs typeface="Calibri"/>
              </a:rPr>
              <a:t>be</a:t>
            </a:r>
            <a:r>
              <a:rPr lang="en-GB" sz="800" spc="300" dirty="0">
                <a:solidFill>
                  <a:srgbClr val="E4D8CE"/>
                </a:solidFill>
                <a:latin typeface="Calibri"/>
                <a:cs typeface="Calibri"/>
              </a:rPr>
              <a:t> </a:t>
            </a:r>
            <a:r>
              <a:rPr lang="en-GB" sz="800" dirty="0">
                <a:solidFill>
                  <a:srgbClr val="E4D8CE"/>
                </a:solidFill>
                <a:latin typeface="Calibri"/>
                <a:cs typeface="Calibri"/>
              </a:rPr>
              <a:t>given</a:t>
            </a:r>
            <a:r>
              <a:rPr lang="en-GB" sz="800" spc="295" dirty="0">
                <a:solidFill>
                  <a:srgbClr val="E4D8CE"/>
                </a:solidFill>
                <a:latin typeface="Calibri"/>
                <a:cs typeface="Calibri"/>
              </a:rPr>
              <a:t> </a:t>
            </a:r>
            <a:r>
              <a:rPr lang="en-GB" sz="800" dirty="0">
                <a:solidFill>
                  <a:srgbClr val="E4D8CE"/>
                </a:solidFill>
                <a:latin typeface="Calibri"/>
                <a:cs typeface="Calibri"/>
              </a:rPr>
              <a:t>or</a:t>
            </a:r>
            <a:r>
              <a:rPr lang="en-GB" sz="800" spc="295" dirty="0">
                <a:solidFill>
                  <a:srgbClr val="E4D8CE"/>
                </a:solidFill>
                <a:latin typeface="Calibri"/>
                <a:cs typeface="Calibri"/>
              </a:rPr>
              <a:t> </a:t>
            </a:r>
            <a:r>
              <a:rPr lang="en-GB" sz="800" spc="-10" dirty="0">
                <a:solidFill>
                  <a:srgbClr val="E4D8CE"/>
                </a:solidFill>
                <a:latin typeface="Calibri"/>
                <a:cs typeface="Calibri"/>
              </a:rPr>
              <a:t>undertaken</a:t>
            </a:r>
            <a:r>
              <a:rPr lang="en-GB" sz="800" spc="500" dirty="0">
                <a:solidFill>
                  <a:srgbClr val="E4D8CE"/>
                </a:solidFill>
                <a:latin typeface="Calibri"/>
                <a:cs typeface="Calibri"/>
              </a:rPr>
              <a:t>  </a:t>
            </a:r>
            <a:r>
              <a:rPr lang="en-GB" sz="800" dirty="0">
                <a:solidFill>
                  <a:srgbClr val="E4D8CE"/>
                </a:solidFill>
                <a:latin typeface="Calibri"/>
                <a:cs typeface="Calibri"/>
              </a:rPr>
              <a:t>by</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290" dirty="0">
                <a:solidFill>
                  <a:srgbClr val="E4D8CE"/>
                </a:solidFill>
                <a:latin typeface="Calibri"/>
                <a:cs typeface="Calibri"/>
              </a:rPr>
              <a:t> </a:t>
            </a:r>
            <a:r>
              <a:rPr lang="en-GB" sz="800" dirty="0">
                <a:solidFill>
                  <a:srgbClr val="E4D8CE"/>
                </a:solidFill>
                <a:latin typeface="Calibri"/>
                <a:cs typeface="Calibri"/>
              </a:rPr>
              <a:t>vendor/lessor</a:t>
            </a:r>
            <a:r>
              <a:rPr lang="en-GB" sz="800" spc="300" dirty="0">
                <a:solidFill>
                  <a:srgbClr val="E4D8CE"/>
                </a:solidFill>
                <a:latin typeface="Calibri"/>
                <a:cs typeface="Calibri"/>
              </a:rPr>
              <a:t> </a:t>
            </a:r>
            <a:r>
              <a:rPr lang="en-GB" sz="800" dirty="0">
                <a:solidFill>
                  <a:srgbClr val="E4D8CE"/>
                </a:solidFill>
                <a:latin typeface="Calibri"/>
                <a:cs typeface="Calibri"/>
              </a:rPr>
              <a:t>are</a:t>
            </a:r>
            <a:r>
              <a:rPr lang="en-GB" sz="800" spc="310" dirty="0">
                <a:solidFill>
                  <a:srgbClr val="E4D8CE"/>
                </a:solidFill>
                <a:latin typeface="Calibri"/>
                <a:cs typeface="Calibri"/>
              </a:rPr>
              <a:t> </a:t>
            </a:r>
            <a:r>
              <a:rPr lang="en-GB" sz="800" dirty="0">
                <a:solidFill>
                  <a:srgbClr val="E4D8CE"/>
                </a:solidFill>
                <a:latin typeface="Calibri"/>
                <a:cs typeface="Calibri"/>
              </a:rPr>
              <a:t>those</a:t>
            </a:r>
            <a:r>
              <a:rPr lang="en-GB" sz="800" spc="260" dirty="0">
                <a:solidFill>
                  <a:srgbClr val="E4D8CE"/>
                </a:solidFill>
                <a:latin typeface="Calibri"/>
                <a:cs typeface="Calibri"/>
              </a:rPr>
              <a:t>  </a:t>
            </a:r>
            <a:r>
              <a:rPr lang="en-GB" sz="800" dirty="0">
                <a:solidFill>
                  <a:srgbClr val="E4D8CE"/>
                </a:solidFill>
                <a:latin typeface="Calibri"/>
                <a:cs typeface="Calibri"/>
              </a:rPr>
              <a:t>contained</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expressly</a:t>
            </a:r>
            <a:r>
              <a:rPr lang="en-GB" sz="800" spc="295" dirty="0">
                <a:solidFill>
                  <a:srgbClr val="E4D8CE"/>
                </a:solidFill>
                <a:latin typeface="Calibri"/>
                <a:cs typeface="Calibri"/>
              </a:rPr>
              <a:t> </a:t>
            </a:r>
            <a:r>
              <a:rPr lang="en-GB" sz="800" dirty="0">
                <a:solidFill>
                  <a:srgbClr val="E4D8CE"/>
                </a:solidFill>
                <a:latin typeface="Calibri"/>
                <a:cs typeface="Calibri"/>
              </a:rPr>
              <a:t>referred</a:t>
            </a:r>
            <a:r>
              <a:rPr lang="en-GB" sz="800" spc="280" dirty="0">
                <a:solidFill>
                  <a:srgbClr val="E4D8CE"/>
                </a:solidFill>
                <a:latin typeface="Calibri"/>
                <a:cs typeface="Calibri"/>
              </a:rPr>
              <a:t> </a:t>
            </a:r>
            <a:r>
              <a:rPr lang="en-GB" sz="800" dirty="0">
                <a:solidFill>
                  <a:srgbClr val="E4D8CE"/>
                </a:solidFill>
                <a:latin typeface="Calibri"/>
                <a:cs typeface="Calibri"/>
              </a:rPr>
              <a:t>to</a:t>
            </a:r>
            <a:r>
              <a:rPr lang="en-GB" sz="800" spc="315" dirty="0">
                <a:solidFill>
                  <a:srgbClr val="E4D8CE"/>
                </a:solidFill>
                <a:latin typeface="Calibri"/>
                <a:cs typeface="Calibri"/>
              </a:rPr>
              <a:t> </a:t>
            </a:r>
            <a:r>
              <a:rPr lang="en-GB" sz="800" dirty="0">
                <a:solidFill>
                  <a:srgbClr val="E4D8CE"/>
                </a:solidFill>
                <a:latin typeface="Calibri"/>
                <a:cs typeface="Calibri"/>
              </a:rPr>
              <a:t>in</a:t>
            </a:r>
            <a:r>
              <a:rPr lang="en-GB" sz="800" spc="275" dirty="0">
                <a:solidFill>
                  <a:srgbClr val="E4D8CE"/>
                </a:solidFill>
                <a:latin typeface="Calibri"/>
                <a:cs typeface="Calibri"/>
              </a:rPr>
              <a:t> </a:t>
            </a:r>
            <a:r>
              <a:rPr lang="en-GB" sz="800" dirty="0">
                <a:solidFill>
                  <a:srgbClr val="E4D8CE"/>
                </a:solidFill>
                <a:latin typeface="Calibri"/>
                <a:cs typeface="Calibri"/>
              </a:rPr>
              <a:t>the</a:t>
            </a:r>
            <a:r>
              <a:rPr lang="en-GB" sz="800" spc="295" dirty="0">
                <a:solidFill>
                  <a:srgbClr val="E4D8CE"/>
                </a:solidFill>
                <a:latin typeface="Calibri"/>
                <a:cs typeface="Calibri"/>
              </a:rPr>
              <a:t> </a:t>
            </a:r>
            <a:r>
              <a:rPr lang="en-GB" sz="800" dirty="0">
                <a:solidFill>
                  <a:srgbClr val="E4D8CE"/>
                </a:solidFill>
                <a:latin typeface="Calibri"/>
                <a:cs typeface="Calibri"/>
              </a:rPr>
              <a:t>written</a:t>
            </a:r>
            <a:r>
              <a:rPr lang="en-GB" sz="800" spc="280" dirty="0">
                <a:solidFill>
                  <a:srgbClr val="E4D8CE"/>
                </a:solidFill>
                <a:latin typeface="Calibri"/>
                <a:cs typeface="Calibri"/>
              </a:rPr>
              <a:t> </a:t>
            </a:r>
            <a:r>
              <a:rPr lang="en-GB" sz="800" dirty="0">
                <a:solidFill>
                  <a:srgbClr val="E4D8CE"/>
                </a:solidFill>
                <a:latin typeface="Calibri"/>
                <a:cs typeface="Calibri"/>
              </a:rPr>
              <a:t>contract</a:t>
            </a:r>
            <a:r>
              <a:rPr lang="en-GB" sz="800" spc="310" dirty="0">
                <a:solidFill>
                  <a:srgbClr val="E4D8CE"/>
                </a:solidFill>
                <a:latin typeface="Calibri"/>
                <a:cs typeface="Calibri"/>
              </a:rPr>
              <a:t> </a:t>
            </a:r>
            <a:r>
              <a:rPr lang="en-GB" sz="800" dirty="0">
                <a:solidFill>
                  <a:srgbClr val="E4D8CE"/>
                </a:solidFill>
                <a:latin typeface="Calibri"/>
                <a:cs typeface="Calibri"/>
              </a:rPr>
              <a:t>for</a:t>
            </a:r>
            <a:r>
              <a:rPr lang="en-GB" sz="800" spc="285" dirty="0">
                <a:solidFill>
                  <a:srgbClr val="E4D8CE"/>
                </a:solidFill>
                <a:latin typeface="Calibri"/>
                <a:cs typeface="Calibri"/>
              </a:rPr>
              <a:t> </a:t>
            </a:r>
            <a:r>
              <a:rPr lang="en-GB" sz="800" dirty="0">
                <a:solidFill>
                  <a:srgbClr val="E4D8CE"/>
                </a:solidFill>
                <a:latin typeface="Calibri"/>
                <a:cs typeface="Calibri"/>
              </a:rPr>
              <a:t>sale</a:t>
            </a:r>
            <a:r>
              <a:rPr lang="en-GB" sz="800" spc="290" dirty="0">
                <a:solidFill>
                  <a:srgbClr val="E4D8CE"/>
                </a:solidFill>
                <a:latin typeface="Calibri"/>
                <a:cs typeface="Calibri"/>
              </a:rPr>
              <a:t> </a:t>
            </a:r>
            <a:r>
              <a:rPr lang="en-GB" sz="800" dirty="0">
                <a:solidFill>
                  <a:srgbClr val="E4D8CE"/>
                </a:solidFill>
                <a:latin typeface="Calibri"/>
                <a:cs typeface="Calibri"/>
              </a:rPr>
              <a:t>or</a:t>
            </a:r>
            <a:r>
              <a:rPr lang="en-GB" sz="800" spc="285" dirty="0">
                <a:solidFill>
                  <a:srgbClr val="E4D8CE"/>
                </a:solidFill>
                <a:latin typeface="Calibri"/>
                <a:cs typeface="Calibri"/>
              </a:rPr>
              <a:t> </a:t>
            </a:r>
            <a:r>
              <a:rPr lang="en-GB" sz="800" dirty="0">
                <a:solidFill>
                  <a:srgbClr val="E4D8CE"/>
                </a:solidFill>
                <a:latin typeface="Calibri"/>
                <a:cs typeface="Calibri"/>
              </a:rPr>
              <a:t>agreement</a:t>
            </a:r>
            <a:r>
              <a:rPr lang="en-GB" sz="800" spc="280" dirty="0">
                <a:solidFill>
                  <a:srgbClr val="E4D8CE"/>
                </a:solidFill>
                <a:latin typeface="Calibri"/>
                <a:cs typeface="Calibri"/>
              </a:rPr>
              <a:t> </a:t>
            </a:r>
            <a:r>
              <a:rPr lang="en-GB" sz="800" dirty="0">
                <a:solidFill>
                  <a:srgbClr val="E4D8CE"/>
                </a:solidFill>
                <a:latin typeface="Calibri"/>
                <a:cs typeface="Calibri"/>
              </a:rPr>
              <a:t>for</a:t>
            </a:r>
            <a:r>
              <a:rPr lang="en-GB" sz="800" spc="310" dirty="0">
                <a:solidFill>
                  <a:srgbClr val="E4D8CE"/>
                </a:solidFill>
                <a:latin typeface="Calibri"/>
                <a:cs typeface="Calibri"/>
              </a:rPr>
              <a:t> </a:t>
            </a:r>
            <a:r>
              <a:rPr lang="en-GB" sz="800" dirty="0">
                <a:solidFill>
                  <a:srgbClr val="E4D8CE"/>
                </a:solidFill>
                <a:latin typeface="Calibri"/>
                <a:cs typeface="Calibri"/>
              </a:rPr>
              <a:t>lease</a:t>
            </a:r>
            <a:r>
              <a:rPr lang="en-GB" sz="800" spc="300" dirty="0">
                <a:solidFill>
                  <a:srgbClr val="E4D8CE"/>
                </a:solidFill>
                <a:latin typeface="Calibri"/>
                <a:cs typeface="Calibri"/>
              </a:rPr>
              <a:t> </a:t>
            </a:r>
            <a:r>
              <a:rPr lang="en-GB" sz="800" dirty="0">
                <a:solidFill>
                  <a:srgbClr val="E4D8CE"/>
                </a:solidFill>
                <a:latin typeface="Calibri"/>
                <a:cs typeface="Calibri"/>
              </a:rPr>
              <a:t>between</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310" dirty="0">
                <a:solidFill>
                  <a:srgbClr val="E4D8CE"/>
                </a:solidFill>
                <a:latin typeface="Calibri"/>
                <a:cs typeface="Calibri"/>
              </a:rPr>
              <a:t> </a:t>
            </a:r>
            <a:r>
              <a:rPr lang="en-GB" sz="800" dirty="0">
                <a:solidFill>
                  <a:srgbClr val="E4D8CE"/>
                </a:solidFill>
                <a:latin typeface="Calibri"/>
                <a:cs typeface="Calibri"/>
              </a:rPr>
              <a:t>vendor/lessor</a:t>
            </a:r>
            <a:r>
              <a:rPr lang="en-GB" sz="800" spc="300" dirty="0">
                <a:solidFill>
                  <a:srgbClr val="E4D8CE"/>
                </a:solidFill>
                <a:latin typeface="Calibri"/>
                <a:cs typeface="Calibri"/>
              </a:rPr>
              <a:t> </a:t>
            </a:r>
            <a:r>
              <a:rPr lang="en-GB" sz="800" dirty="0">
                <a:solidFill>
                  <a:srgbClr val="E4D8CE"/>
                </a:solidFill>
                <a:latin typeface="Calibri"/>
                <a:cs typeface="Calibri"/>
              </a:rPr>
              <a:t>and</a:t>
            </a:r>
            <a:r>
              <a:rPr lang="en-GB" sz="800" spc="285" dirty="0">
                <a:solidFill>
                  <a:srgbClr val="E4D8CE"/>
                </a:solidFill>
                <a:latin typeface="Calibri"/>
                <a:cs typeface="Calibri"/>
              </a:rPr>
              <a:t> </a:t>
            </a:r>
            <a:r>
              <a:rPr lang="en-GB" sz="800" dirty="0">
                <a:solidFill>
                  <a:srgbClr val="E4D8CE"/>
                </a:solidFill>
                <a:latin typeface="Calibri"/>
                <a:cs typeface="Calibri"/>
              </a:rPr>
              <a:t>a</a:t>
            </a:r>
            <a:r>
              <a:rPr lang="en-GB" sz="800" spc="290" dirty="0">
                <a:solidFill>
                  <a:srgbClr val="E4D8CE"/>
                </a:solidFill>
                <a:latin typeface="Calibri"/>
                <a:cs typeface="Calibri"/>
              </a:rPr>
              <a:t> </a:t>
            </a:r>
            <a:r>
              <a:rPr lang="en-GB" sz="800" dirty="0">
                <a:solidFill>
                  <a:srgbClr val="E4D8CE"/>
                </a:solidFill>
                <a:latin typeface="Calibri"/>
                <a:cs typeface="Calibri"/>
              </a:rPr>
              <a:t>purchaser</a:t>
            </a:r>
            <a:r>
              <a:rPr lang="en-GB" sz="800" spc="290" dirty="0">
                <a:solidFill>
                  <a:srgbClr val="E4D8CE"/>
                </a:solidFill>
                <a:latin typeface="Calibri"/>
                <a:cs typeface="Calibri"/>
              </a:rPr>
              <a:t> </a:t>
            </a:r>
            <a:r>
              <a:rPr lang="en-GB" sz="800" dirty="0">
                <a:solidFill>
                  <a:srgbClr val="E4D8CE"/>
                </a:solidFill>
                <a:latin typeface="Calibri"/>
                <a:cs typeface="Calibri"/>
              </a:rPr>
              <a:t>or</a:t>
            </a:r>
            <a:r>
              <a:rPr lang="en-GB" sz="800" spc="310" dirty="0">
                <a:solidFill>
                  <a:srgbClr val="E4D8CE"/>
                </a:solidFill>
                <a:latin typeface="Calibri"/>
                <a:cs typeface="Calibri"/>
              </a:rPr>
              <a:t> </a:t>
            </a:r>
            <a:r>
              <a:rPr lang="en-GB" sz="800" dirty="0">
                <a:solidFill>
                  <a:srgbClr val="E4D8CE"/>
                </a:solidFill>
                <a:latin typeface="Calibri"/>
                <a:cs typeface="Calibri"/>
              </a:rPr>
              <a:t>tenant.</a:t>
            </a:r>
            <a:r>
              <a:rPr lang="en-GB" sz="800" spc="290" dirty="0">
                <a:solidFill>
                  <a:srgbClr val="E4D8CE"/>
                </a:solidFill>
                <a:latin typeface="Calibri"/>
                <a:cs typeface="Calibri"/>
              </a:rPr>
              <a:t> </a:t>
            </a:r>
            <a:r>
              <a:rPr lang="en-GB" sz="800" dirty="0">
                <a:solidFill>
                  <a:srgbClr val="E4D8CE"/>
                </a:solidFill>
                <a:latin typeface="Calibri"/>
                <a:cs typeface="Calibri"/>
              </a:rPr>
              <a:t>2.</a:t>
            </a:r>
            <a:r>
              <a:rPr lang="en-GB" sz="800" spc="290" dirty="0">
                <a:solidFill>
                  <a:srgbClr val="E4D8CE"/>
                </a:solidFill>
                <a:latin typeface="Calibri"/>
                <a:cs typeface="Calibri"/>
              </a:rPr>
              <a:t> </a:t>
            </a:r>
            <a:r>
              <a:rPr lang="en-GB" sz="800" dirty="0">
                <a:solidFill>
                  <a:srgbClr val="E4D8CE"/>
                </a:solidFill>
                <a:latin typeface="Calibri"/>
                <a:cs typeface="Calibri"/>
              </a:rPr>
              <a:t>Prospective</a:t>
            </a:r>
            <a:r>
              <a:rPr lang="en-GB" sz="800" spc="300" dirty="0">
                <a:solidFill>
                  <a:srgbClr val="E4D8CE"/>
                </a:solidFill>
                <a:latin typeface="Calibri"/>
                <a:cs typeface="Calibri"/>
              </a:rPr>
              <a:t> </a:t>
            </a:r>
            <a:r>
              <a:rPr lang="en-GB" sz="800" dirty="0">
                <a:solidFill>
                  <a:srgbClr val="E4D8CE"/>
                </a:solidFill>
                <a:latin typeface="Calibri"/>
                <a:cs typeface="Calibri"/>
              </a:rPr>
              <a:t>purchasers</a:t>
            </a:r>
            <a:r>
              <a:rPr lang="en-GB" sz="800" spc="300" dirty="0">
                <a:solidFill>
                  <a:srgbClr val="E4D8CE"/>
                </a:solidFill>
                <a:latin typeface="Calibri"/>
                <a:cs typeface="Calibri"/>
              </a:rPr>
              <a:t> </a:t>
            </a:r>
            <a:r>
              <a:rPr lang="en-GB" sz="800" dirty="0">
                <a:solidFill>
                  <a:srgbClr val="E4D8CE"/>
                </a:solidFill>
                <a:latin typeface="Calibri"/>
                <a:cs typeface="Calibri"/>
              </a:rPr>
              <a:t>or</a:t>
            </a:r>
            <a:r>
              <a:rPr lang="en-GB" sz="800" spc="300" dirty="0">
                <a:solidFill>
                  <a:srgbClr val="E4D8CE"/>
                </a:solidFill>
                <a:latin typeface="Calibri"/>
                <a:cs typeface="Calibri"/>
              </a:rPr>
              <a:t> </a:t>
            </a:r>
            <a:r>
              <a:rPr lang="en-GB" sz="800" dirty="0">
                <a:solidFill>
                  <a:srgbClr val="E4D8CE"/>
                </a:solidFill>
                <a:latin typeface="Calibri"/>
                <a:cs typeface="Calibri"/>
              </a:rPr>
              <a:t>tenants</a:t>
            </a:r>
            <a:r>
              <a:rPr lang="en-GB" sz="800" spc="300" dirty="0">
                <a:solidFill>
                  <a:srgbClr val="E4D8CE"/>
                </a:solidFill>
                <a:latin typeface="Calibri"/>
                <a:cs typeface="Calibri"/>
              </a:rPr>
              <a:t> </a:t>
            </a:r>
            <a:r>
              <a:rPr lang="en-GB" sz="800" dirty="0">
                <a:solidFill>
                  <a:srgbClr val="E4D8CE"/>
                </a:solidFill>
                <a:latin typeface="Calibri"/>
                <a:cs typeface="Calibri"/>
              </a:rPr>
              <a:t>are</a:t>
            </a:r>
            <a:r>
              <a:rPr lang="en-GB" sz="800" spc="290" dirty="0">
                <a:solidFill>
                  <a:srgbClr val="E4D8CE"/>
                </a:solidFill>
                <a:latin typeface="Calibri"/>
                <a:cs typeface="Calibri"/>
              </a:rPr>
              <a:t> </a:t>
            </a:r>
            <a:r>
              <a:rPr lang="en-GB" sz="800" dirty="0">
                <a:solidFill>
                  <a:srgbClr val="E4D8CE"/>
                </a:solidFill>
                <a:latin typeface="Calibri"/>
                <a:cs typeface="Calibri"/>
              </a:rPr>
              <a:t>strongly</a:t>
            </a:r>
            <a:r>
              <a:rPr lang="en-GB" sz="800" spc="295" dirty="0">
                <a:solidFill>
                  <a:srgbClr val="E4D8CE"/>
                </a:solidFill>
                <a:latin typeface="Calibri"/>
                <a:cs typeface="Calibri"/>
              </a:rPr>
              <a:t> </a:t>
            </a:r>
            <a:r>
              <a:rPr lang="en-GB" sz="800" dirty="0">
                <a:solidFill>
                  <a:srgbClr val="E4D8CE"/>
                </a:solidFill>
                <a:latin typeface="Calibri"/>
                <a:cs typeface="Calibri"/>
              </a:rPr>
              <a:t>advised</a:t>
            </a:r>
            <a:r>
              <a:rPr lang="en-GB" sz="800" spc="280" dirty="0">
                <a:solidFill>
                  <a:srgbClr val="E4D8CE"/>
                </a:solidFill>
                <a:latin typeface="Calibri"/>
                <a:cs typeface="Calibri"/>
              </a:rPr>
              <a:t> </a:t>
            </a:r>
            <a:r>
              <a:rPr lang="en-GB" sz="800" dirty="0">
                <a:solidFill>
                  <a:srgbClr val="E4D8CE"/>
                </a:solidFill>
                <a:latin typeface="Calibri"/>
                <a:cs typeface="Calibri"/>
              </a:rPr>
              <a:t>to:</a:t>
            </a:r>
            <a:r>
              <a:rPr lang="en-GB" sz="800" spc="300" dirty="0">
                <a:solidFill>
                  <a:srgbClr val="E4D8CE"/>
                </a:solidFill>
                <a:latin typeface="Calibri"/>
                <a:cs typeface="Calibri"/>
              </a:rPr>
              <a:t> </a:t>
            </a:r>
            <a:r>
              <a:rPr lang="en-GB" sz="800" spc="-25" dirty="0">
                <a:solidFill>
                  <a:srgbClr val="E4D8CE"/>
                </a:solidFill>
                <a:latin typeface="Calibri"/>
                <a:cs typeface="Calibri"/>
              </a:rPr>
              <a:t>(a)</a:t>
            </a:r>
            <a:r>
              <a:rPr lang="en-GB" sz="800" spc="500" dirty="0">
                <a:solidFill>
                  <a:srgbClr val="E4D8CE"/>
                </a:solidFill>
                <a:latin typeface="Calibri"/>
                <a:cs typeface="Calibri"/>
              </a:rPr>
              <a:t> </a:t>
            </a:r>
            <a:r>
              <a:rPr lang="en-GB" sz="800" dirty="0">
                <a:solidFill>
                  <a:srgbClr val="E4D8CE"/>
                </a:solidFill>
                <a:latin typeface="Calibri"/>
                <a:cs typeface="Calibri"/>
              </a:rPr>
              <a:t>satisfy</a:t>
            </a:r>
            <a:r>
              <a:rPr lang="en-GB" sz="800" spc="260" dirty="0">
                <a:solidFill>
                  <a:srgbClr val="E4D8CE"/>
                </a:solidFill>
                <a:latin typeface="Calibri"/>
                <a:cs typeface="Calibri"/>
              </a:rPr>
              <a:t> </a:t>
            </a:r>
            <a:r>
              <a:rPr lang="en-GB" sz="800" dirty="0">
                <a:solidFill>
                  <a:srgbClr val="E4D8CE"/>
                </a:solidFill>
                <a:latin typeface="Calibri"/>
                <a:cs typeface="Calibri"/>
              </a:rPr>
              <a:t>themselves</a:t>
            </a:r>
            <a:r>
              <a:rPr lang="en-GB" sz="800" spc="280" dirty="0">
                <a:solidFill>
                  <a:srgbClr val="E4D8CE"/>
                </a:solidFill>
                <a:latin typeface="Calibri"/>
                <a:cs typeface="Calibri"/>
              </a:rPr>
              <a:t> </a:t>
            </a:r>
            <a:r>
              <a:rPr lang="en-GB" sz="800" dirty="0">
                <a:solidFill>
                  <a:srgbClr val="E4D8CE"/>
                </a:solidFill>
                <a:latin typeface="Calibri"/>
                <a:cs typeface="Calibri"/>
              </a:rPr>
              <a:t>as</a:t>
            </a:r>
            <a:r>
              <a:rPr lang="en-GB" sz="800" spc="290" dirty="0">
                <a:solidFill>
                  <a:srgbClr val="E4D8CE"/>
                </a:solidFill>
                <a:latin typeface="Calibri"/>
                <a:cs typeface="Calibri"/>
              </a:rPr>
              <a:t> </a:t>
            </a:r>
            <a:r>
              <a:rPr lang="en-GB" sz="800" dirty="0">
                <a:solidFill>
                  <a:srgbClr val="E4D8CE"/>
                </a:solidFill>
                <a:latin typeface="Calibri"/>
                <a:cs typeface="Calibri"/>
              </a:rPr>
              <a:t>to</a:t>
            </a:r>
            <a:r>
              <a:rPr lang="en-GB" sz="800" spc="290" dirty="0">
                <a:solidFill>
                  <a:srgbClr val="E4D8CE"/>
                </a:solidFill>
                <a:latin typeface="Calibri"/>
                <a:cs typeface="Calibri"/>
              </a:rPr>
              <a:t> </a:t>
            </a:r>
            <a:r>
              <a:rPr lang="en-GB" sz="800" dirty="0">
                <a:solidFill>
                  <a:srgbClr val="E4D8CE"/>
                </a:solidFill>
                <a:latin typeface="Calibri"/>
                <a:cs typeface="Calibri"/>
              </a:rPr>
              <a:t>the</a:t>
            </a:r>
            <a:r>
              <a:rPr lang="en-GB" sz="800" spc="285" dirty="0">
                <a:solidFill>
                  <a:srgbClr val="E4D8CE"/>
                </a:solidFill>
                <a:latin typeface="Calibri"/>
                <a:cs typeface="Calibri"/>
              </a:rPr>
              <a:t> </a:t>
            </a:r>
            <a:r>
              <a:rPr lang="en-GB" sz="800" dirty="0">
                <a:solidFill>
                  <a:srgbClr val="E4D8CE"/>
                </a:solidFill>
                <a:latin typeface="Calibri"/>
                <a:cs typeface="Calibri"/>
              </a:rPr>
              <a:t>correctness</a:t>
            </a:r>
            <a:r>
              <a:rPr lang="en-GB" sz="800" spc="290" dirty="0">
                <a:solidFill>
                  <a:srgbClr val="E4D8CE"/>
                </a:solidFill>
                <a:latin typeface="Calibri"/>
                <a:cs typeface="Calibri"/>
              </a:rPr>
              <a:t> </a:t>
            </a:r>
            <a:r>
              <a:rPr lang="en-GB" sz="800" dirty="0">
                <a:solidFill>
                  <a:srgbClr val="E4D8CE"/>
                </a:solidFill>
                <a:latin typeface="Calibri"/>
                <a:cs typeface="Calibri"/>
              </a:rPr>
              <a:t>of</a:t>
            </a:r>
            <a:r>
              <a:rPr lang="en-GB" sz="800" spc="229" dirty="0">
                <a:solidFill>
                  <a:srgbClr val="E4D8CE"/>
                </a:solidFill>
                <a:latin typeface="Calibri"/>
                <a:cs typeface="Calibri"/>
              </a:rPr>
              <a:t>  </a:t>
            </a:r>
            <a:r>
              <a:rPr lang="en-GB" sz="800" dirty="0">
                <a:solidFill>
                  <a:srgbClr val="E4D8CE"/>
                </a:solidFill>
                <a:latin typeface="Calibri"/>
                <a:cs typeface="Calibri"/>
              </a:rPr>
              <a:t>each</a:t>
            </a:r>
            <a:r>
              <a:rPr lang="en-GB" sz="800" spc="285" dirty="0">
                <a:solidFill>
                  <a:srgbClr val="E4D8CE"/>
                </a:solidFill>
                <a:latin typeface="Calibri"/>
                <a:cs typeface="Calibri"/>
              </a:rPr>
              <a:t> </a:t>
            </a:r>
            <a:r>
              <a:rPr lang="en-GB" sz="800" dirty="0">
                <a:solidFill>
                  <a:srgbClr val="E4D8CE"/>
                </a:solidFill>
                <a:latin typeface="Calibri"/>
                <a:cs typeface="Calibri"/>
              </a:rPr>
              <a:t>statement</a:t>
            </a:r>
            <a:r>
              <a:rPr lang="en-GB" sz="800" spc="280" dirty="0">
                <a:solidFill>
                  <a:srgbClr val="E4D8CE"/>
                </a:solidFill>
                <a:latin typeface="Calibri"/>
                <a:cs typeface="Calibri"/>
              </a:rPr>
              <a:t> </a:t>
            </a:r>
            <a:r>
              <a:rPr lang="en-GB" sz="800" dirty="0">
                <a:solidFill>
                  <a:srgbClr val="E4D8CE"/>
                </a:solidFill>
                <a:latin typeface="Calibri"/>
                <a:cs typeface="Calibri"/>
              </a:rPr>
              <a:t>contained</a:t>
            </a:r>
            <a:r>
              <a:rPr lang="en-GB" sz="800" spc="280" dirty="0">
                <a:solidFill>
                  <a:srgbClr val="E4D8CE"/>
                </a:solidFill>
                <a:latin typeface="Calibri"/>
                <a:cs typeface="Calibri"/>
              </a:rPr>
              <a:t> </a:t>
            </a:r>
            <a:r>
              <a:rPr lang="en-GB" sz="800" dirty="0">
                <a:solidFill>
                  <a:srgbClr val="E4D8CE"/>
                </a:solidFill>
                <a:latin typeface="Calibri"/>
                <a:cs typeface="Calibri"/>
              </a:rPr>
              <a:t>in</a:t>
            </a:r>
            <a:r>
              <a:rPr lang="en-GB" sz="800" spc="295" dirty="0">
                <a:solidFill>
                  <a:srgbClr val="E4D8CE"/>
                </a:solidFill>
                <a:latin typeface="Calibri"/>
                <a:cs typeface="Calibri"/>
              </a:rPr>
              <a:t> </a:t>
            </a:r>
            <a:r>
              <a:rPr lang="en-GB" sz="800" dirty="0">
                <a:solidFill>
                  <a:srgbClr val="E4D8CE"/>
                </a:solidFill>
                <a:latin typeface="Calibri"/>
                <a:cs typeface="Calibri"/>
              </a:rPr>
              <a:t>these</a:t>
            </a:r>
            <a:r>
              <a:rPr lang="en-GB" sz="800" spc="295" dirty="0">
                <a:solidFill>
                  <a:srgbClr val="E4D8CE"/>
                </a:solidFill>
                <a:latin typeface="Calibri"/>
                <a:cs typeface="Calibri"/>
              </a:rPr>
              <a:t> </a:t>
            </a:r>
            <a:r>
              <a:rPr lang="en-GB" sz="800" dirty="0">
                <a:solidFill>
                  <a:srgbClr val="E4D8CE"/>
                </a:solidFill>
                <a:latin typeface="Calibri"/>
                <a:cs typeface="Calibri"/>
              </a:rPr>
              <a:t>particulars;</a:t>
            </a:r>
            <a:r>
              <a:rPr lang="en-GB" sz="800" spc="300" dirty="0">
                <a:solidFill>
                  <a:srgbClr val="E4D8CE"/>
                </a:solidFill>
                <a:latin typeface="Calibri"/>
                <a:cs typeface="Calibri"/>
              </a:rPr>
              <a:t> </a:t>
            </a:r>
            <a:r>
              <a:rPr lang="en-GB" sz="800" dirty="0">
                <a:solidFill>
                  <a:srgbClr val="E4D8CE"/>
                </a:solidFill>
                <a:latin typeface="Calibri"/>
                <a:cs typeface="Calibri"/>
              </a:rPr>
              <a:t>(b)</a:t>
            </a:r>
            <a:r>
              <a:rPr lang="en-GB" sz="800" spc="295" dirty="0">
                <a:solidFill>
                  <a:srgbClr val="E4D8CE"/>
                </a:solidFill>
                <a:latin typeface="Calibri"/>
                <a:cs typeface="Calibri"/>
              </a:rPr>
              <a:t> </a:t>
            </a:r>
            <a:r>
              <a:rPr lang="en-GB" sz="800" dirty="0">
                <a:solidFill>
                  <a:srgbClr val="E4D8CE"/>
                </a:solidFill>
                <a:latin typeface="Calibri"/>
                <a:cs typeface="Calibri"/>
              </a:rPr>
              <a:t>inspect</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290" dirty="0">
                <a:solidFill>
                  <a:srgbClr val="E4D8CE"/>
                </a:solidFill>
                <a:latin typeface="Calibri"/>
                <a:cs typeface="Calibri"/>
              </a:rPr>
              <a:t> </a:t>
            </a:r>
            <a:r>
              <a:rPr lang="en-GB" sz="800" dirty="0">
                <a:solidFill>
                  <a:srgbClr val="E4D8CE"/>
                </a:solidFill>
                <a:latin typeface="Calibri"/>
                <a:cs typeface="Calibri"/>
              </a:rPr>
              <a:t>property</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the</a:t>
            </a:r>
            <a:r>
              <a:rPr lang="en-GB" sz="800" spc="290" dirty="0">
                <a:solidFill>
                  <a:srgbClr val="E4D8CE"/>
                </a:solidFill>
                <a:latin typeface="Calibri"/>
                <a:cs typeface="Calibri"/>
              </a:rPr>
              <a:t> </a:t>
            </a:r>
            <a:r>
              <a:rPr lang="en-GB" sz="800" dirty="0">
                <a:solidFill>
                  <a:srgbClr val="E4D8CE"/>
                </a:solidFill>
                <a:latin typeface="Calibri"/>
                <a:cs typeface="Calibri"/>
              </a:rPr>
              <a:t>neighbouring</a:t>
            </a:r>
            <a:r>
              <a:rPr lang="en-GB" sz="800" spc="290" dirty="0">
                <a:solidFill>
                  <a:srgbClr val="E4D8CE"/>
                </a:solidFill>
                <a:latin typeface="Calibri"/>
                <a:cs typeface="Calibri"/>
              </a:rPr>
              <a:t> </a:t>
            </a:r>
            <a:r>
              <a:rPr lang="en-GB" sz="800" dirty="0">
                <a:solidFill>
                  <a:srgbClr val="E4D8CE"/>
                </a:solidFill>
                <a:latin typeface="Calibri"/>
                <a:cs typeface="Calibri"/>
              </a:rPr>
              <a:t>area;</a:t>
            </a:r>
            <a:r>
              <a:rPr lang="en-GB" sz="800" spc="295" dirty="0">
                <a:solidFill>
                  <a:srgbClr val="E4D8CE"/>
                </a:solidFill>
                <a:latin typeface="Calibri"/>
                <a:cs typeface="Calibri"/>
              </a:rPr>
              <a:t> </a:t>
            </a:r>
            <a:r>
              <a:rPr lang="en-GB" sz="800" dirty="0">
                <a:solidFill>
                  <a:srgbClr val="E4D8CE"/>
                </a:solidFill>
                <a:latin typeface="Calibri"/>
                <a:cs typeface="Calibri"/>
              </a:rPr>
              <a:t>(c)</a:t>
            </a:r>
            <a:r>
              <a:rPr lang="en-GB" sz="800" spc="270" dirty="0">
                <a:solidFill>
                  <a:srgbClr val="E4D8CE"/>
                </a:solidFill>
                <a:latin typeface="Calibri"/>
                <a:cs typeface="Calibri"/>
              </a:rPr>
              <a:t> </a:t>
            </a:r>
            <a:r>
              <a:rPr lang="en-GB" sz="800" dirty="0">
                <a:solidFill>
                  <a:srgbClr val="E4D8CE"/>
                </a:solidFill>
                <a:latin typeface="Calibri"/>
                <a:cs typeface="Calibri"/>
              </a:rPr>
              <a:t>ensure</a:t>
            </a:r>
            <a:r>
              <a:rPr lang="en-GB" sz="800" spc="290" dirty="0">
                <a:solidFill>
                  <a:srgbClr val="E4D8CE"/>
                </a:solidFill>
                <a:latin typeface="Calibri"/>
                <a:cs typeface="Calibri"/>
              </a:rPr>
              <a:t> </a:t>
            </a:r>
            <a:r>
              <a:rPr lang="en-GB" sz="800" dirty="0">
                <a:solidFill>
                  <a:srgbClr val="E4D8CE"/>
                </a:solidFill>
                <a:latin typeface="Calibri"/>
                <a:cs typeface="Calibri"/>
              </a:rPr>
              <a:t>that</a:t>
            </a:r>
            <a:r>
              <a:rPr lang="en-GB" sz="800" spc="280" dirty="0">
                <a:solidFill>
                  <a:srgbClr val="E4D8CE"/>
                </a:solidFill>
                <a:latin typeface="Calibri"/>
                <a:cs typeface="Calibri"/>
              </a:rPr>
              <a:t> </a:t>
            </a:r>
            <a:r>
              <a:rPr lang="en-GB" sz="800" dirty="0">
                <a:solidFill>
                  <a:srgbClr val="E4D8CE"/>
                </a:solidFill>
                <a:latin typeface="Calibri"/>
                <a:cs typeface="Calibri"/>
              </a:rPr>
              <a:t>any</a:t>
            </a:r>
            <a:r>
              <a:rPr lang="en-GB" sz="800" spc="280" dirty="0">
                <a:solidFill>
                  <a:srgbClr val="E4D8CE"/>
                </a:solidFill>
                <a:latin typeface="Calibri"/>
                <a:cs typeface="Calibri"/>
              </a:rPr>
              <a:t> </a:t>
            </a:r>
            <a:r>
              <a:rPr lang="en-GB" sz="800" dirty="0">
                <a:solidFill>
                  <a:srgbClr val="E4D8CE"/>
                </a:solidFill>
                <a:latin typeface="Calibri"/>
                <a:cs typeface="Calibri"/>
              </a:rPr>
              <a:t>items</a:t>
            </a:r>
            <a:r>
              <a:rPr lang="en-GB" sz="800" spc="295" dirty="0">
                <a:solidFill>
                  <a:srgbClr val="E4D8CE"/>
                </a:solidFill>
                <a:latin typeface="Calibri"/>
                <a:cs typeface="Calibri"/>
              </a:rPr>
              <a:t> </a:t>
            </a:r>
            <a:r>
              <a:rPr lang="en-GB" sz="800" dirty="0">
                <a:solidFill>
                  <a:srgbClr val="E4D8CE"/>
                </a:solidFill>
                <a:latin typeface="Calibri"/>
                <a:cs typeface="Calibri"/>
              </a:rPr>
              <a:t>expressed</a:t>
            </a:r>
            <a:r>
              <a:rPr lang="en-GB" sz="800" spc="280" dirty="0">
                <a:solidFill>
                  <a:srgbClr val="E4D8CE"/>
                </a:solidFill>
                <a:latin typeface="Calibri"/>
                <a:cs typeface="Calibri"/>
              </a:rPr>
              <a:t> </a:t>
            </a:r>
            <a:r>
              <a:rPr lang="en-GB" sz="800" dirty="0">
                <a:solidFill>
                  <a:srgbClr val="E4D8CE"/>
                </a:solidFill>
                <a:latin typeface="Calibri"/>
                <a:cs typeface="Calibri"/>
              </a:rPr>
              <a:t>to</a:t>
            </a:r>
            <a:r>
              <a:rPr lang="en-GB" sz="800" spc="290" dirty="0">
                <a:solidFill>
                  <a:srgbClr val="E4D8CE"/>
                </a:solidFill>
                <a:latin typeface="Calibri"/>
                <a:cs typeface="Calibri"/>
              </a:rPr>
              <a:t> </a:t>
            </a:r>
            <a:r>
              <a:rPr lang="en-GB" sz="800" dirty="0">
                <a:solidFill>
                  <a:srgbClr val="E4D8CE"/>
                </a:solidFill>
                <a:latin typeface="Calibri"/>
                <a:cs typeface="Calibri"/>
              </a:rPr>
              <a:t>be</a:t>
            </a:r>
            <a:r>
              <a:rPr lang="en-GB" sz="800" spc="290" dirty="0">
                <a:solidFill>
                  <a:srgbClr val="E4D8CE"/>
                </a:solidFill>
                <a:latin typeface="Calibri"/>
                <a:cs typeface="Calibri"/>
              </a:rPr>
              <a:t> </a:t>
            </a:r>
            <a:r>
              <a:rPr lang="en-GB" sz="800" dirty="0">
                <a:solidFill>
                  <a:srgbClr val="E4D8CE"/>
                </a:solidFill>
                <a:latin typeface="Calibri"/>
                <a:cs typeface="Calibri"/>
              </a:rPr>
              <a:t>included</a:t>
            </a:r>
            <a:r>
              <a:rPr lang="en-GB" sz="800" spc="280" dirty="0">
                <a:solidFill>
                  <a:srgbClr val="E4D8CE"/>
                </a:solidFill>
                <a:latin typeface="Calibri"/>
                <a:cs typeface="Calibri"/>
              </a:rPr>
              <a:t> </a:t>
            </a:r>
            <a:r>
              <a:rPr lang="en-GB" sz="800" dirty="0">
                <a:solidFill>
                  <a:srgbClr val="E4D8CE"/>
                </a:solidFill>
                <a:latin typeface="Calibri"/>
                <a:cs typeface="Calibri"/>
              </a:rPr>
              <a:t>are</a:t>
            </a:r>
            <a:r>
              <a:rPr lang="en-GB" sz="800" spc="285" dirty="0">
                <a:solidFill>
                  <a:srgbClr val="E4D8CE"/>
                </a:solidFill>
                <a:latin typeface="Calibri"/>
                <a:cs typeface="Calibri"/>
              </a:rPr>
              <a:t> </a:t>
            </a:r>
            <a:r>
              <a:rPr lang="en-GB" sz="800" dirty="0">
                <a:solidFill>
                  <a:srgbClr val="E4D8CE"/>
                </a:solidFill>
                <a:latin typeface="Calibri"/>
                <a:cs typeface="Calibri"/>
              </a:rPr>
              <a:t>available</a:t>
            </a:r>
            <a:r>
              <a:rPr lang="en-GB" sz="800" spc="295" dirty="0">
                <a:solidFill>
                  <a:srgbClr val="E4D8CE"/>
                </a:solidFill>
                <a:latin typeface="Calibri"/>
                <a:cs typeface="Calibri"/>
              </a:rPr>
              <a:t> </a:t>
            </a:r>
            <a:r>
              <a:rPr lang="en-GB" sz="800" dirty="0">
                <a:solidFill>
                  <a:srgbClr val="E4D8CE"/>
                </a:solidFill>
                <a:latin typeface="Calibri"/>
                <a:cs typeface="Calibri"/>
              </a:rPr>
              <a:t>and</a:t>
            </a:r>
            <a:r>
              <a:rPr lang="en-GB" sz="800" spc="280" dirty="0">
                <a:solidFill>
                  <a:srgbClr val="E4D8CE"/>
                </a:solidFill>
                <a:latin typeface="Calibri"/>
                <a:cs typeface="Calibri"/>
              </a:rPr>
              <a:t> </a:t>
            </a:r>
            <a:r>
              <a:rPr lang="en-GB" sz="800" dirty="0">
                <a:solidFill>
                  <a:srgbClr val="E4D8CE"/>
                </a:solidFill>
                <a:latin typeface="Calibri"/>
                <a:cs typeface="Calibri"/>
              </a:rPr>
              <a:t>in</a:t>
            </a:r>
            <a:r>
              <a:rPr lang="en-GB" sz="800" spc="275" dirty="0">
                <a:solidFill>
                  <a:srgbClr val="E4D8CE"/>
                </a:solidFill>
                <a:latin typeface="Calibri"/>
                <a:cs typeface="Calibri"/>
              </a:rPr>
              <a:t> </a:t>
            </a:r>
            <a:r>
              <a:rPr lang="en-GB" sz="800" dirty="0">
                <a:solidFill>
                  <a:srgbClr val="E4D8CE"/>
                </a:solidFill>
                <a:latin typeface="Calibri"/>
                <a:cs typeface="Calibri"/>
              </a:rPr>
              <a:t>working</a:t>
            </a:r>
            <a:r>
              <a:rPr lang="en-GB" sz="800" spc="285" dirty="0">
                <a:solidFill>
                  <a:srgbClr val="E4D8CE"/>
                </a:solidFill>
                <a:latin typeface="Calibri"/>
                <a:cs typeface="Calibri"/>
              </a:rPr>
              <a:t> </a:t>
            </a:r>
            <a:r>
              <a:rPr lang="en-GB" sz="800" dirty="0">
                <a:solidFill>
                  <a:srgbClr val="E4D8CE"/>
                </a:solidFill>
                <a:latin typeface="Calibri"/>
                <a:cs typeface="Calibri"/>
              </a:rPr>
              <a:t>order;</a:t>
            </a:r>
            <a:r>
              <a:rPr lang="en-GB" sz="800" spc="300" dirty="0">
                <a:solidFill>
                  <a:srgbClr val="E4D8CE"/>
                </a:solidFill>
                <a:latin typeface="Calibri"/>
                <a:cs typeface="Calibri"/>
              </a:rPr>
              <a:t> </a:t>
            </a:r>
            <a:r>
              <a:rPr lang="en-GB" sz="800" dirty="0">
                <a:solidFill>
                  <a:srgbClr val="E4D8CE"/>
                </a:solidFill>
                <a:latin typeface="Calibri"/>
                <a:cs typeface="Calibri"/>
              </a:rPr>
              <a:t>(d)</a:t>
            </a:r>
            <a:r>
              <a:rPr lang="en-GB" sz="800" spc="270" dirty="0">
                <a:solidFill>
                  <a:srgbClr val="E4D8CE"/>
                </a:solidFill>
                <a:latin typeface="Calibri"/>
                <a:cs typeface="Calibri"/>
              </a:rPr>
              <a:t> </a:t>
            </a:r>
            <a:r>
              <a:rPr lang="en-GB" sz="800" dirty="0">
                <a:solidFill>
                  <a:srgbClr val="E4D8CE"/>
                </a:solidFill>
                <a:latin typeface="Calibri"/>
                <a:cs typeface="Calibri"/>
              </a:rPr>
              <a:t>arrange</a:t>
            </a:r>
            <a:r>
              <a:rPr lang="en-GB" sz="800" spc="295" dirty="0">
                <a:solidFill>
                  <a:srgbClr val="E4D8CE"/>
                </a:solidFill>
                <a:latin typeface="Calibri"/>
                <a:cs typeface="Calibri"/>
              </a:rPr>
              <a:t> </a:t>
            </a:r>
            <a:r>
              <a:rPr lang="en-GB" sz="800" spc="-50" dirty="0">
                <a:solidFill>
                  <a:srgbClr val="E4D8CE"/>
                </a:solidFill>
                <a:latin typeface="Calibri"/>
                <a:cs typeface="Calibri"/>
              </a:rPr>
              <a:t>a</a:t>
            </a:r>
            <a:r>
              <a:rPr lang="en-GB" sz="800" spc="500" dirty="0">
                <a:solidFill>
                  <a:srgbClr val="E4D8CE"/>
                </a:solidFill>
                <a:latin typeface="Calibri"/>
                <a:cs typeface="Calibri"/>
              </a:rPr>
              <a:t> </a:t>
            </a:r>
            <a:r>
              <a:rPr lang="en-GB" sz="800" dirty="0">
                <a:solidFill>
                  <a:srgbClr val="E4D8CE"/>
                </a:solidFill>
                <a:latin typeface="Calibri"/>
                <a:cs typeface="Calibri"/>
              </a:rPr>
              <a:t>full</a:t>
            </a:r>
            <a:r>
              <a:rPr lang="en-GB" sz="800" spc="250" dirty="0">
                <a:solidFill>
                  <a:srgbClr val="E4D8CE"/>
                </a:solidFill>
                <a:latin typeface="Calibri"/>
                <a:cs typeface="Calibri"/>
              </a:rPr>
              <a:t> </a:t>
            </a:r>
            <a:r>
              <a:rPr lang="en-GB" sz="800" dirty="0">
                <a:solidFill>
                  <a:srgbClr val="E4D8CE"/>
                </a:solidFill>
                <a:latin typeface="Calibri"/>
                <a:cs typeface="Calibri"/>
              </a:rPr>
              <a:t>structural</a:t>
            </a:r>
            <a:r>
              <a:rPr lang="en-GB" sz="800" spc="300" dirty="0">
                <a:solidFill>
                  <a:srgbClr val="E4D8CE"/>
                </a:solidFill>
                <a:latin typeface="Calibri"/>
                <a:cs typeface="Calibri"/>
              </a:rPr>
              <a:t> </a:t>
            </a:r>
            <a:r>
              <a:rPr lang="en-GB" sz="800" dirty="0">
                <a:solidFill>
                  <a:srgbClr val="E4D8CE"/>
                </a:solidFill>
                <a:latin typeface="Calibri"/>
                <a:cs typeface="Calibri"/>
              </a:rPr>
              <a:t>(and</a:t>
            </a:r>
            <a:r>
              <a:rPr lang="en-GB" sz="800" spc="250" dirty="0">
                <a:solidFill>
                  <a:srgbClr val="E4D8CE"/>
                </a:solidFill>
                <a:latin typeface="Calibri"/>
                <a:cs typeface="Calibri"/>
              </a:rPr>
              <a:t> </a:t>
            </a:r>
            <a:r>
              <a:rPr lang="en-GB" sz="800" dirty="0">
                <a:solidFill>
                  <a:srgbClr val="E4D8CE"/>
                </a:solidFill>
                <a:latin typeface="Calibri"/>
                <a:cs typeface="Calibri"/>
              </a:rPr>
              <a:t>where</a:t>
            </a:r>
            <a:r>
              <a:rPr lang="en-GB" sz="800" spc="285" dirty="0">
                <a:solidFill>
                  <a:srgbClr val="E4D8CE"/>
                </a:solidFill>
                <a:latin typeface="Calibri"/>
                <a:cs typeface="Calibri"/>
              </a:rPr>
              <a:t> </a:t>
            </a:r>
            <a:r>
              <a:rPr lang="en-GB" sz="800" dirty="0">
                <a:solidFill>
                  <a:srgbClr val="E4D8CE"/>
                </a:solidFill>
                <a:latin typeface="Calibri"/>
                <a:cs typeface="Calibri"/>
              </a:rPr>
              <a:t>appropriate</a:t>
            </a:r>
            <a:r>
              <a:rPr lang="en-GB" sz="800" spc="320" dirty="0">
                <a:solidFill>
                  <a:srgbClr val="E4D8CE"/>
                </a:solidFill>
                <a:latin typeface="Calibri"/>
                <a:cs typeface="Calibri"/>
              </a:rPr>
              <a:t> </a:t>
            </a:r>
            <a:r>
              <a:rPr lang="en-GB" sz="800" dirty="0">
                <a:solidFill>
                  <a:srgbClr val="E4D8CE"/>
                </a:solidFill>
                <a:latin typeface="Calibri"/>
                <a:cs typeface="Calibri"/>
              </a:rPr>
              <a:t>environmental)</a:t>
            </a:r>
            <a:r>
              <a:rPr lang="en-GB" sz="800" spc="250" dirty="0">
                <a:solidFill>
                  <a:srgbClr val="E4D8CE"/>
                </a:solidFill>
                <a:latin typeface="Calibri"/>
                <a:cs typeface="Calibri"/>
              </a:rPr>
              <a:t>  </a:t>
            </a:r>
            <a:r>
              <a:rPr lang="en-GB" sz="800" dirty="0">
                <a:solidFill>
                  <a:srgbClr val="E4D8CE"/>
                </a:solidFill>
                <a:latin typeface="Calibri"/>
                <a:cs typeface="Calibri"/>
              </a:rPr>
              <a:t>survey</a:t>
            </a:r>
            <a:r>
              <a:rPr lang="en-GB" sz="800" spc="265" dirty="0">
                <a:solidFill>
                  <a:srgbClr val="E4D8CE"/>
                </a:solidFill>
                <a:latin typeface="Calibri"/>
                <a:cs typeface="Calibri"/>
              </a:rPr>
              <a:t> </a:t>
            </a:r>
            <a:r>
              <a:rPr lang="en-GB" sz="800" dirty="0">
                <a:solidFill>
                  <a:srgbClr val="E4D8CE"/>
                </a:solidFill>
                <a:latin typeface="Calibri"/>
                <a:cs typeface="Calibri"/>
              </a:rPr>
              <a:t>of</a:t>
            </a:r>
            <a:r>
              <a:rPr lang="en-GB" sz="800" spc="240" dirty="0">
                <a:solidFill>
                  <a:srgbClr val="E4D8CE"/>
                </a:solidFill>
                <a:latin typeface="Calibri"/>
                <a:cs typeface="Calibri"/>
              </a:rPr>
              <a:t> </a:t>
            </a:r>
            <a:r>
              <a:rPr lang="en-GB" sz="800" dirty="0">
                <a:solidFill>
                  <a:srgbClr val="E4D8CE"/>
                </a:solidFill>
                <a:latin typeface="Calibri"/>
                <a:cs typeface="Calibri"/>
              </a:rPr>
              <a:t>the</a:t>
            </a:r>
            <a:r>
              <a:rPr lang="en-GB" sz="800" spc="275" dirty="0">
                <a:solidFill>
                  <a:srgbClr val="E4D8CE"/>
                </a:solidFill>
                <a:latin typeface="Calibri"/>
                <a:cs typeface="Calibri"/>
              </a:rPr>
              <a:t> </a:t>
            </a:r>
            <a:r>
              <a:rPr lang="en-GB" sz="800" dirty="0">
                <a:solidFill>
                  <a:srgbClr val="E4D8CE"/>
                </a:solidFill>
                <a:latin typeface="Calibri"/>
                <a:cs typeface="Calibri"/>
              </a:rPr>
              <a:t>property;</a:t>
            </a:r>
            <a:r>
              <a:rPr lang="en-GB" sz="800" spc="285" dirty="0">
                <a:solidFill>
                  <a:srgbClr val="E4D8CE"/>
                </a:solidFill>
                <a:latin typeface="Calibri"/>
                <a:cs typeface="Calibri"/>
              </a:rPr>
              <a:t> </a:t>
            </a:r>
            <a:r>
              <a:rPr lang="en-GB" sz="800" dirty="0">
                <a:solidFill>
                  <a:srgbClr val="E4D8CE"/>
                </a:solidFill>
                <a:latin typeface="Calibri"/>
                <a:cs typeface="Calibri"/>
              </a:rPr>
              <a:t>and</a:t>
            </a:r>
            <a:r>
              <a:rPr lang="en-GB" sz="800" spc="250" dirty="0">
                <a:solidFill>
                  <a:srgbClr val="E4D8CE"/>
                </a:solidFill>
                <a:latin typeface="Calibri"/>
                <a:cs typeface="Calibri"/>
              </a:rPr>
              <a:t> </a:t>
            </a:r>
            <a:r>
              <a:rPr lang="en-GB" sz="800" dirty="0">
                <a:solidFill>
                  <a:srgbClr val="E4D8CE"/>
                </a:solidFill>
                <a:latin typeface="Calibri"/>
                <a:cs typeface="Calibri"/>
              </a:rPr>
              <a:t>(e)</a:t>
            </a:r>
            <a:r>
              <a:rPr lang="en-GB" sz="800" spc="254" dirty="0">
                <a:solidFill>
                  <a:srgbClr val="E4D8CE"/>
                </a:solidFill>
                <a:latin typeface="Calibri"/>
                <a:cs typeface="Calibri"/>
              </a:rPr>
              <a:t> </a:t>
            </a:r>
            <a:r>
              <a:rPr lang="en-GB" sz="800" dirty="0">
                <a:solidFill>
                  <a:srgbClr val="E4D8CE"/>
                </a:solidFill>
                <a:latin typeface="Calibri"/>
                <a:cs typeface="Calibri"/>
              </a:rPr>
              <a:t>carry</a:t>
            </a:r>
            <a:r>
              <a:rPr lang="en-GB" sz="800" spc="275" dirty="0">
                <a:solidFill>
                  <a:srgbClr val="E4D8CE"/>
                </a:solidFill>
                <a:latin typeface="Calibri"/>
                <a:cs typeface="Calibri"/>
              </a:rPr>
              <a:t> </a:t>
            </a:r>
            <a:r>
              <a:rPr lang="en-GB" sz="800" dirty="0">
                <a:solidFill>
                  <a:srgbClr val="E4D8CE"/>
                </a:solidFill>
                <a:latin typeface="Calibri"/>
                <a:cs typeface="Calibri"/>
              </a:rPr>
              <a:t>out</a:t>
            </a:r>
            <a:r>
              <a:rPr lang="en-GB" sz="800" spc="265" dirty="0">
                <a:solidFill>
                  <a:srgbClr val="E4D8CE"/>
                </a:solidFill>
                <a:latin typeface="Calibri"/>
                <a:cs typeface="Calibri"/>
              </a:rPr>
              <a:t> </a:t>
            </a:r>
            <a:r>
              <a:rPr lang="en-GB" sz="800" dirty="0">
                <a:solidFill>
                  <a:srgbClr val="E4D8CE"/>
                </a:solidFill>
                <a:latin typeface="Calibri"/>
                <a:cs typeface="Calibri"/>
              </a:rPr>
              <a:t>all</a:t>
            </a:r>
            <a:r>
              <a:rPr lang="en-GB" sz="800" spc="280" dirty="0">
                <a:solidFill>
                  <a:srgbClr val="E4D8CE"/>
                </a:solidFill>
                <a:latin typeface="Calibri"/>
                <a:cs typeface="Calibri"/>
              </a:rPr>
              <a:t> </a:t>
            </a:r>
            <a:r>
              <a:rPr lang="en-GB" sz="800" dirty="0">
                <a:solidFill>
                  <a:srgbClr val="E4D8CE"/>
                </a:solidFill>
                <a:latin typeface="Calibri"/>
                <a:cs typeface="Calibri"/>
              </a:rPr>
              <a:t>necessary</a:t>
            </a:r>
            <a:r>
              <a:rPr lang="en-GB" sz="800" spc="240" dirty="0">
                <a:solidFill>
                  <a:srgbClr val="E4D8CE"/>
                </a:solidFill>
                <a:latin typeface="Calibri"/>
                <a:cs typeface="Calibri"/>
              </a:rPr>
              <a:t> </a:t>
            </a:r>
            <a:r>
              <a:rPr lang="en-GB" sz="800" dirty="0">
                <a:solidFill>
                  <a:srgbClr val="E4D8CE"/>
                </a:solidFill>
                <a:latin typeface="Calibri"/>
                <a:cs typeface="Calibri"/>
              </a:rPr>
              <a:t>searches</a:t>
            </a:r>
            <a:r>
              <a:rPr lang="en-GB" sz="800" spc="270" dirty="0">
                <a:solidFill>
                  <a:srgbClr val="E4D8CE"/>
                </a:solidFill>
                <a:latin typeface="Calibri"/>
                <a:cs typeface="Calibri"/>
              </a:rPr>
              <a:t> </a:t>
            </a:r>
            <a:r>
              <a:rPr lang="en-GB" sz="800" dirty="0">
                <a:solidFill>
                  <a:srgbClr val="E4D8CE"/>
                </a:solidFill>
                <a:latin typeface="Calibri"/>
                <a:cs typeface="Calibri"/>
              </a:rPr>
              <a:t>and</a:t>
            </a:r>
            <a:r>
              <a:rPr lang="en-GB" sz="800" spc="250" dirty="0">
                <a:solidFill>
                  <a:srgbClr val="E4D8CE"/>
                </a:solidFill>
                <a:latin typeface="Calibri"/>
                <a:cs typeface="Calibri"/>
              </a:rPr>
              <a:t> </a:t>
            </a:r>
            <a:r>
              <a:rPr lang="en-GB" sz="800" dirty="0">
                <a:solidFill>
                  <a:srgbClr val="E4D8CE"/>
                </a:solidFill>
                <a:latin typeface="Calibri"/>
                <a:cs typeface="Calibri"/>
              </a:rPr>
              <a:t>enquiries.</a:t>
            </a:r>
            <a:r>
              <a:rPr lang="en-GB" sz="800" spc="260" dirty="0">
                <a:solidFill>
                  <a:srgbClr val="E4D8CE"/>
                </a:solidFill>
                <a:latin typeface="Calibri"/>
                <a:cs typeface="Calibri"/>
              </a:rPr>
              <a:t>  </a:t>
            </a:r>
            <a:r>
              <a:rPr lang="en-GB" sz="800" dirty="0">
                <a:solidFill>
                  <a:srgbClr val="E4D8CE"/>
                </a:solidFill>
                <a:latin typeface="Calibri"/>
                <a:cs typeface="Calibri"/>
              </a:rPr>
              <a:t>April 2026.</a:t>
            </a:r>
          </a:p>
        </p:txBody>
      </p:sp>
      <p:sp>
        <p:nvSpPr>
          <p:cNvPr id="5" name="object 4">
            <a:extLst>
              <a:ext uri="{FF2B5EF4-FFF2-40B4-BE49-F238E27FC236}">
                <a16:creationId xmlns:a16="http://schemas.microsoft.com/office/drawing/2014/main" id="{279A2424-52B3-39F4-BCE4-D92354CCA1D4}"/>
              </a:ext>
            </a:extLst>
          </p:cNvPr>
          <p:cNvSpPr txBox="1"/>
          <p:nvPr/>
        </p:nvSpPr>
        <p:spPr>
          <a:xfrm>
            <a:off x="3199130" y="4515126"/>
            <a:ext cx="2452370" cy="948337"/>
          </a:xfrm>
          <a:prstGeom prst="rect">
            <a:avLst/>
          </a:prstGeom>
        </p:spPr>
        <p:txBody>
          <a:bodyPr vert="horz" wrap="square" lIns="0" tIns="95885" rIns="0" bIns="0" rtlCol="0">
            <a:spAutoFit/>
          </a:bodyPr>
          <a:lstStyle/>
          <a:p>
            <a:pPr marL="12700">
              <a:lnSpc>
                <a:spcPct val="100000"/>
              </a:lnSpc>
              <a:spcBef>
                <a:spcPts val="755"/>
              </a:spcBef>
            </a:pPr>
            <a:r>
              <a:rPr lang="en-GB" sz="1400" b="1" u="sng" dirty="0">
                <a:solidFill>
                  <a:srgbClr val="E4D8CE"/>
                </a:solidFill>
                <a:latin typeface="Gisha" panose="020B0502040204020203" pitchFamily="34" charset="-79"/>
                <a:cs typeface="Gisha" panose="020B0502040204020203" pitchFamily="34" charset="-79"/>
              </a:rPr>
              <a:t>CHARLES FOGG</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c.fogg@kinneygreen.com</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+44 (0)7841 782 124</a:t>
            </a:r>
            <a:endParaRPr sz="1400" b="1" dirty="0">
              <a:solidFill>
                <a:srgbClr val="E4D8CE"/>
              </a:solidFill>
              <a:latin typeface="Gisha" panose="020B0502040204020203" pitchFamily="34" charset="-79"/>
              <a:cs typeface="Gisha" panose="020B0502040204020203" pitchFamily="34" charset="-79"/>
            </a:endParaRPr>
          </a:p>
        </p:txBody>
      </p:sp>
      <p:sp>
        <p:nvSpPr>
          <p:cNvPr id="6" name="object 4">
            <a:extLst>
              <a:ext uri="{FF2B5EF4-FFF2-40B4-BE49-F238E27FC236}">
                <a16:creationId xmlns:a16="http://schemas.microsoft.com/office/drawing/2014/main" id="{EAC1C58A-54B5-5F8F-5EE9-F01AE2A948FB}"/>
              </a:ext>
            </a:extLst>
          </p:cNvPr>
          <p:cNvSpPr txBox="1"/>
          <p:nvPr/>
        </p:nvSpPr>
        <p:spPr>
          <a:xfrm>
            <a:off x="546100" y="4515125"/>
            <a:ext cx="2452370" cy="948337"/>
          </a:xfrm>
          <a:prstGeom prst="rect">
            <a:avLst/>
          </a:prstGeom>
        </p:spPr>
        <p:txBody>
          <a:bodyPr vert="horz" wrap="square" lIns="0" tIns="95885" rIns="0" bIns="0" rtlCol="0">
            <a:spAutoFit/>
          </a:bodyPr>
          <a:lstStyle/>
          <a:p>
            <a:pPr marL="12700">
              <a:lnSpc>
                <a:spcPct val="100000"/>
              </a:lnSpc>
              <a:spcBef>
                <a:spcPts val="755"/>
              </a:spcBef>
            </a:pPr>
            <a:r>
              <a:rPr lang="en-GB" sz="1400" b="1" u="sng" dirty="0">
                <a:solidFill>
                  <a:srgbClr val="E4D8CE"/>
                </a:solidFill>
                <a:latin typeface="Gisha" panose="020B0502040204020203" pitchFamily="34" charset="-79"/>
                <a:cs typeface="Gisha" panose="020B0502040204020203" pitchFamily="34" charset="-79"/>
              </a:rPr>
              <a:t>JAMES PROCTOR</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j.proctor@kinneygreen.com</a:t>
            </a:r>
          </a:p>
          <a:p>
            <a:pPr marL="12700">
              <a:lnSpc>
                <a:spcPct val="100000"/>
              </a:lnSpc>
              <a:spcBef>
                <a:spcPts val="755"/>
              </a:spcBef>
            </a:pPr>
            <a:r>
              <a:rPr lang="en-GB" sz="1400" b="1" dirty="0">
                <a:solidFill>
                  <a:srgbClr val="E4D8CE"/>
                </a:solidFill>
                <a:latin typeface="Gisha" panose="020B0502040204020203" pitchFamily="34" charset="-79"/>
                <a:cs typeface="Gisha" panose="020B0502040204020203" pitchFamily="34" charset="-79"/>
              </a:rPr>
              <a:t>+44 (0)7779 789 957</a:t>
            </a:r>
            <a:endParaRPr sz="1400" b="1" dirty="0">
              <a:solidFill>
                <a:srgbClr val="E4D8CE"/>
              </a:solidFill>
              <a:latin typeface="Gisha" panose="020B0502040204020203" pitchFamily="34" charset="-79"/>
              <a:cs typeface="Gisha" panose="020B0502040204020203" pitchFamily="34" charset="-79"/>
            </a:endParaRPr>
          </a:p>
        </p:txBody>
      </p:sp>
      <p:pic>
        <p:nvPicPr>
          <p:cNvPr id="9" name="Picture 8">
            <a:extLst>
              <a:ext uri="{FF2B5EF4-FFF2-40B4-BE49-F238E27FC236}">
                <a16:creationId xmlns:a16="http://schemas.microsoft.com/office/drawing/2014/main" id="{334B0576-D7F4-453A-8B46-888C800F2F3B}"/>
              </a:ext>
            </a:extLst>
          </p:cNvPr>
          <p:cNvPicPr>
            <a:picLocks noChangeAspect="1"/>
          </p:cNvPicPr>
          <p:nvPr/>
        </p:nvPicPr>
        <p:blipFill>
          <a:blip r:embed="rId4"/>
          <a:stretch>
            <a:fillRect/>
          </a:stretch>
        </p:blipFill>
        <p:spPr>
          <a:xfrm>
            <a:off x="5486213" y="3186969"/>
            <a:ext cx="4417438" cy="2829204"/>
          </a:xfrm>
          <a:prstGeom prst="rect">
            <a:avLst/>
          </a:prstGeom>
        </p:spPr>
      </p:pic>
      <p:sp>
        <p:nvSpPr>
          <p:cNvPr id="10" name="Freeform: Shape 9">
            <a:extLst>
              <a:ext uri="{FF2B5EF4-FFF2-40B4-BE49-F238E27FC236}">
                <a16:creationId xmlns:a16="http://schemas.microsoft.com/office/drawing/2014/main" id="{3873AA45-F3C7-48EF-9BED-5AEFDBFB18BB}"/>
              </a:ext>
            </a:extLst>
          </p:cNvPr>
          <p:cNvSpPr/>
          <p:nvPr/>
        </p:nvSpPr>
        <p:spPr>
          <a:xfrm>
            <a:off x="8002820" y="4430735"/>
            <a:ext cx="272845" cy="341671"/>
          </a:xfrm>
          <a:custGeom>
            <a:avLst/>
            <a:gdLst>
              <a:gd name="connsiteX0" fmla="*/ 196645 w 272845"/>
              <a:gd name="connsiteY0" fmla="*/ 0 h 341671"/>
              <a:gd name="connsiteX1" fmla="*/ 0 w 272845"/>
              <a:gd name="connsiteY1" fmla="*/ 299884 h 341671"/>
              <a:gd name="connsiteX2" fmla="*/ 98322 w 272845"/>
              <a:gd name="connsiteY2" fmla="*/ 339213 h 341671"/>
              <a:gd name="connsiteX3" fmla="*/ 113071 w 272845"/>
              <a:gd name="connsiteY3" fmla="*/ 309716 h 341671"/>
              <a:gd name="connsiteX4" fmla="*/ 176980 w 272845"/>
              <a:gd name="connsiteY4" fmla="*/ 341671 h 341671"/>
              <a:gd name="connsiteX5" fmla="*/ 243348 w 272845"/>
              <a:gd name="connsiteY5" fmla="*/ 211394 h 341671"/>
              <a:gd name="connsiteX6" fmla="*/ 226142 w 272845"/>
              <a:gd name="connsiteY6" fmla="*/ 201561 h 341671"/>
              <a:gd name="connsiteX7" fmla="*/ 243348 w 272845"/>
              <a:gd name="connsiteY7" fmla="*/ 176981 h 341671"/>
              <a:gd name="connsiteX8" fmla="*/ 231058 w 272845"/>
              <a:gd name="connsiteY8" fmla="*/ 169607 h 341671"/>
              <a:gd name="connsiteX9" fmla="*/ 253180 w 272845"/>
              <a:gd name="connsiteY9" fmla="*/ 149942 h 341671"/>
              <a:gd name="connsiteX10" fmla="*/ 228600 w 272845"/>
              <a:gd name="connsiteY10" fmla="*/ 137652 h 341671"/>
              <a:gd name="connsiteX11" fmla="*/ 272845 w 272845"/>
              <a:gd name="connsiteY11" fmla="*/ 63910 h 341671"/>
              <a:gd name="connsiteX12" fmla="*/ 196645 w 272845"/>
              <a:gd name="connsiteY12" fmla="*/ 0 h 34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45" h="341671">
                <a:moveTo>
                  <a:pt x="196645" y="0"/>
                </a:moveTo>
                <a:lnTo>
                  <a:pt x="0" y="299884"/>
                </a:lnTo>
                <a:lnTo>
                  <a:pt x="98322" y="339213"/>
                </a:lnTo>
                <a:lnTo>
                  <a:pt x="113071" y="309716"/>
                </a:lnTo>
                <a:lnTo>
                  <a:pt x="176980" y="341671"/>
                </a:lnTo>
                <a:lnTo>
                  <a:pt x="243348" y="211394"/>
                </a:lnTo>
                <a:lnTo>
                  <a:pt x="226142" y="201561"/>
                </a:lnTo>
                <a:lnTo>
                  <a:pt x="243348" y="176981"/>
                </a:lnTo>
                <a:lnTo>
                  <a:pt x="231058" y="169607"/>
                </a:lnTo>
                <a:lnTo>
                  <a:pt x="253180" y="149942"/>
                </a:lnTo>
                <a:lnTo>
                  <a:pt x="228600" y="137652"/>
                </a:lnTo>
                <a:lnTo>
                  <a:pt x="272845" y="63910"/>
                </a:lnTo>
                <a:lnTo>
                  <a:pt x="196645" y="0"/>
                </a:lnTo>
                <a:close/>
              </a:path>
            </a:pathLst>
          </a:custGeom>
          <a:solidFill>
            <a:srgbClr val="3D6464"/>
          </a:solidFill>
          <a:ln>
            <a:solidFill>
              <a:srgbClr val="3D6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2A4D07B-CDDE-3949-BFA6-993867B16F85}"/>
              </a:ext>
            </a:extLst>
          </p:cNvPr>
          <p:cNvPicPr>
            <a:picLocks noChangeAspect="1"/>
          </p:cNvPicPr>
          <p:nvPr/>
        </p:nvPicPr>
        <p:blipFill>
          <a:blip r:embed="rId5"/>
          <a:stretch>
            <a:fillRect/>
          </a:stretch>
        </p:blipFill>
        <p:spPr>
          <a:xfrm>
            <a:off x="546100" y="2736231"/>
            <a:ext cx="2981325" cy="1714500"/>
          </a:xfrm>
          <a:prstGeom prst="rect">
            <a:avLst/>
          </a:prstGeom>
        </p:spPr>
      </p:pic>
    </p:spTree>
    <p:extLst>
      <p:ext uri="{BB962C8B-B14F-4D97-AF65-F5344CB8AC3E}">
        <p14:creationId xmlns:p14="http://schemas.microsoft.com/office/powerpoint/2010/main" val="1816836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4462</TotalTime>
  <Words>536</Words>
  <Application>Microsoft Office PowerPoint</Application>
  <PresentationFormat>Custom</PresentationFormat>
  <Paragraphs>71</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Arial</vt:lpstr>
      <vt:lpstr>Calibri</vt:lpstr>
      <vt:lpstr>Calibri Light</vt:lpstr>
      <vt:lpstr>Gisha</vt:lpstr>
      <vt:lpstr>Quire Sans</vt:lpstr>
      <vt:lpstr>Seaford Display</vt:lpstr>
      <vt:lpstr>Office Theme</vt:lpstr>
      <vt:lpstr>PowerPoint Presentation</vt:lpstr>
      <vt:lpstr>5-10 BURY STREET, LONDON, EC4</vt:lpstr>
      <vt:lpstr>5-10 BURY STREET, LONDON, EC3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5,267 SQ FT OF NEW  FULLY FITTED SPACE  AVAILABLE FOR  IMMEDIATE OCCUPATION</dc:title>
  <dc:creator>Anne Housden</dc:creator>
  <cp:lastModifiedBy>Joanna Gospage</cp:lastModifiedBy>
  <cp:revision>43</cp:revision>
  <cp:lastPrinted>2023-06-05T11:36:23Z</cp:lastPrinted>
  <dcterms:created xsi:type="dcterms:W3CDTF">2022-04-28T14:46:34Z</dcterms:created>
  <dcterms:modified xsi:type="dcterms:W3CDTF">2026-04-09T10:22:21Z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2022-04-19T00:00:00Z</vt:filetime>
  </property>
  <property fmtid="{D5CDD505-2E9C-101B-9397-08002B2CF9AE}" pid="3" name="Creator">
    <vt:lpwstr>Microsoft® PowerPoint® for Microsoft 365</vt:lpwstr>
  </property>
  <property fmtid="{D5CDD505-2E9C-101B-9397-08002B2CF9AE}" pid="4" name="LastSaved">
    <vt:filetime>2022-04-28T00:00:00Z</vt:filetime>
  </property>
</Properties>
</file>