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258" r:id="rId2"/>
    <p:sldId id="262" r:id="rId3"/>
    <p:sldId id="268" r:id="rId4"/>
    <p:sldId id="397" r:id="rId5"/>
    <p:sldId id="407" r:id="rId6"/>
    <p:sldId id="302" r:id="rId7"/>
    <p:sldId id="259" r:id="rId8"/>
    <p:sldId id="273" r:id="rId9"/>
    <p:sldId id="274" r:id="rId10"/>
    <p:sldId id="294" r:id="rId11"/>
    <p:sldId id="295" r:id="rId12"/>
    <p:sldId id="275" r:id="rId13"/>
    <p:sldId id="383" r:id="rId14"/>
    <p:sldId id="368" r:id="rId15"/>
    <p:sldId id="350" r:id="rId16"/>
    <p:sldId id="357" r:id="rId17"/>
    <p:sldId id="351" r:id="rId18"/>
    <p:sldId id="358" r:id="rId19"/>
    <p:sldId id="281" r:id="rId20"/>
    <p:sldId id="394" r:id="rId21"/>
    <p:sldId id="312" r:id="rId22"/>
    <p:sldId id="319" r:id="rId23"/>
    <p:sldId id="374" r:id="rId24"/>
    <p:sldId id="366" r:id="rId25"/>
    <p:sldId id="372" r:id="rId26"/>
    <p:sldId id="379" r:id="rId27"/>
    <p:sldId id="283" r:id="rId28"/>
    <p:sldId id="398" r:id="rId29"/>
    <p:sldId id="342" r:id="rId30"/>
    <p:sldId id="406" r:id="rId31"/>
    <p:sldId id="309" r:id="rId32"/>
    <p:sldId id="292" r:id="rId33"/>
    <p:sldId id="369" r:id="rId34"/>
    <p:sldId id="404" r:id="rId35"/>
    <p:sldId id="346"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inimized" horzBarState="maximized">
    <p:restoredLeft sz="34561"/>
    <p:restoredTop sz="86431" autoAdjust="0"/>
  </p:normalViewPr>
  <p:slideViewPr>
    <p:cSldViewPr snapToGrid="0" snapToObjects="1">
      <p:cViewPr varScale="1">
        <p:scale>
          <a:sx n="71" d="100"/>
          <a:sy n="71" d="100"/>
        </p:scale>
        <p:origin x="336" y="184"/>
      </p:cViewPr>
      <p:guideLst>
        <p:guide orient="horz" pos="2160"/>
        <p:guide pos="3840"/>
      </p:guideLst>
    </p:cSldViewPr>
  </p:slideViewPr>
  <p:outlineViewPr>
    <p:cViewPr>
      <p:scale>
        <a:sx n="33" d="100"/>
        <a:sy n="33" d="100"/>
      </p:scale>
      <p:origin x="0" y="-7928"/>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FA9CF8-9E98-9445-B5FD-DC8AB0B26893}" type="datetimeFigureOut">
              <a:rPr lang="en-US" smtClean="0"/>
              <a:t>7/14/18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8F596F-25DA-8D44-A66C-18417E2BFF29}" type="slidenum">
              <a:rPr lang="en-US" smtClean="0"/>
              <a:t>‹#›</a:t>
            </a:fld>
            <a:endParaRPr lang="en-US"/>
          </a:p>
        </p:txBody>
      </p:sp>
    </p:spTree>
    <p:extLst>
      <p:ext uri="{BB962C8B-B14F-4D97-AF65-F5344CB8AC3E}">
        <p14:creationId xmlns:p14="http://schemas.microsoft.com/office/powerpoint/2010/main" val="208029728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journals.plos.org/plosone/article?id=10.1371/journal.pone.0151859#pone.0151859.ref002"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journals.plos.org/plosone/article?id=10.1371/journal.pone.0151859#pone.0151859.ref023" TargetMode="External"/><Relationship Id="rId4" Type="http://schemas.openxmlformats.org/officeDocument/2006/relationships/hyperlink" Target="http://journals.plos.org/plosone/article?id=10.1371/journal.pone.0151859#pone.0151859.ref019"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ncbi.nlm.nih.gov/pubmed?term=%22Mortensen%20KL%22%5bAuthor%5d"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BAE6DA25-4F71-1947-B4AC-14F2CEAFDE5B}" type="slidenum">
              <a:rPr lang="en-US" sz="1200"/>
              <a:pPr/>
              <a:t>1</a:t>
            </a:fld>
            <a:endParaRPr lang="en-US" sz="1200"/>
          </a:p>
        </p:txBody>
      </p:sp>
      <p:sp>
        <p:nvSpPr>
          <p:cNvPr id="35843" name="Rectangle 2"/>
          <p:cNvSpPr>
            <a:spLocks noGrp="1" noRot="1" noChangeAspect="1" noChangeArrowheads="1" noTextEdit="1"/>
          </p:cNvSpPr>
          <p:nvPr>
            <p:ph type="sldImg"/>
          </p:nvPr>
        </p:nvSpPr>
        <p:spPr>
          <a:xfrm>
            <a:off x="381000" y="685800"/>
            <a:ext cx="6096000" cy="3429000"/>
          </a:xfrm>
          <a:ln/>
        </p:spPr>
      </p:sp>
      <p:sp>
        <p:nvSpPr>
          <p:cNvPr id="35844"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55298" name="Rectangle 3"/>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latin typeface="Calibri" charset="0"/>
              </a:rPr>
              <a:t>NEED P VALUES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46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charset="-128"/>
              </a:rPr>
              <a:t>This panel compares EMD scores for the combined expression of CD203c and CD63 with “classical” median fluorescence intensity (MFI) values computed separately for the expression of each marker and with MFI values computed for the combined expression of CD203c and CD63. </a:t>
            </a:r>
            <a:r>
              <a:rPr lang="en-US" altLang="en-US" b="1">
                <a:ea typeface="ＭＳ Ｐゴシック" charset="-128"/>
              </a:rPr>
              <a:t>(b)</a:t>
            </a:r>
            <a:r>
              <a:rPr lang="en-US" altLang="en-US">
                <a:ea typeface="ＭＳ Ｐゴシック" charset="-128"/>
              </a:rPr>
              <a:t> Performance comparison between EMD and two other representative “metrics”, one based on test statistics, Chi-Square (ChS) [</a:t>
            </a:r>
            <a:r>
              <a:rPr lang="en-US" altLang="en-US" u="sng">
                <a:ea typeface="ＭＳ Ｐゴシック" charset="-128"/>
                <a:hlinkClick r:id="rId3"/>
              </a:rPr>
              <a:t>2</a:t>
            </a:r>
            <a:r>
              <a:rPr lang="en-US" altLang="en-US">
                <a:ea typeface="ＭＳ Ｐゴシック" charset="-128"/>
              </a:rPr>
              <a:t>] and the other is a distance measure, Mahalanobis Distance (MD). All six measures were calculated relative to each sample’s unstimulated control. Data are shown for 20/45 CF patients (10 with CF-ABPA and 10 with only CF) drawn from a previously published CF-ABPA study [</a:t>
            </a:r>
            <a:r>
              <a:rPr lang="en-US" altLang="en-US" u="sng">
                <a:ea typeface="ＭＳ Ｐゴシック" charset="-128"/>
                <a:hlinkClick r:id="rId4"/>
              </a:rPr>
              <a:t>19</a:t>
            </a:r>
            <a:r>
              <a:rPr lang="en-US" altLang="en-US">
                <a:ea typeface="ＭＳ Ｐゴシック" charset="-128"/>
              </a:rPr>
              <a:t>, </a:t>
            </a:r>
            <a:r>
              <a:rPr lang="en-US" altLang="en-US" u="sng">
                <a:ea typeface="ＭＳ Ｐゴシック" charset="-128"/>
                <a:hlinkClick r:id="rId5"/>
              </a:rPr>
              <a:t>23</a:t>
            </a:r>
            <a:r>
              <a:rPr lang="en-US" altLang="en-US">
                <a:ea typeface="ＭＳ Ｐゴシック" charset="-128"/>
              </a:rPr>
              <a:t>] and selected as described in Materials and Methods. For each CF patient sample (n = 10) and CF-ABPA (n = 10), we calculated the EMD on the CD63 and CD203c channels between the unstimulated controls and samples stimulated with the</a:t>
            </a:r>
            <a:r>
              <a:rPr lang="en-US" altLang="en-US" i="1">
                <a:ea typeface="ＭＳ Ｐゴシック" charset="-128"/>
              </a:rPr>
              <a:t>A</a:t>
            </a:r>
            <a:r>
              <a:rPr lang="en-US" altLang="en-US">
                <a:ea typeface="ＭＳ Ｐゴシック" charset="-128"/>
              </a:rPr>
              <a:t>.</a:t>
            </a:r>
            <a:r>
              <a:rPr lang="en-US" altLang="en-US" i="1">
                <a:ea typeface="ＭＳ Ｐゴシック" charset="-128"/>
              </a:rPr>
              <a:t>fumigatus</a:t>
            </a:r>
            <a:r>
              <a:rPr lang="en-US" altLang="en-US">
                <a:ea typeface="ＭＳ Ｐゴシック" charset="-128"/>
              </a:rPr>
              <a:t> allergen/extract. U</a:t>
            </a:r>
          </a:p>
          <a:p>
            <a:endParaRPr lang="en-US" altLang="en-US">
              <a:ea typeface="ＭＳ Ｐゴシック" charset="-128"/>
            </a:endParaRPr>
          </a:p>
        </p:txBody>
      </p:sp>
      <p:sp>
        <p:nvSpPr>
          <p:cNvPr id="1146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00">
                <a:solidFill>
                  <a:schemeClr val="tx1"/>
                </a:solidFill>
                <a:latin typeface="Arial" charset="0"/>
                <a:ea typeface="ＭＳ Ｐゴシック" charset="-128"/>
              </a:defRPr>
            </a:lvl1pPr>
            <a:lvl2pPr marL="742950" indent="-285750" eaLnBrk="0" hangingPunct="0">
              <a:defRPr sz="300">
                <a:solidFill>
                  <a:schemeClr val="tx1"/>
                </a:solidFill>
                <a:latin typeface="Arial" charset="0"/>
                <a:ea typeface="ＭＳ Ｐゴシック" charset="-128"/>
              </a:defRPr>
            </a:lvl2pPr>
            <a:lvl3pPr marL="1143000" indent="-228600" eaLnBrk="0" hangingPunct="0">
              <a:defRPr sz="300">
                <a:solidFill>
                  <a:schemeClr val="tx1"/>
                </a:solidFill>
                <a:latin typeface="Arial" charset="0"/>
                <a:ea typeface="ＭＳ Ｐゴシック" charset="-128"/>
              </a:defRPr>
            </a:lvl3pPr>
            <a:lvl4pPr marL="1600200" indent="-228600" eaLnBrk="0" hangingPunct="0">
              <a:defRPr sz="300">
                <a:solidFill>
                  <a:schemeClr val="tx1"/>
                </a:solidFill>
                <a:latin typeface="Arial" charset="0"/>
                <a:ea typeface="ＭＳ Ｐゴシック" charset="-128"/>
              </a:defRPr>
            </a:lvl4pPr>
            <a:lvl5pPr marL="2057400" indent="-228600" eaLnBrk="0" hangingPunct="0">
              <a:defRPr sz="3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3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3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3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300">
                <a:solidFill>
                  <a:schemeClr val="tx1"/>
                </a:solidFill>
                <a:latin typeface="Arial" charset="0"/>
                <a:ea typeface="ＭＳ Ｐゴシック" charset="-128"/>
              </a:defRPr>
            </a:lvl9pPr>
          </a:lstStyle>
          <a:p>
            <a:pPr eaLnBrk="1" hangingPunct="1"/>
            <a:fld id="{197D55FA-5455-8743-AD83-B2622623E9E4}" type="slidenum">
              <a:rPr lang="en-US" altLang="en-US" sz="1200">
                <a:latin typeface="Calibri" charset="0"/>
              </a:rPr>
              <a:pPr eaLnBrk="1" hangingPunct="1"/>
              <a:t>24</a:t>
            </a:fld>
            <a:endParaRPr lang="en-US" altLang="en-US" sz="1200">
              <a:latin typeface="Calibri" charset="0"/>
            </a:endParaRPr>
          </a:p>
        </p:txBody>
      </p:sp>
    </p:spTree>
    <p:extLst>
      <p:ext uri="{BB962C8B-B14F-4D97-AF65-F5344CB8AC3E}">
        <p14:creationId xmlns:p14="http://schemas.microsoft.com/office/powerpoint/2010/main" val="912747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Mucoid impactions – increased calcium</a:t>
            </a:r>
            <a:r>
              <a:rPr lang="en-US" baseline="0" dirty="0"/>
              <a:t> salt, iron, manganese</a:t>
            </a:r>
          </a:p>
          <a:p>
            <a:r>
              <a:rPr lang="en-US" baseline="0" dirty="0"/>
              <a:t>T1 </a:t>
            </a:r>
            <a:r>
              <a:rPr lang="en-US" baseline="0" dirty="0" err="1"/>
              <a:t>hyperintensity</a:t>
            </a:r>
            <a:endParaRPr lang="en-US" baseline="0" dirty="0"/>
          </a:p>
          <a:p>
            <a:r>
              <a:rPr lang="en-US" baseline="0" dirty="0"/>
              <a:t>T2 </a:t>
            </a:r>
            <a:r>
              <a:rPr lang="en-US" baseline="0" dirty="0" err="1"/>
              <a:t>hypointensity</a:t>
            </a:r>
            <a:endParaRPr lang="en-US" dirty="0"/>
          </a:p>
        </p:txBody>
      </p:sp>
      <p:sp>
        <p:nvSpPr>
          <p:cNvPr id="4" name="Slide Number Placeholder 3"/>
          <p:cNvSpPr>
            <a:spLocks noGrp="1"/>
          </p:cNvSpPr>
          <p:nvPr>
            <p:ph type="sldNum" sz="quarter" idx="10"/>
          </p:nvPr>
        </p:nvSpPr>
        <p:spPr/>
        <p:txBody>
          <a:bodyPr/>
          <a:lstStyle/>
          <a:p>
            <a:fld id="{138F596F-25DA-8D44-A66C-18417E2BFF29}" type="slidenum">
              <a:rPr lang="en-US" smtClean="0"/>
              <a:t>25</a:t>
            </a:fld>
            <a:endParaRPr lang="en-US"/>
          </a:p>
        </p:txBody>
      </p:sp>
    </p:spTree>
    <p:extLst>
      <p:ext uri="{BB962C8B-B14F-4D97-AF65-F5344CB8AC3E}">
        <p14:creationId xmlns:p14="http://schemas.microsoft.com/office/powerpoint/2010/main" val="1863997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atin typeface="Calibri" charset="0"/>
                <a:ea typeface="ＭＳ Ｐゴシック" charset="0"/>
                <a:cs typeface="ＭＳ Ｐゴシック" charset="0"/>
              </a:rPr>
              <a:t>2011 Danish study – Af in 51% CF, 22% chronic, 4.5% azole resistance. </a:t>
            </a:r>
            <a:r>
              <a:rPr lang="en-US">
                <a:latin typeface="Calibri" charset="0"/>
                <a:ea typeface="ＭＳ Ｐゴシック" charset="0"/>
                <a:cs typeface="ＭＳ Ｐゴシック" charset="0"/>
                <a:hlinkClick r:id="rId3" invalidUrl="http://www.ncbi.nlm.nih.gov/pubmed?term=&quot;Mortensen KL&quot;[Author]"/>
              </a:rPr>
              <a:t>Mortensen K</a:t>
            </a:r>
            <a:r>
              <a:rPr lang="en-US">
                <a:latin typeface="Calibri" charset="0"/>
                <a:ea typeface="ＭＳ Ｐゴシック" charset="0"/>
                <a:cs typeface="ＭＳ Ｐゴシック" charset="0"/>
              </a:rPr>
              <a:t>L et al, JCMicro 2011 Jun;49(6):2243-51</a:t>
            </a:r>
          </a:p>
        </p:txBody>
      </p:sp>
      <p:sp>
        <p:nvSpPr>
          <p:cNvPr id="70660" name="Slide Number Placeholder 3"/>
          <p:cNvSpPr>
            <a:spLocks noGrp="1"/>
          </p:cNvSpPr>
          <p:nvPr>
            <p:ph type="sldNum" sz="quarter" idx="5"/>
          </p:nvPr>
        </p:nvSpPr>
        <p:spPr bwMode="auto">
          <a:ln>
            <a:miter lim="800000"/>
            <a:headEnd/>
            <a:tailEnd/>
          </a:ln>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1240397-7EA7-9C46-9E8A-82EE8B43D5AB}" type="slidenum">
              <a:rPr lang="en-US" sz="1200">
                <a:latin typeface="Calibri" charset="0"/>
              </a:rPr>
              <a:pPr eaLnBrk="1" hangingPunct="1"/>
              <a:t>26</a:t>
            </a:fld>
            <a:endParaRPr lang="en-US" sz="1200">
              <a:latin typeface="Calibri" charset="0"/>
            </a:endParaRPr>
          </a:p>
        </p:txBody>
      </p:sp>
    </p:spTree>
    <p:extLst>
      <p:ext uri="{BB962C8B-B14F-4D97-AF65-F5344CB8AC3E}">
        <p14:creationId xmlns:p14="http://schemas.microsoft.com/office/powerpoint/2010/main" val="2024240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F3FCC0-4525-2847-928A-C57A3F6C1A89}" type="slidenum">
              <a:rPr lang="en-US" smtClean="0"/>
              <a:t>29</a:t>
            </a:fld>
            <a:endParaRPr lang="en-US"/>
          </a:p>
        </p:txBody>
      </p:sp>
    </p:spTree>
    <p:extLst>
      <p:ext uri="{BB962C8B-B14F-4D97-AF65-F5344CB8AC3E}">
        <p14:creationId xmlns:p14="http://schemas.microsoft.com/office/powerpoint/2010/main" val="1786586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p:cNvSpPr>
          <p:nvPr/>
        </p:nvSpPr>
        <p:spPr bwMode="auto">
          <a:xfrm>
            <a:off x="3886200" y="8686800"/>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a:fld id="{C92FB69C-168E-8848-A0DB-7FEDEBE2F6F4}" type="slidenum">
              <a:rPr lang="en-US" sz="1200"/>
              <a:pPr algn="r"/>
              <a:t>32</a:t>
            </a:fld>
            <a:endParaRPr lang="en-US" sz="1200"/>
          </a:p>
        </p:txBody>
      </p:sp>
      <p:sp>
        <p:nvSpPr>
          <p:cNvPr id="62467" name="Rectangle 2"/>
          <p:cNvSpPr>
            <a:spLocks noGrp="1" noRot="1" noChangeAspect="1" noChangeArrowheads="1" noTextEdit="1"/>
          </p:cNvSpPr>
          <p:nvPr>
            <p:ph type="sldImg"/>
          </p:nvPr>
        </p:nvSpPr>
        <p:spPr>
          <a:solidFill>
            <a:srgbClr val="FFFFFF"/>
          </a:solidFill>
          <a:ln/>
        </p:spPr>
      </p:sp>
      <p:sp>
        <p:nvSpPr>
          <p:cNvPr id="62468" name="Rectangle 3"/>
          <p:cNvSpPr>
            <a:spLocks noGrp="1"/>
          </p:cNvSpPr>
          <p:nvPr>
            <p:ph type="body" idx="1"/>
          </p:nvPr>
        </p:nvSpPr>
        <p:spPr>
          <a:noFill/>
          <a:ln>
            <a:solidFill>
              <a:srgbClr val="000000"/>
            </a:solidFill>
          </a:ln>
          <a:extLst>
            <a:ext uri="{909E8E84-426E-40dd-AFC4-6F175D3DCCD1}">
              <a14:hiddenFill xmlns="" xmlns:a14="http://schemas.microsoft.com/office/drawing/2010/main">
                <a:solidFill>
                  <a:srgbClr val="FFFFFF"/>
                </a:solidFill>
              </a14:hiddenFill>
            </a:ext>
          </a:extLst>
        </p:spPr>
        <p:txBody>
          <a:bodyPr/>
          <a:lstStyle/>
          <a:p>
            <a:pPr>
              <a:spcBef>
                <a:spcPts val="600"/>
              </a:spcBef>
              <a:spcAft>
                <a:spcPts val="600"/>
              </a:spcAft>
            </a:pPr>
            <a:r>
              <a:rPr lang="en-US">
                <a:latin typeface="Arial" charset="0"/>
                <a:ea typeface="ＭＳ Ｐゴシック" charset="0"/>
                <a:cs typeface="ＭＳ Ｐゴシック" charset="0"/>
              </a:rPr>
              <a:t>Preliminary from CF-ABPA patients undergoing (N=3) or not (N=8) Omalizumab treatment show similar difference in basophil CD203c levels upon </a:t>
            </a:r>
            <a:r>
              <a:rPr lang="en-US" i="1">
                <a:latin typeface="Arial" charset="0"/>
                <a:ea typeface="ＭＳ Ｐゴシック" charset="0"/>
                <a:cs typeface="ＭＳ Ｐゴシック" charset="0"/>
              </a:rPr>
              <a:t>Af</a:t>
            </a:r>
            <a:r>
              <a:rPr lang="en-US">
                <a:latin typeface="Arial" charset="0"/>
                <a:ea typeface="ＭＳ Ｐゴシック" charset="0"/>
                <a:cs typeface="ＭＳ Ｐゴシック" charset="0"/>
              </a:rPr>
              <a:t> antigen stimulation.</a:t>
            </a:r>
          </a:p>
          <a:p>
            <a:pPr eaLnBrk="1" hangingPunct="1"/>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36792578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further</a:t>
            </a:r>
            <a:r>
              <a:rPr lang="en-US" baseline="0" dirty="0"/>
              <a:t> take </a:t>
            </a:r>
            <a:r>
              <a:rPr lang="en-US" baseline="0" dirty="0" err="1"/>
              <a:t>aways</a:t>
            </a:r>
            <a:r>
              <a:rPr lang="en-US" baseline="0" dirty="0"/>
              <a:t>: (1) Only minority of patients/responders met CFF criteria for ABPA dx,</a:t>
            </a:r>
          </a:p>
          <a:p>
            <a:r>
              <a:rPr lang="en-US" baseline="0" dirty="0"/>
              <a:t>(2) </a:t>
            </a:r>
            <a:r>
              <a:rPr lang="en-US" baseline="0" dirty="0" err="1"/>
              <a:t>IgE</a:t>
            </a:r>
            <a:r>
              <a:rPr lang="en-US" baseline="0" dirty="0"/>
              <a:t> before/after increase levels often below “minimal” consensus cutoff of 500 U/</a:t>
            </a:r>
            <a:r>
              <a:rPr lang="en-US" baseline="0" dirty="0" err="1"/>
              <a:t>mL.</a:t>
            </a:r>
            <a:endParaRPr lang="en-US" dirty="0"/>
          </a:p>
        </p:txBody>
      </p:sp>
      <p:sp>
        <p:nvSpPr>
          <p:cNvPr id="4" name="Slide Number Placeholder 3"/>
          <p:cNvSpPr>
            <a:spLocks noGrp="1"/>
          </p:cNvSpPr>
          <p:nvPr>
            <p:ph type="sldNum" sz="quarter" idx="10"/>
          </p:nvPr>
        </p:nvSpPr>
        <p:spPr/>
        <p:txBody>
          <a:bodyPr/>
          <a:lstStyle/>
          <a:p>
            <a:fld id="{138F596F-25DA-8D44-A66C-18417E2BFF29}" type="slidenum">
              <a:rPr lang="en-US" smtClean="0"/>
              <a:t>34</a:t>
            </a:fld>
            <a:endParaRPr lang="en-US"/>
          </a:p>
        </p:txBody>
      </p:sp>
    </p:spTree>
    <p:extLst>
      <p:ext uri="{BB962C8B-B14F-4D97-AF65-F5344CB8AC3E}">
        <p14:creationId xmlns:p14="http://schemas.microsoft.com/office/powerpoint/2010/main" val="2101760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fld id="{63D18CDC-6FDF-9F40-B82C-D7525DC0AF6E}" type="slidenum">
              <a:rPr lang="en-US" sz="1200"/>
              <a:pPr/>
              <a:t>2</a:t>
            </a:fld>
            <a:endParaRPr lang="en-US" sz="1200"/>
          </a:p>
        </p:txBody>
      </p:sp>
      <p:sp>
        <p:nvSpPr>
          <p:cNvPr id="28675" name="Rectangle 2"/>
          <p:cNvSpPr>
            <a:spLocks noGrp="1" noRot="1" noChangeAspect="1" noChangeArrowheads="1"/>
          </p:cNvSpPr>
          <p:nvPr>
            <p:ph type="sldImg"/>
          </p:nvPr>
        </p:nvSpPr>
        <p:spPr>
          <a:xfrm>
            <a:off x="2005013" y="1331913"/>
            <a:ext cx="2847975" cy="2135187"/>
          </a:xfrm>
          <a:solidFill>
            <a:srgbClr val="FFFFFF"/>
          </a:solidFill>
          <a:ln/>
        </p:spPr>
      </p:sp>
      <p:sp>
        <p:nvSpPr>
          <p:cNvPr id="28676"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lIns="61539" tIns="30770" rIns="61539" bIns="30770"/>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93725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680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GB">
              <a:latin typeface="Calibri" charset="0"/>
              <a:ea typeface="ＭＳ Ｐゴシック" charset="0"/>
              <a:cs typeface="ＭＳ Ｐゴシック" charset="0"/>
            </a:endParaRPr>
          </a:p>
        </p:txBody>
      </p:sp>
      <p:sp>
        <p:nvSpPr>
          <p:cNvPr id="7680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FD0A7B0-B8E5-3C47-BF8C-F514F54D384D}" type="slidenum">
              <a:rPr lang="en-GB" sz="1200">
                <a:latin typeface="Calibri" charset="0"/>
                <a:cs typeface="Arial" charset="0"/>
              </a:rPr>
              <a:pPr eaLnBrk="1" hangingPunct="1"/>
              <a:t>6</a:t>
            </a:fld>
            <a:endParaRPr lang="en-GB" sz="1200">
              <a:latin typeface="Calibri" charset="0"/>
              <a:cs typeface="Arial" charset="0"/>
            </a:endParaRPr>
          </a:p>
        </p:txBody>
      </p:sp>
    </p:spTree>
    <p:extLst>
      <p:ext uri="{BB962C8B-B14F-4D97-AF65-F5344CB8AC3E}">
        <p14:creationId xmlns:p14="http://schemas.microsoft.com/office/powerpoint/2010/main" val="1900330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fld id="{3F331B04-D659-D142-8AB2-2C7741737D5C}" type="slidenum">
              <a:rPr lang="en-US" sz="1200"/>
              <a:pPr/>
              <a:t>8</a:t>
            </a:fld>
            <a:endParaRPr lang="en-US" sz="1200"/>
          </a:p>
        </p:txBody>
      </p:sp>
      <p:sp>
        <p:nvSpPr>
          <p:cNvPr id="51203" name="Rectangle 2"/>
          <p:cNvSpPr>
            <a:spLocks noGrp="1" noRot="1" noChangeAspect="1" noChangeArrowheads="1"/>
          </p:cNvSpPr>
          <p:nvPr>
            <p:ph type="sldImg"/>
          </p:nvPr>
        </p:nvSpPr>
        <p:spPr>
          <a:xfrm>
            <a:off x="1531938" y="1331913"/>
            <a:ext cx="3794125" cy="2135187"/>
          </a:xfrm>
          <a:solidFill>
            <a:srgbClr val="FFFFFF"/>
          </a:solidFill>
          <a:ln/>
        </p:spPr>
      </p:sp>
      <p:sp>
        <p:nvSpPr>
          <p:cNvPr id="51204"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lIns="61539" tIns="30770" rIns="61539" bIns="30770"/>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644689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a:ln/>
        </p:spPr>
      </p:sp>
      <p:sp>
        <p:nvSpPr>
          <p:cNvPr id="36866"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ea typeface="ＭＳ Ｐゴシック" charset="0"/>
                <a:cs typeface="ＭＳ Ｐゴシック" charset="0"/>
              </a:rPr>
              <a:t>ABPA 12/474 = 2.5%</a:t>
            </a:r>
          </a:p>
          <a:p>
            <a:r>
              <a:rPr lang="en-US">
                <a:ea typeface="ＭＳ Ｐゴシック" charset="0"/>
                <a:cs typeface="ＭＳ Ｐゴシック" charset="0"/>
              </a:rPr>
              <a:t>Af bronchitis 19/474 = 4%</a:t>
            </a:r>
          </a:p>
        </p:txBody>
      </p:sp>
      <p:sp>
        <p:nvSpPr>
          <p:cNvPr id="36867"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30E6AA12-3F97-C748-923D-74488EAF38EE}" type="slidenum">
              <a:rPr lang="en-US" sz="1200"/>
              <a:pPr/>
              <a:t>12</a:t>
            </a:fld>
            <a:endParaRPr lang="en-US" sz="1200"/>
          </a:p>
        </p:txBody>
      </p:sp>
    </p:spTree>
    <p:extLst>
      <p:ext uri="{BB962C8B-B14F-4D97-AF65-F5344CB8AC3E}">
        <p14:creationId xmlns:p14="http://schemas.microsoft.com/office/powerpoint/2010/main" val="2381316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300">
                <a:solidFill>
                  <a:schemeClr val="tx1"/>
                </a:solidFill>
                <a:latin typeface="Arial" charset="0"/>
                <a:ea typeface="ＭＳ Ｐゴシック" charset="-128"/>
              </a:defRPr>
            </a:lvl1pPr>
            <a:lvl2pPr marL="742950" indent="-285750" eaLnBrk="0" hangingPunct="0">
              <a:defRPr sz="300">
                <a:solidFill>
                  <a:schemeClr val="tx1"/>
                </a:solidFill>
                <a:latin typeface="Arial" charset="0"/>
                <a:ea typeface="ＭＳ Ｐゴシック" charset="-128"/>
              </a:defRPr>
            </a:lvl2pPr>
            <a:lvl3pPr marL="1143000" indent="-228600" eaLnBrk="0" hangingPunct="0">
              <a:defRPr sz="300">
                <a:solidFill>
                  <a:schemeClr val="tx1"/>
                </a:solidFill>
                <a:latin typeface="Arial" charset="0"/>
                <a:ea typeface="ＭＳ Ｐゴシック" charset="-128"/>
              </a:defRPr>
            </a:lvl3pPr>
            <a:lvl4pPr marL="1600200" indent="-228600" eaLnBrk="0" hangingPunct="0">
              <a:defRPr sz="300">
                <a:solidFill>
                  <a:schemeClr val="tx1"/>
                </a:solidFill>
                <a:latin typeface="Arial" charset="0"/>
                <a:ea typeface="ＭＳ Ｐゴシック" charset="-128"/>
              </a:defRPr>
            </a:lvl4pPr>
            <a:lvl5pPr marL="2057400" indent="-228600" eaLnBrk="0" hangingPunct="0">
              <a:defRPr sz="3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3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3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3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300">
                <a:solidFill>
                  <a:schemeClr val="tx1"/>
                </a:solidFill>
                <a:latin typeface="Arial" charset="0"/>
                <a:ea typeface="ＭＳ Ｐゴシック" charset="-128"/>
              </a:defRPr>
            </a:lvl9pPr>
          </a:lstStyle>
          <a:p>
            <a:pPr algn="r" eaLnBrk="1" hangingPunct="1"/>
            <a:fld id="{FC448A48-E11A-4C44-B1CC-2842047319E0}" type="slidenum">
              <a:rPr lang="en-US" altLang="en-US" sz="1200">
                <a:solidFill>
                  <a:srgbClr val="000000"/>
                </a:solidFill>
                <a:latin typeface="Times" charset="0"/>
                <a:ea typeface="ヒラギノ明朝 ProN W3" charset="-128"/>
                <a:sym typeface="Times" charset="0"/>
              </a:rPr>
              <a:pPr algn="r" eaLnBrk="1" hangingPunct="1"/>
              <a:t>16</a:t>
            </a:fld>
            <a:endParaRPr lang="en-US" altLang="en-US" sz="1200">
              <a:solidFill>
                <a:srgbClr val="000000"/>
              </a:solidFill>
              <a:latin typeface="Times" charset="0"/>
              <a:ea typeface="ヒラギノ明朝 ProN W3" charset="-128"/>
              <a:sym typeface="Times" charset="0"/>
            </a:endParaRPr>
          </a:p>
        </p:txBody>
      </p:sp>
      <p:sp>
        <p:nvSpPr>
          <p:cNvPr id="50178" name="Rectangle 2"/>
          <p:cNvSpPr>
            <a:spLocks noGrp="1" noRot="1" noChangeAspect="1" noChangeArrowheads="1" noTextEdit="1"/>
          </p:cNvSpPr>
          <p:nvPr>
            <p:ph type="sldImg"/>
          </p:nvPr>
        </p:nvSpPr>
        <p:spPr bwMode="auto">
          <a:xfrm>
            <a:off x="381000" y="685800"/>
            <a:ext cx="6096000" cy="3429000"/>
          </a:xfrm>
          <a:solidFill>
            <a:srgbClr val="FFFFFF"/>
          </a:solidFill>
          <a:ln>
            <a:solidFill>
              <a:srgbClr val="000000"/>
            </a:solidFill>
            <a:miter lim="800000"/>
            <a:headEnd/>
            <a:tailEnd/>
          </a:ln>
        </p:spPr>
      </p:sp>
      <p:sp>
        <p:nvSpPr>
          <p:cNvPr id="50179" name="Rectangle 3"/>
          <p:cNvSpPr>
            <a:spLocks noGrp="1"/>
          </p:cNvSpPr>
          <p:nvPr>
            <p:ph type="body" idx="1"/>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txBody>
          <a:bodyPr/>
          <a:lstStyle/>
          <a:p>
            <a:pPr eaLnBrk="1" hangingPunct="1"/>
            <a:endParaRPr lang="en-US" altLang="en-US" sz="2400">
              <a:solidFill>
                <a:srgbClr val="000000"/>
              </a:solidFill>
              <a:latin typeface="Times" charset="0"/>
              <a:ea typeface="ヒラギノ明朝 ProN W3" charset="-128"/>
              <a:sym typeface="Times" charset="0"/>
            </a:endParaRPr>
          </a:p>
        </p:txBody>
      </p:sp>
    </p:spTree>
    <p:extLst>
      <p:ext uri="{BB962C8B-B14F-4D97-AF65-F5344CB8AC3E}">
        <p14:creationId xmlns:p14="http://schemas.microsoft.com/office/powerpoint/2010/main" val="15820417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txBox="1">
            <a:spLocks noGrp="1"/>
          </p:cNvSpPr>
          <p:nvPr/>
        </p:nvSpPr>
        <p:spPr bwMode="auto">
          <a:xfrm>
            <a:off x="3886200" y="8686800"/>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fld id="{F4E015E5-963A-324D-9682-90803046769F}" type="slidenum">
              <a:rPr lang="en-US" sz="1200">
                <a:latin typeface="Calibri" charset="0"/>
              </a:rPr>
              <a:pPr algn="r" eaLnBrk="1" hangingPunct="1"/>
              <a:t>17</a:t>
            </a:fld>
            <a:endParaRPr lang="en-US" sz="1200">
              <a:latin typeface="Calibri" charset="0"/>
            </a:endParaRPr>
          </a:p>
        </p:txBody>
      </p:sp>
      <p:sp>
        <p:nvSpPr>
          <p:cNvPr id="56322" name="Rectangle 2"/>
          <p:cNvSpPr>
            <a:spLocks noGrp="1" noRot="1" noChangeAspect="1" noChangeArrowheads="1" noTextEdit="1"/>
          </p:cNvSpPr>
          <p:nvPr>
            <p:ph type="sldImg"/>
          </p:nvPr>
        </p:nvSpPr>
        <p:spPr>
          <a:xfrm>
            <a:off x="381000" y="685800"/>
            <a:ext cx="6096000" cy="3429000"/>
          </a:xfrm>
          <a:ln/>
        </p:spPr>
      </p:sp>
      <p:sp>
        <p:nvSpPr>
          <p:cNvPr id="56323" name="Rectangle 3"/>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de-DE" sz="3200" dirty="0" err="1">
                <a:solidFill>
                  <a:srgbClr val="000000"/>
                </a:solidFill>
                <a:ea typeface="ヒラギノ明朝 ProN W3" charset="0"/>
                <a:cs typeface="ヒラギノ明朝 ProN W3" charset="0"/>
                <a:sym typeface="Times" charset="0"/>
              </a:rPr>
              <a:t>Wiliams</a:t>
            </a:r>
            <a:r>
              <a:rPr lang="de-DE" sz="3200" dirty="0">
                <a:solidFill>
                  <a:srgbClr val="000000"/>
                </a:solidFill>
                <a:ea typeface="ヒラギノ明朝 ProN W3" charset="0"/>
                <a:cs typeface="ヒラギノ明朝 ProN W3" charset="0"/>
                <a:sym typeface="Times" charset="0"/>
              </a:rPr>
              <a:t> et al – Glasgow. </a:t>
            </a:r>
            <a:r>
              <a:rPr lang="de-DE" sz="3200" dirty="0" err="1">
                <a:solidFill>
                  <a:srgbClr val="000000"/>
                </a:solidFill>
                <a:ea typeface="ヒラギノ明朝 ProN W3" charset="0"/>
                <a:cs typeface="ヒラギノ明朝 ProN W3" charset="0"/>
                <a:sym typeface="Times" charset="0"/>
              </a:rPr>
              <a:t>n</a:t>
            </a:r>
            <a:r>
              <a:rPr lang="de-DE" sz="3200" dirty="0">
                <a:solidFill>
                  <a:srgbClr val="000000"/>
                </a:solidFill>
                <a:ea typeface="ヒラギノ明朝 ProN W3" charset="0"/>
                <a:cs typeface="ヒラギノ明朝 ProN W3" charset="0"/>
                <a:sym typeface="Times" charset="0"/>
              </a:rPr>
              <a:t>=?, 2-14 </a:t>
            </a:r>
            <a:r>
              <a:rPr lang="de-DE" sz="3200" dirty="0" err="1">
                <a:solidFill>
                  <a:srgbClr val="000000"/>
                </a:solidFill>
                <a:ea typeface="ヒラギノ明朝 ProN W3" charset="0"/>
                <a:cs typeface="ヒラギノ明朝 ProN W3" charset="0"/>
                <a:sym typeface="Times" charset="0"/>
              </a:rPr>
              <a:t>yrs</a:t>
            </a:r>
            <a:r>
              <a:rPr lang="de-DE" sz="3200" dirty="0">
                <a:solidFill>
                  <a:srgbClr val="000000"/>
                </a:solidFill>
                <a:ea typeface="ヒラギノ明朝 ProN W3" charset="0"/>
                <a:cs typeface="ヒラギノ明朝 ProN W3" charset="0"/>
                <a:sym typeface="Times" charset="0"/>
              </a:rPr>
              <a:t> (</a:t>
            </a:r>
            <a:r>
              <a:rPr lang="de-DE" sz="3200" dirty="0" err="1">
                <a:solidFill>
                  <a:srgbClr val="000000"/>
                </a:solidFill>
                <a:ea typeface="ヒラギノ明朝 ProN W3" charset="0"/>
                <a:cs typeface="ヒラギノ明朝 ProN W3" charset="0"/>
                <a:sym typeface="Times" charset="0"/>
              </a:rPr>
              <a:t>avg</a:t>
            </a:r>
            <a:r>
              <a:rPr lang="de-DE" sz="3200" dirty="0">
                <a:solidFill>
                  <a:srgbClr val="000000"/>
                </a:solidFill>
                <a:ea typeface="ヒラギノ明朝 ProN W3" charset="0"/>
                <a:cs typeface="ヒラギノ明朝 ProN W3" charset="0"/>
                <a:sym typeface="Times" charset="0"/>
              </a:rPr>
              <a:t> 9)</a:t>
            </a:r>
          </a:p>
          <a:p>
            <a:pPr eaLnBrk="1" hangingPunct="1">
              <a:spcBef>
                <a:spcPct val="0"/>
              </a:spcBef>
            </a:pPr>
            <a:endParaRPr lang="de-DE" sz="3200" dirty="0">
              <a:solidFill>
                <a:srgbClr val="000000"/>
              </a:solidFill>
              <a:ea typeface="ヒラギノ明朝 ProN W3" charset="0"/>
              <a:cs typeface="ヒラギノ明朝 ProN W3" charset="0"/>
              <a:sym typeface="Times" charset="0"/>
            </a:endParaRPr>
          </a:p>
          <a:p>
            <a:pPr eaLnBrk="1" hangingPunct="1">
              <a:spcBef>
                <a:spcPct val="0"/>
              </a:spcBef>
            </a:pPr>
            <a:r>
              <a:rPr lang="de-DE" sz="3200" dirty="0" err="1">
                <a:solidFill>
                  <a:srgbClr val="000000"/>
                </a:solidFill>
                <a:ea typeface="ヒラギノ明朝 ProN W3" charset="0"/>
                <a:cs typeface="ヒラギノ明朝 ProN W3" charset="0"/>
                <a:sym typeface="Times" charset="0"/>
              </a:rPr>
              <a:t>Chotirmall</a:t>
            </a:r>
            <a:r>
              <a:rPr lang="de-DE" sz="3200" dirty="0">
                <a:solidFill>
                  <a:srgbClr val="000000"/>
                </a:solidFill>
                <a:ea typeface="ヒラギノ明朝 ProN W3" charset="0"/>
                <a:cs typeface="ヒラギノ明朝 ProN W3" charset="0"/>
                <a:sym typeface="Times" charset="0"/>
              </a:rPr>
              <a:t> </a:t>
            </a:r>
            <a:r>
              <a:rPr lang="de-DE" sz="3200" dirty="0" err="1">
                <a:solidFill>
                  <a:srgbClr val="000000"/>
                </a:solidFill>
                <a:ea typeface="ヒラギノ明朝 ProN W3" charset="0"/>
                <a:cs typeface="ヒラギノ明朝 ProN W3" charset="0"/>
                <a:sym typeface="Times" charset="0"/>
              </a:rPr>
              <a:t>mycobiome</a:t>
            </a:r>
            <a:r>
              <a:rPr lang="de-DE" sz="3200" baseline="0" dirty="0">
                <a:solidFill>
                  <a:srgbClr val="000000"/>
                </a:solidFill>
                <a:ea typeface="ヒラギノ明朝 ProN W3" charset="0"/>
                <a:cs typeface="ヒラギノ明朝 ProN W3" charset="0"/>
                <a:sym typeface="Times" charset="0"/>
              </a:rPr>
              <a:t> </a:t>
            </a:r>
            <a:r>
              <a:rPr lang="de-DE" sz="3200" baseline="0" dirty="0" err="1">
                <a:solidFill>
                  <a:srgbClr val="000000"/>
                </a:solidFill>
                <a:ea typeface="ヒラギノ明朝 ProN W3" charset="0"/>
                <a:cs typeface="ヒラギノ明朝 ProN W3" charset="0"/>
                <a:sym typeface="Times" charset="0"/>
              </a:rPr>
              <a:t>paper</a:t>
            </a:r>
            <a:r>
              <a:rPr lang="de-DE" sz="3200" baseline="0" dirty="0">
                <a:solidFill>
                  <a:srgbClr val="000000"/>
                </a:solidFill>
                <a:ea typeface="ヒラギノ明朝 ProN W3" charset="0"/>
                <a:cs typeface="ヒラギノ明朝 ProN W3" charset="0"/>
                <a:sym typeface="Times" charset="0"/>
              </a:rPr>
              <a:t> </a:t>
            </a:r>
            <a:r>
              <a:rPr lang="de-DE" sz="3200" baseline="0" dirty="0" err="1">
                <a:solidFill>
                  <a:srgbClr val="000000"/>
                </a:solidFill>
                <a:ea typeface="ヒラギノ明朝 ProN W3" charset="0"/>
                <a:cs typeface="ヒラギノ明朝 ProN W3" charset="0"/>
                <a:sym typeface="Times" charset="0"/>
              </a:rPr>
              <a:t>submitted</a:t>
            </a:r>
            <a:r>
              <a:rPr lang="de-DE" sz="3200" baseline="0" dirty="0">
                <a:solidFill>
                  <a:srgbClr val="000000"/>
                </a:solidFill>
                <a:ea typeface="ヒラギノ明朝 ProN W3" charset="0"/>
                <a:cs typeface="ヒラギノ明朝 ProN W3" charset="0"/>
                <a:sym typeface="Times" charset="0"/>
              </a:rPr>
              <a:t> </a:t>
            </a:r>
            <a:r>
              <a:rPr lang="de-DE" sz="3200" baseline="0" dirty="0" err="1">
                <a:solidFill>
                  <a:srgbClr val="000000"/>
                </a:solidFill>
                <a:ea typeface="ヒラギノ明朝 ProN W3" charset="0"/>
                <a:cs typeface="ヒラギノ明朝 ProN W3" charset="0"/>
                <a:sym typeface="Times" charset="0"/>
              </a:rPr>
              <a:t>to</a:t>
            </a:r>
            <a:r>
              <a:rPr lang="de-DE" sz="3200" baseline="0" dirty="0">
                <a:solidFill>
                  <a:srgbClr val="000000"/>
                </a:solidFill>
                <a:ea typeface="ヒラギノ明朝 ProN W3" charset="0"/>
                <a:cs typeface="ヒラギノ明朝 ProN W3" charset="0"/>
                <a:sym typeface="Times" charset="0"/>
              </a:rPr>
              <a:t> AJRCCM also </a:t>
            </a:r>
            <a:r>
              <a:rPr lang="de-DE" sz="3200" baseline="0" dirty="0" err="1">
                <a:solidFill>
                  <a:srgbClr val="000000"/>
                </a:solidFill>
                <a:ea typeface="ヒラギノ明朝 ProN W3" charset="0"/>
                <a:cs typeface="ヒラギノ明朝 ProN W3" charset="0"/>
                <a:sym typeface="Times" charset="0"/>
              </a:rPr>
              <a:t>did</a:t>
            </a:r>
            <a:r>
              <a:rPr lang="de-DE" sz="3200" baseline="0" dirty="0">
                <a:solidFill>
                  <a:srgbClr val="000000"/>
                </a:solidFill>
                <a:ea typeface="ヒラギノ明朝 ProN W3" charset="0"/>
                <a:cs typeface="ヒラギノ明朝 ProN W3" charset="0"/>
                <a:sym typeface="Times" charset="0"/>
              </a:rPr>
              <a:t> not find TARC </a:t>
            </a:r>
            <a:r>
              <a:rPr lang="de-DE" sz="3200" baseline="0" dirty="0" err="1">
                <a:solidFill>
                  <a:srgbClr val="000000"/>
                </a:solidFill>
                <a:ea typeface="ヒラギノ明朝 ProN W3" charset="0"/>
                <a:cs typeface="ヒラギノ明朝 ProN W3" charset="0"/>
                <a:sym typeface="Times" charset="0"/>
              </a:rPr>
              <a:t>useful</a:t>
            </a:r>
            <a:r>
              <a:rPr lang="de-DE" sz="3200" baseline="0" dirty="0">
                <a:solidFill>
                  <a:srgbClr val="000000"/>
                </a:solidFill>
                <a:ea typeface="ヒラギノ明朝 ProN W3" charset="0"/>
                <a:cs typeface="ヒラギノ明朝 ProN W3" charset="0"/>
                <a:sym typeface="Times" charset="0"/>
              </a:rPr>
              <a:t>.</a:t>
            </a:r>
            <a:endParaRPr lang="de-DE" sz="3200" dirty="0">
              <a:solidFill>
                <a:srgbClr val="000000"/>
              </a:solidFill>
              <a:ea typeface="ヒラギノ明朝 ProN W3" charset="0"/>
              <a:cs typeface="ヒラギノ明朝 ProN W3" charset="0"/>
              <a:sym typeface="Times" charset="0"/>
            </a:endParaRPr>
          </a:p>
        </p:txBody>
      </p:sp>
    </p:spTree>
    <p:extLst>
      <p:ext uri="{BB962C8B-B14F-4D97-AF65-F5344CB8AC3E}">
        <p14:creationId xmlns:p14="http://schemas.microsoft.com/office/powerpoint/2010/main" val="662675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fld id="{E9FF0C69-A065-D745-A8A8-1FEAA59239E6}" type="slidenum">
              <a:rPr lang="en-US" sz="1200">
                <a:solidFill>
                  <a:srgbClr val="000000"/>
                </a:solidFill>
                <a:ea typeface="ヒラギノ明朝 ProN W3" charset="0"/>
                <a:cs typeface="ヒラギノ明朝 ProN W3" charset="0"/>
                <a:sym typeface="Times" charset="0"/>
              </a:rPr>
              <a:pPr algn="r" eaLnBrk="1" hangingPunct="1"/>
              <a:t>19</a:t>
            </a:fld>
            <a:endParaRPr lang="en-US" sz="1200">
              <a:solidFill>
                <a:srgbClr val="000000"/>
              </a:solidFill>
              <a:ea typeface="ヒラギノ明朝 ProN W3" charset="0"/>
              <a:cs typeface="ヒラギノ明朝 ProN W3" charset="0"/>
              <a:sym typeface="Times" charset="0"/>
            </a:endParaRPr>
          </a:p>
        </p:txBody>
      </p:sp>
      <p:sp>
        <p:nvSpPr>
          <p:cNvPr id="60418" name="Rectangle 2"/>
          <p:cNvSpPr>
            <a:spLocks noGrp="1" noRot="1" noChangeAspect="1" noChangeArrowheads="1" noTextEdit="1"/>
          </p:cNvSpPr>
          <p:nvPr>
            <p:ph type="sldImg"/>
          </p:nvPr>
        </p:nvSpPr>
        <p:spPr>
          <a:xfrm>
            <a:off x="381000" y="685800"/>
            <a:ext cx="6096000" cy="3429000"/>
          </a:xfrm>
          <a:solidFill>
            <a:srgbClr val="FFFFFF"/>
          </a:solidFill>
          <a:ln/>
        </p:spPr>
      </p:sp>
      <p:sp>
        <p:nvSpPr>
          <p:cNvPr id="60419" name="Rectangle 3"/>
          <p:cNvSpPr>
            <a:spLocks noGrp="1"/>
          </p:cNvSpPr>
          <p:nvPr>
            <p:ph type="body" idx="1"/>
          </p:nvPr>
        </p:nvSpPr>
        <p:spPr>
          <a:noFill/>
          <a:ln>
            <a:solidFill>
              <a:srgbClr val="000000"/>
            </a:solidFill>
          </a:ln>
          <a:extLst>
            <a:ext uri="{909E8E84-426E-40dd-AFC4-6F175D3DCCD1}">
              <a14:hiddenFill xmlns:a14="http://schemas.microsoft.com/office/drawing/2010/main" xmlns="">
                <a:solidFill>
                  <a:srgbClr val="FFFFFF"/>
                </a:solidFill>
              </a14:hiddenFill>
            </a:ext>
          </a:extLst>
        </p:spPr>
        <p:txBody>
          <a:bodyPr/>
          <a:lstStyle/>
          <a:p>
            <a:pPr eaLnBrk="1" hangingPunct="1"/>
            <a:r>
              <a:rPr lang="en-US">
                <a:latin typeface="Arial" charset="0"/>
                <a:ea typeface="ＭＳ Ｐゴシック" charset="0"/>
                <a:cs typeface="ＭＳ Ｐゴシック" charset="0"/>
              </a:rPr>
              <a:t>(centered around the sample mean, with endpoints spanning the 95% confidence interval) for CF-ABPA, CF-AC CF-NEG and HC groups (N=8, 11, 12, and 11, respectively) measured for blood basophil CD203c expression in median fluorescence intensity units (MFI), upon </a:t>
            </a:r>
            <a:r>
              <a:rPr lang="en-US" i="1">
                <a:latin typeface="Arial" charset="0"/>
                <a:ea typeface="ＭＳ Ｐゴシック" charset="0"/>
                <a:cs typeface="ＭＳ Ｐゴシック" charset="0"/>
              </a:rPr>
              <a:t>Af</a:t>
            </a:r>
            <a:r>
              <a:rPr lang="en-US">
                <a:latin typeface="Arial" charset="0"/>
                <a:ea typeface="ＭＳ Ｐゴシック" charset="0"/>
                <a:cs typeface="ＭＳ Ｐゴシック" charset="0"/>
              </a:rPr>
              <a:t> antigen (mixed extract) stimulation.  Note the clear distinction between CF-ABPA and CF-AC groups (area under the ROC curve is .93, P=.0002), which is promising in view of developing a clinical diagnostic assay, contrasting with the gray areas in current differential diagnostic criteria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81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a:ea typeface="ＭＳ Ｐゴシック" charset="-128"/>
              </a:rPr>
              <a:t>For our study we have concentrated on four groups. CF, CF-AC, CF-ABPA, Asthma-ABPA.</a:t>
            </a:r>
          </a:p>
          <a:p>
            <a:pPr eaLnBrk="1" hangingPunct="1"/>
            <a:r>
              <a:rPr lang="en-US" altLang="en-US">
                <a:ea typeface="ＭＳ Ｐゴシック" charset="-128"/>
              </a:rPr>
              <a:t>Children and adult with CF provide blood and sputum samples for the study:</a:t>
            </a:r>
          </a:p>
          <a:p>
            <a:pPr marL="37931725" lvl="1" indent="-37474525" eaLnBrk="1" hangingPunct="1"/>
            <a:r>
              <a:rPr lang="en-US" altLang="en-US" b="1">
                <a:ea typeface="ＭＳ Ｐゴシック" charset="-128"/>
              </a:rPr>
              <a:t>6 month intervals</a:t>
            </a:r>
            <a:r>
              <a:rPr lang="en-US" altLang="en-US">
                <a:ea typeface="ＭＳ Ｐゴシック" charset="-128"/>
              </a:rPr>
              <a:t>, </a:t>
            </a:r>
          </a:p>
          <a:p>
            <a:pPr marL="37931725" lvl="1" indent="-37474525" eaLnBrk="1" hangingPunct="1"/>
            <a:r>
              <a:rPr lang="en-US" altLang="en-US">
                <a:ea typeface="ＭＳ Ｐゴシック" charset="-128"/>
              </a:rPr>
              <a:t>as well as </a:t>
            </a:r>
            <a:r>
              <a:rPr lang="ja-JP" altLang="en-US" b="1">
                <a:ea typeface="ＭＳ Ｐゴシック" charset="-128"/>
              </a:rPr>
              <a:t>‘</a:t>
            </a:r>
            <a:r>
              <a:rPr lang="en-US" altLang="ja-JP" b="1">
                <a:ea typeface="ＭＳ Ｐゴシック" charset="-128"/>
              </a:rPr>
              <a:t>sick visit</a:t>
            </a:r>
            <a:r>
              <a:rPr lang="ja-JP" altLang="en-US" b="1">
                <a:ea typeface="ＭＳ Ｐゴシック" charset="-128"/>
              </a:rPr>
              <a:t>’</a:t>
            </a:r>
            <a:r>
              <a:rPr lang="en-US" altLang="ja-JP" b="1">
                <a:ea typeface="ＭＳ Ｐゴシック" charset="-128"/>
              </a:rPr>
              <a:t> </a:t>
            </a:r>
            <a:r>
              <a:rPr lang="en-US" altLang="ja-JP">
                <a:ea typeface="ＭＳ Ｐゴシック" charset="-128"/>
              </a:rPr>
              <a:t>samples during pulmonary exacerbations</a:t>
            </a:r>
          </a:p>
          <a:p>
            <a:pPr marL="37931725" lvl="1" indent="-37474525" eaLnBrk="1" hangingPunct="1"/>
            <a:r>
              <a:rPr lang="en-US" altLang="en-US">
                <a:ea typeface="ＭＳ Ｐゴシック" charset="-128"/>
              </a:rPr>
              <a:t>Patients will have </a:t>
            </a:r>
            <a:r>
              <a:rPr lang="en-US" altLang="en-US" b="1">
                <a:ea typeface="ＭＳ Ｐゴシック" charset="-128"/>
              </a:rPr>
              <a:t>four schedule visits (+/- sick visits), presented here 3 visits</a:t>
            </a:r>
            <a:endParaRPr lang="en-US" altLang="en-US">
              <a:ea typeface="ＭＳ Ｐゴシック" charset="-128"/>
            </a:endParaRPr>
          </a:p>
          <a:p>
            <a:pPr eaLnBrk="1" hangingPunct="1">
              <a:spcBef>
                <a:spcPct val="0"/>
              </a:spcBef>
            </a:pPr>
            <a:endParaRPr lang="en-US" altLang="en-US">
              <a:ea typeface="ＭＳ Ｐゴシック" charset="-128"/>
            </a:endParaRPr>
          </a:p>
          <a:p>
            <a:pPr eaLnBrk="1" hangingPunct="1">
              <a:spcBef>
                <a:spcPct val="0"/>
              </a:spcBef>
            </a:pPr>
            <a:endParaRPr lang="en-US" altLang="en-US">
              <a:ea typeface="ＭＳ Ｐゴシック" charset="-128"/>
            </a:endParaRPr>
          </a:p>
        </p:txBody>
      </p:sp>
      <p:sp>
        <p:nvSpPr>
          <p:cNvPr id="48131"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300">
                <a:solidFill>
                  <a:schemeClr val="tx1"/>
                </a:solidFill>
                <a:latin typeface="Arial" charset="0"/>
                <a:ea typeface="ＭＳ Ｐゴシック" charset="-128"/>
              </a:defRPr>
            </a:lvl1pPr>
            <a:lvl2pPr marL="742950" indent="-285750" eaLnBrk="0" hangingPunct="0">
              <a:defRPr sz="300">
                <a:solidFill>
                  <a:schemeClr val="tx1"/>
                </a:solidFill>
                <a:latin typeface="Arial" charset="0"/>
                <a:ea typeface="ＭＳ Ｐゴシック" charset="-128"/>
              </a:defRPr>
            </a:lvl2pPr>
            <a:lvl3pPr marL="1143000" indent="-228600" eaLnBrk="0" hangingPunct="0">
              <a:defRPr sz="300">
                <a:solidFill>
                  <a:schemeClr val="tx1"/>
                </a:solidFill>
                <a:latin typeface="Arial" charset="0"/>
                <a:ea typeface="ＭＳ Ｐゴシック" charset="-128"/>
              </a:defRPr>
            </a:lvl3pPr>
            <a:lvl4pPr marL="1600200" indent="-228600" eaLnBrk="0" hangingPunct="0">
              <a:defRPr sz="300">
                <a:solidFill>
                  <a:schemeClr val="tx1"/>
                </a:solidFill>
                <a:latin typeface="Arial" charset="0"/>
                <a:ea typeface="ＭＳ Ｐゴシック" charset="-128"/>
              </a:defRPr>
            </a:lvl4pPr>
            <a:lvl5pPr marL="2057400" indent="-228600" eaLnBrk="0" hangingPunct="0">
              <a:defRPr sz="3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3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3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3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300">
                <a:solidFill>
                  <a:schemeClr val="tx1"/>
                </a:solidFill>
                <a:latin typeface="Arial" charset="0"/>
                <a:ea typeface="ＭＳ Ｐゴシック" charset="-128"/>
              </a:defRPr>
            </a:lvl9pPr>
          </a:lstStyle>
          <a:p>
            <a:pPr algn="r" eaLnBrk="1" hangingPunct="1"/>
            <a:fld id="{2B8644D4-3889-B14D-92EB-B4A30FECDF6F}" type="slidenum">
              <a:rPr lang="en-US" altLang="en-US" sz="1200">
                <a:latin typeface="Calibri" charset="0"/>
              </a:rPr>
              <a:pPr algn="r" eaLnBrk="1" hangingPunct="1"/>
              <a:t>20</a:t>
            </a:fld>
            <a:endParaRPr lang="en-US" altLang="en-US" sz="1200">
              <a:latin typeface="Calibri" charset="0"/>
            </a:endParaRPr>
          </a:p>
        </p:txBody>
      </p:sp>
    </p:spTree>
    <p:extLst>
      <p:ext uri="{BB962C8B-B14F-4D97-AF65-F5344CB8AC3E}">
        <p14:creationId xmlns:p14="http://schemas.microsoft.com/office/powerpoint/2010/main" val="1587022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827FC6F-93DE-1648-BECC-0E92D35039AA}" type="datetimeFigureOut">
              <a:rPr lang="en-US" smtClean="0"/>
              <a:t>7/14/18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C4801C-8BD8-5A42-84C0-E95AF6DAC2D5}" type="slidenum">
              <a:rPr lang="en-US" smtClean="0"/>
              <a:t>‹#›</a:t>
            </a:fld>
            <a:endParaRPr lang="en-US"/>
          </a:p>
        </p:txBody>
      </p:sp>
    </p:spTree>
    <p:extLst>
      <p:ext uri="{BB962C8B-B14F-4D97-AF65-F5344CB8AC3E}">
        <p14:creationId xmlns:p14="http://schemas.microsoft.com/office/powerpoint/2010/main" val="3909800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27FC6F-93DE-1648-BECC-0E92D35039AA}" type="datetimeFigureOut">
              <a:rPr lang="en-US" smtClean="0"/>
              <a:t>7/14/18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C4801C-8BD8-5A42-84C0-E95AF6DAC2D5}" type="slidenum">
              <a:rPr lang="en-US" smtClean="0"/>
              <a:t>‹#›</a:t>
            </a:fld>
            <a:endParaRPr lang="en-US"/>
          </a:p>
        </p:txBody>
      </p:sp>
    </p:spTree>
    <p:extLst>
      <p:ext uri="{BB962C8B-B14F-4D97-AF65-F5344CB8AC3E}">
        <p14:creationId xmlns:p14="http://schemas.microsoft.com/office/powerpoint/2010/main" val="2616353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27FC6F-93DE-1648-BECC-0E92D35039AA}" type="datetimeFigureOut">
              <a:rPr lang="en-US" smtClean="0"/>
              <a:t>7/14/18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C4801C-8BD8-5A42-84C0-E95AF6DAC2D5}" type="slidenum">
              <a:rPr lang="en-US" smtClean="0"/>
              <a:t>‹#›</a:t>
            </a:fld>
            <a:endParaRPr lang="en-US"/>
          </a:p>
        </p:txBody>
      </p:sp>
    </p:spTree>
    <p:extLst>
      <p:ext uri="{BB962C8B-B14F-4D97-AF65-F5344CB8AC3E}">
        <p14:creationId xmlns:p14="http://schemas.microsoft.com/office/powerpoint/2010/main" val="32471954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8641" y="273629"/>
            <a:ext cx="10968960" cy="1143480"/>
          </a:xfrm>
        </p:spPr>
        <p:txBody>
          <a:bodyPr/>
          <a:lstStyle/>
          <a:p>
            <a:r>
              <a:rPr lang="en-US"/>
              <a:t>Click to edit Master title style</a:t>
            </a:r>
          </a:p>
        </p:txBody>
      </p:sp>
      <p:sp>
        <p:nvSpPr>
          <p:cNvPr id="3" name="Content Placeholder 2"/>
          <p:cNvSpPr>
            <a:spLocks noGrp="1"/>
          </p:cNvSpPr>
          <p:nvPr>
            <p:ph sz="half" idx="1"/>
          </p:nvPr>
        </p:nvSpPr>
        <p:spPr>
          <a:xfrm>
            <a:off x="608641" y="1604330"/>
            <a:ext cx="10968960" cy="2193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641" y="3935934"/>
            <a:ext cx="10968960" cy="2193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idx="10"/>
          </p:nvPr>
        </p:nvSpPr>
        <p:spPr>
          <a:ln/>
        </p:spPr>
        <p:txBody>
          <a:bodyPr/>
          <a:lstStyle>
            <a:lvl1pPr>
              <a:defRPr/>
            </a:lvl1pPr>
          </a:lstStyle>
          <a:p>
            <a:endParaRPr lang="en-US"/>
          </a:p>
        </p:txBody>
      </p:sp>
      <p:sp>
        <p:nvSpPr>
          <p:cNvPr id="6" name="Rectangle 4"/>
          <p:cNvSpPr>
            <a:spLocks noGrp="1" noChangeArrowheads="1"/>
          </p:cNvSpPr>
          <p:nvPr>
            <p:ph type="ftr" idx="11"/>
          </p:nvPr>
        </p:nvSpPr>
        <p:spPr>
          <a:ln/>
        </p:spPr>
        <p:txBody>
          <a:bodyPr/>
          <a:lstStyle>
            <a:lvl1pPr>
              <a:defRPr/>
            </a:lvl1pPr>
          </a:lstStyle>
          <a:p>
            <a:endParaRPr lang="en-US"/>
          </a:p>
        </p:txBody>
      </p:sp>
      <p:sp>
        <p:nvSpPr>
          <p:cNvPr id="7" name="Rectangle 5"/>
          <p:cNvSpPr>
            <a:spLocks noGrp="1" noChangeArrowheads="1"/>
          </p:cNvSpPr>
          <p:nvPr>
            <p:ph type="sldNum" idx="12"/>
          </p:nvPr>
        </p:nvSpPr>
        <p:spPr>
          <a:ln/>
        </p:spPr>
        <p:txBody>
          <a:bodyPr/>
          <a:lstStyle>
            <a:lvl1pPr>
              <a:defRPr/>
            </a:lvl1pPr>
          </a:lstStyle>
          <a:p>
            <a:fld id="{D165E9B0-7DA8-466E-963D-86F25D5E43BA}" type="slidenum">
              <a:rPr lang="en-GB"/>
              <a:pPr/>
              <a:t>‹#›</a:t>
            </a:fld>
            <a:endParaRPr lang="en-GB"/>
          </a:p>
        </p:txBody>
      </p:sp>
    </p:spTree>
    <p:extLst>
      <p:ext uri="{BB962C8B-B14F-4D97-AF65-F5344CB8AC3E}">
        <p14:creationId xmlns:p14="http://schemas.microsoft.com/office/powerpoint/2010/main" val="3463891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27FC6F-93DE-1648-BECC-0E92D35039AA}" type="datetimeFigureOut">
              <a:rPr lang="en-US" smtClean="0"/>
              <a:t>7/14/18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C4801C-8BD8-5A42-84C0-E95AF6DAC2D5}" type="slidenum">
              <a:rPr lang="en-US" smtClean="0"/>
              <a:t>‹#›</a:t>
            </a:fld>
            <a:endParaRPr lang="en-US"/>
          </a:p>
        </p:txBody>
      </p:sp>
    </p:spTree>
    <p:extLst>
      <p:ext uri="{BB962C8B-B14F-4D97-AF65-F5344CB8AC3E}">
        <p14:creationId xmlns:p14="http://schemas.microsoft.com/office/powerpoint/2010/main" val="496650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27FC6F-93DE-1648-BECC-0E92D35039AA}" type="datetimeFigureOut">
              <a:rPr lang="en-US" smtClean="0"/>
              <a:t>7/14/18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C4801C-8BD8-5A42-84C0-E95AF6DAC2D5}" type="slidenum">
              <a:rPr lang="en-US" smtClean="0"/>
              <a:t>‹#›</a:t>
            </a:fld>
            <a:endParaRPr lang="en-US"/>
          </a:p>
        </p:txBody>
      </p:sp>
    </p:spTree>
    <p:extLst>
      <p:ext uri="{BB962C8B-B14F-4D97-AF65-F5344CB8AC3E}">
        <p14:creationId xmlns:p14="http://schemas.microsoft.com/office/powerpoint/2010/main" val="734258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827FC6F-93DE-1648-BECC-0E92D35039AA}" type="datetimeFigureOut">
              <a:rPr lang="en-US" smtClean="0"/>
              <a:t>7/14/18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C4801C-8BD8-5A42-84C0-E95AF6DAC2D5}" type="slidenum">
              <a:rPr lang="en-US" smtClean="0"/>
              <a:t>‹#›</a:t>
            </a:fld>
            <a:endParaRPr lang="en-US"/>
          </a:p>
        </p:txBody>
      </p:sp>
    </p:spTree>
    <p:extLst>
      <p:ext uri="{BB962C8B-B14F-4D97-AF65-F5344CB8AC3E}">
        <p14:creationId xmlns:p14="http://schemas.microsoft.com/office/powerpoint/2010/main" val="3843452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827FC6F-93DE-1648-BECC-0E92D35039AA}" type="datetimeFigureOut">
              <a:rPr lang="en-US" smtClean="0"/>
              <a:t>7/14/18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C4801C-8BD8-5A42-84C0-E95AF6DAC2D5}" type="slidenum">
              <a:rPr lang="en-US" smtClean="0"/>
              <a:t>‹#›</a:t>
            </a:fld>
            <a:endParaRPr lang="en-US"/>
          </a:p>
        </p:txBody>
      </p:sp>
    </p:spTree>
    <p:extLst>
      <p:ext uri="{BB962C8B-B14F-4D97-AF65-F5344CB8AC3E}">
        <p14:creationId xmlns:p14="http://schemas.microsoft.com/office/powerpoint/2010/main" val="516530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827FC6F-93DE-1648-BECC-0E92D35039AA}" type="datetimeFigureOut">
              <a:rPr lang="en-US" smtClean="0"/>
              <a:t>7/14/18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C4801C-8BD8-5A42-84C0-E95AF6DAC2D5}" type="slidenum">
              <a:rPr lang="en-US" smtClean="0"/>
              <a:t>‹#›</a:t>
            </a:fld>
            <a:endParaRPr lang="en-US"/>
          </a:p>
        </p:txBody>
      </p:sp>
    </p:spTree>
    <p:extLst>
      <p:ext uri="{BB962C8B-B14F-4D97-AF65-F5344CB8AC3E}">
        <p14:creationId xmlns:p14="http://schemas.microsoft.com/office/powerpoint/2010/main" val="2137915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27FC6F-93DE-1648-BECC-0E92D35039AA}" type="datetimeFigureOut">
              <a:rPr lang="en-US" smtClean="0"/>
              <a:t>7/14/18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C4801C-8BD8-5A42-84C0-E95AF6DAC2D5}" type="slidenum">
              <a:rPr lang="en-US" smtClean="0"/>
              <a:t>‹#›</a:t>
            </a:fld>
            <a:endParaRPr lang="en-US"/>
          </a:p>
        </p:txBody>
      </p:sp>
    </p:spTree>
    <p:extLst>
      <p:ext uri="{BB962C8B-B14F-4D97-AF65-F5344CB8AC3E}">
        <p14:creationId xmlns:p14="http://schemas.microsoft.com/office/powerpoint/2010/main" val="3682988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827FC6F-93DE-1648-BECC-0E92D35039AA}" type="datetimeFigureOut">
              <a:rPr lang="en-US" smtClean="0"/>
              <a:t>7/14/18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C4801C-8BD8-5A42-84C0-E95AF6DAC2D5}" type="slidenum">
              <a:rPr lang="en-US" smtClean="0"/>
              <a:t>‹#›</a:t>
            </a:fld>
            <a:endParaRPr lang="en-US"/>
          </a:p>
        </p:txBody>
      </p:sp>
    </p:spTree>
    <p:extLst>
      <p:ext uri="{BB962C8B-B14F-4D97-AF65-F5344CB8AC3E}">
        <p14:creationId xmlns:p14="http://schemas.microsoft.com/office/powerpoint/2010/main" val="2074297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827FC6F-93DE-1648-BECC-0E92D35039AA}" type="datetimeFigureOut">
              <a:rPr lang="en-US" smtClean="0"/>
              <a:t>7/14/18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C4801C-8BD8-5A42-84C0-E95AF6DAC2D5}" type="slidenum">
              <a:rPr lang="en-US" smtClean="0"/>
              <a:t>‹#›</a:t>
            </a:fld>
            <a:endParaRPr lang="en-US"/>
          </a:p>
        </p:txBody>
      </p:sp>
    </p:spTree>
    <p:extLst>
      <p:ext uri="{BB962C8B-B14F-4D97-AF65-F5344CB8AC3E}">
        <p14:creationId xmlns:p14="http://schemas.microsoft.com/office/powerpoint/2010/main" val="637909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27FC6F-93DE-1648-BECC-0E92D35039AA}" type="datetimeFigureOut">
              <a:rPr lang="en-US" smtClean="0"/>
              <a:t>7/14/18</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C4801C-8BD8-5A42-84C0-E95AF6DAC2D5}" type="slidenum">
              <a:rPr lang="en-US" smtClean="0"/>
              <a:t>‹#›</a:t>
            </a:fld>
            <a:endParaRPr lang="en-US"/>
          </a:p>
        </p:txBody>
      </p:sp>
    </p:spTree>
    <p:extLst>
      <p:ext uri="{BB962C8B-B14F-4D97-AF65-F5344CB8AC3E}">
        <p14:creationId xmlns:p14="http://schemas.microsoft.com/office/powerpoint/2010/main" val="3690471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13.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Layout" Target="../slideLayouts/slideLayout12.xml"/><Relationship Id="rId4" Type="http://schemas.openxmlformats.org/officeDocument/2006/relationships/image" Target="../media/image11.tiff"/></Relationships>
</file>

<file path=ppt/slides/_rels/slide14.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0.tif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image" Target="../media/image31.tiff"/><Relationship Id="rId1" Type="http://schemas.openxmlformats.org/officeDocument/2006/relationships/slideLayout" Target="../slideLayouts/slideLayout2.xml"/><Relationship Id="rId4" Type="http://schemas.openxmlformats.org/officeDocument/2006/relationships/image" Target="../media/image33.tiff"/></Relationships>
</file>

<file path=ppt/slides/_rels/slide29.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tiff"/></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9.jpeg"/><Relationship Id="rId5" Type="http://schemas.openxmlformats.org/officeDocument/2006/relationships/image" Target="../media/image38.emf"/><Relationship Id="rId4" Type="http://schemas.openxmlformats.org/officeDocument/2006/relationships/oleObject" Target="../embeddings/oleObject1.bin"/></Relationships>
</file>

<file path=ppt/slides/_rels/slide33.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image" Target="../media/image41.tiff"/><Relationship Id="rId1" Type="http://schemas.openxmlformats.org/officeDocument/2006/relationships/slideLayout" Target="../slideLayouts/slideLayout2.xml"/><Relationship Id="rId4" Type="http://schemas.openxmlformats.org/officeDocument/2006/relationships/image" Target="../media/image43.tiff"/></Relationships>
</file>

<file path=ppt/slides/_rels/slide34.xml.rels><?xml version="1.0" encoding="UTF-8" standalone="yes"?>
<Relationships xmlns="http://schemas.openxmlformats.org/package/2006/relationships"><Relationship Id="rId3" Type="http://schemas.openxmlformats.org/officeDocument/2006/relationships/image" Target="../media/image44.tiff"/><Relationship Id="rId7" Type="http://schemas.openxmlformats.org/officeDocument/2006/relationships/image" Target="../media/image48.tif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7.tiff"/><Relationship Id="rId5" Type="http://schemas.openxmlformats.org/officeDocument/2006/relationships/image" Target="../media/image46.tiff"/><Relationship Id="rId4" Type="http://schemas.openxmlformats.org/officeDocument/2006/relationships/image" Target="../media/image45.tif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981200" y="2578636"/>
            <a:ext cx="8247994" cy="1143000"/>
          </a:xfrm>
        </p:spPr>
        <p:txBody>
          <a:bodyPr>
            <a:normAutofit fontScale="90000"/>
          </a:bodyPr>
          <a:lstStyle/>
          <a:p>
            <a:r>
              <a:rPr lang="en-US" b="1" dirty="0">
                <a:solidFill>
                  <a:srgbClr val="0000D2"/>
                </a:solidFill>
                <a:ea typeface="ＭＳ Ｐゴシック" charset="0"/>
                <a:cs typeface="ＭＳ Ｐゴシック" charset="0"/>
              </a:rPr>
              <a:t>Recent Advances in Allergic Bronchopulmonary Aspergillosis Complicating Cystic Fibrosis</a:t>
            </a:r>
            <a:br>
              <a:rPr lang="en-US" sz="3200" b="1" dirty="0">
                <a:solidFill>
                  <a:srgbClr val="0000D2"/>
                </a:solidFill>
                <a:latin typeface="Arial" charset="0"/>
                <a:ea typeface="ＭＳ Ｐゴシック" charset="0"/>
                <a:cs typeface="Arial" charset="0"/>
              </a:rPr>
            </a:br>
            <a:br>
              <a:rPr lang="en-US" sz="2800" b="1" dirty="0"/>
            </a:br>
            <a:r>
              <a:rPr lang="en-US" sz="2800" b="1" dirty="0"/>
              <a:t>ISHAM 2018, S2.6 ABPA</a:t>
            </a:r>
            <a:br>
              <a:rPr lang="en-US" sz="2800" b="1" dirty="0"/>
            </a:br>
            <a:r>
              <a:rPr lang="en-US" sz="2800" b="1" dirty="0"/>
              <a:t>Amsterdam</a:t>
            </a:r>
            <a:br>
              <a:rPr lang="en-US" sz="2800" b="1" dirty="0"/>
            </a:br>
            <a:r>
              <a:rPr lang="en-US" sz="2800" b="1" dirty="0"/>
              <a:t>July 2, 2018</a:t>
            </a:r>
            <a:endParaRPr lang="en-US" sz="2400" dirty="0">
              <a:latin typeface="Arial" charset="0"/>
              <a:ea typeface="ＭＳ Ｐゴシック" charset="0"/>
              <a:cs typeface="Arial" charset="0"/>
            </a:endParaRPr>
          </a:p>
        </p:txBody>
      </p:sp>
      <p:sp>
        <p:nvSpPr>
          <p:cNvPr id="2051" name="Rectangle 3"/>
          <p:cNvSpPr>
            <a:spLocks noGrp="1" noChangeArrowheads="1"/>
          </p:cNvSpPr>
          <p:nvPr>
            <p:ph type="subTitle" idx="1"/>
          </p:nvPr>
        </p:nvSpPr>
        <p:spPr>
          <a:xfrm>
            <a:off x="2668406" y="4512982"/>
            <a:ext cx="6400800" cy="1752600"/>
          </a:xfrm>
        </p:spPr>
        <p:txBody>
          <a:bodyPr>
            <a:normAutofit lnSpcReduction="10000"/>
          </a:bodyPr>
          <a:lstStyle/>
          <a:p>
            <a:pPr eaLnBrk="1" hangingPunct="1"/>
            <a:endParaRPr lang="en-US" sz="2400" dirty="0">
              <a:latin typeface="Arial" charset="0"/>
              <a:ea typeface="ＭＳ Ｐゴシック" charset="0"/>
              <a:cs typeface="Arial" charset="0"/>
            </a:endParaRPr>
          </a:p>
          <a:p>
            <a:pPr eaLnBrk="1" hangingPunct="1"/>
            <a:r>
              <a:rPr lang="en-US" sz="2400" dirty="0">
                <a:latin typeface="Arial" charset="0"/>
                <a:ea typeface="ＭＳ Ｐゴシック" charset="0"/>
                <a:cs typeface="Arial" charset="0"/>
              </a:rPr>
              <a:t>Richard B. Moss MD</a:t>
            </a:r>
          </a:p>
          <a:p>
            <a:pPr eaLnBrk="1" hangingPunct="1"/>
            <a:r>
              <a:rPr lang="en-US" sz="2400" dirty="0">
                <a:latin typeface="Arial" charset="0"/>
                <a:ea typeface="ＭＳ Ｐゴシック" charset="0"/>
                <a:cs typeface="Arial" charset="0"/>
              </a:rPr>
              <a:t>Center for Excellence in Pulmonary Biology</a:t>
            </a:r>
          </a:p>
          <a:p>
            <a:pPr eaLnBrk="1" hangingPunct="1"/>
            <a:r>
              <a:rPr lang="en-US" sz="2400" dirty="0">
                <a:latin typeface="Arial" charset="0"/>
                <a:ea typeface="ＭＳ Ｐゴシック" charset="0"/>
                <a:cs typeface="Arial" charset="0"/>
              </a:rPr>
              <a:t>Department of Pediatrics, Stanford University</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5201" y="6070600"/>
            <a:ext cx="4015888" cy="736599"/>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1200" y="393700"/>
            <a:ext cx="4856884" cy="901700"/>
          </a:xfrm>
          <a:prstGeom prst="rect">
            <a:avLst/>
          </a:prstGeom>
        </p:spPr>
      </p:pic>
    </p:spTree>
    <p:extLst>
      <p:ext uri="{BB962C8B-B14F-4D97-AF65-F5344CB8AC3E}">
        <p14:creationId xmlns:p14="http://schemas.microsoft.com/office/powerpoint/2010/main" val="4031883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537655" y="10584"/>
            <a:ext cx="9144000" cy="1143000"/>
          </a:xfrm>
        </p:spPr>
        <p:txBody>
          <a:bodyPr>
            <a:normAutofit/>
          </a:bodyPr>
          <a:lstStyle/>
          <a:p>
            <a:pPr eaLnBrk="1" hangingPunct="1">
              <a:defRPr/>
            </a:pPr>
            <a:r>
              <a:rPr lang="en-US" sz="2800" dirty="0">
                <a:solidFill>
                  <a:srgbClr val="002060"/>
                </a:solidFill>
              </a:rPr>
              <a:t>An Audit of Diagnosis and Treatment of ABPA </a:t>
            </a:r>
            <a:br>
              <a:rPr lang="en-US" sz="2800" dirty="0">
                <a:solidFill>
                  <a:srgbClr val="002060"/>
                </a:solidFill>
              </a:rPr>
            </a:br>
            <a:r>
              <a:rPr lang="en-US" sz="2800" dirty="0">
                <a:solidFill>
                  <a:srgbClr val="002060"/>
                </a:solidFill>
              </a:rPr>
              <a:t>in Nottingham UK Adult CF Center</a:t>
            </a:r>
          </a:p>
        </p:txBody>
      </p:sp>
      <p:sp>
        <p:nvSpPr>
          <p:cNvPr id="4099" name="Content Placeholder 2"/>
          <p:cNvSpPr>
            <a:spLocks noGrp="1"/>
          </p:cNvSpPr>
          <p:nvPr>
            <p:ph idx="1"/>
          </p:nvPr>
        </p:nvSpPr>
        <p:spPr>
          <a:xfrm>
            <a:off x="1738313" y="1540934"/>
            <a:ext cx="8724900" cy="4387851"/>
          </a:xfrm>
        </p:spPr>
        <p:txBody>
          <a:bodyPr/>
          <a:lstStyle/>
          <a:p>
            <a:pPr eaLnBrk="1" hangingPunct="1">
              <a:lnSpc>
                <a:spcPct val="90000"/>
              </a:lnSpc>
              <a:spcBef>
                <a:spcPct val="0"/>
              </a:spcBef>
              <a:buFont typeface="Arial" charset="0"/>
              <a:buNone/>
            </a:pPr>
            <a:r>
              <a:rPr lang="en-US" sz="1800" u="sng" dirty="0">
                <a:latin typeface="Calibri" charset="0"/>
                <a:ea typeface="ＭＳ Ｐゴシック" charset="0"/>
                <a:cs typeface="ＭＳ Ｐゴシック" charset="0"/>
              </a:rPr>
              <a:t>Background:</a:t>
            </a:r>
          </a:p>
          <a:p>
            <a:pPr eaLnBrk="1" hangingPunct="1">
              <a:lnSpc>
                <a:spcPct val="90000"/>
              </a:lnSpc>
              <a:spcBef>
                <a:spcPct val="0"/>
              </a:spcBef>
            </a:pPr>
            <a:r>
              <a:rPr lang="en-US" sz="1800" dirty="0">
                <a:latin typeface="Calibri" charset="0"/>
                <a:ea typeface="ＭＳ Ｐゴシック" charset="0"/>
                <a:cs typeface="ＭＳ Ｐゴシック" charset="0"/>
              </a:rPr>
              <a:t>Despite accepted diagnostic criteria</a:t>
            </a:r>
            <a:r>
              <a:rPr lang="en-US" sz="1800" baseline="30000" dirty="0">
                <a:latin typeface="Calibri" charset="0"/>
                <a:ea typeface="ＭＳ Ｐゴシック" charset="0"/>
                <a:cs typeface="ＭＳ Ｐゴシック" charset="0"/>
              </a:rPr>
              <a:t>1</a:t>
            </a:r>
            <a:r>
              <a:rPr lang="en-US" sz="1800" dirty="0">
                <a:latin typeface="Calibri" charset="0"/>
                <a:ea typeface="ＭＳ Ｐゴシック" charset="0"/>
                <a:cs typeface="ＭＳ Ｐゴシック" charset="0"/>
              </a:rPr>
              <a:t> the diagnosis of ABPA in CF is often challenging due to its insidious presentation.</a:t>
            </a:r>
          </a:p>
          <a:p>
            <a:pPr eaLnBrk="1" hangingPunct="1">
              <a:lnSpc>
                <a:spcPct val="90000"/>
              </a:lnSpc>
              <a:spcBef>
                <a:spcPct val="0"/>
              </a:spcBef>
            </a:pPr>
            <a:r>
              <a:rPr lang="en-US" sz="1800" dirty="0">
                <a:latin typeface="Calibri" charset="0"/>
                <a:ea typeface="ＭＳ Ｐゴシック" charset="0"/>
                <a:cs typeface="ＭＳ Ｐゴシック" charset="0"/>
              </a:rPr>
              <a:t>Our Audit prompted by a case of acute CMV colitis due to inappropriate steroids.</a:t>
            </a:r>
          </a:p>
          <a:p>
            <a:pPr eaLnBrk="1" hangingPunct="1">
              <a:lnSpc>
                <a:spcPct val="90000"/>
              </a:lnSpc>
              <a:spcBef>
                <a:spcPct val="0"/>
              </a:spcBef>
            </a:pPr>
            <a:r>
              <a:rPr lang="en-US" sz="1800" dirty="0">
                <a:latin typeface="Calibri" charset="0"/>
                <a:ea typeface="ＭＳ Ｐゴシック" charset="0"/>
                <a:cs typeface="ＭＳ Ｐゴシック" charset="0"/>
              </a:rPr>
              <a:t>There are no CF RCT in the treatment of ABPA but the UK CF Trust has provided a recommended treatment regimen</a:t>
            </a:r>
            <a:r>
              <a:rPr lang="en-US" sz="1800" baseline="30000" dirty="0">
                <a:latin typeface="Calibri" charset="0"/>
                <a:ea typeface="ＭＳ Ｐゴシック" charset="0"/>
                <a:cs typeface="ＭＳ Ｐゴシック" charset="0"/>
              </a:rPr>
              <a:t>2</a:t>
            </a:r>
            <a:r>
              <a:rPr lang="en-US" sz="1800" dirty="0">
                <a:latin typeface="Calibri" charset="0"/>
                <a:ea typeface="ＭＳ Ｐゴシック" charset="0"/>
                <a:cs typeface="ＭＳ Ｐゴシック" charset="0"/>
              </a:rPr>
              <a:t>.</a:t>
            </a:r>
          </a:p>
          <a:p>
            <a:pPr eaLnBrk="1" hangingPunct="1">
              <a:lnSpc>
                <a:spcPct val="90000"/>
              </a:lnSpc>
              <a:spcBef>
                <a:spcPct val="0"/>
              </a:spcBef>
            </a:pPr>
            <a:r>
              <a:rPr lang="en-US" sz="1800" dirty="0">
                <a:latin typeface="Calibri" charset="0"/>
                <a:ea typeface="ＭＳ Ｐゴシック" charset="0"/>
                <a:cs typeface="ＭＳ Ｐゴシック" charset="0"/>
              </a:rPr>
              <a:t>A previous study has suggested a threshold of </a:t>
            </a:r>
            <a:r>
              <a:rPr lang="en-US" sz="1800" dirty="0" err="1">
                <a:latin typeface="Calibri" charset="0"/>
                <a:ea typeface="ＭＳ Ｐゴシック" charset="0"/>
                <a:cs typeface="ＭＳ Ｐゴシック" charset="0"/>
              </a:rPr>
              <a:t>IgG</a:t>
            </a:r>
            <a:r>
              <a:rPr lang="en-US" sz="1800" dirty="0">
                <a:latin typeface="Calibri" charset="0"/>
                <a:ea typeface="ＭＳ Ｐゴシック" charset="0"/>
                <a:cs typeface="ＭＳ Ｐゴシック" charset="0"/>
              </a:rPr>
              <a:t> &gt;90mgA/L to suggest ABPA</a:t>
            </a:r>
            <a:r>
              <a:rPr lang="en-US" sz="1800" baseline="30000" dirty="0">
                <a:latin typeface="Calibri" charset="0"/>
                <a:ea typeface="ＭＳ Ｐゴシック" charset="0"/>
                <a:cs typeface="ＭＳ Ｐゴシック" charset="0"/>
              </a:rPr>
              <a:t>3</a:t>
            </a:r>
            <a:r>
              <a:rPr lang="en-US" sz="1800" dirty="0">
                <a:latin typeface="Calibri" charset="0"/>
                <a:ea typeface="ＭＳ Ｐゴシック" charset="0"/>
                <a:cs typeface="ＭＳ Ｐゴシック" charset="0"/>
              </a:rPr>
              <a:t>.</a:t>
            </a:r>
          </a:p>
          <a:p>
            <a:pPr eaLnBrk="1" hangingPunct="1">
              <a:lnSpc>
                <a:spcPct val="90000"/>
              </a:lnSpc>
              <a:spcBef>
                <a:spcPct val="0"/>
              </a:spcBef>
              <a:buFont typeface="Arial" charset="0"/>
              <a:buNone/>
            </a:pPr>
            <a:endParaRPr lang="en-US" sz="1800" dirty="0">
              <a:latin typeface="Calibri" charset="0"/>
              <a:ea typeface="ＭＳ Ｐゴシック" charset="0"/>
              <a:cs typeface="ＭＳ Ｐゴシック" charset="0"/>
            </a:endParaRPr>
          </a:p>
          <a:p>
            <a:pPr eaLnBrk="1" hangingPunct="1">
              <a:lnSpc>
                <a:spcPct val="90000"/>
              </a:lnSpc>
              <a:spcBef>
                <a:spcPct val="0"/>
              </a:spcBef>
              <a:buFont typeface="Arial" charset="0"/>
              <a:buNone/>
            </a:pPr>
            <a:r>
              <a:rPr lang="en-US" sz="1800" u="sng" dirty="0">
                <a:latin typeface="Calibri" charset="0"/>
                <a:ea typeface="ＭＳ Ｐゴシック" charset="0"/>
                <a:cs typeface="ＭＳ Ｐゴシック" charset="0"/>
              </a:rPr>
              <a:t>Methods:</a:t>
            </a:r>
          </a:p>
          <a:p>
            <a:pPr eaLnBrk="1" hangingPunct="1">
              <a:lnSpc>
                <a:spcPct val="90000"/>
              </a:lnSpc>
              <a:spcBef>
                <a:spcPct val="0"/>
              </a:spcBef>
            </a:pPr>
            <a:r>
              <a:rPr lang="en-US" sz="1800" dirty="0">
                <a:latin typeface="Calibri" charset="0"/>
                <a:ea typeface="ＭＳ Ｐゴシック" charset="0"/>
                <a:cs typeface="ＭＳ Ｐゴシック" charset="0"/>
              </a:rPr>
              <a:t>A retrospective case note review to identify CF patients given a diagnosis of ABPA.</a:t>
            </a:r>
          </a:p>
          <a:p>
            <a:pPr eaLnBrk="1" hangingPunct="1">
              <a:lnSpc>
                <a:spcPct val="90000"/>
              </a:lnSpc>
              <a:spcBef>
                <a:spcPct val="0"/>
              </a:spcBef>
            </a:pPr>
            <a:r>
              <a:rPr lang="en-US" sz="1800" dirty="0">
                <a:latin typeface="Calibri" charset="0"/>
                <a:ea typeface="ＭＳ Ｐゴシック" charset="0"/>
                <a:cs typeface="ＭＳ Ｐゴシック" charset="0"/>
              </a:rPr>
              <a:t>Diagnostic tests compared to the minimum diagnostic criteria and treatment regimes recorded.</a:t>
            </a:r>
          </a:p>
          <a:p>
            <a:pPr eaLnBrk="1" hangingPunct="1">
              <a:lnSpc>
                <a:spcPct val="90000"/>
              </a:lnSpc>
              <a:spcBef>
                <a:spcPct val="0"/>
              </a:spcBef>
            </a:pPr>
            <a:r>
              <a:rPr lang="en-US" sz="1800" dirty="0">
                <a:latin typeface="Calibri" charset="0"/>
                <a:ea typeface="ＭＳ Ｐゴシック" charset="0"/>
                <a:cs typeface="ＭＳ Ｐゴシック" charset="0"/>
              </a:rPr>
              <a:t>40 control patients with CF but not ABPA were compared.</a:t>
            </a:r>
          </a:p>
          <a:p>
            <a:pPr eaLnBrk="1" hangingPunct="1">
              <a:buFont typeface="Arial" charset="0"/>
              <a:buNone/>
            </a:pPr>
            <a:endParaRPr lang="en-US" sz="2200" dirty="0">
              <a:latin typeface="Calibri" charset="0"/>
              <a:ea typeface="ＭＳ Ｐゴシック" charset="0"/>
              <a:cs typeface="ＭＳ Ｐゴシック" charset="0"/>
            </a:endParaRPr>
          </a:p>
        </p:txBody>
      </p:sp>
      <p:sp>
        <p:nvSpPr>
          <p:cNvPr id="4100" name="TextBox 5"/>
          <p:cNvSpPr txBox="1">
            <a:spLocks noChangeArrowheads="1"/>
          </p:cNvSpPr>
          <p:nvPr/>
        </p:nvSpPr>
        <p:spPr bwMode="auto">
          <a:xfrm>
            <a:off x="1628271" y="4945545"/>
            <a:ext cx="8218487"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GB" sz="1200" baseline="30000" dirty="0"/>
              <a:t>1</a:t>
            </a:r>
            <a:r>
              <a:rPr lang="en-GB" sz="1200" dirty="0"/>
              <a:t>Stevens DA et al. 2003  </a:t>
            </a:r>
            <a:r>
              <a:rPr lang="en-GB" sz="1200" i="1" dirty="0" err="1"/>
              <a:t>Clin</a:t>
            </a:r>
            <a:r>
              <a:rPr lang="en-GB" sz="1200" i="1" dirty="0"/>
              <a:t> Infect Dis </a:t>
            </a:r>
            <a:r>
              <a:rPr lang="en-GB" sz="1200" b="1" dirty="0"/>
              <a:t>37(3):</a:t>
            </a:r>
            <a:r>
              <a:rPr lang="en-GB" sz="1200" dirty="0"/>
              <a:t> S225-264.  </a:t>
            </a:r>
            <a:r>
              <a:rPr lang="en-GB" sz="1200" baseline="30000" dirty="0"/>
              <a:t>2</a:t>
            </a:r>
            <a:r>
              <a:rPr lang="en-GB" sz="1200" dirty="0"/>
              <a:t>Antibiotic treatment for CF 2009. UK CF Trust report.</a:t>
            </a:r>
            <a:r>
              <a:rPr lang="en-GB" sz="1200" baseline="30000" dirty="0"/>
              <a:t> </a:t>
            </a:r>
          </a:p>
          <a:p>
            <a:pPr eaLnBrk="1" hangingPunct="1"/>
            <a:r>
              <a:rPr lang="en-GB" sz="1200" baseline="30000" dirty="0"/>
              <a:t>3</a:t>
            </a:r>
            <a:r>
              <a:rPr lang="en-GB" sz="1200" dirty="0"/>
              <a:t>Barton RC et al. 2008  </a:t>
            </a:r>
            <a:r>
              <a:rPr lang="en-GB" sz="1200" i="1" dirty="0"/>
              <a:t>Diagn </a:t>
            </a:r>
            <a:r>
              <a:rPr lang="en-GB" sz="1200" i="1" dirty="0" err="1"/>
              <a:t>Microbiol</a:t>
            </a:r>
            <a:r>
              <a:rPr lang="en-GB" sz="1200" i="1" dirty="0"/>
              <a:t> Infect Dis </a:t>
            </a:r>
            <a:r>
              <a:rPr lang="en-GB" sz="1200" b="1" dirty="0"/>
              <a:t>62(3): </a:t>
            </a:r>
            <a:r>
              <a:rPr lang="en-GB" sz="1200" dirty="0"/>
              <a:t>287-291.  </a:t>
            </a:r>
            <a:endParaRPr lang="en-GB" sz="1200" baseline="30000" dirty="0"/>
          </a:p>
        </p:txBody>
      </p:sp>
      <p:sp>
        <p:nvSpPr>
          <p:cNvPr id="2" name="TextBox 1"/>
          <p:cNvSpPr txBox="1"/>
          <p:nvPr/>
        </p:nvSpPr>
        <p:spPr>
          <a:xfrm>
            <a:off x="8974944" y="6316135"/>
            <a:ext cx="2747868" cy="246221"/>
          </a:xfrm>
          <a:prstGeom prst="rect">
            <a:avLst/>
          </a:prstGeom>
          <a:noFill/>
        </p:spPr>
        <p:txBody>
          <a:bodyPr wrap="none" rtlCol="0">
            <a:spAutoFit/>
          </a:bodyPr>
          <a:lstStyle/>
          <a:p>
            <a:r>
              <a:rPr lang="en-US" sz="1000" dirty="0"/>
              <a:t>K Prescott &amp; A Clayton, JCF 2012;11 </a:t>
            </a:r>
            <a:r>
              <a:rPr lang="en-US" sz="1000" dirty="0" err="1"/>
              <a:t>Suppl</a:t>
            </a:r>
            <a:r>
              <a:rPr lang="en-US" sz="1000" dirty="0"/>
              <a:t> 1:S101</a:t>
            </a:r>
          </a:p>
        </p:txBody>
      </p:sp>
    </p:spTree>
    <p:extLst>
      <p:ext uri="{BB962C8B-B14F-4D97-AF65-F5344CB8AC3E}">
        <p14:creationId xmlns:p14="http://schemas.microsoft.com/office/powerpoint/2010/main" val="3299805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ontent Placeholder 2"/>
          <p:cNvSpPr>
            <a:spLocks noGrp="1"/>
          </p:cNvSpPr>
          <p:nvPr>
            <p:ph idx="1"/>
          </p:nvPr>
        </p:nvSpPr>
        <p:spPr>
          <a:xfrm>
            <a:off x="1236054" y="1451539"/>
            <a:ext cx="10038303" cy="4861712"/>
          </a:xfrm>
        </p:spPr>
        <p:txBody>
          <a:bodyPr>
            <a:normAutofit fontScale="70000" lnSpcReduction="20000"/>
          </a:bodyPr>
          <a:lstStyle/>
          <a:p>
            <a:pPr eaLnBrk="1" hangingPunct="1">
              <a:lnSpc>
                <a:spcPct val="90000"/>
              </a:lnSpc>
              <a:spcBef>
                <a:spcPct val="0"/>
              </a:spcBef>
              <a:buFont typeface="Arial" charset="0"/>
              <a:buNone/>
            </a:pPr>
            <a:r>
              <a:rPr lang="en-US" sz="2600" u="sng" dirty="0">
                <a:latin typeface="Calibri" charset="0"/>
                <a:ea typeface="ＭＳ Ｐゴシック" charset="0"/>
                <a:cs typeface="ＭＳ Ｐゴシック" charset="0"/>
              </a:rPr>
              <a:t>Results</a:t>
            </a:r>
          </a:p>
          <a:p>
            <a:pPr eaLnBrk="1" hangingPunct="1">
              <a:lnSpc>
                <a:spcPct val="90000"/>
              </a:lnSpc>
              <a:spcBef>
                <a:spcPct val="0"/>
              </a:spcBef>
            </a:pPr>
            <a:r>
              <a:rPr lang="en-US" sz="2600" dirty="0">
                <a:latin typeface="Calibri" charset="0"/>
                <a:ea typeface="ＭＳ Ｐゴシック" charset="0"/>
                <a:cs typeface="ＭＳ Ｐゴシック" charset="0"/>
              </a:rPr>
              <a:t>10 (7.6%) of 132 CF patients had been given a diagnosis of ABPA.</a:t>
            </a:r>
          </a:p>
          <a:p>
            <a:pPr eaLnBrk="1" hangingPunct="1">
              <a:lnSpc>
                <a:spcPct val="90000"/>
              </a:lnSpc>
              <a:spcBef>
                <a:spcPct val="0"/>
              </a:spcBef>
            </a:pPr>
            <a:r>
              <a:rPr lang="en-US" sz="2600" dirty="0">
                <a:latin typeface="Calibri" charset="0"/>
                <a:ea typeface="ＭＳ Ｐゴシック" charset="0"/>
                <a:cs typeface="ＭＳ Ｐゴシック" charset="0"/>
              </a:rPr>
              <a:t>Only 3 met all 4 minimum diagnostic criteria. None met criteria for a classic case.</a:t>
            </a:r>
          </a:p>
          <a:p>
            <a:pPr eaLnBrk="1" hangingPunct="1">
              <a:lnSpc>
                <a:spcPct val="90000"/>
              </a:lnSpc>
              <a:spcBef>
                <a:spcPct val="0"/>
              </a:spcBef>
            </a:pPr>
            <a:r>
              <a:rPr lang="en-US" sz="2600" dirty="0">
                <a:latin typeface="Calibri" charset="0"/>
                <a:ea typeface="ＭＳ Ｐゴシック" charset="0"/>
                <a:cs typeface="ＭＳ Ｐゴシック" charset="0"/>
              </a:rPr>
              <a:t>Total </a:t>
            </a:r>
            <a:r>
              <a:rPr lang="en-US" sz="2600" dirty="0" err="1">
                <a:latin typeface="Calibri" charset="0"/>
                <a:ea typeface="ＭＳ Ｐゴシック" charset="0"/>
                <a:cs typeface="ＭＳ Ｐゴシック" charset="0"/>
              </a:rPr>
              <a:t>IgE</a:t>
            </a:r>
            <a:r>
              <a:rPr lang="en-US" sz="2600" dirty="0">
                <a:latin typeface="Calibri" charset="0"/>
                <a:ea typeface="ＭＳ Ｐゴシック" charset="0"/>
                <a:cs typeface="ＭＳ Ｐゴシック" charset="0"/>
              </a:rPr>
              <a:t> and AF specific </a:t>
            </a:r>
            <a:r>
              <a:rPr lang="en-US" sz="2600" dirty="0" err="1">
                <a:latin typeface="Calibri" charset="0"/>
                <a:ea typeface="ＭＳ Ｐゴシック" charset="0"/>
                <a:cs typeface="ＭＳ Ｐゴシック" charset="0"/>
              </a:rPr>
              <a:t>IgE</a:t>
            </a:r>
            <a:r>
              <a:rPr lang="en-US" sz="2600" dirty="0">
                <a:latin typeface="Calibri" charset="0"/>
                <a:ea typeface="ＭＳ Ｐゴシック" charset="0"/>
                <a:cs typeface="ＭＳ Ｐゴシック" charset="0"/>
              </a:rPr>
              <a:t> grade were higher in the ABPA group.</a:t>
            </a:r>
          </a:p>
          <a:p>
            <a:pPr eaLnBrk="1" hangingPunct="1">
              <a:lnSpc>
                <a:spcPct val="90000"/>
              </a:lnSpc>
              <a:spcBef>
                <a:spcPct val="0"/>
              </a:spcBef>
            </a:pPr>
            <a:r>
              <a:rPr lang="en-US" sz="2600" dirty="0" err="1">
                <a:latin typeface="Calibri" charset="0"/>
                <a:ea typeface="ＭＳ Ｐゴシック" charset="0"/>
                <a:cs typeface="ＭＳ Ｐゴシック" charset="0"/>
              </a:rPr>
              <a:t>IgG</a:t>
            </a:r>
            <a:r>
              <a:rPr lang="en-US" sz="2600" dirty="0">
                <a:latin typeface="Calibri" charset="0"/>
                <a:ea typeface="ＭＳ Ｐゴシック" charset="0"/>
                <a:cs typeface="ＭＳ Ｐゴシック" charset="0"/>
              </a:rPr>
              <a:t> Precipitin </a:t>
            </a:r>
            <a:r>
              <a:rPr lang="en-US" sz="2600" dirty="0" err="1">
                <a:latin typeface="Calibri" charset="0"/>
                <a:ea typeface="ＭＳ Ｐゴシック" charset="0"/>
                <a:cs typeface="ＭＳ Ｐゴシック" charset="0"/>
              </a:rPr>
              <a:t>titres</a:t>
            </a:r>
            <a:r>
              <a:rPr lang="en-US" sz="2600" dirty="0">
                <a:latin typeface="Calibri" charset="0"/>
                <a:ea typeface="ＭＳ Ｐゴシック" charset="0"/>
                <a:cs typeface="ＭＳ Ｐゴシック" charset="0"/>
              </a:rPr>
              <a:t> were higher in control group (78 </a:t>
            </a:r>
            <a:r>
              <a:rPr lang="en-US" sz="2600" dirty="0" err="1">
                <a:latin typeface="Calibri" charset="0"/>
                <a:ea typeface="ＭＳ Ｐゴシック" charset="0"/>
                <a:cs typeface="ＭＳ Ｐゴシック" charset="0"/>
              </a:rPr>
              <a:t>vs</a:t>
            </a:r>
            <a:r>
              <a:rPr lang="en-US" sz="2600" dirty="0">
                <a:latin typeface="Calibri" charset="0"/>
                <a:ea typeface="ＭＳ Ｐゴシック" charset="0"/>
                <a:cs typeface="ＭＳ Ｐゴシック" charset="0"/>
              </a:rPr>
              <a:t> 58mgA/L).</a:t>
            </a:r>
          </a:p>
          <a:p>
            <a:pPr eaLnBrk="1" hangingPunct="1">
              <a:lnSpc>
                <a:spcPct val="90000"/>
              </a:lnSpc>
              <a:spcBef>
                <a:spcPct val="0"/>
              </a:spcBef>
            </a:pPr>
            <a:r>
              <a:rPr lang="en-US" sz="2600" dirty="0">
                <a:latin typeface="Calibri" charset="0"/>
                <a:ea typeface="ＭＳ Ｐゴシック" charset="0"/>
                <a:cs typeface="ＭＳ Ｐゴシック" charset="0"/>
              </a:rPr>
              <a:t>Treatment choice, dose and duration were variable according to prescriber preference.</a:t>
            </a:r>
          </a:p>
          <a:p>
            <a:pPr eaLnBrk="1" hangingPunct="1">
              <a:lnSpc>
                <a:spcPct val="90000"/>
              </a:lnSpc>
              <a:spcBef>
                <a:spcPct val="0"/>
              </a:spcBef>
              <a:buFont typeface="Arial" charset="0"/>
              <a:buNone/>
            </a:pPr>
            <a:endParaRPr lang="en-US" sz="2600" dirty="0">
              <a:latin typeface="Calibri" charset="0"/>
              <a:ea typeface="ＭＳ Ｐゴシック" charset="0"/>
              <a:cs typeface="ＭＳ Ｐゴシック" charset="0"/>
            </a:endParaRPr>
          </a:p>
          <a:p>
            <a:pPr eaLnBrk="1" hangingPunct="1">
              <a:lnSpc>
                <a:spcPct val="90000"/>
              </a:lnSpc>
              <a:spcBef>
                <a:spcPct val="0"/>
              </a:spcBef>
              <a:buFont typeface="Arial" charset="0"/>
              <a:buNone/>
            </a:pPr>
            <a:endParaRPr lang="en-US" sz="2600" dirty="0">
              <a:latin typeface="Calibri" charset="0"/>
              <a:ea typeface="ＭＳ Ｐゴシック" charset="0"/>
              <a:cs typeface="ＭＳ Ｐゴシック" charset="0"/>
            </a:endParaRPr>
          </a:p>
          <a:p>
            <a:pPr eaLnBrk="1" hangingPunct="1">
              <a:lnSpc>
                <a:spcPct val="90000"/>
              </a:lnSpc>
              <a:spcBef>
                <a:spcPct val="0"/>
              </a:spcBef>
              <a:buFont typeface="Arial" charset="0"/>
              <a:buNone/>
            </a:pPr>
            <a:endParaRPr lang="en-US" sz="2600" dirty="0">
              <a:latin typeface="Calibri" charset="0"/>
              <a:ea typeface="ＭＳ Ｐゴシック" charset="0"/>
              <a:cs typeface="ＭＳ Ｐゴシック" charset="0"/>
            </a:endParaRPr>
          </a:p>
          <a:p>
            <a:pPr eaLnBrk="1" hangingPunct="1">
              <a:lnSpc>
                <a:spcPct val="90000"/>
              </a:lnSpc>
              <a:spcBef>
                <a:spcPct val="0"/>
              </a:spcBef>
              <a:buFont typeface="Arial" charset="0"/>
              <a:buNone/>
            </a:pPr>
            <a:r>
              <a:rPr lang="en-US" sz="2600" u="sng" dirty="0">
                <a:latin typeface="Calibri" charset="0"/>
                <a:ea typeface="ＭＳ Ｐゴシック" charset="0"/>
                <a:cs typeface="ＭＳ Ｐゴシック" charset="0"/>
              </a:rPr>
              <a:t>Conclusions</a:t>
            </a:r>
          </a:p>
          <a:p>
            <a:pPr eaLnBrk="1" hangingPunct="1">
              <a:lnSpc>
                <a:spcPct val="90000"/>
              </a:lnSpc>
              <a:spcBef>
                <a:spcPct val="0"/>
              </a:spcBef>
            </a:pPr>
            <a:r>
              <a:rPr lang="en-US" sz="2600" dirty="0">
                <a:latin typeface="Calibri" charset="0"/>
                <a:ea typeface="ＭＳ Ｐゴシック" charset="0"/>
                <a:cs typeface="ＭＳ Ｐゴシック" charset="0"/>
              </a:rPr>
              <a:t>The diagnosis of ABPA in our unit seldom met minimum diagnostic criteria and the treatment regimens were variable.</a:t>
            </a:r>
          </a:p>
          <a:p>
            <a:pPr eaLnBrk="1" hangingPunct="1">
              <a:lnSpc>
                <a:spcPct val="90000"/>
              </a:lnSpc>
              <a:spcBef>
                <a:spcPct val="0"/>
              </a:spcBef>
            </a:pPr>
            <a:r>
              <a:rPr lang="en-US" sz="2600" dirty="0">
                <a:latin typeface="Calibri" charset="0"/>
                <a:ea typeface="ＭＳ Ｐゴシック" charset="0"/>
                <a:cs typeface="ＭＳ Ｐゴシック" charset="0"/>
              </a:rPr>
              <a:t>A new ABPA protocol has been introduced to address these inconsistencies.</a:t>
            </a:r>
          </a:p>
          <a:p>
            <a:pPr eaLnBrk="1" hangingPunct="1">
              <a:lnSpc>
                <a:spcPct val="90000"/>
              </a:lnSpc>
              <a:spcBef>
                <a:spcPct val="0"/>
              </a:spcBef>
            </a:pPr>
            <a:r>
              <a:rPr lang="en-US" sz="2600" dirty="0">
                <a:latin typeface="Calibri" charset="0"/>
                <a:ea typeface="ＭＳ Ｐゴシック" charset="0"/>
                <a:cs typeface="ＭＳ Ｐゴシック" charset="0"/>
              </a:rPr>
              <a:t>Our Audit is unable to assess the assertion that an </a:t>
            </a:r>
            <a:r>
              <a:rPr lang="en-US" sz="2600" dirty="0" err="1">
                <a:latin typeface="Calibri" charset="0"/>
                <a:ea typeface="ＭＳ Ｐゴシック" charset="0"/>
                <a:cs typeface="ＭＳ Ｐゴシック" charset="0"/>
              </a:rPr>
              <a:t>Aspergillus</a:t>
            </a:r>
            <a:r>
              <a:rPr lang="en-US" sz="2600" dirty="0">
                <a:latin typeface="Calibri" charset="0"/>
                <a:ea typeface="ＭＳ Ｐゴシック" charset="0"/>
                <a:cs typeface="ＭＳ Ｐゴシック" charset="0"/>
              </a:rPr>
              <a:t> </a:t>
            </a:r>
            <a:r>
              <a:rPr lang="en-US" sz="2600" dirty="0" err="1">
                <a:latin typeface="Calibri" charset="0"/>
                <a:ea typeface="ＭＳ Ｐゴシック" charset="0"/>
                <a:cs typeface="ＭＳ Ｐゴシック" charset="0"/>
              </a:rPr>
              <a:t>IgG</a:t>
            </a:r>
            <a:r>
              <a:rPr lang="en-US" sz="2600" dirty="0">
                <a:latin typeface="Calibri" charset="0"/>
                <a:ea typeface="ＭＳ Ｐゴシック" charset="0"/>
                <a:cs typeface="ＭＳ Ｐゴシック" charset="0"/>
              </a:rPr>
              <a:t> &gt;90mgA/L is suggestive of ABPA.</a:t>
            </a:r>
          </a:p>
          <a:p>
            <a:pPr eaLnBrk="1" hangingPunct="1">
              <a:buFont typeface="Arial" charset="0"/>
              <a:buNone/>
            </a:pPr>
            <a:endParaRPr lang="en-US" sz="2200" dirty="0">
              <a:latin typeface="Calibri" charset="0"/>
              <a:ea typeface="ＭＳ Ｐゴシック" charset="0"/>
              <a:cs typeface="ＭＳ Ｐゴシック" charset="0"/>
            </a:endParaRPr>
          </a:p>
          <a:p>
            <a:pPr marL="0" indent="0">
              <a:buNone/>
            </a:pPr>
            <a:r>
              <a:rPr lang="en-US" sz="1400" dirty="0"/>
              <a:t>									                                                                   </a:t>
            </a:r>
          </a:p>
          <a:p>
            <a:pPr marL="0" indent="0">
              <a:buNone/>
            </a:pPr>
            <a:endParaRPr lang="en-US" sz="1400" dirty="0"/>
          </a:p>
          <a:p>
            <a:pPr marL="0" indent="0">
              <a:buNone/>
            </a:pPr>
            <a:endParaRPr lang="en-US" sz="1400" dirty="0"/>
          </a:p>
          <a:p>
            <a:pPr marL="0" indent="0">
              <a:buNone/>
            </a:pPr>
            <a:endParaRPr lang="en-US" sz="1200" dirty="0"/>
          </a:p>
          <a:p>
            <a:pPr marL="0" indent="0">
              <a:buNone/>
            </a:pPr>
            <a:r>
              <a:rPr lang="en-US" sz="1200" dirty="0"/>
              <a:t>														</a:t>
            </a:r>
          </a:p>
          <a:p>
            <a:pPr marL="0" indent="0">
              <a:buNone/>
            </a:pPr>
            <a:endParaRPr lang="en-US" sz="1200" dirty="0"/>
          </a:p>
          <a:p>
            <a:pPr marL="0" indent="0">
              <a:buNone/>
            </a:pPr>
            <a:endParaRPr lang="en-US" sz="1200" dirty="0"/>
          </a:p>
          <a:p>
            <a:pPr marL="0" indent="0">
              <a:buNone/>
            </a:pPr>
            <a:endParaRPr lang="en-US" sz="1300" dirty="0"/>
          </a:p>
          <a:p>
            <a:pPr marL="0" indent="0">
              <a:buNone/>
            </a:pPr>
            <a:endParaRPr lang="en-US" sz="1300" dirty="0"/>
          </a:p>
          <a:p>
            <a:pPr marL="0" indent="0">
              <a:buNone/>
            </a:pPr>
            <a:endParaRPr lang="en-US" sz="1300" dirty="0"/>
          </a:p>
          <a:p>
            <a:pPr marL="0" indent="0">
              <a:buNone/>
            </a:pPr>
            <a:r>
              <a:rPr lang="en-US" sz="1300" dirty="0"/>
              <a:t>															</a:t>
            </a:r>
            <a:r>
              <a:rPr lang="en-US" sz="1400" dirty="0"/>
              <a:t>K Prescott &amp; A Clayton, JCF 2012;11 </a:t>
            </a:r>
            <a:r>
              <a:rPr lang="en-US" sz="1400" dirty="0" err="1"/>
              <a:t>Suppl</a:t>
            </a:r>
            <a:r>
              <a:rPr lang="en-US" sz="1400" dirty="0"/>
              <a:t> 1:S101</a:t>
            </a:r>
          </a:p>
        </p:txBody>
      </p:sp>
      <p:sp>
        <p:nvSpPr>
          <p:cNvPr id="5123" name="Title 1"/>
          <p:cNvSpPr>
            <a:spLocks noGrp="1"/>
          </p:cNvSpPr>
          <p:nvPr>
            <p:ph type="title"/>
          </p:nvPr>
        </p:nvSpPr>
        <p:spPr>
          <a:xfrm>
            <a:off x="1524000" y="10584"/>
            <a:ext cx="9144000" cy="1143000"/>
          </a:xfrm>
        </p:spPr>
        <p:txBody>
          <a:bodyPr>
            <a:normAutofit/>
          </a:bodyPr>
          <a:lstStyle/>
          <a:p>
            <a:pPr eaLnBrk="1" hangingPunct="1">
              <a:defRPr/>
            </a:pPr>
            <a:r>
              <a:rPr lang="en-US" sz="2800" dirty="0">
                <a:solidFill>
                  <a:srgbClr val="002060"/>
                </a:solidFill>
              </a:rPr>
              <a:t>An Audit of Diagnosis and Treatment of ABPA</a:t>
            </a:r>
            <a:br>
              <a:rPr lang="en-US" sz="2800" dirty="0">
                <a:solidFill>
                  <a:srgbClr val="002060"/>
                </a:solidFill>
              </a:rPr>
            </a:br>
            <a:r>
              <a:rPr lang="en-US" sz="2800" dirty="0">
                <a:solidFill>
                  <a:srgbClr val="002060"/>
                </a:solidFill>
              </a:rPr>
              <a:t> in Nottingham UK Adult CF Center</a:t>
            </a:r>
          </a:p>
        </p:txBody>
      </p:sp>
    </p:spTree>
    <p:extLst>
      <p:ext uri="{BB962C8B-B14F-4D97-AF65-F5344CB8AC3E}">
        <p14:creationId xmlns:p14="http://schemas.microsoft.com/office/powerpoint/2010/main" val="237299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Box 1"/>
          <p:cNvSpPr txBox="1">
            <a:spLocks noChangeArrowheads="1"/>
          </p:cNvSpPr>
          <p:nvPr/>
        </p:nvSpPr>
        <p:spPr bwMode="auto">
          <a:xfrm>
            <a:off x="2170953" y="0"/>
            <a:ext cx="8092986"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en-US" sz="3600" dirty="0">
                <a:latin typeface="Calibri" charset="0"/>
                <a:cs typeface="Calibri" charset="0"/>
              </a:rPr>
              <a:t>Variable Center-Based Diagnostic Criteria:</a:t>
            </a:r>
          </a:p>
          <a:p>
            <a:pPr algn="ctr"/>
            <a:r>
              <a:rPr lang="en-US" sz="3600" dirty="0">
                <a:latin typeface="Calibri" charset="0"/>
                <a:cs typeface="Calibri" charset="0"/>
              </a:rPr>
              <a:t>Leeds UK Regional CF Unit Example</a:t>
            </a:r>
          </a:p>
        </p:txBody>
      </p:sp>
      <p:sp>
        <p:nvSpPr>
          <p:cNvPr id="35842" name="TextBox 3"/>
          <p:cNvSpPr txBox="1">
            <a:spLocks noChangeArrowheads="1"/>
          </p:cNvSpPr>
          <p:nvPr/>
        </p:nvSpPr>
        <p:spPr bwMode="auto">
          <a:xfrm>
            <a:off x="2667000" y="1143001"/>
            <a:ext cx="7239000" cy="1323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2000" dirty="0">
                <a:latin typeface="Calibri" charset="0"/>
                <a:cs typeface="Calibri" charset="0"/>
              </a:rPr>
              <a:t>•ABPA:   </a:t>
            </a:r>
            <a:r>
              <a:rPr lang="en-US" sz="2000" dirty="0" err="1">
                <a:latin typeface="Calibri" charset="0"/>
                <a:cs typeface="Calibri" charset="0"/>
              </a:rPr>
              <a:t>IgE</a:t>
            </a:r>
            <a:r>
              <a:rPr lang="en-US" sz="2000" dirty="0">
                <a:latin typeface="Calibri" charset="0"/>
                <a:cs typeface="Calibri" charset="0"/>
              </a:rPr>
              <a:t> ≥400 IU/mL, </a:t>
            </a:r>
            <a:r>
              <a:rPr lang="en-US" sz="2000" dirty="0" err="1">
                <a:latin typeface="Calibri" charset="0"/>
                <a:cs typeface="Calibri" charset="0"/>
              </a:rPr>
              <a:t>Af-sIgE</a:t>
            </a:r>
            <a:r>
              <a:rPr lang="en-US" sz="2000" dirty="0">
                <a:latin typeface="Calibri" charset="0"/>
                <a:cs typeface="Calibri" charset="0"/>
              </a:rPr>
              <a:t> &gt;3.7 U/L, </a:t>
            </a:r>
            <a:r>
              <a:rPr lang="en-US" sz="2000" dirty="0" err="1">
                <a:latin typeface="Calibri" charset="0"/>
                <a:cs typeface="Calibri" charset="0"/>
              </a:rPr>
              <a:t>Af-sIgG</a:t>
            </a:r>
            <a:r>
              <a:rPr lang="en-US" sz="2000" dirty="0">
                <a:latin typeface="Calibri" charset="0"/>
                <a:cs typeface="Calibri" charset="0"/>
              </a:rPr>
              <a:t>&gt;90 mg/L, </a:t>
            </a:r>
          </a:p>
          <a:p>
            <a:r>
              <a:rPr lang="en-US" sz="2000" dirty="0">
                <a:latin typeface="Calibri" charset="0"/>
                <a:cs typeface="Calibri" charset="0"/>
              </a:rPr>
              <a:t>                ≥10% drop in FEV</a:t>
            </a:r>
            <a:r>
              <a:rPr lang="en-US" sz="2000" baseline="-25000" dirty="0">
                <a:latin typeface="Calibri" charset="0"/>
                <a:cs typeface="Calibri" charset="0"/>
              </a:rPr>
              <a:t>1</a:t>
            </a:r>
            <a:r>
              <a:rPr lang="en-US" sz="2000" dirty="0">
                <a:latin typeface="Calibri" charset="0"/>
                <a:cs typeface="Calibri" charset="0"/>
              </a:rPr>
              <a:t>, wheezing</a:t>
            </a:r>
          </a:p>
          <a:p>
            <a:r>
              <a:rPr lang="en-US" sz="2000" dirty="0">
                <a:latin typeface="Calibri" charset="0"/>
                <a:cs typeface="Calibri" charset="0"/>
              </a:rPr>
              <a:t>•</a:t>
            </a:r>
            <a:r>
              <a:rPr lang="en-US" sz="2000" i="1" dirty="0">
                <a:latin typeface="Calibri" charset="0"/>
                <a:cs typeface="Calibri" charset="0"/>
              </a:rPr>
              <a:t>Aspergillus</a:t>
            </a:r>
            <a:r>
              <a:rPr lang="en-US" sz="2000" dirty="0">
                <a:latin typeface="Calibri" charset="0"/>
                <a:cs typeface="Calibri" charset="0"/>
              </a:rPr>
              <a:t> bronchitis: ≥4 cultures in 12 </a:t>
            </a:r>
            <a:r>
              <a:rPr lang="en-US" sz="2000" dirty="0" err="1">
                <a:latin typeface="Calibri" charset="0"/>
                <a:cs typeface="Calibri" charset="0"/>
              </a:rPr>
              <a:t>mos</a:t>
            </a:r>
            <a:r>
              <a:rPr lang="en-US" sz="2000" dirty="0">
                <a:latin typeface="Calibri" charset="0"/>
                <a:cs typeface="Calibri" charset="0"/>
              </a:rPr>
              <a:t>, IgE≤400, </a:t>
            </a:r>
            <a:r>
              <a:rPr lang="en-US" sz="2000" dirty="0" err="1">
                <a:latin typeface="Calibri" charset="0"/>
                <a:cs typeface="Calibri" charset="0"/>
              </a:rPr>
              <a:t>Af-sIgE</a:t>
            </a:r>
            <a:r>
              <a:rPr lang="en-US" sz="2000" dirty="0">
                <a:latin typeface="Calibri" charset="0"/>
                <a:cs typeface="Calibri" charset="0"/>
              </a:rPr>
              <a:t>&lt;3.7,       	≥10% drop in FEV</a:t>
            </a:r>
            <a:r>
              <a:rPr lang="en-US" sz="2000" baseline="-25000" dirty="0">
                <a:latin typeface="Calibri" charset="0"/>
                <a:cs typeface="Calibri" charset="0"/>
              </a:rPr>
              <a:t>1</a:t>
            </a:r>
            <a:r>
              <a:rPr lang="en-US" sz="2000" dirty="0">
                <a:latin typeface="Calibri" charset="0"/>
                <a:cs typeface="Calibri" charset="0"/>
              </a:rPr>
              <a:t>, wheezing, cough</a:t>
            </a:r>
          </a:p>
        </p:txBody>
      </p:sp>
      <p:pic>
        <p:nvPicPr>
          <p:cNvPr id="35843"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438401"/>
            <a:ext cx="7467600" cy="2022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5844"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4419600"/>
            <a:ext cx="6070600" cy="205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5845" name="TextBox 6"/>
          <p:cNvSpPr txBox="1">
            <a:spLocks noChangeArrowheads="1"/>
          </p:cNvSpPr>
          <p:nvPr/>
        </p:nvSpPr>
        <p:spPr bwMode="auto">
          <a:xfrm>
            <a:off x="9672339" y="6477000"/>
            <a:ext cx="2260555"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1000" dirty="0">
                <a:latin typeface="Calibri" charset="0"/>
                <a:cs typeface="Calibri" charset="0"/>
              </a:rPr>
              <a:t>Lauren L et al, J Cyst </a:t>
            </a:r>
            <a:r>
              <a:rPr lang="en-US" sz="1000" dirty="0" err="1">
                <a:latin typeface="Calibri" charset="0"/>
                <a:cs typeface="Calibri" charset="0"/>
              </a:rPr>
              <a:t>Fibros</a:t>
            </a:r>
            <a:r>
              <a:rPr lang="en-US" sz="1000" dirty="0">
                <a:latin typeface="Calibri" charset="0"/>
                <a:cs typeface="Calibri" charset="0"/>
              </a:rPr>
              <a:t> 2013;12:S88</a:t>
            </a:r>
          </a:p>
        </p:txBody>
      </p:sp>
      <p:sp>
        <p:nvSpPr>
          <p:cNvPr id="2" name="TextBox 1">
            <a:extLst>
              <a:ext uri="{FF2B5EF4-FFF2-40B4-BE49-F238E27FC236}">
                <a16:creationId xmlns:a16="http://schemas.microsoft.com/office/drawing/2014/main" id="{043B3785-1D4E-DF4A-B9B9-76E6FC07F835}"/>
              </a:ext>
            </a:extLst>
          </p:cNvPr>
          <p:cNvSpPr txBox="1"/>
          <p:nvPr/>
        </p:nvSpPr>
        <p:spPr>
          <a:xfrm>
            <a:off x="10219765" y="2678654"/>
            <a:ext cx="1217000" cy="646331"/>
          </a:xfrm>
          <a:prstGeom prst="rect">
            <a:avLst/>
          </a:prstGeom>
          <a:noFill/>
        </p:spPr>
        <p:txBody>
          <a:bodyPr wrap="none" rtlCol="0">
            <a:spAutoFit/>
          </a:bodyPr>
          <a:lstStyle/>
          <a:p>
            <a:r>
              <a:rPr lang="en-US" dirty="0"/>
              <a:t>ABPA 2.5%</a:t>
            </a:r>
          </a:p>
          <a:p>
            <a:r>
              <a:rPr lang="en-US" dirty="0"/>
              <a:t>AB      4.0%</a:t>
            </a:r>
          </a:p>
        </p:txBody>
      </p:sp>
      <p:sp>
        <p:nvSpPr>
          <p:cNvPr id="3" name="TextBox 2">
            <a:extLst>
              <a:ext uri="{FF2B5EF4-FFF2-40B4-BE49-F238E27FC236}">
                <a16:creationId xmlns:a16="http://schemas.microsoft.com/office/drawing/2014/main" id="{DC7C99BC-1817-3842-AAF3-2730B5D57964}"/>
              </a:ext>
            </a:extLst>
          </p:cNvPr>
          <p:cNvSpPr txBox="1"/>
          <p:nvPr/>
        </p:nvSpPr>
        <p:spPr>
          <a:xfrm>
            <a:off x="9723635" y="4971777"/>
            <a:ext cx="2209259" cy="369332"/>
          </a:xfrm>
          <a:prstGeom prst="rect">
            <a:avLst/>
          </a:prstGeom>
          <a:noFill/>
        </p:spPr>
        <p:txBody>
          <a:bodyPr wrap="none" rtlCol="0">
            <a:spAutoFit/>
          </a:bodyPr>
          <a:lstStyle/>
          <a:p>
            <a:r>
              <a:rPr lang="en-US" dirty="0"/>
              <a:t>Antifungal use 17.3% </a:t>
            </a:r>
          </a:p>
        </p:txBody>
      </p:sp>
    </p:spTree>
    <p:extLst>
      <p:ext uri="{BB962C8B-B14F-4D97-AF65-F5344CB8AC3E}">
        <p14:creationId xmlns:p14="http://schemas.microsoft.com/office/powerpoint/2010/main" val="339149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22595"/>
            <a:ext cx="8226720" cy="1143480"/>
          </a:xfrm>
        </p:spPr>
        <p:txBody>
          <a:bodyPr>
            <a:noAutofit/>
          </a:bodyPr>
          <a:lstStyle/>
          <a:p>
            <a:r>
              <a:rPr lang="en-US" sz="2400" dirty="0"/>
              <a:t>The Search for ABPA Diagnosis Using Recombinant </a:t>
            </a:r>
            <a:r>
              <a:rPr lang="en-US" sz="2400" i="1" dirty="0"/>
              <a:t>A. fumigatus </a:t>
            </a:r>
            <a:r>
              <a:rPr lang="en-US" sz="2400" dirty="0"/>
              <a:t>Allergen</a:t>
            </a:r>
            <a:r>
              <a:rPr lang="en-US" sz="2400" i="1" dirty="0"/>
              <a:t> </a:t>
            </a:r>
            <a:r>
              <a:rPr lang="en-US" sz="2400" dirty="0"/>
              <a:t>Immunoassays Continues</a:t>
            </a:r>
          </a:p>
        </p:txBody>
      </p:sp>
      <p:pic>
        <p:nvPicPr>
          <p:cNvPr id="5" name="Picture 4"/>
          <p:cNvPicPr>
            <a:picLocks noChangeAspect="1"/>
          </p:cNvPicPr>
          <p:nvPr/>
        </p:nvPicPr>
        <p:blipFill>
          <a:blip r:embed="rId2"/>
          <a:stretch>
            <a:fillRect/>
          </a:stretch>
        </p:blipFill>
        <p:spPr>
          <a:xfrm>
            <a:off x="1821180" y="1375174"/>
            <a:ext cx="8694420" cy="2560760"/>
          </a:xfrm>
          <a:prstGeom prst="rect">
            <a:avLst/>
          </a:prstGeom>
        </p:spPr>
      </p:pic>
      <p:pic>
        <p:nvPicPr>
          <p:cNvPr id="6" name="Picture 5"/>
          <p:cNvPicPr>
            <a:picLocks noChangeAspect="1"/>
          </p:cNvPicPr>
          <p:nvPr/>
        </p:nvPicPr>
        <p:blipFill>
          <a:blip r:embed="rId3"/>
          <a:stretch>
            <a:fillRect/>
          </a:stretch>
        </p:blipFill>
        <p:spPr>
          <a:xfrm>
            <a:off x="1600200" y="3896214"/>
            <a:ext cx="6807200" cy="647700"/>
          </a:xfrm>
          <a:prstGeom prst="rect">
            <a:avLst/>
          </a:prstGeom>
        </p:spPr>
      </p:pic>
      <p:pic>
        <p:nvPicPr>
          <p:cNvPr id="7" name="Picture 6"/>
          <p:cNvPicPr>
            <a:picLocks noChangeAspect="1"/>
          </p:cNvPicPr>
          <p:nvPr/>
        </p:nvPicPr>
        <p:blipFill>
          <a:blip r:embed="rId4"/>
          <a:stretch>
            <a:fillRect/>
          </a:stretch>
        </p:blipFill>
        <p:spPr>
          <a:xfrm>
            <a:off x="1600200" y="4604722"/>
            <a:ext cx="7670800" cy="1866900"/>
          </a:xfrm>
          <a:prstGeom prst="rect">
            <a:avLst/>
          </a:prstGeom>
        </p:spPr>
      </p:pic>
    </p:spTree>
    <p:extLst>
      <p:ext uri="{BB962C8B-B14F-4D97-AF65-F5344CB8AC3E}">
        <p14:creationId xmlns:p14="http://schemas.microsoft.com/office/powerpoint/2010/main" val="155183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The Search for ABPA Diagnosis Using Recombinant </a:t>
            </a:r>
            <a:r>
              <a:rPr lang="en-US" sz="2400" i="1" dirty="0"/>
              <a:t>A. fumigatus </a:t>
            </a:r>
            <a:r>
              <a:rPr lang="en-US" sz="2400" dirty="0"/>
              <a:t>Allergen</a:t>
            </a:r>
            <a:r>
              <a:rPr lang="en-US" sz="2400" i="1" dirty="0"/>
              <a:t> </a:t>
            </a:r>
            <a:r>
              <a:rPr lang="en-US" sz="2400" dirty="0"/>
              <a:t>Immunoassays Continues</a:t>
            </a:r>
          </a:p>
        </p:txBody>
      </p:sp>
      <p:pic>
        <p:nvPicPr>
          <p:cNvPr id="6" name="Content Placeholder 5"/>
          <p:cNvPicPr>
            <a:picLocks noGrp="1" noChangeAspect="1"/>
          </p:cNvPicPr>
          <p:nvPr>
            <p:ph idx="1"/>
          </p:nvPr>
        </p:nvPicPr>
        <p:blipFill>
          <a:blip r:embed="rId2"/>
          <a:stretch>
            <a:fillRect/>
          </a:stretch>
        </p:blipFill>
        <p:spPr>
          <a:xfrm>
            <a:off x="2136371" y="1627788"/>
            <a:ext cx="7829812" cy="4525963"/>
          </a:xfrm>
          <a:prstGeom prst="rect">
            <a:avLst/>
          </a:prstGeom>
        </p:spPr>
      </p:pic>
      <p:sp>
        <p:nvSpPr>
          <p:cNvPr id="7" name="TextBox 6"/>
          <p:cNvSpPr txBox="1"/>
          <p:nvPr/>
        </p:nvSpPr>
        <p:spPr>
          <a:xfrm>
            <a:off x="9489124" y="6363901"/>
            <a:ext cx="2289409" cy="246221"/>
          </a:xfrm>
          <a:prstGeom prst="rect">
            <a:avLst/>
          </a:prstGeom>
          <a:noFill/>
        </p:spPr>
        <p:txBody>
          <a:bodyPr wrap="none" rtlCol="0">
            <a:spAutoFit/>
          </a:bodyPr>
          <a:lstStyle/>
          <a:p>
            <a:r>
              <a:rPr lang="en-US" sz="1000" dirty="0" err="1"/>
              <a:t>Vitte</a:t>
            </a:r>
            <a:r>
              <a:rPr lang="en-US" sz="1000" dirty="0"/>
              <a:t> J et al, Front </a:t>
            </a:r>
            <a:r>
              <a:rPr lang="en-US" sz="1000" dirty="0" err="1"/>
              <a:t>Immunol</a:t>
            </a:r>
            <a:r>
              <a:rPr lang="en-US" sz="1000" dirty="0"/>
              <a:t> 2017;8:1019</a:t>
            </a:r>
          </a:p>
        </p:txBody>
      </p:sp>
      <p:sp>
        <p:nvSpPr>
          <p:cNvPr id="5" name="TextBox 4">
            <a:extLst>
              <a:ext uri="{FF2B5EF4-FFF2-40B4-BE49-F238E27FC236}">
                <a16:creationId xmlns:a16="http://schemas.microsoft.com/office/drawing/2014/main" id="{3AFCC095-D65D-AD49-8B9F-D272B38A34C1}"/>
              </a:ext>
            </a:extLst>
          </p:cNvPr>
          <p:cNvSpPr txBox="1"/>
          <p:nvPr/>
        </p:nvSpPr>
        <p:spPr>
          <a:xfrm>
            <a:off x="1165412" y="2312894"/>
            <a:ext cx="1504579" cy="646331"/>
          </a:xfrm>
          <a:prstGeom prst="rect">
            <a:avLst/>
          </a:prstGeom>
          <a:noFill/>
        </p:spPr>
        <p:txBody>
          <a:bodyPr wrap="none" rtlCol="0">
            <a:spAutoFit/>
          </a:bodyPr>
          <a:lstStyle/>
          <a:p>
            <a:r>
              <a:rPr lang="en-US" dirty="0"/>
              <a:t>39 CF-</a:t>
            </a:r>
            <a:r>
              <a:rPr lang="en-US" dirty="0" err="1"/>
              <a:t>AfS</a:t>
            </a:r>
            <a:endParaRPr lang="en-US" dirty="0"/>
          </a:p>
          <a:p>
            <a:r>
              <a:rPr lang="en-US" dirty="0"/>
              <a:t>10 ABPA (3CF)</a:t>
            </a:r>
          </a:p>
        </p:txBody>
      </p:sp>
      <p:sp>
        <p:nvSpPr>
          <p:cNvPr id="8" name="TextBox 7">
            <a:extLst>
              <a:ext uri="{FF2B5EF4-FFF2-40B4-BE49-F238E27FC236}">
                <a16:creationId xmlns:a16="http://schemas.microsoft.com/office/drawing/2014/main" id="{82B334B4-644B-6B46-B41A-AF874001D8E8}"/>
              </a:ext>
            </a:extLst>
          </p:cNvPr>
          <p:cNvSpPr txBox="1"/>
          <p:nvPr/>
        </p:nvSpPr>
        <p:spPr>
          <a:xfrm>
            <a:off x="10308387" y="3998772"/>
            <a:ext cx="1470146" cy="923330"/>
          </a:xfrm>
          <a:prstGeom prst="rect">
            <a:avLst/>
          </a:prstGeom>
          <a:noFill/>
        </p:spPr>
        <p:txBody>
          <a:bodyPr wrap="none" rtlCol="0">
            <a:spAutoFit/>
          </a:bodyPr>
          <a:lstStyle/>
          <a:p>
            <a:r>
              <a:rPr lang="en-US" dirty="0"/>
              <a:t>7/10 ABPA &amp;</a:t>
            </a:r>
          </a:p>
          <a:p>
            <a:r>
              <a:rPr lang="en-US" dirty="0"/>
              <a:t>35/39 CF-</a:t>
            </a:r>
            <a:r>
              <a:rPr lang="en-US" dirty="0" err="1"/>
              <a:t>AfS</a:t>
            </a:r>
            <a:endParaRPr lang="en-US" dirty="0"/>
          </a:p>
          <a:p>
            <a:r>
              <a:rPr lang="en-US" dirty="0"/>
              <a:t>differentiated</a:t>
            </a:r>
          </a:p>
        </p:txBody>
      </p:sp>
    </p:spTree>
    <p:extLst>
      <p:ext uri="{BB962C8B-B14F-4D97-AF65-F5344CB8AC3E}">
        <p14:creationId xmlns:p14="http://schemas.microsoft.com/office/powerpoint/2010/main" val="1812961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199" y="122238"/>
            <a:ext cx="8229600" cy="1143000"/>
          </a:xfrm>
        </p:spPr>
        <p:txBody>
          <a:bodyPr>
            <a:normAutofit fontScale="90000"/>
          </a:bodyPr>
          <a:lstStyle/>
          <a:p>
            <a:r>
              <a:rPr lang="en-US" sz="4000" dirty="0"/>
              <a:t>Innate Basophil Activation in T</a:t>
            </a:r>
            <a:r>
              <a:rPr lang="en-US" sz="4000" baseline="-25000" dirty="0"/>
              <a:t>H</a:t>
            </a:r>
            <a:r>
              <a:rPr lang="en-US" sz="4000" dirty="0"/>
              <a:t>2 Disease</a:t>
            </a:r>
          </a:p>
        </p:txBody>
      </p:sp>
      <p:pic>
        <p:nvPicPr>
          <p:cNvPr id="4" name="Content Placeholder 3"/>
          <p:cNvPicPr>
            <a:picLocks noGrp="1" noChangeAspect="1"/>
          </p:cNvPicPr>
          <p:nvPr>
            <p:ph idx="1"/>
          </p:nvPr>
        </p:nvPicPr>
        <p:blipFill>
          <a:blip r:embed="rId2"/>
          <a:stretch>
            <a:fillRect/>
          </a:stretch>
        </p:blipFill>
        <p:spPr>
          <a:xfrm>
            <a:off x="1981200" y="938670"/>
            <a:ext cx="6034401" cy="5444176"/>
          </a:xfrm>
          <a:prstGeom prst="rect">
            <a:avLst/>
          </a:prstGeom>
        </p:spPr>
      </p:pic>
      <p:sp>
        <p:nvSpPr>
          <p:cNvPr id="5" name="TextBox 4"/>
          <p:cNvSpPr txBox="1"/>
          <p:nvPr/>
        </p:nvSpPr>
        <p:spPr>
          <a:xfrm>
            <a:off x="2020569" y="6105847"/>
            <a:ext cx="2932213" cy="246221"/>
          </a:xfrm>
          <a:prstGeom prst="rect">
            <a:avLst/>
          </a:prstGeom>
          <a:noFill/>
        </p:spPr>
        <p:txBody>
          <a:bodyPr wrap="none" rtlCol="0">
            <a:spAutoFit/>
          </a:bodyPr>
          <a:lstStyle/>
          <a:p>
            <a:r>
              <a:rPr lang="en-US" sz="1000" dirty="0" err="1"/>
              <a:t>Gieseck</a:t>
            </a:r>
            <a:r>
              <a:rPr lang="en-US" sz="1000" dirty="0"/>
              <a:t> RL et al, Nat Rev </a:t>
            </a:r>
            <a:r>
              <a:rPr lang="en-US" sz="1000" dirty="0" err="1"/>
              <a:t>Immunol</a:t>
            </a:r>
            <a:r>
              <a:rPr lang="en-US" sz="1000" dirty="0"/>
              <a:t> 2017 Aug 30 </a:t>
            </a:r>
            <a:r>
              <a:rPr lang="en-US" sz="1000" dirty="0" err="1"/>
              <a:t>ePub</a:t>
            </a:r>
            <a:endParaRPr lang="en-US" sz="1000" dirty="0"/>
          </a:p>
        </p:txBody>
      </p:sp>
      <p:sp>
        <p:nvSpPr>
          <p:cNvPr id="6" name="TextBox 5"/>
          <p:cNvSpPr txBox="1"/>
          <p:nvPr/>
        </p:nvSpPr>
        <p:spPr>
          <a:xfrm>
            <a:off x="2020569" y="6382847"/>
            <a:ext cx="2561920" cy="246221"/>
          </a:xfrm>
          <a:prstGeom prst="rect">
            <a:avLst/>
          </a:prstGeom>
          <a:noFill/>
        </p:spPr>
        <p:txBody>
          <a:bodyPr wrap="none" rtlCol="0">
            <a:spAutoFit/>
          </a:bodyPr>
          <a:lstStyle/>
          <a:p>
            <a:r>
              <a:rPr lang="en-US" sz="1000" dirty="0" err="1"/>
              <a:t>Yamanishi</a:t>
            </a:r>
            <a:r>
              <a:rPr lang="en-US" sz="1000" dirty="0"/>
              <a:t> Y et al, </a:t>
            </a:r>
            <a:r>
              <a:rPr lang="en-US" sz="1000" dirty="0" err="1"/>
              <a:t>Immunol</a:t>
            </a:r>
            <a:r>
              <a:rPr lang="en-US" sz="1000" dirty="0"/>
              <a:t> Rev 2017;278:237</a:t>
            </a:r>
          </a:p>
        </p:txBody>
      </p:sp>
      <p:pic>
        <p:nvPicPr>
          <p:cNvPr id="7" name="Picture 30" descr="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8147473" y="2838873"/>
            <a:ext cx="2452687" cy="2291268"/>
          </a:xfrm>
          <a:prstGeom prst="rect">
            <a:avLst/>
          </a:prstGeom>
        </p:spPr>
      </p:pic>
      <p:grpSp>
        <p:nvGrpSpPr>
          <p:cNvPr id="8" name="Group 11"/>
          <p:cNvGrpSpPr>
            <a:grpSpLocks/>
          </p:cNvGrpSpPr>
          <p:nvPr/>
        </p:nvGrpSpPr>
        <p:grpSpPr bwMode="auto">
          <a:xfrm>
            <a:off x="8958468" y="1717595"/>
            <a:ext cx="1371600" cy="1508125"/>
            <a:chOff x="4560" y="1776"/>
            <a:chExt cx="864" cy="950"/>
          </a:xfrm>
        </p:grpSpPr>
        <p:sp>
          <p:nvSpPr>
            <p:cNvPr id="9" name="AutoShape 12"/>
            <p:cNvSpPr>
              <a:spLocks noChangeArrowheads="1"/>
            </p:cNvSpPr>
            <p:nvPr/>
          </p:nvSpPr>
          <p:spPr bwMode="auto">
            <a:xfrm rot="10800000">
              <a:off x="4666" y="1776"/>
              <a:ext cx="230" cy="243"/>
            </a:xfrm>
            <a:prstGeom prst="triangle">
              <a:avLst>
                <a:gd name="adj" fmla="val 50000"/>
              </a:avLst>
            </a:prstGeom>
            <a:solidFill>
              <a:srgbClr val="910F1D"/>
            </a:solidFill>
            <a:ln w="12700">
              <a:solidFill>
                <a:schemeClr val="tx1"/>
              </a:solidFill>
              <a:miter lim="800000"/>
              <a:headEnd type="none" w="sm" len="sm"/>
              <a:tailEnd type="none" w="sm" len="sm"/>
            </a:ln>
          </p:spPr>
          <p:txBody>
            <a:bodyPr rot="10800000" wrap="none" anchor="ctr"/>
            <a:lstStyle/>
            <a:p>
              <a:endParaRPr lang="en-US">
                <a:latin typeface="Calibri" charset="0"/>
              </a:endParaRPr>
            </a:p>
          </p:txBody>
        </p:sp>
        <p:grpSp>
          <p:nvGrpSpPr>
            <p:cNvPr id="10" name="Group 13"/>
            <p:cNvGrpSpPr>
              <a:grpSpLocks/>
            </p:cNvGrpSpPr>
            <p:nvPr/>
          </p:nvGrpSpPr>
          <p:grpSpPr bwMode="auto">
            <a:xfrm>
              <a:off x="4560" y="1971"/>
              <a:ext cx="448" cy="755"/>
              <a:chOff x="3744" y="2676"/>
              <a:chExt cx="448" cy="942"/>
            </a:xfrm>
          </p:grpSpPr>
          <p:sp>
            <p:nvSpPr>
              <p:cNvPr id="12" name="Rectangle 14"/>
              <p:cNvSpPr>
                <a:spLocks noChangeArrowheads="1"/>
              </p:cNvSpPr>
              <p:nvPr/>
            </p:nvSpPr>
            <p:spPr bwMode="auto">
              <a:xfrm>
                <a:off x="3816" y="2909"/>
                <a:ext cx="72" cy="425"/>
              </a:xfrm>
              <a:prstGeom prst="rect">
                <a:avLst/>
              </a:prstGeom>
              <a:solidFill>
                <a:schemeClr val="tx1"/>
              </a:solidFill>
              <a:ln w="12700">
                <a:solidFill>
                  <a:schemeClr val="tx1"/>
                </a:solidFill>
                <a:miter lim="800000"/>
                <a:headEnd type="none" w="sm" len="sm"/>
                <a:tailEnd type="none" w="sm" len="sm"/>
              </a:ln>
            </p:spPr>
            <p:txBody>
              <a:bodyPr wrap="none" anchor="ctr"/>
              <a:lstStyle/>
              <a:p>
                <a:pPr algn="ctr"/>
                <a:endParaRPr lang="en-US"/>
              </a:p>
            </p:txBody>
          </p:sp>
          <p:sp>
            <p:nvSpPr>
              <p:cNvPr id="13" name="Rectangle 15"/>
              <p:cNvSpPr>
                <a:spLocks noChangeArrowheads="1"/>
              </p:cNvSpPr>
              <p:nvPr/>
            </p:nvSpPr>
            <p:spPr bwMode="auto">
              <a:xfrm>
                <a:off x="4011" y="2909"/>
                <a:ext cx="72" cy="425"/>
              </a:xfrm>
              <a:prstGeom prst="rect">
                <a:avLst/>
              </a:prstGeom>
              <a:solidFill>
                <a:schemeClr val="tx1"/>
              </a:solidFill>
              <a:ln w="12700">
                <a:solidFill>
                  <a:schemeClr val="tx1"/>
                </a:solidFill>
                <a:miter lim="800000"/>
                <a:headEnd type="none" w="sm" len="sm"/>
                <a:tailEnd type="none" w="sm" len="sm"/>
              </a:ln>
            </p:spPr>
            <p:txBody>
              <a:bodyPr wrap="none" anchor="ctr"/>
              <a:lstStyle/>
              <a:p>
                <a:pPr algn="ctr"/>
                <a:endParaRPr lang="en-US"/>
              </a:p>
            </p:txBody>
          </p:sp>
          <p:sp>
            <p:nvSpPr>
              <p:cNvPr id="14" name="Line 16"/>
              <p:cNvSpPr>
                <a:spLocks noChangeShapeType="1"/>
              </p:cNvSpPr>
              <p:nvPr/>
            </p:nvSpPr>
            <p:spPr bwMode="auto">
              <a:xfrm>
                <a:off x="3840" y="2788"/>
                <a:ext cx="0" cy="17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en-US"/>
              </a:p>
            </p:txBody>
          </p:sp>
          <p:sp>
            <p:nvSpPr>
              <p:cNvPr id="15" name="Line 17"/>
              <p:cNvSpPr>
                <a:spLocks noChangeShapeType="1"/>
              </p:cNvSpPr>
              <p:nvPr/>
            </p:nvSpPr>
            <p:spPr bwMode="auto">
              <a:xfrm>
                <a:off x="4059" y="2788"/>
                <a:ext cx="0" cy="17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en-US"/>
              </a:p>
            </p:txBody>
          </p:sp>
          <p:sp>
            <p:nvSpPr>
              <p:cNvPr id="16" name="Line 18"/>
              <p:cNvSpPr>
                <a:spLocks noChangeShapeType="1"/>
              </p:cNvSpPr>
              <p:nvPr/>
            </p:nvSpPr>
            <p:spPr bwMode="auto">
              <a:xfrm>
                <a:off x="3984" y="2688"/>
                <a:ext cx="73" cy="109"/>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en-US"/>
              </a:p>
            </p:txBody>
          </p:sp>
          <p:sp>
            <p:nvSpPr>
              <p:cNvPr id="17" name="Line 19"/>
              <p:cNvSpPr>
                <a:spLocks noChangeShapeType="1"/>
              </p:cNvSpPr>
              <p:nvPr/>
            </p:nvSpPr>
            <p:spPr bwMode="auto">
              <a:xfrm flipH="1">
                <a:off x="4059" y="2690"/>
                <a:ext cx="133" cy="109"/>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en-US"/>
              </a:p>
            </p:txBody>
          </p:sp>
          <p:sp>
            <p:nvSpPr>
              <p:cNvPr id="18" name="Line 20"/>
              <p:cNvSpPr>
                <a:spLocks noChangeShapeType="1"/>
              </p:cNvSpPr>
              <p:nvPr/>
            </p:nvSpPr>
            <p:spPr bwMode="auto">
              <a:xfrm flipH="1">
                <a:off x="3829" y="2702"/>
                <a:ext cx="133" cy="109"/>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en-US"/>
              </a:p>
            </p:txBody>
          </p:sp>
          <p:sp>
            <p:nvSpPr>
              <p:cNvPr id="19" name="Text Box 21"/>
              <p:cNvSpPr txBox="1">
                <a:spLocks noChangeArrowheads="1"/>
              </p:cNvSpPr>
              <p:nvPr/>
            </p:nvSpPr>
            <p:spPr bwMode="auto">
              <a:xfrm>
                <a:off x="3761" y="3346"/>
                <a:ext cx="399" cy="272"/>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en-US" sz="1600" dirty="0" err="1">
                    <a:latin typeface="Helvetica Neue Light" charset="0"/>
                    <a:sym typeface="Times" charset="0"/>
                  </a:rPr>
                  <a:t>Fc</a:t>
                </a:r>
                <a:r>
                  <a:rPr lang="en-US" sz="1600" dirty="0" err="1">
                    <a:latin typeface="Helvetica Neue Light" charset="0"/>
                    <a:sym typeface="Symbol" charset="0"/>
                  </a:rPr>
                  <a:t>R</a:t>
                </a:r>
                <a:endParaRPr lang="en-US" sz="1600" b="1" dirty="0">
                  <a:latin typeface="Helvetica Neue Light" charset="0"/>
                  <a:sym typeface="Times" charset="0"/>
                </a:endParaRPr>
              </a:p>
            </p:txBody>
          </p:sp>
          <p:sp>
            <p:nvSpPr>
              <p:cNvPr id="20" name="Line 22"/>
              <p:cNvSpPr>
                <a:spLocks noChangeShapeType="1"/>
              </p:cNvSpPr>
              <p:nvPr/>
            </p:nvSpPr>
            <p:spPr bwMode="auto">
              <a:xfrm rot="15888333" flipH="1">
                <a:off x="3732" y="2688"/>
                <a:ext cx="133" cy="109"/>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endParaRPr lang="en-US"/>
              </a:p>
            </p:txBody>
          </p:sp>
        </p:grpSp>
        <p:sp>
          <p:nvSpPr>
            <p:cNvPr id="11" name="Text Box 23"/>
            <p:cNvSpPr txBox="1">
              <a:spLocks/>
            </p:cNvSpPr>
            <p:nvPr/>
          </p:nvSpPr>
          <p:spPr bwMode="auto">
            <a:xfrm>
              <a:off x="4934" y="1829"/>
              <a:ext cx="490" cy="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en-US" sz="1400">
                  <a:solidFill>
                    <a:srgbClr val="000000"/>
                  </a:solidFill>
                  <a:latin typeface="Helvetica Neue Light" charset="0"/>
                  <a:ea typeface="ヒラギノ明朝 ProN W3" charset="0"/>
                  <a:cs typeface="ヒラギノ明朝 ProN W3" charset="0"/>
                  <a:sym typeface="Times" charset="0"/>
                </a:rPr>
                <a:t>allergen</a:t>
              </a:r>
              <a:endParaRPr lang="en-US">
                <a:solidFill>
                  <a:srgbClr val="000000"/>
                </a:solidFill>
                <a:ea typeface="ヒラギノ明朝 ProN W3" charset="0"/>
                <a:cs typeface="ヒラギノ明朝 ProN W3" charset="0"/>
                <a:sym typeface="Times" charset="0"/>
              </a:endParaRPr>
            </a:p>
          </p:txBody>
        </p:sp>
      </p:grpSp>
      <p:sp>
        <p:nvSpPr>
          <p:cNvPr id="3" name="TextBox 2"/>
          <p:cNvSpPr txBox="1"/>
          <p:nvPr/>
        </p:nvSpPr>
        <p:spPr>
          <a:xfrm>
            <a:off x="8997066" y="4300355"/>
            <a:ext cx="684803" cy="369332"/>
          </a:xfrm>
          <a:prstGeom prst="rect">
            <a:avLst/>
          </a:prstGeom>
          <a:noFill/>
        </p:spPr>
        <p:txBody>
          <a:bodyPr wrap="none" rtlCol="0">
            <a:spAutoFit/>
          </a:bodyPr>
          <a:lstStyle/>
          <a:p>
            <a:r>
              <a:rPr lang="en-US" dirty="0"/>
              <a:t>CD63</a:t>
            </a:r>
          </a:p>
        </p:txBody>
      </p:sp>
      <p:sp>
        <p:nvSpPr>
          <p:cNvPr id="21" name="TextBox 20"/>
          <p:cNvSpPr txBox="1"/>
          <p:nvPr/>
        </p:nvSpPr>
        <p:spPr>
          <a:xfrm>
            <a:off x="9929156" y="2943539"/>
            <a:ext cx="801823" cy="369332"/>
          </a:xfrm>
          <a:prstGeom prst="rect">
            <a:avLst/>
          </a:prstGeom>
          <a:noFill/>
        </p:spPr>
        <p:txBody>
          <a:bodyPr wrap="none" rtlCol="0">
            <a:spAutoFit/>
          </a:bodyPr>
          <a:lstStyle/>
          <a:p>
            <a:r>
              <a:rPr lang="en-US" dirty="0"/>
              <a:t>CD123</a:t>
            </a:r>
          </a:p>
        </p:txBody>
      </p:sp>
      <p:sp>
        <p:nvSpPr>
          <p:cNvPr id="22" name="TextBox 21"/>
          <p:cNvSpPr txBox="1"/>
          <p:nvPr/>
        </p:nvSpPr>
        <p:spPr>
          <a:xfrm>
            <a:off x="8973913" y="5009313"/>
            <a:ext cx="899605" cy="369332"/>
          </a:xfrm>
          <a:prstGeom prst="rect">
            <a:avLst/>
          </a:prstGeom>
          <a:noFill/>
        </p:spPr>
        <p:txBody>
          <a:bodyPr wrap="none" rtlCol="0">
            <a:spAutoFit/>
          </a:bodyPr>
          <a:lstStyle/>
          <a:p>
            <a:r>
              <a:rPr lang="en-US" dirty="0"/>
              <a:t>CD203c</a:t>
            </a:r>
          </a:p>
        </p:txBody>
      </p:sp>
      <p:sp>
        <p:nvSpPr>
          <p:cNvPr id="24" name="Line 9"/>
          <p:cNvSpPr>
            <a:spLocks noChangeShapeType="1"/>
          </p:cNvSpPr>
          <p:nvPr/>
        </p:nvSpPr>
        <p:spPr bwMode="auto">
          <a:xfrm flipH="1">
            <a:off x="8737599" y="4834467"/>
            <a:ext cx="247855" cy="220133"/>
          </a:xfrm>
          <a:prstGeom prst="line">
            <a:avLst/>
          </a:prstGeom>
          <a:noFill/>
          <a:ln w="28575">
            <a:solidFill>
              <a:srgbClr val="000000"/>
            </a:solidFill>
            <a:prstDash val="sysDot"/>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sp>
        <p:nvSpPr>
          <p:cNvPr id="25" name="Rectangle 24"/>
          <p:cNvSpPr/>
          <p:nvPr/>
        </p:nvSpPr>
        <p:spPr>
          <a:xfrm>
            <a:off x="6461268" y="6127531"/>
            <a:ext cx="1581135" cy="304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spc="5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23" name="TextBox 22"/>
          <p:cNvSpPr txBox="1"/>
          <p:nvPr/>
        </p:nvSpPr>
        <p:spPr>
          <a:xfrm>
            <a:off x="8131274" y="5370178"/>
            <a:ext cx="2928109" cy="646331"/>
          </a:xfrm>
          <a:prstGeom prst="rect">
            <a:avLst/>
          </a:prstGeom>
          <a:noFill/>
        </p:spPr>
        <p:txBody>
          <a:bodyPr wrap="none" rtlCol="0">
            <a:spAutoFit/>
          </a:bodyPr>
          <a:lstStyle/>
          <a:p>
            <a:pPr algn="ctr"/>
            <a:r>
              <a:rPr lang="en-US" dirty="0"/>
              <a:t>Innate and Adaptive Basophil</a:t>
            </a:r>
          </a:p>
          <a:p>
            <a:pPr algn="ctr"/>
            <a:r>
              <a:rPr lang="en-US" dirty="0"/>
              <a:t>Activation Biomarkers</a:t>
            </a:r>
          </a:p>
        </p:txBody>
      </p:sp>
      <p:sp>
        <p:nvSpPr>
          <p:cNvPr id="27" name="Rectangle 26"/>
          <p:cNvSpPr/>
          <p:nvPr/>
        </p:nvSpPr>
        <p:spPr>
          <a:xfrm>
            <a:off x="2785533" y="3128205"/>
            <a:ext cx="601134" cy="664861"/>
          </a:xfrm>
          <a:prstGeom prst="rect">
            <a:avLst/>
          </a:prstGeom>
          <a:noFill/>
          <a:ln w="412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111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dissolv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par>
                                <p:cTn id="13" presetID="9"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dissolve">
                                      <p:cBhvr>
                                        <p:cTn id="18" dur="500"/>
                                        <p:tgtEl>
                                          <p:spTgt spid="21"/>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dissolve">
                                      <p:cBhvr>
                                        <p:cTn id="21" dur="500"/>
                                        <p:tgtEl>
                                          <p:spTgt spid="3"/>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dissolve">
                                      <p:cBhvr>
                                        <p:cTn id="24" dur="500"/>
                                        <p:tgtEl>
                                          <p:spTgt spid="22"/>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dissolve">
                                      <p:cBhvr>
                                        <p:cTn id="27" dur="500"/>
                                        <p:tgtEl>
                                          <p:spTgt spid="24"/>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dissolve">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p:bldP spid="22" grpId="0"/>
      <p:bldP spid="24" grpId="0" animBg="1"/>
      <p:bldP spid="23" grpId="0"/>
      <p:bldP spid="2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Grp="1" noChangeArrowheads="1"/>
          </p:cNvSpPr>
          <p:nvPr>
            <p:ph type="title" idx="4294967295"/>
          </p:nvPr>
        </p:nvSpPr>
        <p:spPr>
          <a:xfrm>
            <a:off x="1417638" y="51455"/>
            <a:ext cx="9144000" cy="762000"/>
          </a:xfrm>
        </p:spPr>
        <p:txBody>
          <a:bodyPr/>
          <a:lstStyle/>
          <a:p>
            <a:r>
              <a:rPr lang="en-US" altLang="en-US" sz="3200" dirty="0">
                <a:ea typeface="ヒラギノ角ゴ ProN W3" charset="-128"/>
                <a:sym typeface="Helvetica Neue Light" charset="0"/>
              </a:rPr>
              <a:t>ABPA Biomarker Diagnostic Evaluation Method</a:t>
            </a:r>
            <a:endParaRPr lang="en-US" altLang="en-US" dirty="0">
              <a:ea typeface="ヒラギノ角ゴ ProN W3" charset="-128"/>
              <a:sym typeface="Helvetica Neue Light" charset="0"/>
            </a:endParaRPr>
          </a:p>
        </p:txBody>
      </p:sp>
      <p:pic>
        <p:nvPicPr>
          <p:cNvPr id="49154" name="Picture 26" descr="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505712">
            <a:off x="1850232" y="3171032"/>
            <a:ext cx="1060450"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 Box 27"/>
          <p:cNvSpPr txBox="1">
            <a:spLocks noChangeArrowheads="1"/>
          </p:cNvSpPr>
          <p:nvPr/>
        </p:nvSpPr>
        <p:spPr bwMode="auto">
          <a:xfrm>
            <a:off x="1600200" y="2057400"/>
            <a:ext cx="152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00">
                <a:solidFill>
                  <a:schemeClr val="tx1"/>
                </a:solidFill>
                <a:latin typeface="Arial" charset="0"/>
                <a:ea typeface="ＭＳ Ｐゴシック" charset="-128"/>
              </a:defRPr>
            </a:lvl1pPr>
            <a:lvl2pPr marL="742950" indent="-285750" eaLnBrk="0" hangingPunct="0">
              <a:defRPr sz="300">
                <a:solidFill>
                  <a:schemeClr val="tx1"/>
                </a:solidFill>
                <a:latin typeface="Arial" charset="0"/>
                <a:ea typeface="ＭＳ Ｐゴシック" charset="-128"/>
              </a:defRPr>
            </a:lvl2pPr>
            <a:lvl3pPr marL="1143000" indent="-228600" eaLnBrk="0" hangingPunct="0">
              <a:defRPr sz="300">
                <a:solidFill>
                  <a:schemeClr val="tx1"/>
                </a:solidFill>
                <a:latin typeface="Arial" charset="0"/>
                <a:ea typeface="ＭＳ Ｐゴシック" charset="-128"/>
              </a:defRPr>
            </a:lvl3pPr>
            <a:lvl4pPr marL="1600200" indent="-228600" eaLnBrk="0" hangingPunct="0">
              <a:defRPr sz="300">
                <a:solidFill>
                  <a:schemeClr val="tx1"/>
                </a:solidFill>
                <a:latin typeface="Arial" charset="0"/>
                <a:ea typeface="ＭＳ Ｐゴシック" charset="-128"/>
              </a:defRPr>
            </a:lvl4pPr>
            <a:lvl5pPr marL="2057400" indent="-228600" eaLnBrk="0" hangingPunct="0">
              <a:defRPr sz="3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3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3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3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300">
                <a:solidFill>
                  <a:schemeClr val="tx1"/>
                </a:solidFill>
                <a:latin typeface="Arial" charset="0"/>
                <a:ea typeface="ＭＳ Ｐゴシック" charset="-128"/>
              </a:defRPr>
            </a:lvl9pPr>
          </a:lstStyle>
          <a:p>
            <a:pPr algn="ctr"/>
            <a:r>
              <a:rPr lang="en-US" altLang="en-US" sz="1800" dirty="0">
                <a:latin typeface="Calibri" charset="0"/>
                <a:sym typeface="Times" charset="0"/>
              </a:rPr>
              <a:t>One drop of whole blood</a:t>
            </a:r>
            <a:endParaRPr lang="en-US" altLang="en-US" sz="1800" b="1" dirty="0">
              <a:latin typeface="Calibri" charset="0"/>
              <a:sym typeface="Times" charset="0"/>
            </a:endParaRPr>
          </a:p>
        </p:txBody>
      </p:sp>
      <p:sp>
        <p:nvSpPr>
          <p:cNvPr id="49156" name="Line 38"/>
          <p:cNvSpPr>
            <a:spLocks noChangeShapeType="1"/>
          </p:cNvSpPr>
          <p:nvPr/>
        </p:nvSpPr>
        <p:spPr bwMode="auto">
          <a:xfrm flipV="1">
            <a:off x="2819400" y="3298825"/>
            <a:ext cx="838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4517" name="Text Box 48"/>
          <p:cNvSpPr txBox="1">
            <a:spLocks noChangeArrowheads="1"/>
          </p:cNvSpPr>
          <p:nvPr/>
        </p:nvSpPr>
        <p:spPr bwMode="auto">
          <a:xfrm>
            <a:off x="5434015" y="1814513"/>
            <a:ext cx="1116011"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rgbClr val="000000"/>
                </a:solidFill>
                <a:latin typeface="Times" charset="0"/>
                <a:ea typeface="ヒラギノ明朝 ProN W3" charset="0"/>
                <a:cs typeface="ヒラギノ明朝 ProN W3" charset="0"/>
                <a:sym typeface="Times" charset="0"/>
              </a:defRPr>
            </a:lvl1pPr>
            <a:lvl2pPr marL="742950" indent="-285750" eaLnBrk="0" hangingPunct="0">
              <a:defRPr sz="2400">
                <a:solidFill>
                  <a:srgbClr val="000000"/>
                </a:solidFill>
                <a:latin typeface="Times" charset="0"/>
                <a:ea typeface="ヒラギノ明朝 ProN W3" charset="0"/>
                <a:cs typeface="ヒラギノ明朝 ProN W3" charset="0"/>
                <a:sym typeface="Times" charset="0"/>
              </a:defRPr>
            </a:lvl2pPr>
            <a:lvl3pPr marL="1143000" indent="-228600" eaLnBrk="0" hangingPunct="0">
              <a:defRPr sz="2400">
                <a:solidFill>
                  <a:srgbClr val="000000"/>
                </a:solidFill>
                <a:latin typeface="Times" charset="0"/>
                <a:ea typeface="ヒラギノ明朝 ProN W3" charset="0"/>
                <a:cs typeface="ヒラギノ明朝 ProN W3" charset="0"/>
                <a:sym typeface="Times" charset="0"/>
              </a:defRPr>
            </a:lvl3pPr>
            <a:lvl4pPr marL="1600200" indent="-228600" eaLnBrk="0" hangingPunct="0">
              <a:defRPr sz="2400">
                <a:solidFill>
                  <a:srgbClr val="000000"/>
                </a:solidFill>
                <a:latin typeface="Times" charset="0"/>
                <a:ea typeface="ヒラギノ明朝 ProN W3" charset="0"/>
                <a:cs typeface="ヒラギノ明朝 ProN W3" charset="0"/>
                <a:sym typeface="Times" charset="0"/>
              </a:defRPr>
            </a:lvl4pPr>
            <a:lvl5pPr marL="2057400" indent="-228600" eaLnBrk="0" hangingPunct="0">
              <a:defRPr sz="2400">
                <a:solidFill>
                  <a:srgbClr val="000000"/>
                </a:solidFill>
                <a:latin typeface="Times" charset="0"/>
                <a:ea typeface="ヒラギノ明朝 ProN W3" charset="0"/>
                <a:cs typeface="ヒラギノ明朝 ProN W3" charset="0"/>
                <a:sym typeface="Times" charset="0"/>
              </a:defRPr>
            </a:lvl5pPr>
            <a:lvl6pPr marL="2514600" indent="-228600" eaLnBrk="0" fontAlgn="base" hangingPunct="0">
              <a:spcBef>
                <a:spcPct val="0"/>
              </a:spcBef>
              <a:spcAft>
                <a:spcPct val="0"/>
              </a:spcAft>
              <a:defRPr sz="2400">
                <a:solidFill>
                  <a:srgbClr val="000000"/>
                </a:solidFill>
                <a:latin typeface="Times" charset="0"/>
                <a:ea typeface="ヒラギノ明朝 ProN W3" charset="0"/>
                <a:cs typeface="ヒラギノ明朝 ProN W3" charset="0"/>
                <a:sym typeface="Times" charset="0"/>
              </a:defRPr>
            </a:lvl6pPr>
            <a:lvl7pPr marL="2971800" indent="-228600" eaLnBrk="0" fontAlgn="base" hangingPunct="0">
              <a:spcBef>
                <a:spcPct val="0"/>
              </a:spcBef>
              <a:spcAft>
                <a:spcPct val="0"/>
              </a:spcAft>
              <a:defRPr sz="2400">
                <a:solidFill>
                  <a:srgbClr val="000000"/>
                </a:solidFill>
                <a:latin typeface="Times" charset="0"/>
                <a:ea typeface="ヒラギノ明朝 ProN W3" charset="0"/>
                <a:cs typeface="ヒラギノ明朝 ProN W3" charset="0"/>
                <a:sym typeface="Times" charset="0"/>
              </a:defRPr>
            </a:lvl7pPr>
            <a:lvl8pPr marL="3429000" indent="-228600" eaLnBrk="0" fontAlgn="base" hangingPunct="0">
              <a:spcBef>
                <a:spcPct val="0"/>
              </a:spcBef>
              <a:spcAft>
                <a:spcPct val="0"/>
              </a:spcAft>
              <a:defRPr sz="2400">
                <a:solidFill>
                  <a:srgbClr val="000000"/>
                </a:solidFill>
                <a:latin typeface="Times" charset="0"/>
                <a:ea typeface="ヒラギノ明朝 ProN W3" charset="0"/>
                <a:cs typeface="ヒラギノ明朝 ProN W3" charset="0"/>
                <a:sym typeface="Times" charset="0"/>
              </a:defRPr>
            </a:lvl8pPr>
            <a:lvl9pPr marL="3886200" indent="-228600" eaLnBrk="0" fontAlgn="base" hangingPunct="0">
              <a:spcBef>
                <a:spcPct val="0"/>
              </a:spcBef>
              <a:spcAft>
                <a:spcPct val="0"/>
              </a:spcAft>
              <a:defRPr sz="2400">
                <a:solidFill>
                  <a:srgbClr val="000000"/>
                </a:solidFill>
                <a:latin typeface="Times" charset="0"/>
                <a:ea typeface="ヒラギノ明朝 ProN W3" charset="0"/>
                <a:cs typeface="ヒラギノ明朝 ProN W3" charset="0"/>
                <a:sym typeface="Times" charset="0"/>
              </a:defRPr>
            </a:lvl9pPr>
          </a:lstStyle>
          <a:p>
            <a:pPr algn="ctr">
              <a:defRPr/>
            </a:pPr>
            <a:r>
              <a:rPr lang="en-US" sz="2000" dirty="0">
                <a:solidFill>
                  <a:schemeClr val="tx1"/>
                </a:solidFill>
                <a:latin typeface="Calibri"/>
                <a:ea typeface="ＭＳ Ｐゴシック" charset="0"/>
                <a:cs typeface="Calibri"/>
              </a:rPr>
              <a:t>Baseline </a:t>
            </a:r>
          </a:p>
        </p:txBody>
      </p:sp>
      <p:sp>
        <p:nvSpPr>
          <p:cNvPr id="49158" name="Line 49"/>
          <p:cNvSpPr>
            <a:spLocks noChangeShapeType="1"/>
          </p:cNvSpPr>
          <p:nvPr/>
        </p:nvSpPr>
        <p:spPr bwMode="auto">
          <a:xfrm flipV="1">
            <a:off x="3054350" y="2724151"/>
            <a:ext cx="654050" cy="1238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a:solidFill>
                  <a:srgbClr val="000000"/>
                </a:solidFill>
                <a:round/>
                <a:headEnd/>
                <a:tailEnd type="triangle" w="med" len="med"/>
              </a14:hiddenLine>
            </a:ext>
          </a:extLst>
        </p:spPr>
        <p:txBody>
          <a:bodyPr wrap="none" anchor="ctr"/>
          <a:lstStyle/>
          <a:p>
            <a:endParaRPr lang="en-US"/>
          </a:p>
        </p:txBody>
      </p:sp>
      <p:sp>
        <p:nvSpPr>
          <p:cNvPr id="49159" name="Line 50"/>
          <p:cNvSpPr>
            <a:spLocks noChangeShapeType="1"/>
          </p:cNvSpPr>
          <p:nvPr/>
        </p:nvSpPr>
        <p:spPr bwMode="auto">
          <a:xfrm>
            <a:off x="3011488" y="3209926"/>
            <a:ext cx="461962" cy="2063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a:solidFill>
                  <a:srgbClr val="000000"/>
                </a:solidFill>
                <a:round/>
                <a:headEnd/>
                <a:tailEnd type="triangle" w="med" len="med"/>
              </a14:hiddenLine>
            </a:ext>
          </a:extLst>
        </p:spPr>
        <p:txBody>
          <a:bodyPr wrap="none" anchor="ctr"/>
          <a:lstStyle/>
          <a:p>
            <a:endParaRPr lang="en-US"/>
          </a:p>
        </p:txBody>
      </p:sp>
      <p:sp>
        <p:nvSpPr>
          <p:cNvPr id="49160" name="Line 52"/>
          <p:cNvSpPr>
            <a:spLocks noChangeShapeType="1"/>
          </p:cNvSpPr>
          <p:nvPr/>
        </p:nvSpPr>
        <p:spPr bwMode="auto">
          <a:xfrm flipV="1">
            <a:off x="5727701" y="3151189"/>
            <a:ext cx="906463" cy="4286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a:solidFill>
                  <a:srgbClr val="000000"/>
                </a:solidFill>
                <a:round/>
                <a:headEnd/>
                <a:tailEnd type="triangle" w="med" len="med"/>
              </a14:hiddenLine>
            </a:ext>
          </a:extLst>
        </p:spPr>
        <p:txBody>
          <a:bodyPr wrap="none" anchor="ctr"/>
          <a:lstStyle/>
          <a:p>
            <a:endParaRPr lang="en-US"/>
          </a:p>
        </p:txBody>
      </p:sp>
      <p:sp>
        <p:nvSpPr>
          <p:cNvPr id="49161" name="Text Box 55"/>
          <p:cNvSpPr txBox="1">
            <a:spLocks noChangeArrowheads="1"/>
          </p:cNvSpPr>
          <p:nvPr/>
        </p:nvSpPr>
        <p:spPr bwMode="auto">
          <a:xfrm>
            <a:off x="4916488" y="4343401"/>
            <a:ext cx="2146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00">
                <a:solidFill>
                  <a:schemeClr val="tx1"/>
                </a:solidFill>
                <a:latin typeface="Arial" charset="0"/>
                <a:ea typeface="ＭＳ Ｐゴシック" charset="-128"/>
              </a:defRPr>
            </a:lvl1pPr>
            <a:lvl2pPr marL="742950" indent="-285750" eaLnBrk="0" hangingPunct="0">
              <a:defRPr sz="300">
                <a:solidFill>
                  <a:schemeClr val="tx1"/>
                </a:solidFill>
                <a:latin typeface="Arial" charset="0"/>
                <a:ea typeface="ＭＳ Ｐゴシック" charset="-128"/>
              </a:defRPr>
            </a:lvl2pPr>
            <a:lvl3pPr marL="1143000" indent="-228600" eaLnBrk="0" hangingPunct="0">
              <a:defRPr sz="300">
                <a:solidFill>
                  <a:schemeClr val="tx1"/>
                </a:solidFill>
                <a:latin typeface="Arial" charset="0"/>
                <a:ea typeface="ＭＳ Ｐゴシック" charset="-128"/>
              </a:defRPr>
            </a:lvl3pPr>
            <a:lvl4pPr marL="1600200" indent="-228600" eaLnBrk="0" hangingPunct="0">
              <a:defRPr sz="300">
                <a:solidFill>
                  <a:schemeClr val="tx1"/>
                </a:solidFill>
                <a:latin typeface="Arial" charset="0"/>
                <a:ea typeface="ＭＳ Ｐゴシック" charset="-128"/>
              </a:defRPr>
            </a:lvl4pPr>
            <a:lvl5pPr marL="2057400" indent="-228600" eaLnBrk="0" hangingPunct="0">
              <a:defRPr sz="3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3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3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3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300">
                <a:solidFill>
                  <a:schemeClr val="tx1"/>
                </a:solidFill>
                <a:latin typeface="Arial" charset="0"/>
                <a:ea typeface="ＭＳ Ｐゴシック" charset="-128"/>
              </a:defRPr>
            </a:lvl9pPr>
          </a:lstStyle>
          <a:p>
            <a:pPr algn="ctr"/>
            <a:r>
              <a:rPr lang="en-US" altLang="en-US" sz="1800" i="1" dirty="0">
                <a:latin typeface="Calibri" charset="0"/>
                <a:sym typeface="Times" charset="0"/>
              </a:rPr>
              <a:t>In vitro</a:t>
            </a:r>
            <a:r>
              <a:rPr lang="en-US" altLang="en-US" sz="1800" dirty="0">
                <a:latin typeface="Calibri" charset="0"/>
                <a:sym typeface="Times" charset="0"/>
              </a:rPr>
              <a:t> stimulation</a:t>
            </a:r>
          </a:p>
          <a:p>
            <a:pPr algn="ctr"/>
            <a:r>
              <a:rPr lang="en-US" altLang="en-US" sz="1800" dirty="0">
                <a:latin typeface="Calibri" charset="0"/>
                <a:sym typeface="Times" charset="0"/>
              </a:rPr>
              <a:t>(10 and 30 minutes)</a:t>
            </a:r>
          </a:p>
        </p:txBody>
      </p:sp>
      <p:sp>
        <p:nvSpPr>
          <p:cNvPr id="64522" name="Rectangle 57"/>
          <p:cNvSpPr>
            <a:spLocks noChangeArrowheads="1"/>
          </p:cNvSpPr>
          <p:nvPr/>
        </p:nvSpPr>
        <p:spPr bwMode="auto">
          <a:xfrm>
            <a:off x="8067280" y="2221077"/>
            <a:ext cx="2257798"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spAutoFit/>
          </a:bodyPr>
          <a:lstStyle/>
          <a:p>
            <a:pPr algn="ctr" eaLnBrk="0" hangingPunct="0">
              <a:defRPr/>
            </a:pPr>
            <a:r>
              <a:rPr lang="en-US" dirty="0">
                <a:latin typeface="Calibri"/>
                <a:ea typeface="ＭＳ Ｐゴシック" charset="0"/>
                <a:cs typeface="Calibri"/>
              </a:rPr>
              <a:t>•Surface staining for </a:t>
            </a:r>
          </a:p>
          <a:p>
            <a:pPr algn="ctr" eaLnBrk="0" hangingPunct="0">
              <a:defRPr/>
            </a:pPr>
            <a:r>
              <a:rPr lang="en-US" dirty="0">
                <a:latin typeface="Calibri"/>
                <a:ea typeface="ＭＳ Ｐゴシック" charset="0"/>
                <a:cs typeface="Calibri"/>
              </a:rPr>
              <a:t>basophil gating and</a:t>
            </a:r>
          </a:p>
          <a:p>
            <a:pPr algn="ctr" eaLnBrk="0" hangingPunct="0">
              <a:defRPr/>
            </a:pPr>
            <a:r>
              <a:rPr lang="en-US" dirty="0">
                <a:latin typeface="Calibri"/>
                <a:ea typeface="ＭＳ Ｐゴシック" charset="0"/>
                <a:cs typeface="Calibri"/>
              </a:rPr>
              <a:t>CD203c quantification</a:t>
            </a:r>
          </a:p>
        </p:txBody>
      </p:sp>
      <p:sp>
        <p:nvSpPr>
          <p:cNvPr id="49163" name="Line 58"/>
          <p:cNvSpPr>
            <a:spLocks noChangeShapeType="1"/>
          </p:cNvSpPr>
          <p:nvPr/>
        </p:nvSpPr>
        <p:spPr bwMode="auto">
          <a:xfrm flipV="1">
            <a:off x="3657600" y="2286000"/>
            <a:ext cx="1524000" cy="10223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9164" name="Line 59"/>
          <p:cNvSpPr>
            <a:spLocks noChangeShapeType="1"/>
          </p:cNvSpPr>
          <p:nvPr/>
        </p:nvSpPr>
        <p:spPr bwMode="auto">
          <a:xfrm>
            <a:off x="3657600" y="3308350"/>
            <a:ext cx="1295400" cy="12636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9165" name="Line 60"/>
          <p:cNvSpPr>
            <a:spLocks noChangeShapeType="1"/>
          </p:cNvSpPr>
          <p:nvPr/>
        </p:nvSpPr>
        <p:spPr bwMode="auto">
          <a:xfrm flipV="1">
            <a:off x="7185026" y="4135438"/>
            <a:ext cx="982663" cy="36671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Lst>
        </p:spPr>
        <p:txBody>
          <a:bodyPr wrap="none" anchor="ctr"/>
          <a:lstStyle/>
          <a:p>
            <a:endParaRPr lang="en-US"/>
          </a:p>
        </p:txBody>
      </p:sp>
      <p:sp>
        <p:nvSpPr>
          <p:cNvPr id="64526" name="Line 61"/>
          <p:cNvSpPr>
            <a:spLocks noChangeShapeType="1"/>
          </p:cNvSpPr>
          <p:nvPr/>
        </p:nvSpPr>
        <p:spPr bwMode="auto">
          <a:xfrm>
            <a:off x="6634164" y="2187681"/>
            <a:ext cx="1373981" cy="327083"/>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a:defRPr/>
            </a:pPr>
            <a:endParaRPr lang="en-US">
              <a:solidFill>
                <a:schemeClr val="bg1">
                  <a:lumMod val="75000"/>
                </a:schemeClr>
              </a:solidFill>
              <a:latin typeface="Calibri"/>
              <a:ea typeface="ＭＳ Ｐゴシック" charset="0"/>
              <a:cs typeface="Calibri"/>
            </a:endParaRPr>
          </a:p>
        </p:txBody>
      </p:sp>
      <p:sp>
        <p:nvSpPr>
          <p:cNvPr id="64527" name="Line 60"/>
          <p:cNvSpPr>
            <a:spLocks noChangeShapeType="1"/>
          </p:cNvSpPr>
          <p:nvPr/>
        </p:nvSpPr>
        <p:spPr bwMode="auto">
          <a:xfrm flipV="1">
            <a:off x="6705600" y="1236240"/>
            <a:ext cx="1462088" cy="560811"/>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a:defRPr/>
            </a:pPr>
            <a:endParaRPr lang="en-US">
              <a:solidFill>
                <a:schemeClr val="bg1">
                  <a:lumMod val="75000"/>
                </a:schemeClr>
              </a:solidFill>
              <a:latin typeface="Calibri"/>
              <a:ea typeface="ＭＳ Ｐゴシック" charset="0"/>
              <a:cs typeface="Calibri"/>
            </a:endParaRPr>
          </a:p>
        </p:txBody>
      </p:sp>
      <p:sp>
        <p:nvSpPr>
          <p:cNvPr id="49168" name="Line 61"/>
          <p:cNvSpPr>
            <a:spLocks noChangeShapeType="1"/>
          </p:cNvSpPr>
          <p:nvPr/>
        </p:nvSpPr>
        <p:spPr bwMode="auto">
          <a:xfrm>
            <a:off x="7210425" y="4849813"/>
            <a:ext cx="1066800" cy="4953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Lst>
        </p:spPr>
        <p:txBody>
          <a:bodyPr wrap="none" anchor="ctr"/>
          <a:lstStyle/>
          <a:p>
            <a:endParaRPr lang="en-US"/>
          </a:p>
        </p:txBody>
      </p:sp>
      <p:sp>
        <p:nvSpPr>
          <p:cNvPr id="64529" name="Rectangle 64"/>
          <p:cNvSpPr>
            <a:spLocks noChangeArrowheads="1"/>
          </p:cNvSpPr>
          <p:nvPr/>
        </p:nvSpPr>
        <p:spPr bwMode="auto">
          <a:xfrm>
            <a:off x="8315423" y="786607"/>
            <a:ext cx="1455207"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spAutoFit/>
          </a:bodyPr>
          <a:lstStyle/>
          <a:p>
            <a:pPr algn="ctr" eaLnBrk="0" hangingPunct="0">
              <a:defRPr/>
            </a:pPr>
            <a:r>
              <a:rPr lang="en-US" sz="2000" dirty="0">
                <a:latin typeface="Calibri"/>
                <a:ea typeface="ＭＳ Ｐゴシック" charset="0"/>
                <a:cs typeface="Calibri"/>
              </a:rPr>
              <a:t>•</a:t>
            </a:r>
            <a:r>
              <a:rPr lang="en-US" dirty="0">
                <a:latin typeface="Calibri"/>
                <a:ea typeface="ＭＳ Ｐゴシック" charset="0"/>
                <a:cs typeface="Calibri"/>
              </a:rPr>
              <a:t>TARC/CCL17</a:t>
            </a:r>
          </a:p>
        </p:txBody>
      </p:sp>
      <p:sp>
        <p:nvSpPr>
          <p:cNvPr id="49170" name="Rectangle 64"/>
          <p:cNvSpPr>
            <a:spLocks noChangeArrowheads="1"/>
          </p:cNvSpPr>
          <p:nvPr/>
        </p:nvSpPr>
        <p:spPr bwMode="auto">
          <a:xfrm rot="-1137416">
            <a:off x="6721475" y="1277938"/>
            <a:ext cx="927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00">
                <a:solidFill>
                  <a:schemeClr val="tx1"/>
                </a:solidFill>
                <a:latin typeface="Arial" charset="0"/>
                <a:ea typeface="ＭＳ Ｐゴシック" charset="-128"/>
              </a:defRPr>
            </a:lvl1pPr>
            <a:lvl2pPr marL="742950" indent="-285750" eaLnBrk="0" hangingPunct="0">
              <a:defRPr sz="300">
                <a:solidFill>
                  <a:schemeClr val="tx1"/>
                </a:solidFill>
                <a:latin typeface="Arial" charset="0"/>
                <a:ea typeface="ＭＳ Ｐゴシック" charset="-128"/>
              </a:defRPr>
            </a:lvl2pPr>
            <a:lvl3pPr marL="1143000" indent="-228600" eaLnBrk="0" hangingPunct="0">
              <a:defRPr sz="300">
                <a:solidFill>
                  <a:schemeClr val="tx1"/>
                </a:solidFill>
                <a:latin typeface="Arial" charset="0"/>
                <a:ea typeface="ＭＳ Ｐゴシック" charset="-128"/>
              </a:defRPr>
            </a:lvl3pPr>
            <a:lvl4pPr marL="1600200" indent="-228600" eaLnBrk="0" hangingPunct="0">
              <a:defRPr sz="300">
                <a:solidFill>
                  <a:schemeClr val="tx1"/>
                </a:solidFill>
                <a:latin typeface="Arial" charset="0"/>
                <a:ea typeface="ＭＳ Ｐゴシック" charset="-128"/>
              </a:defRPr>
            </a:lvl4pPr>
            <a:lvl5pPr marL="2057400" indent="-228600" eaLnBrk="0" hangingPunct="0">
              <a:defRPr sz="3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3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3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3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300">
                <a:solidFill>
                  <a:schemeClr val="tx1"/>
                </a:solidFill>
                <a:latin typeface="Arial" charset="0"/>
                <a:ea typeface="ＭＳ Ｐゴシック" charset="-128"/>
              </a:defRPr>
            </a:lvl9pPr>
          </a:lstStyle>
          <a:p>
            <a:pPr algn="ctr"/>
            <a:r>
              <a:rPr lang="en-US" altLang="en-US" sz="2000" dirty="0">
                <a:latin typeface="Calibri" charset="0"/>
              </a:rPr>
              <a:t>Plasma</a:t>
            </a:r>
          </a:p>
        </p:txBody>
      </p:sp>
      <p:sp>
        <p:nvSpPr>
          <p:cNvPr id="49171" name="Rectangle 64"/>
          <p:cNvSpPr>
            <a:spLocks noChangeArrowheads="1"/>
          </p:cNvSpPr>
          <p:nvPr/>
        </p:nvSpPr>
        <p:spPr bwMode="auto">
          <a:xfrm rot="1390281">
            <a:off x="7277100" y="5018089"/>
            <a:ext cx="6286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00">
                <a:solidFill>
                  <a:schemeClr val="tx1"/>
                </a:solidFill>
                <a:latin typeface="Arial" charset="0"/>
                <a:ea typeface="ＭＳ Ｐゴシック" charset="-128"/>
              </a:defRPr>
            </a:lvl1pPr>
            <a:lvl2pPr marL="742950" indent="-285750" eaLnBrk="0" hangingPunct="0">
              <a:defRPr sz="300">
                <a:solidFill>
                  <a:schemeClr val="tx1"/>
                </a:solidFill>
                <a:latin typeface="Arial" charset="0"/>
                <a:ea typeface="ＭＳ Ｐゴシック" charset="-128"/>
              </a:defRPr>
            </a:lvl2pPr>
            <a:lvl3pPr marL="1143000" indent="-228600" eaLnBrk="0" hangingPunct="0">
              <a:defRPr sz="300">
                <a:solidFill>
                  <a:schemeClr val="tx1"/>
                </a:solidFill>
                <a:latin typeface="Arial" charset="0"/>
                <a:ea typeface="ＭＳ Ｐゴシック" charset="-128"/>
              </a:defRPr>
            </a:lvl3pPr>
            <a:lvl4pPr marL="1600200" indent="-228600" eaLnBrk="0" hangingPunct="0">
              <a:defRPr sz="300">
                <a:solidFill>
                  <a:schemeClr val="tx1"/>
                </a:solidFill>
                <a:latin typeface="Arial" charset="0"/>
                <a:ea typeface="ＭＳ Ｐゴシック" charset="-128"/>
              </a:defRPr>
            </a:lvl4pPr>
            <a:lvl5pPr marL="2057400" indent="-228600" eaLnBrk="0" hangingPunct="0">
              <a:defRPr sz="3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3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3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3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300">
                <a:solidFill>
                  <a:schemeClr val="tx1"/>
                </a:solidFill>
                <a:latin typeface="Arial" charset="0"/>
                <a:ea typeface="ＭＳ Ｐゴシック" charset="-128"/>
              </a:defRPr>
            </a:lvl9pPr>
          </a:lstStyle>
          <a:p>
            <a:pPr algn="ctr"/>
            <a:r>
              <a:rPr lang="en-US" altLang="en-US" sz="1800" dirty="0">
                <a:solidFill>
                  <a:srgbClr val="000000"/>
                </a:solidFill>
                <a:latin typeface="Calibri" charset="0"/>
              </a:rPr>
              <a:t>Cells</a:t>
            </a:r>
          </a:p>
        </p:txBody>
      </p:sp>
      <p:sp>
        <p:nvSpPr>
          <p:cNvPr id="49172" name="Rectangle 64"/>
          <p:cNvSpPr>
            <a:spLocks noChangeArrowheads="1"/>
          </p:cNvSpPr>
          <p:nvPr/>
        </p:nvSpPr>
        <p:spPr bwMode="auto">
          <a:xfrm rot="-1226237">
            <a:off x="6991351" y="4037014"/>
            <a:ext cx="13763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00">
                <a:solidFill>
                  <a:schemeClr val="tx1"/>
                </a:solidFill>
                <a:latin typeface="Arial" charset="0"/>
                <a:ea typeface="ＭＳ Ｐゴシック" charset="-128"/>
              </a:defRPr>
            </a:lvl1pPr>
            <a:lvl2pPr marL="742950" indent="-285750" eaLnBrk="0" hangingPunct="0">
              <a:defRPr sz="300">
                <a:solidFill>
                  <a:schemeClr val="tx1"/>
                </a:solidFill>
                <a:latin typeface="Arial" charset="0"/>
                <a:ea typeface="ＭＳ Ｐゴシック" charset="-128"/>
              </a:defRPr>
            </a:lvl2pPr>
            <a:lvl3pPr marL="1143000" indent="-228600" eaLnBrk="0" hangingPunct="0">
              <a:defRPr sz="300">
                <a:solidFill>
                  <a:schemeClr val="tx1"/>
                </a:solidFill>
                <a:latin typeface="Arial" charset="0"/>
                <a:ea typeface="ＭＳ Ｐゴシック" charset="-128"/>
              </a:defRPr>
            </a:lvl3pPr>
            <a:lvl4pPr marL="1600200" indent="-228600" eaLnBrk="0" hangingPunct="0">
              <a:defRPr sz="300">
                <a:solidFill>
                  <a:schemeClr val="tx1"/>
                </a:solidFill>
                <a:latin typeface="Arial" charset="0"/>
                <a:ea typeface="ＭＳ Ｐゴシック" charset="-128"/>
              </a:defRPr>
            </a:lvl4pPr>
            <a:lvl5pPr marL="2057400" indent="-228600" eaLnBrk="0" hangingPunct="0">
              <a:defRPr sz="3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3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3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3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300">
                <a:solidFill>
                  <a:schemeClr val="tx1"/>
                </a:solidFill>
                <a:latin typeface="Arial" charset="0"/>
                <a:ea typeface="ＭＳ Ｐゴシック" charset="-128"/>
              </a:defRPr>
            </a:lvl9pPr>
          </a:lstStyle>
          <a:p>
            <a:pPr algn="ctr"/>
            <a:r>
              <a:rPr lang="en-US" altLang="en-US" sz="1800" dirty="0">
                <a:latin typeface="Calibri" charset="0"/>
              </a:rPr>
              <a:t>Supernatant</a:t>
            </a:r>
          </a:p>
        </p:txBody>
      </p:sp>
      <p:sp>
        <p:nvSpPr>
          <p:cNvPr id="64533" name="Rectangle 64"/>
          <p:cNvSpPr>
            <a:spLocks noChangeArrowheads="1"/>
          </p:cNvSpPr>
          <p:nvPr/>
        </p:nvSpPr>
        <p:spPr bwMode="auto">
          <a:xfrm rot="906296">
            <a:off x="6875463" y="2270125"/>
            <a:ext cx="6667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spAutoFit/>
          </a:bodyPr>
          <a:lstStyle/>
          <a:p>
            <a:pPr algn="ctr" eaLnBrk="0" hangingPunct="0">
              <a:defRPr/>
            </a:pPr>
            <a:r>
              <a:rPr lang="en-US" sz="2000" dirty="0">
                <a:latin typeface="Calibri"/>
                <a:ea typeface="ＭＳ Ｐゴシック" charset="0"/>
                <a:cs typeface="Calibri"/>
              </a:rPr>
              <a:t>Cells</a:t>
            </a:r>
          </a:p>
        </p:txBody>
      </p:sp>
      <p:sp>
        <p:nvSpPr>
          <p:cNvPr id="49174" name="Rectangle 57"/>
          <p:cNvSpPr>
            <a:spLocks noChangeArrowheads="1"/>
          </p:cNvSpPr>
          <p:nvPr/>
        </p:nvSpPr>
        <p:spPr bwMode="auto">
          <a:xfrm>
            <a:off x="7820298" y="5040228"/>
            <a:ext cx="284770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00">
                <a:solidFill>
                  <a:schemeClr val="tx1"/>
                </a:solidFill>
                <a:latin typeface="Arial" charset="0"/>
                <a:ea typeface="ＭＳ Ｐゴシック" charset="-128"/>
              </a:defRPr>
            </a:lvl1pPr>
            <a:lvl2pPr marL="742950" indent="-285750" eaLnBrk="0" hangingPunct="0">
              <a:defRPr sz="300">
                <a:solidFill>
                  <a:schemeClr val="tx1"/>
                </a:solidFill>
                <a:latin typeface="Arial" charset="0"/>
                <a:ea typeface="ＭＳ Ｐゴシック" charset="-128"/>
              </a:defRPr>
            </a:lvl2pPr>
            <a:lvl3pPr marL="1143000" indent="-228600" eaLnBrk="0" hangingPunct="0">
              <a:defRPr sz="300">
                <a:solidFill>
                  <a:schemeClr val="tx1"/>
                </a:solidFill>
                <a:latin typeface="Arial" charset="0"/>
                <a:ea typeface="ＭＳ Ｐゴシック" charset="-128"/>
              </a:defRPr>
            </a:lvl3pPr>
            <a:lvl4pPr marL="1600200" indent="-228600" eaLnBrk="0" hangingPunct="0">
              <a:defRPr sz="300">
                <a:solidFill>
                  <a:schemeClr val="tx1"/>
                </a:solidFill>
                <a:latin typeface="Arial" charset="0"/>
                <a:ea typeface="ＭＳ Ｐゴシック" charset="-128"/>
              </a:defRPr>
            </a:lvl4pPr>
            <a:lvl5pPr marL="2057400" indent="-228600" eaLnBrk="0" hangingPunct="0">
              <a:defRPr sz="3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3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3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3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300">
                <a:solidFill>
                  <a:schemeClr val="tx1"/>
                </a:solidFill>
                <a:latin typeface="Arial" charset="0"/>
                <a:ea typeface="ＭＳ Ｐゴシック" charset="-128"/>
              </a:defRPr>
            </a:lvl9pPr>
          </a:lstStyle>
          <a:p>
            <a:pPr algn="ctr"/>
            <a:r>
              <a:rPr lang="en-US" altLang="en-US" sz="1800" dirty="0">
                <a:latin typeface="Calibri" charset="0"/>
              </a:rPr>
              <a:t>Surface staining for </a:t>
            </a:r>
          </a:p>
          <a:p>
            <a:pPr algn="ctr"/>
            <a:r>
              <a:rPr lang="en-US" altLang="en-US" sz="1800" dirty="0">
                <a:latin typeface="Calibri" charset="0"/>
              </a:rPr>
              <a:t>basophil gating and</a:t>
            </a:r>
          </a:p>
          <a:p>
            <a:pPr algn="ctr"/>
            <a:r>
              <a:rPr lang="en-US" altLang="en-US" sz="1800" dirty="0">
                <a:latin typeface="Calibri" charset="0"/>
              </a:rPr>
              <a:t>CD203c/CD63 quantification</a:t>
            </a:r>
          </a:p>
        </p:txBody>
      </p:sp>
      <p:sp>
        <p:nvSpPr>
          <p:cNvPr id="49175" name="Rectangle 64"/>
          <p:cNvSpPr>
            <a:spLocks noChangeArrowheads="1"/>
          </p:cNvSpPr>
          <p:nvPr/>
        </p:nvSpPr>
        <p:spPr bwMode="auto">
          <a:xfrm>
            <a:off x="8697686" y="3900488"/>
            <a:ext cx="12891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300">
                <a:solidFill>
                  <a:schemeClr val="tx1"/>
                </a:solidFill>
                <a:latin typeface="Arial" charset="0"/>
                <a:ea typeface="ＭＳ Ｐゴシック" charset="-128"/>
              </a:defRPr>
            </a:lvl1pPr>
            <a:lvl2pPr marL="742950" indent="-285750" eaLnBrk="0" hangingPunct="0">
              <a:defRPr sz="300">
                <a:solidFill>
                  <a:schemeClr val="tx1"/>
                </a:solidFill>
                <a:latin typeface="Arial" charset="0"/>
                <a:ea typeface="ＭＳ Ｐゴシック" charset="-128"/>
              </a:defRPr>
            </a:lvl2pPr>
            <a:lvl3pPr marL="1143000" indent="-228600" eaLnBrk="0" hangingPunct="0">
              <a:defRPr sz="300">
                <a:solidFill>
                  <a:schemeClr val="tx1"/>
                </a:solidFill>
                <a:latin typeface="Arial" charset="0"/>
                <a:ea typeface="ＭＳ Ｐゴシック" charset="-128"/>
              </a:defRPr>
            </a:lvl3pPr>
            <a:lvl4pPr marL="1600200" indent="-228600" eaLnBrk="0" hangingPunct="0">
              <a:defRPr sz="300">
                <a:solidFill>
                  <a:schemeClr val="tx1"/>
                </a:solidFill>
                <a:latin typeface="Arial" charset="0"/>
                <a:ea typeface="ＭＳ Ｐゴシック" charset="-128"/>
              </a:defRPr>
            </a:lvl4pPr>
            <a:lvl5pPr marL="2057400" indent="-228600" eaLnBrk="0" hangingPunct="0">
              <a:defRPr sz="3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3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3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3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300">
                <a:solidFill>
                  <a:schemeClr val="tx1"/>
                </a:solidFill>
                <a:latin typeface="Arial" charset="0"/>
                <a:ea typeface="ＭＳ Ｐゴシック" charset="-128"/>
              </a:defRPr>
            </a:lvl9pPr>
          </a:lstStyle>
          <a:p>
            <a:pPr algn="ctr"/>
            <a:r>
              <a:rPr lang="en-US" altLang="en-US" sz="1800" dirty="0">
                <a:latin typeface="Calibri" charset="0"/>
              </a:rPr>
              <a:t>•Histamine</a:t>
            </a:r>
          </a:p>
        </p:txBody>
      </p:sp>
      <p:sp>
        <p:nvSpPr>
          <p:cNvPr id="64536" name="Text Box 48"/>
          <p:cNvSpPr txBox="1">
            <a:spLocks noChangeArrowheads="1"/>
          </p:cNvSpPr>
          <p:nvPr/>
        </p:nvSpPr>
        <p:spPr bwMode="auto">
          <a:xfrm>
            <a:off x="8520699" y="1077119"/>
            <a:ext cx="830676"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rgbClr val="000000"/>
                </a:solidFill>
                <a:latin typeface="Times" charset="0"/>
                <a:ea typeface="ヒラギノ明朝 ProN W3" charset="0"/>
                <a:cs typeface="ヒラギノ明朝 ProN W3" charset="0"/>
                <a:sym typeface="Times" charset="0"/>
              </a:defRPr>
            </a:lvl1pPr>
            <a:lvl2pPr marL="742950" indent="-285750" eaLnBrk="0" hangingPunct="0">
              <a:defRPr sz="2400">
                <a:solidFill>
                  <a:srgbClr val="000000"/>
                </a:solidFill>
                <a:latin typeface="Times" charset="0"/>
                <a:ea typeface="ヒラギノ明朝 ProN W3" charset="0"/>
                <a:cs typeface="ヒラギノ明朝 ProN W3" charset="0"/>
                <a:sym typeface="Times" charset="0"/>
              </a:defRPr>
            </a:lvl2pPr>
            <a:lvl3pPr marL="1143000" indent="-228600" eaLnBrk="0" hangingPunct="0">
              <a:defRPr sz="2400">
                <a:solidFill>
                  <a:srgbClr val="000000"/>
                </a:solidFill>
                <a:latin typeface="Times" charset="0"/>
                <a:ea typeface="ヒラギノ明朝 ProN W3" charset="0"/>
                <a:cs typeface="ヒラギノ明朝 ProN W3" charset="0"/>
                <a:sym typeface="Times" charset="0"/>
              </a:defRPr>
            </a:lvl3pPr>
            <a:lvl4pPr marL="1600200" indent="-228600" eaLnBrk="0" hangingPunct="0">
              <a:defRPr sz="2400">
                <a:solidFill>
                  <a:srgbClr val="000000"/>
                </a:solidFill>
                <a:latin typeface="Times" charset="0"/>
                <a:ea typeface="ヒラギノ明朝 ProN W3" charset="0"/>
                <a:cs typeface="ヒラギノ明朝 ProN W3" charset="0"/>
                <a:sym typeface="Times" charset="0"/>
              </a:defRPr>
            </a:lvl4pPr>
            <a:lvl5pPr marL="2057400" indent="-228600" eaLnBrk="0" hangingPunct="0">
              <a:defRPr sz="2400">
                <a:solidFill>
                  <a:srgbClr val="000000"/>
                </a:solidFill>
                <a:latin typeface="Times" charset="0"/>
                <a:ea typeface="ヒラギノ明朝 ProN W3" charset="0"/>
                <a:cs typeface="ヒラギノ明朝 ProN W3" charset="0"/>
                <a:sym typeface="Times" charset="0"/>
              </a:defRPr>
            </a:lvl5pPr>
            <a:lvl6pPr marL="2514600" indent="-228600" eaLnBrk="0" fontAlgn="base" hangingPunct="0">
              <a:spcBef>
                <a:spcPct val="0"/>
              </a:spcBef>
              <a:spcAft>
                <a:spcPct val="0"/>
              </a:spcAft>
              <a:defRPr sz="2400">
                <a:solidFill>
                  <a:srgbClr val="000000"/>
                </a:solidFill>
                <a:latin typeface="Times" charset="0"/>
                <a:ea typeface="ヒラギノ明朝 ProN W3" charset="0"/>
                <a:cs typeface="ヒラギノ明朝 ProN W3" charset="0"/>
                <a:sym typeface="Times" charset="0"/>
              </a:defRPr>
            </a:lvl6pPr>
            <a:lvl7pPr marL="2971800" indent="-228600" eaLnBrk="0" fontAlgn="base" hangingPunct="0">
              <a:spcBef>
                <a:spcPct val="0"/>
              </a:spcBef>
              <a:spcAft>
                <a:spcPct val="0"/>
              </a:spcAft>
              <a:defRPr sz="2400">
                <a:solidFill>
                  <a:srgbClr val="000000"/>
                </a:solidFill>
                <a:latin typeface="Times" charset="0"/>
                <a:ea typeface="ヒラギノ明朝 ProN W3" charset="0"/>
                <a:cs typeface="ヒラギノ明朝 ProN W3" charset="0"/>
                <a:sym typeface="Times" charset="0"/>
              </a:defRPr>
            </a:lvl7pPr>
            <a:lvl8pPr marL="3429000" indent="-228600" eaLnBrk="0" fontAlgn="base" hangingPunct="0">
              <a:spcBef>
                <a:spcPct val="0"/>
              </a:spcBef>
              <a:spcAft>
                <a:spcPct val="0"/>
              </a:spcAft>
              <a:defRPr sz="2400">
                <a:solidFill>
                  <a:srgbClr val="000000"/>
                </a:solidFill>
                <a:latin typeface="Times" charset="0"/>
                <a:ea typeface="ヒラギノ明朝 ProN W3" charset="0"/>
                <a:cs typeface="ヒラギノ明朝 ProN W3" charset="0"/>
                <a:sym typeface="Times" charset="0"/>
              </a:defRPr>
            </a:lvl8pPr>
            <a:lvl9pPr marL="3886200" indent="-228600" eaLnBrk="0" fontAlgn="base" hangingPunct="0">
              <a:spcBef>
                <a:spcPct val="0"/>
              </a:spcBef>
              <a:spcAft>
                <a:spcPct val="0"/>
              </a:spcAft>
              <a:defRPr sz="2400">
                <a:solidFill>
                  <a:srgbClr val="000000"/>
                </a:solidFill>
                <a:latin typeface="Times" charset="0"/>
                <a:ea typeface="ヒラギノ明朝 ProN W3" charset="0"/>
                <a:cs typeface="ヒラギノ明朝 ProN W3" charset="0"/>
                <a:sym typeface="Times" charset="0"/>
              </a:defRPr>
            </a:lvl9pPr>
          </a:lstStyle>
          <a:p>
            <a:pPr algn="ctr">
              <a:defRPr/>
            </a:pPr>
            <a:r>
              <a:rPr lang="en-US" sz="1800" dirty="0">
                <a:solidFill>
                  <a:schemeClr val="tx1"/>
                </a:solidFill>
                <a:latin typeface="Calibri"/>
                <a:ea typeface="ＭＳ Ｐゴシック" charset="0"/>
                <a:cs typeface="Calibri"/>
              </a:rPr>
              <a:t>(ELISA)</a:t>
            </a:r>
          </a:p>
        </p:txBody>
      </p:sp>
      <p:sp>
        <p:nvSpPr>
          <p:cNvPr id="49177" name="Text Box 48"/>
          <p:cNvSpPr txBox="1">
            <a:spLocks noChangeArrowheads="1"/>
          </p:cNvSpPr>
          <p:nvPr/>
        </p:nvSpPr>
        <p:spPr bwMode="auto">
          <a:xfrm>
            <a:off x="8483601" y="4191001"/>
            <a:ext cx="1679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00">
                <a:solidFill>
                  <a:schemeClr val="tx1"/>
                </a:solidFill>
                <a:latin typeface="Arial" charset="0"/>
                <a:ea typeface="ＭＳ Ｐゴシック" charset="-128"/>
              </a:defRPr>
            </a:lvl1pPr>
            <a:lvl2pPr marL="742950" indent="-285750" eaLnBrk="0" hangingPunct="0">
              <a:defRPr sz="300">
                <a:solidFill>
                  <a:schemeClr val="tx1"/>
                </a:solidFill>
                <a:latin typeface="Arial" charset="0"/>
                <a:ea typeface="ＭＳ Ｐゴシック" charset="-128"/>
              </a:defRPr>
            </a:lvl2pPr>
            <a:lvl3pPr marL="1143000" indent="-228600" eaLnBrk="0" hangingPunct="0">
              <a:defRPr sz="300">
                <a:solidFill>
                  <a:schemeClr val="tx1"/>
                </a:solidFill>
                <a:latin typeface="Arial" charset="0"/>
                <a:ea typeface="ＭＳ Ｐゴシック" charset="-128"/>
              </a:defRPr>
            </a:lvl3pPr>
            <a:lvl4pPr marL="1600200" indent="-228600" eaLnBrk="0" hangingPunct="0">
              <a:defRPr sz="300">
                <a:solidFill>
                  <a:schemeClr val="tx1"/>
                </a:solidFill>
                <a:latin typeface="Arial" charset="0"/>
                <a:ea typeface="ＭＳ Ｐゴシック" charset="-128"/>
              </a:defRPr>
            </a:lvl4pPr>
            <a:lvl5pPr marL="2057400" indent="-228600" eaLnBrk="0" hangingPunct="0">
              <a:defRPr sz="3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3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3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3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300">
                <a:solidFill>
                  <a:schemeClr val="tx1"/>
                </a:solidFill>
                <a:latin typeface="Arial" charset="0"/>
                <a:ea typeface="ＭＳ Ｐゴシック" charset="-128"/>
              </a:defRPr>
            </a:lvl9pPr>
          </a:lstStyle>
          <a:p>
            <a:pPr algn="ctr"/>
            <a:r>
              <a:rPr lang="en-US" altLang="en-US" sz="1400" b="1" dirty="0">
                <a:latin typeface="Calibri" charset="0"/>
                <a:sym typeface="Times" charset="0"/>
              </a:rPr>
              <a:t>(Mass </a:t>
            </a:r>
            <a:r>
              <a:rPr lang="en-US" altLang="en-US" sz="1400" b="1" dirty="0" err="1">
                <a:latin typeface="Calibri" charset="0"/>
                <a:sym typeface="Times" charset="0"/>
              </a:rPr>
              <a:t>Spectometry</a:t>
            </a:r>
            <a:r>
              <a:rPr lang="en-US" altLang="en-US" sz="1400" b="1" dirty="0">
                <a:latin typeface="Calibri" charset="0"/>
                <a:sym typeface="Times" charset="0"/>
              </a:rPr>
              <a:t>)</a:t>
            </a:r>
          </a:p>
        </p:txBody>
      </p:sp>
      <p:sp>
        <p:nvSpPr>
          <p:cNvPr id="49178" name="Text Box 48"/>
          <p:cNvSpPr txBox="1">
            <a:spLocks noChangeArrowheads="1"/>
          </p:cNvSpPr>
          <p:nvPr/>
        </p:nvSpPr>
        <p:spPr bwMode="auto">
          <a:xfrm>
            <a:off x="8934556" y="5867400"/>
            <a:ext cx="7792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00">
                <a:solidFill>
                  <a:schemeClr val="tx1"/>
                </a:solidFill>
                <a:latin typeface="Arial" charset="0"/>
                <a:ea typeface="ＭＳ Ｐゴシック" charset="-128"/>
              </a:defRPr>
            </a:lvl1pPr>
            <a:lvl2pPr marL="742950" indent="-285750" eaLnBrk="0" hangingPunct="0">
              <a:defRPr sz="300">
                <a:solidFill>
                  <a:schemeClr val="tx1"/>
                </a:solidFill>
                <a:latin typeface="Arial" charset="0"/>
                <a:ea typeface="ＭＳ Ｐゴシック" charset="-128"/>
              </a:defRPr>
            </a:lvl2pPr>
            <a:lvl3pPr marL="1143000" indent="-228600" eaLnBrk="0" hangingPunct="0">
              <a:defRPr sz="300">
                <a:solidFill>
                  <a:schemeClr val="tx1"/>
                </a:solidFill>
                <a:latin typeface="Arial" charset="0"/>
                <a:ea typeface="ＭＳ Ｐゴシック" charset="-128"/>
              </a:defRPr>
            </a:lvl3pPr>
            <a:lvl4pPr marL="1600200" indent="-228600" eaLnBrk="0" hangingPunct="0">
              <a:defRPr sz="300">
                <a:solidFill>
                  <a:schemeClr val="tx1"/>
                </a:solidFill>
                <a:latin typeface="Arial" charset="0"/>
                <a:ea typeface="ＭＳ Ｐゴシック" charset="-128"/>
              </a:defRPr>
            </a:lvl4pPr>
            <a:lvl5pPr marL="2057400" indent="-228600" eaLnBrk="0" hangingPunct="0">
              <a:defRPr sz="3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3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3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3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300">
                <a:solidFill>
                  <a:schemeClr val="tx1"/>
                </a:solidFill>
                <a:latin typeface="Arial" charset="0"/>
                <a:ea typeface="ＭＳ Ｐゴシック" charset="-128"/>
              </a:defRPr>
            </a:lvl9pPr>
          </a:lstStyle>
          <a:p>
            <a:pPr algn="ctr">
              <a:defRPr/>
            </a:pPr>
            <a:r>
              <a:rPr lang="en-US" sz="1800" dirty="0">
                <a:latin typeface="Calibri"/>
                <a:ea typeface="ＭＳ Ｐゴシック" charset="0"/>
                <a:cs typeface="Calibri"/>
              </a:rPr>
              <a:t>(FACS)</a:t>
            </a:r>
          </a:p>
        </p:txBody>
      </p:sp>
      <p:sp>
        <p:nvSpPr>
          <p:cNvPr id="64539" name="Text Box 48"/>
          <p:cNvSpPr txBox="1">
            <a:spLocks noChangeArrowheads="1"/>
          </p:cNvSpPr>
          <p:nvPr/>
        </p:nvSpPr>
        <p:spPr bwMode="auto">
          <a:xfrm>
            <a:off x="8784536" y="3098800"/>
            <a:ext cx="779252"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rgbClr val="000000"/>
                </a:solidFill>
                <a:latin typeface="Times" charset="0"/>
                <a:ea typeface="ヒラギノ明朝 ProN W3" charset="0"/>
                <a:cs typeface="ヒラギノ明朝 ProN W3" charset="0"/>
                <a:sym typeface="Times" charset="0"/>
              </a:defRPr>
            </a:lvl1pPr>
            <a:lvl2pPr marL="742950" indent="-285750" eaLnBrk="0" hangingPunct="0">
              <a:defRPr sz="2400">
                <a:solidFill>
                  <a:srgbClr val="000000"/>
                </a:solidFill>
                <a:latin typeface="Times" charset="0"/>
                <a:ea typeface="ヒラギノ明朝 ProN W3" charset="0"/>
                <a:cs typeface="ヒラギノ明朝 ProN W3" charset="0"/>
                <a:sym typeface="Times" charset="0"/>
              </a:defRPr>
            </a:lvl2pPr>
            <a:lvl3pPr marL="1143000" indent="-228600" eaLnBrk="0" hangingPunct="0">
              <a:defRPr sz="2400">
                <a:solidFill>
                  <a:srgbClr val="000000"/>
                </a:solidFill>
                <a:latin typeface="Times" charset="0"/>
                <a:ea typeface="ヒラギノ明朝 ProN W3" charset="0"/>
                <a:cs typeface="ヒラギノ明朝 ProN W3" charset="0"/>
                <a:sym typeface="Times" charset="0"/>
              </a:defRPr>
            </a:lvl3pPr>
            <a:lvl4pPr marL="1600200" indent="-228600" eaLnBrk="0" hangingPunct="0">
              <a:defRPr sz="2400">
                <a:solidFill>
                  <a:srgbClr val="000000"/>
                </a:solidFill>
                <a:latin typeface="Times" charset="0"/>
                <a:ea typeface="ヒラギノ明朝 ProN W3" charset="0"/>
                <a:cs typeface="ヒラギノ明朝 ProN W3" charset="0"/>
                <a:sym typeface="Times" charset="0"/>
              </a:defRPr>
            </a:lvl4pPr>
            <a:lvl5pPr marL="2057400" indent="-228600" eaLnBrk="0" hangingPunct="0">
              <a:defRPr sz="2400">
                <a:solidFill>
                  <a:srgbClr val="000000"/>
                </a:solidFill>
                <a:latin typeface="Times" charset="0"/>
                <a:ea typeface="ヒラギノ明朝 ProN W3" charset="0"/>
                <a:cs typeface="ヒラギノ明朝 ProN W3" charset="0"/>
                <a:sym typeface="Times" charset="0"/>
              </a:defRPr>
            </a:lvl5pPr>
            <a:lvl6pPr marL="2514600" indent="-228600" eaLnBrk="0" fontAlgn="base" hangingPunct="0">
              <a:spcBef>
                <a:spcPct val="0"/>
              </a:spcBef>
              <a:spcAft>
                <a:spcPct val="0"/>
              </a:spcAft>
              <a:defRPr sz="2400">
                <a:solidFill>
                  <a:srgbClr val="000000"/>
                </a:solidFill>
                <a:latin typeface="Times" charset="0"/>
                <a:ea typeface="ヒラギノ明朝 ProN W3" charset="0"/>
                <a:cs typeface="ヒラギノ明朝 ProN W3" charset="0"/>
                <a:sym typeface="Times" charset="0"/>
              </a:defRPr>
            </a:lvl6pPr>
            <a:lvl7pPr marL="2971800" indent="-228600" eaLnBrk="0" fontAlgn="base" hangingPunct="0">
              <a:spcBef>
                <a:spcPct val="0"/>
              </a:spcBef>
              <a:spcAft>
                <a:spcPct val="0"/>
              </a:spcAft>
              <a:defRPr sz="2400">
                <a:solidFill>
                  <a:srgbClr val="000000"/>
                </a:solidFill>
                <a:latin typeface="Times" charset="0"/>
                <a:ea typeface="ヒラギノ明朝 ProN W3" charset="0"/>
                <a:cs typeface="ヒラギノ明朝 ProN W3" charset="0"/>
                <a:sym typeface="Times" charset="0"/>
              </a:defRPr>
            </a:lvl7pPr>
            <a:lvl8pPr marL="3429000" indent="-228600" eaLnBrk="0" fontAlgn="base" hangingPunct="0">
              <a:spcBef>
                <a:spcPct val="0"/>
              </a:spcBef>
              <a:spcAft>
                <a:spcPct val="0"/>
              </a:spcAft>
              <a:defRPr sz="2400">
                <a:solidFill>
                  <a:srgbClr val="000000"/>
                </a:solidFill>
                <a:latin typeface="Times" charset="0"/>
                <a:ea typeface="ヒラギノ明朝 ProN W3" charset="0"/>
                <a:cs typeface="ヒラギノ明朝 ProN W3" charset="0"/>
                <a:sym typeface="Times" charset="0"/>
              </a:defRPr>
            </a:lvl8pPr>
            <a:lvl9pPr marL="3886200" indent="-228600" eaLnBrk="0" fontAlgn="base" hangingPunct="0">
              <a:spcBef>
                <a:spcPct val="0"/>
              </a:spcBef>
              <a:spcAft>
                <a:spcPct val="0"/>
              </a:spcAft>
              <a:defRPr sz="2400">
                <a:solidFill>
                  <a:srgbClr val="000000"/>
                </a:solidFill>
                <a:latin typeface="Times" charset="0"/>
                <a:ea typeface="ヒラギノ明朝 ProN W3" charset="0"/>
                <a:cs typeface="ヒラギノ明朝 ProN W3" charset="0"/>
                <a:sym typeface="Times" charset="0"/>
              </a:defRPr>
            </a:lvl9pPr>
          </a:lstStyle>
          <a:p>
            <a:pPr algn="ctr">
              <a:defRPr/>
            </a:pPr>
            <a:r>
              <a:rPr lang="en-US" sz="1800" dirty="0">
                <a:solidFill>
                  <a:schemeClr val="tx1"/>
                </a:solidFill>
                <a:latin typeface="Calibri"/>
                <a:ea typeface="ＭＳ Ｐゴシック" charset="0"/>
                <a:cs typeface="Calibri"/>
              </a:rPr>
              <a:t>(FACS)</a:t>
            </a:r>
          </a:p>
        </p:txBody>
      </p:sp>
      <p:sp>
        <p:nvSpPr>
          <p:cNvPr id="49180" name="Line 61"/>
          <p:cNvSpPr>
            <a:spLocks noChangeShapeType="1"/>
          </p:cNvSpPr>
          <p:nvPr/>
        </p:nvSpPr>
        <p:spPr bwMode="auto">
          <a:xfrm>
            <a:off x="7162800" y="4876800"/>
            <a:ext cx="1143000" cy="4127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Lst>
        </p:spPr>
        <p:txBody>
          <a:bodyPr wrap="none" anchor="ctr"/>
          <a:lstStyle/>
          <a:p>
            <a:endParaRPr lang="en-US"/>
          </a:p>
        </p:txBody>
      </p:sp>
      <p:sp>
        <p:nvSpPr>
          <p:cNvPr id="49181" name="Line 60"/>
          <p:cNvSpPr>
            <a:spLocks noChangeShapeType="1"/>
          </p:cNvSpPr>
          <p:nvPr/>
        </p:nvSpPr>
        <p:spPr bwMode="auto">
          <a:xfrm flipV="1">
            <a:off x="7162800" y="4191001"/>
            <a:ext cx="1066800" cy="36671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Lst>
        </p:spPr>
        <p:txBody>
          <a:bodyPr wrap="none" anchor="ctr"/>
          <a:lstStyle/>
          <a:p>
            <a:endParaRPr lang="en-US"/>
          </a:p>
        </p:txBody>
      </p:sp>
      <p:sp>
        <p:nvSpPr>
          <p:cNvPr id="49182" name="Line 61"/>
          <p:cNvSpPr>
            <a:spLocks noChangeShapeType="1"/>
          </p:cNvSpPr>
          <p:nvPr/>
        </p:nvSpPr>
        <p:spPr bwMode="auto">
          <a:xfrm>
            <a:off x="7162800" y="4876800"/>
            <a:ext cx="1066800" cy="457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9183" name="Line 60"/>
          <p:cNvSpPr>
            <a:spLocks noChangeShapeType="1"/>
          </p:cNvSpPr>
          <p:nvPr/>
        </p:nvSpPr>
        <p:spPr bwMode="auto">
          <a:xfrm flipV="1">
            <a:off x="7086600" y="4187825"/>
            <a:ext cx="1302375" cy="4143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 name="TextBox 1"/>
          <p:cNvSpPr txBox="1"/>
          <p:nvPr/>
        </p:nvSpPr>
        <p:spPr>
          <a:xfrm>
            <a:off x="8338829" y="1357998"/>
            <a:ext cx="1648015" cy="584775"/>
          </a:xfrm>
          <a:prstGeom prst="rect">
            <a:avLst/>
          </a:prstGeom>
          <a:noFill/>
        </p:spPr>
        <p:txBody>
          <a:bodyPr wrap="none" rtlCol="0">
            <a:spAutoFit/>
          </a:bodyPr>
          <a:lstStyle/>
          <a:p>
            <a:r>
              <a:rPr lang="en-US" altLang="en-US" dirty="0">
                <a:latin typeface="Calibri" charset="0"/>
              </a:rPr>
              <a:t>•Histamine</a:t>
            </a:r>
          </a:p>
          <a:p>
            <a:r>
              <a:rPr lang="en-US" altLang="en-US" sz="1400" dirty="0">
                <a:latin typeface="Calibri" charset="0"/>
                <a:sym typeface="Times" charset="0"/>
              </a:rPr>
              <a:t>(Mass </a:t>
            </a:r>
            <a:r>
              <a:rPr lang="en-US" altLang="en-US" sz="1400" dirty="0" err="1">
                <a:latin typeface="Calibri" charset="0"/>
                <a:sym typeface="Times" charset="0"/>
              </a:rPr>
              <a:t>Spectometry</a:t>
            </a:r>
            <a:r>
              <a:rPr lang="en-US" altLang="en-US" sz="1400" dirty="0">
                <a:latin typeface="Calibri" charset="0"/>
                <a:sym typeface="Times" charset="0"/>
              </a:rPr>
              <a:t>)</a:t>
            </a:r>
            <a:endParaRPr lang="en-US" sz="1400" dirty="0"/>
          </a:p>
        </p:txBody>
      </p:sp>
      <p:sp>
        <p:nvSpPr>
          <p:cNvPr id="3" name="TextBox 2"/>
          <p:cNvSpPr txBox="1"/>
          <p:nvPr/>
        </p:nvSpPr>
        <p:spPr>
          <a:xfrm>
            <a:off x="5055416" y="4909326"/>
            <a:ext cx="1815305" cy="646331"/>
          </a:xfrm>
          <a:prstGeom prst="rect">
            <a:avLst/>
          </a:prstGeom>
          <a:noFill/>
        </p:spPr>
        <p:txBody>
          <a:bodyPr wrap="none" rtlCol="0">
            <a:spAutoFit/>
          </a:bodyPr>
          <a:lstStyle/>
          <a:p>
            <a:r>
              <a:rPr lang="en-US" dirty="0"/>
              <a:t>with </a:t>
            </a:r>
            <a:r>
              <a:rPr lang="en-US" i="1" dirty="0" err="1"/>
              <a:t>Af</a:t>
            </a:r>
            <a:r>
              <a:rPr lang="en-US" dirty="0"/>
              <a:t> extract or</a:t>
            </a:r>
          </a:p>
          <a:p>
            <a:r>
              <a:rPr lang="en-US" dirty="0" err="1"/>
              <a:t>r</a:t>
            </a:r>
            <a:r>
              <a:rPr lang="en-US" i="1" dirty="0" err="1"/>
              <a:t>Asp</a:t>
            </a:r>
            <a:r>
              <a:rPr lang="en-US" dirty="0"/>
              <a:t> f1</a:t>
            </a:r>
          </a:p>
        </p:txBody>
      </p:sp>
    </p:spTree>
    <p:extLst>
      <p:ext uri="{BB962C8B-B14F-4D97-AF65-F5344CB8AC3E}">
        <p14:creationId xmlns:p14="http://schemas.microsoft.com/office/powerpoint/2010/main" val="1134464322"/>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Grp="1" noChangeArrowheads="1"/>
          </p:cNvSpPr>
          <p:nvPr>
            <p:ph type="title" idx="4294967295"/>
          </p:nvPr>
        </p:nvSpPr>
        <p:spPr>
          <a:xfrm>
            <a:off x="1524000" y="1"/>
            <a:ext cx="9144000" cy="1331913"/>
          </a:xfrm>
        </p:spPr>
        <p:txBody>
          <a:bodyPr/>
          <a:lstStyle/>
          <a:p>
            <a:pPr eaLnBrk="1" hangingPunct="1"/>
            <a:r>
              <a:rPr lang="en-US" sz="2900" dirty="0">
                <a:latin typeface="Calibri" charset="0"/>
                <a:ea typeface="ＭＳ Ｐゴシック" charset="0"/>
                <a:cs typeface="ＭＳ Ｐゴシック" charset="0"/>
                <a:sym typeface="Helvetica Neue Light" charset="0"/>
              </a:rPr>
              <a:t>Plasma TARC/CCL17 Levels in CF-ABPA, CF with </a:t>
            </a:r>
            <a:r>
              <a:rPr lang="en-US" sz="2900" i="1" dirty="0">
                <a:latin typeface="Calibri" charset="0"/>
                <a:ea typeface="ＭＳ Ｐゴシック" charset="0"/>
                <a:cs typeface="ＭＳ Ｐゴシック" charset="0"/>
                <a:sym typeface="Helvetica Neue Light" charset="0"/>
              </a:rPr>
              <a:t>A. fumigatus  </a:t>
            </a:r>
            <a:r>
              <a:rPr lang="en-US" sz="2900" dirty="0">
                <a:latin typeface="Calibri" charset="0"/>
                <a:ea typeface="ＭＳ Ｐゴシック" charset="0"/>
                <a:cs typeface="ＭＳ Ｐゴシック" charset="0"/>
                <a:sym typeface="Helvetica Neue Light" charset="0"/>
              </a:rPr>
              <a:t>colonization, and </a:t>
            </a:r>
            <a:r>
              <a:rPr lang="en-US" sz="2900" i="1" dirty="0">
                <a:latin typeface="Calibri" charset="0"/>
                <a:ea typeface="ＭＳ Ｐゴシック" charset="0"/>
                <a:cs typeface="ＭＳ Ｐゴシック" charset="0"/>
                <a:sym typeface="Helvetica Neue Light" charset="0"/>
              </a:rPr>
              <a:t>A. fumigatus</a:t>
            </a:r>
            <a:r>
              <a:rPr lang="en-US" sz="2900" dirty="0">
                <a:latin typeface="Calibri" charset="0"/>
                <a:ea typeface="ＭＳ Ｐゴシック" charset="0"/>
                <a:cs typeface="ＭＳ Ｐゴシック" charset="0"/>
                <a:sym typeface="Helvetica Neue Light" charset="0"/>
              </a:rPr>
              <a:t>-</a:t>
            </a:r>
            <a:r>
              <a:rPr lang="en-US" sz="3000" dirty="0">
                <a:latin typeface="Calibri" charset="0"/>
                <a:ea typeface="ＭＳ Ｐゴシック" charset="0"/>
                <a:cs typeface="ＭＳ Ｐゴシック" charset="0"/>
                <a:sym typeface="Helvetica Neue Light" charset="0"/>
              </a:rPr>
              <a:t>negative</a:t>
            </a:r>
            <a:r>
              <a:rPr lang="en-US" sz="2900" dirty="0">
                <a:latin typeface="Calibri" charset="0"/>
                <a:ea typeface="ＭＳ Ｐゴシック" charset="0"/>
                <a:cs typeface="ＭＳ Ｐゴシック" charset="0"/>
                <a:sym typeface="Helvetica Neue Light" charset="0"/>
              </a:rPr>
              <a:t> CF</a:t>
            </a:r>
            <a:endParaRPr lang="en-US" sz="4000" dirty="0">
              <a:latin typeface="Calibri" charset="0"/>
              <a:ea typeface="ＭＳ Ｐゴシック" charset="0"/>
              <a:cs typeface="ＭＳ Ｐゴシック" charset="0"/>
              <a:sym typeface="Helvetica Neue Light" charset="0"/>
            </a:endParaRPr>
          </a:p>
        </p:txBody>
      </p:sp>
      <p:pic>
        <p:nvPicPr>
          <p:cNvPr id="55298" name="Picture 5" descr="Supplementary 1 Fig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1219200"/>
            <a:ext cx="5322888" cy="391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5299" name="TextBox 4"/>
          <p:cNvSpPr txBox="1">
            <a:spLocks noChangeArrowheads="1"/>
          </p:cNvSpPr>
          <p:nvPr/>
        </p:nvSpPr>
        <p:spPr bwMode="auto">
          <a:xfrm>
            <a:off x="8528452" y="5187889"/>
            <a:ext cx="2316660"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1000" dirty="0">
                <a:latin typeface="Calibri" charset="0"/>
                <a:cs typeface="Calibri" charset="0"/>
              </a:rPr>
              <a:t> </a:t>
            </a:r>
            <a:r>
              <a:rPr lang="en-US" sz="1000" dirty="0" err="1">
                <a:latin typeface="Calibri" charset="0"/>
                <a:cs typeface="Calibri" charset="0"/>
              </a:rPr>
              <a:t>Gernez</a:t>
            </a:r>
            <a:r>
              <a:rPr lang="en-US" sz="1000" dirty="0">
                <a:latin typeface="Calibri" charset="0"/>
                <a:cs typeface="Calibri" charset="0"/>
              </a:rPr>
              <a:t> Y et al, J Cyst </a:t>
            </a:r>
            <a:r>
              <a:rPr lang="en-US" sz="1000" dirty="0" err="1">
                <a:latin typeface="Calibri" charset="0"/>
                <a:cs typeface="Calibri" charset="0"/>
              </a:rPr>
              <a:t>Fibros</a:t>
            </a:r>
            <a:r>
              <a:rPr lang="en-US" sz="1000" dirty="0">
                <a:latin typeface="Calibri" charset="0"/>
                <a:cs typeface="Calibri" charset="0"/>
              </a:rPr>
              <a:t> 2012;11:502</a:t>
            </a:r>
          </a:p>
        </p:txBody>
      </p:sp>
      <p:sp>
        <p:nvSpPr>
          <p:cNvPr id="55300" name="TextBox 1"/>
          <p:cNvSpPr txBox="1">
            <a:spLocks noChangeArrowheads="1"/>
          </p:cNvSpPr>
          <p:nvPr/>
        </p:nvSpPr>
        <p:spPr bwMode="auto">
          <a:xfrm>
            <a:off x="2590800" y="5638801"/>
            <a:ext cx="8370561"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dirty="0">
                <a:latin typeface="Calibri" charset="0"/>
                <a:cs typeface="Calibri" charset="0"/>
              </a:rPr>
              <a:t>TARC/CCL17 did not correlate with standard diagnostic ABPA tests</a:t>
            </a:r>
          </a:p>
        </p:txBody>
      </p:sp>
      <p:sp>
        <p:nvSpPr>
          <p:cNvPr id="55301" name="TextBox 2"/>
          <p:cNvSpPr txBox="1">
            <a:spLocks noChangeArrowheads="1"/>
          </p:cNvSpPr>
          <p:nvPr/>
        </p:nvSpPr>
        <p:spPr bwMode="auto">
          <a:xfrm>
            <a:off x="8462824" y="6274379"/>
            <a:ext cx="2529860"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1600" dirty="0">
                <a:latin typeface="Calibri" charset="0"/>
                <a:cs typeface="Calibri" charset="0"/>
              </a:rPr>
              <a:t>   </a:t>
            </a:r>
            <a:r>
              <a:rPr lang="en-US" sz="1000" dirty="0" err="1">
                <a:latin typeface="Calibri" charset="0"/>
                <a:cs typeface="Calibri" charset="0"/>
              </a:rPr>
              <a:t>Wiliams</a:t>
            </a:r>
            <a:r>
              <a:rPr lang="en-US" sz="1000" dirty="0">
                <a:latin typeface="Calibri" charset="0"/>
                <a:cs typeface="Calibri" charset="0"/>
              </a:rPr>
              <a:t> C et al, , J Cyst </a:t>
            </a:r>
            <a:r>
              <a:rPr lang="en-US" sz="1000" dirty="0" err="1">
                <a:latin typeface="Calibri" charset="0"/>
                <a:cs typeface="Calibri" charset="0"/>
              </a:rPr>
              <a:t>Fibros</a:t>
            </a:r>
            <a:r>
              <a:rPr lang="en-US" sz="1000" dirty="0">
                <a:latin typeface="Calibri" charset="0"/>
                <a:cs typeface="Calibri" charset="0"/>
              </a:rPr>
              <a:t> 2011;10:S37</a:t>
            </a:r>
          </a:p>
        </p:txBody>
      </p:sp>
      <p:sp>
        <p:nvSpPr>
          <p:cNvPr id="2" name="TextBox 1"/>
          <p:cNvSpPr txBox="1"/>
          <p:nvPr/>
        </p:nvSpPr>
        <p:spPr>
          <a:xfrm>
            <a:off x="8675688" y="2285027"/>
            <a:ext cx="1828800" cy="738664"/>
          </a:xfrm>
          <a:prstGeom prst="rect">
            <a:avLst/>
          </a:prstGeom>
          <a:noFill/>
        </p:spPr>
        <p:txBody>
          <a:bodyPr wrap="square" rtlCol="0">
            <a:spAutoFit/>
          </a:bodyPr>
          <a:lstStyle/>
          <a:p>
            <a:r>
              <a:rPr lang="en-US" sz="1400" dirty="0"/>
              <a:t>TARC affected by</a:t>
            </a:r>
          </a:p>
          <a:p>
            <a:r>
              <a:rPr lang="en-US" sz="1400" dirty="0"/>
              <a:t>processing (serum vs</a:t>
            </a:r>
          </a:p>
          <a:p>
            <a:r>
              <a:rPr lang="en-US" sz="1400" dirty="0"/>
              <a:t>EDTA vs heparin)</a:t>
            </a:r>
          </a:p>
        </p:txBody>
      </p:sp>
    </p:spTree>
    <p:extLst>
      <p:ext uri="{BB962C8B-B14F-4D97-AF65-F5344CB8AC3E}">
        <p14:creationId xmlns:p14="http://schemas.microsoft.com/office/powerpoint/2010/main" val="6561546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dissolve">
                                      <p:cBhvr>
                                        <p:cTn id="10" dur="500"/>
                                        <p:tgtEl>
                                          <p:spTgt spid="2">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dissolve">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1" descr="Screen Shot 2016-07-05 at 4.45.30 P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03600" y="863600"/>
            <a:ext cx="51308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0" name="Rectangle 1"/>
          <p:cNvSpPr txBox="1">
            <a:spLocks noChangeArrowheads="1"/>
          </p:cNvSpPr>
          <p:nvPr/>
        </p:nvSpPr>
        <p:spPr bwMode="auto">
          <a:xfrm>
            <a:off x="1524000" y="0"/>
            <a:ext cx="9144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nchor="ctr"/>
          <a:lstStyle>
            <a:lvl1pPr eaLnBrk="0" hangingPunct="0">
              <a:defRPr sz="300">
                <a:solidFill>
                  <a:schemeClr val="tx1"/>
                </a:solidFill>
                <a:latin typeface="Arial" charset="0"/>
                <a:ea typeface="ＭＳ Ｐゴシック" charset="-128"/>
              </a:defRPr>
            </a:lvl1pPr>
            <a:lvl2pPr marL="742950" indent="-285750" eaLnBrk="0" hangingPunct="0">
              <a:defRPr sz="300">
                <a:solidFill>
                  <a:schemeClr val="tx1"/>
                </a:solidFill>
                <a:latin typeface="Arial" charset="0"/>
                <a:ea typeface="ＭＳ Ｐゴシック" charset="-128"/>
              </a:defRPr>
            </a:lvl2pPr>
            <a:lvl3pPr marL="1143000" indent="-228600" eaLnBrk="0" hangingPunct="0">
              <a:defRPr sz="300">
                <a:solidFill>
                  <a:schemeClr val="tx1"/>
                </a:solidFill>
                <a:latin typeface="Arial" charset="0"/>
                <a:ea typeface="ＭＳ Ｐゴシック" charset="-128"/>
              </a:defRPr>
            </a:lvl3pPr>
            <a:lvl4pPr marL="1600200" indent="-228600" eaLnBrk="0" hangingPunct="0">
              <a:defRPr sz="300">
                <a:solidFill>
                  <a:schemeClr val="tx1"/>
                </a:solidFill>
                <a:latin typeface="Arial" charset="0"/>
                <a:ea typeface="ＭＳ Ｐゴシック" charset="-128"/>
              </a:defRPr>
            </a:lvl4pPr>
            <a:lvl5pPr marL="2057400" indent="-228600" eaLnBrk="0" hangingPunct="0">
              <a:defRPr sz="3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3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3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3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300">
                <a:solidFill>
                  <a:schemeClr val="tx1"/>
                </a:solidFill>
                <a:latin typeface="Arial" charset="0"/>
                <a:ea typeface="ＭＳ Ｐゴシック" charset="-128"/>
              </a:defRPr>
            </a:lvl9pPr>
          </a:lstStyle>
          <a:p>
            <a:pPr algn="ctr"/>
            <a:r>
              <a:rPr lang="en-US" altLang="en-US" sz="3200" dirty="0">
                <a:latin typeface="Calibri" charset="0"/>
                <a:ea typeface="ヒラギノ角ゴ ProN W3" charset="-128"/>
                <a:sym typeface="Helvetica Neue Light" charset="0"/>
              </a:rPr>
              <a:t>Histamine Release was not Diagnostic for CF ABPA</a:t>
            </a:r>
            <a:endParaRPr lang="en-US" altLang="en-US" sz="1800" dirty="0">
              <a:latin typeface="Calibri" charset="0"/>
              <a:ea typeface="ヒラギノ角ゴ ProN W3" charset="-128"/>
              <a:sym typeface="Helvetica Neue Light" charset="0"/>
            </a:endParaRPr>
          </a:p>
        </p:txBody>
      </p:sp>
      <p:sp>
        <p:nvSpPr>
          <p:cNvPr id="53251" name="Rectangle 3"/>
          <p:cNvSpPr>
            <a:spLocks noChangeArrowheads="1"/>
          </p:cNvSpPr>
          <p:nvPr/>
        </p:nvSpPr>
        <p:spPr bwMode="auto">
          <a:xfrm>
            <a:off x="8773612" y="6389300"/>
            <a:ext cx="23230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00">
                <a:solidFill>
                  <a:schemeClr val="tx1"/>
                </a:solidFill>
                <a:latin typeface="Arial" charset="0"/>
                <a:ea typeface="ＭＳ Ｐゴシック" charset="-128"/>
              </a:defRPr>
            </a:lvl1pPr>
            <a:lvl2pPr marL="742950" indent="-285750" eaLnBrk="0" hangingPunct="0">
              <a:defRPr sz="300">
                <a:solidFill>
                  <a:schemeClr val="tx1"/>
                </a:solidFill>
                <a:latin typeface="Arial" charset="0"/>
                <a:ea typeface="ＭＳ Ｐゴシック" charset="-128"/>
              </a:defRPr>
            </a:lvl2pPr>
            <a:lvl3pPr marL="1143000" indent="-228600" eaLnBrk="0" hangingPunct="0">
              <a:defRPr sz="300">
                <a:solidFill>
                  <a:schemeClr val="tx1"/>
                </a:solidFill>
                <a:latin typeface="Arial" charset="0"/>
                <a:ea typeface="ＭＳ Ｐゴシック" charset="-128"/>
              </a:defRPr>
            </a:lvl3pPr>
            <a:lvl4pPr marL="1600200" indent="-228600" eaLnBrk="0" hangingPunct="0">
              <a:defRPr sz="300">
                <a:solidFill>
                  <a:schemeClr val="tx1"/>
                </a:solidFill>
                <a:latin typeface="Arial" charset="0"/>
                <a:ea typeface="ＭＳ Ｐゴシック" charset="-128"/>
              </a:defRPr>
            </a:lvl4pPr>
            <a:lvl5pPr marL="2057400" indent="-228600" eaLnBrk="0" hangingPunct="0">
              <a:defRPr sz="3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3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3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3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300">
                <a:solidFill>
                  <a:schemeClr val="tx1"/>
                </a:solidFill>
                <a:latin typeface="Arial" charset="0"/>
                <a:ea typeface="ＭＳ Ｐゴシック" charset="-128"/>
              </a:defRPr>
            </a:lvl9pPr>
          </a:lstStyle>
          <a:p>
            <a:r>
              <a:rPr lang="en-US" sz="1200" dirty="0">
                <a:latin typeface="Calibri" charset="0"/>
                <a:cs typeface="Calibri" charset="0"/>
              </a:rPr>
              <a:t> </a:t>
            </a:r>
            <a:r>
              <a:rPr lang="en-US" sz="1000" dirty="0" err="1">
                <a:latin typeface="Calibri" charset="0"/>
                <a:cs typeface="Calibri" charset="0"/>
              </a:rPr>
              <a:t>Gernez</a:t>
            </a:r>
            <a:r>
              <a:rPr lang="en-US" sz="1000" dirty="0">
                <a:latin typeface="Calibri" charset="0"/>
                <a:cs typeface="Calibri" charset="0"/>
              </a:rPr>
              <a:t> Y et al, J Cyst </a:t>
            </a:r>
            <a:r>
              <a:rPr lang="en-US" sz="1000" dirty="0" err="1">
                <a:latin typeface="Calibri" charset="0"/>
                <a:cs typeface="Calibri" charset="0"/>
              </a:rPr>
              <a:t>Fibros</a:t>
            </a:r>
            <a:r>
              <a:rPr lang="en-US" sz="1000" dirty="0">
                <a:latin typeface="Calibri" charset="0"/>
                <a:cs typeface="Calibri" charset="0"/>
              </a:rPr>
              <a:t> 2012;11:502</a:t>
            </a:r>
          </a:p>
        </p:txBody>
      </p:sp>
      <p:sp>
        <p:nvSpPr>
          <p:cNvPr id="3" name="TextBox 2"/>
          <p:cNvSpPr txBox="1"/>
          <p:nvPr/>
        </p:nvSpPr>
        <p:spPr>
          <a:xfrm>
            <a:off x="8623221" y="1930400"/>
            <a:ext cx="968535" cy="369332"/>
          </a:xfrm>
          <a:prstGeom prst="rect">
            <a:avLst/>
          </a:prstGeom>
          <a:noFill/>
        </p:spPr>
        <p:txBody>
          <a:bodyPr wrap="none" rtlCol="0">
            <a:spAutoFit/>
          </a:bodyPr>
          <a:lstStyle/>
          <a:p>
            <a:r>
              <a:rPr lang="en-US" dirty="0"/>
              <a:t>Baseline</a:t>
            </a:r>
          </a:p>
        </p:txBody>
      </p:sp>
      <p:sp>
        <p:nvSpPr>
          <p:cNvPr id="4" name="TextBox 3"/>
          <p:cNvSpPr txBox="1"/>
          <p:nvPr/>
        </p:nvSpPr>
        <p:spPr>
          <a:xfrm>
            <a:off x="8574167" y="4229100"/>
            <a:ext cx="1569532" cy="369332"/>
          </a:xfrm>
          <a:prstGeom prst="rect">
            <a:avLst/>
          </a:prstGeom>
          <a:noFill/>
        </p:spPr>
        <p:txBody>
          <a:bodyPr wrap="none" rtlCol="0">
            <a:spAutoFit/>
          </a:bodyPr>
          <a:lstStyle/>
          <a:p>
            <a:r>
              <a:rPr lang="en-US"/>
              <a:t>Post-activation</a:t>
            </a:r>
          </a:p>
        </p:txBody>
      </p:sp>
    </p:spTree>
    <p:extLst>
      <p:ext uri="{BB962C8B-B14F-4D97-AF65-F5344CB8AC3E}">
        <p14:creationId xmlns:p14="http://schemas.microsoft.com/office/powerpoint/2010/main" val="1493025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1524000" y="0"/>
            <a:ext cx="9144000"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50800" tIns="50800" bIns="50800" anchor="ctr"/>
          <a:lstStyle/>
          <a:p>
            <a:pPr marL="39688" indent="-39688" algn="ctr"/>
            <a:r>
              <a:rPr lang="en-US" sz="2800" dirty="0">
                <a:latin typeface="Arial" charset="0"/>
                <a:ea typeface="ヒラギノ角ゴ ProN W3" charset="0"/>
                <a:cs typeface="ヒラギノ角ゴ ProN W3" charset="0"/>
                <a:sym typeface="Helvetica Neue Light" charset="0"/>
              </a:rPr>
              <a:t>Blood Basophils are Activated and Hyper-responsive to </a:t>
            </a:r>
            <a:r>
              <a:rPr lang="en-US" sz="2800" i="1" dirty="0">
                <a:latin typeface="Arial" charset="0"/>
                <a:ea typeface="ヒラギノ角ゴ ProN W3" charset="0"/>
                <a:cs typeface="ヒラギノ角ゴ ProN W3" charset="0"/>
                <a:sym typeface="Helvetica Neue Light" charset="0"/>
              </a:rPr>
              <a:t>Aspergillus</a:t>
            </a:r>
            <a:r>
              <a:rPr lang="en-US" sz="2800" dirty="0">
                <a:latin typeface="Arial" charset="0"/>
                <a:ea typeface="ヒラギノ角ゴ ProN W3" charset="0"/>
                <a:cs typeface="ヒラギノ角ゴ ProN W3" charset="0"/>
                <a:sym typeface="Helvetica Neue Light" charset="0"/>
              </a:rPr>
              <a:t> in CF ABPA</a:t>
            </a:r>
          </a:p>
        </p:txBody>
      </p:sp>
      <p:pic>
        <p:nvPicPr>
          <p:cNvPr id="59394" name="Picture 1027" descr="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281114"/>
            <a:ext cx="6248400" cy="5248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9397" name="Picture 1036" descr="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1700018"/>
            <a:ext cx="2590800" cy="31513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34861" name="Text Box 1037"/>
          <p:cNvSpPr txBox="1">
            <a:spLocks/>
          </p:cNvSpPr>
          <p:nvPr/>
        </p:nvSpPr>
        <p:spPr bwMode="auto">
          <a:xfrm>
            <a:off x="2447925" y="4851401"/>
            <a:ext cx="1314450" cy="366713"/>
          </a:xfrm>
          <a:prstGeom prst="rect">
            <a:avLst/>
          </a:prstGeom>
          <a:noFill/>
          <a:ln>
            <a:noFill/>
          </a:ln>
          <a:effectLst/>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marL="342900" indent="-342900" eaLnBrk="0" hangingPunct="0">
              <a:defRPr>
                <a:solidFill>
                  <a:srgbClr val="000000"/>
                </a:solidFill>
                <a:latin typeface="Times" charset="0"/>
                <a:ea typeface="ヒラギノ明朝 ProN W3" charset="0"/>
                <a:cs typeface="ヒラギノ明朝 ProN W3" charset="0"/>
                <a:sym typeface="Times" charset="0"/>
              </a:defRPr>
            </a:lvl1pPr>
            <a:lvl2pPr marL="800100" indent="-342900" eaLnBrk="0" hangingPunct="0">
              <a:defRPr>
                <a:solidFill>
                  <a:srgbClr val="000000"/>
                </a:solidFill>
                <a:latin typeface="Times" charset="0"/>
                <a:ea typeface="ヒラギノ明朝 ProN W3" charset="0"/>
                <a:cs typeface="ヒラギノ明朝 ProN W3" charset="0"/>
                <a:sym typeface="Times" charset="0"/>
              </a:defRPr>
            </a:lvl2pPr>
            <a:lvl3pPr marL="1257300" indent="-342900" eaLnBrk="0" hangingPunct="0">
              <a:defRPr>
                <a:solidFill>
                  <a:srgbClr val="000000"/>
                </a:solidFill>
                <a:latin typeface="Times" charset="0"/>
                <a:ea typeface="ヒラギノ明朝 ProN W3" charset="0"/>
                <a:cs typeface="ヒラギノ明朝 ProN W3" charset="0"/>
                <a:sym typeface="Times" charset="0"/>
              </a:defRPr>
            </a:lvl3pPr>
            <a:lvl4pPr marL="1714500" indent="-342900" eaLnBrk="0" hangingPunct="0">
              <a:defRPr>
                <a:solidFill>
                  <a:srgbClr val="000000"/>
                </a:solidFill>
                <a:latin typeface="Times" charset="0"/>
                <a:ea typeface="ヒラギノ明朝 ProN W3" charset="0"/>
                <a:cs typeface="ヒラギノ明朝 ProN W3" charset="0"/>
                <a:sym typeface="Times" charset="0"/>
              </a:defRPr>
            </a:lvl4pPr>
            <a:lvl5pPr marL="2171700" indent="-342900" eaLnBrk="0" hangingPunct="0">
              <a:defRPr>
                <a:solidFill>
                  <a:srgbClr val="000000"/>
                </a:solidFill>
                <a:latin typeface="Times" charset="0"/>
                <a:ea typeface="ヒラギノ明朝 ProN W3" charset="0"/>
                <a:cs typeface="ヒラギノ明朝 ProN W3" charset="0"/>
                <a:sym typeface="Times" charset="0"/>
              </a:defRPr>
            </a:lvl5pPr>
            <a:lvl6pPr marL="2628900" indent="-342900" eaLnBrk="0" fontAlgn="base" hangingPunct="0">
              <a:spcBef>
                <a:spcPct val="0"/>
              </a:spcBef>
              <a:spcAft>
                <a:spcPct val="0"/>
              </a:spcAft>
              <a:defRPr>
                <a:solidFill>
                  <a:srgbClr val="000000"/>
                </a:solidFill>
                <a:latin typeface="Times" charset="0"/>
                <a:ea typeface="ヒラギノ明朝 ProN W3" charset="0"/>
                <a:cs typeface="ヒラギノ明朝 ProN W3" charset="0"/>
                <a:sym typeface="Times" charset="0"/>
              </a:defRPr>
            </a:lvl6pPr>
            <a:lvl7pPr marL="3086100" indent="-342900" eaLnBrk="0" fontAlgn="base" hangingPunct="0">
              <a:spcBef>
                <a:spcPct val="0"/>
              </a:spcBef>
              <a:spcAft>
                <a:spcPct val="0"/>
              </a:spcAft>
              <a:defRPr>
                <a:solidFill>
                  <a:srgbClr val="000000"/>
                </a:solidFill>
                <a:latin typeface="Times" charset="0"/>
                <a:ea typeface="ヒラギノ明朝 ProN W3" charset="0"/>
                <a:cs typeface="ヒラギノ明朝 ProN W3" charset="0"/>
                <a:sym typeface="Times" charset="0"/>
              </a:defRPr>
            </a:lvl7pPr>
            <a:lvl8pPr marL="3543300" indent="-342900" eaLnBrk="0" fontAlgn="base" hangingPunct="0">
              <a:spcBef>
                <a:spcPct val="0"/>
              </a:spcBef>
              <a:spcAft>
                <a:spcPct val="0"/>
              </a:spcAft>
              <a:defRPr>
                <a:solidFill>
                  <a:srgbClr val="000000"/>
                </a:solidFill>
                <a:latin typeface="Times" charset="0"/>
                <a:ea typeface="ヒラギノ明朝 ProN W3" charset="0"/>
                <a:cs typeface="ヒラギノ明朝 ProN W3" charset="0"/>
                <a:sym typeface="Times" charset="0"/>
              </a:defRPr>
            </a:lvl8pPr>
            <a:lvl9pPr marL="4000500" indent="-342900" eaLnBrk="0" fontAlgn="base" hangingPunct="0">
              <a:spcBef>
                <a:spcPct val="0"/>
              </a:spcBef>
              <a:spcAft>
                <a:spcPct val="0"/>
              </a:spcAft>
              <a:defRPr>
                <a:solidFill>
                  <a:srgbClr val="000000"/>
                </a:solidFill>
                <a:latin typeface="Times" charset="0"/>
                <a:ea typeface="ヒラギノ明朝 ProN W3" charset="0"/>
                <a:cs typeface="ヒラギノ明朝 ProN W3" charset="0"/>
                <a:sym typeface="Times" charset="0"/>
              </a:defRPr>
            </a:lvl9pPr>
          </a:lstStyle>
          <a:p>
            <a:pPr algn="ctr" eaLnBrk="1" hangingPunct="1">
              <a:buFont typeface="Arial" charset="0"/>
              <a:buNone/>
              <a:defRPr/>
            </a:pPr>
            <a:r>
              <a:rPr lang="en-US">
                <a:latin typeface="Arial" charset="0"/>
              </a:rPr>
              <a:t>At baseline</a:t>
            </a:r>
            <a:endParaRPr lang="en-US" sz="2000">
              <a:solidFill>
                <a:schemeClr val="tx1"/>
              </a:solidFill>
              <a:latin typeface="Arial" charset="0"/>
              <a:ea typeface="ヒラギノ角ゴ ProN W3" charset="0"/>
              <a:cs typeface="ヒラギノ角ゴ ProN W3" charset="0"/>
              <a:sym typeface="Helvetica Neue Light" charset="0"/>
            </a:endParaRPr>
          </a:p>
        </p:txBody>
      </p:sp>
      <p:sp>
        <p:nvSpPr>
          <p:cNvPr id="334863" name="Text Box 1039"/>
          <p:cNvSpPr txBox="1">
            <a:spLocks/>
          </p:cNvSpPr>
          <p:nvPr/>
        </p:nvSpPr>
        <p:spPr bwMode="auto">
          <a:xfrm>
            <a:off x="9235443" y="6529389"/>
            <a:ext cx="2287806" cy="246221"/>
          </a:xfrm>
          <a:prstGeom prst="rect">
            <a:avLst/>
          </a:prstGeom>
          <a:noFill/>
          <a:ln>
            <a:noFill/>
          </a:ln>
          <a:effectLst/>
          <a:extLst>
            <a:ext uri="{909E8E84-426E-40dd-AFC4-6F175D3DCCD1}">
              <a14:hiddenFill xmlns:a14="http://schemas.microsoft.com/office/drawing/2010/main" xmlns="">
                <a:solidFill>
                  <a:srgbClr val="BBE0E3"/>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en-US" sz="1000" dirty="0" err="1">
                <a:latin typeface="Calibri"/>
                <a:cs typeface="Calibri"/>
              </a:rPr>
              <a:t>Gernez</a:t>
            </a:r>
            <a:r>
              <a:rPr lang="en-US" sz="1000" dirty="0">
                <a:latin typeface="Calibri"/>
                <a:cs typeface="Calibri"/>
              </a:rPr>
              <a:t> Y et al</a:t>
            </a:r>
            <a:r>
              <a:rPr lang="en-US" sz="1000" i="1" dirty="0">
                <a:latin typeface="Calibri"/>
                <a:cs typeface="Calibri"/>
              </a:rPr>
              <a:t>, </a:t>
            </a:r>
            <a:r>
              <a:rPr lang="en-US" sz="1000" dirty="0">
                <a:latin typeface="Calibri"/>
                <a:cs typeface="Calibri"/>
              </a:rPr>
              <a:t>J Cyst </a:t>
            </a:r>
            <a:r>
              <a:rPr lang="en-US" sz="1000" dirty="0" err="1">
                <a:latin typeface="Calibri"/>
                <a:cs typeface="Calibri"/>
              </a:rPr>
              <a:t>Fibros</a:t>
            </a:r>
            <a:r>
              <a:rPr lang="en-US" sz="1000" dirty="0">
                <a:latin typeface="Calibri"/>
                <a:cs typeface="Calibri"/>
              </a:rPr>
              <a:t> 2012;11:502</a:t>
            </a:r>
          </a:p>
        </p:txBody>
      </p:sp>
      <p:sp>
        <p:nvSpPr>
          <p:cNvPr id="59401" name="TextBox 2"/>
          <p:cNvSpPr txBox="1">
            <a:spLocks noChangeArrowheads="1"/>
          </p:cNvSpPr>
          <p:nvPr/>
        </p:nvSpPr>
        <p:spPr bwMode="auto">
          <a:xfrm>
            <a:off x="1905000" y="5562600"/>
            <a:ext cx="2146300"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1600">
                <a:latin typeface="Arial" charset="0"/>
                <a:cs typeface="Arial" charset="0"/>
              </a:rPr>
              <a:t>Cross-sectional study</a:t>
            </a:r>
          </a:p>
          <a:p>
            <a:r>
              <a:rPr lang="en-US" sz="1600">
                <a:latin typeface="Arial" charset="0"/>
                <a:cs typeface="Arial" charset="0"/>
              </a:rPr>
              <a:t>n=37</a:t>
            </a:r>
          </a:p>
        </p:txBody>
      </p:sp>
      <p:sp>
        <p:nvSpPr>
          <p:cNvPr id="3" name="Rectangle 2"/>
          <p:cNvSpPr/>
          <p:nvPr/>
        </p:nvSpPr>
        <p:spPr>
          <a:xfrm>
            <a:off x="3616272" y="2867187"/>
            <a:ext cx="557939" cy="1224367"/>
          </a:xfrm>
          <a:prstGeom prst="rect">
            <a:avLst/>
          </a:prstGeom>
          <a:noFill/>
          <a:ln w="158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9821407" y="2882684"/>
            <a:ext cx="557939" cy="2200760"/>
          </a:xfrm>
          <a:prstGeom prst="rect">
            <a:avLst/>
          </a:prstGeom>
          <a:noFill/>
          <a:ln w="158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409798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dissolve">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930401" y="0"/>
            <a:ext cx="8399463" cy="1066800"/>
          </a:xfrm>
          <a:noFill/>
        </p:spPr>
        <p:txBody>
          <a:bodyPr vert="horz" lIns="90487" tIns="44450" rIns="90487" bIns="44450" rtlCol="0" anchor="ctr">
            <a:normAutofit/>
          </a:bodyPr>
          <a:lstStyle/>
          <a:p>
            <a:pPr eaLnBrk="1" hangingPunct="1"/>
            <a:r>
              <a:rPr lang="en-US" sz="3200">
                <a:latin typeface="Arial" charset="0"/>
                <a:ea typeface="ＭＳ Ｐゴシック" charset="0"/>
                <a:cs typeface="ＭＳ Ｐゴシック" charset="0"/>
              </a:rPr>
              <a:t>Similarities Between CF and ABPA</a:t>
            </a:r>
            <a:endParaRPr lang="en-US">
              <a:latin typeface="Times" charset="0"/>
              <a:ea typeface="ＭＳ Ｐゴシック" charset="0"/>
              <a:cs typeface="ＭＳ Ｐゴシック" charset="0"/>
            </a:endParaRPr>
          </a:p>
        </p:txBody>
      </p:sp>
      <p:sp>
        <p:nvSpPr>
          <p:cNvPr id="27651" name="Rectangle 3"/>
          <p:cNvSpPr>
            <a:spLocks noGrp="1" noChangeArrowheads="1"/>
          </p:cNvSpPr>
          <p:nvPr>
            <p:ph type="body" idx="1"/>
          </p:nvPr>
        </p:nvSpPr>
        <p:spPr>
          <a:xfrm>
            <a:off x="2370138" y="914400"/>
            <a:ext cx="7586662" cy="5334000"/>
          </a:xfrm>
          <a:noFill/>
        </p:spPr>
        <p:txBody>
          <a:bodyPr vert="horz" lIns="90487" tIns="44450" rIns="90487" bIns="44450" rtlCol="0">
            <a:normAutofit lnSpcReduction="10000"/>
          </a:bodyPr>
          <a:lstStyle/>
          <a:p>
            <a:pPr marL="285750" indent="-285750">
              <a:lnSpc>
                <a:spcPct val="90000"/>
              </a:lnSpc>
              <a:buNone/>
            </a:pPr>
            <a:endParaRPr lang="en-US" sz="1400" dirty="0">
              <a:solidFill>
                <a:schemeClr val="hlink"/>
              </a:solidFill>
              <a:latin typeface="Arial" charset="0"/>
              <a:ea typeface="ＭＳ Ｐゴシック" charset="0"/>
              <a:cs typeface="Arial" charset="0"/>
            </a:endParaRPr>
          </a:p>
          <a:p>
            <a:pPr marL="285750" indent="-285750">
              <a:lnSpc>
                <a:spcPct val="90000"/>
              </a:lnSpc>
            </a:pPr>
            <a:r>
              <a:rPr lang="en-US" sz="2800" dirty="0">
                <a:latin typeface="Arial" charset="0"/>
                <a:ea typeface="ＭＳ Ｐゴシック" charset="0"/>
                <a:cs typeface="Arial" charset="0"/>
              </a:rPr>
              <a:t>Allergic sensitization to </a:t>
            </a:r>
            <a:r>
              <a:rPr lang="en-US" sz="2800" i="1" dirty="0">
                <a:latin typeface="Arial" charset="0"/>
                <a:ea typeface="ＭＳ Ｐゴシック" charset="0"/>
                <a:cs typeface="Arial" charset="0"/>
              </a:rPr>
              <a:t>A. </a:t>
            </a:r>
            <a:r>
              <a:rPr lang="en-US" sz="2800" i="1" dirty="0" err="1">
                <a:latin typeface="Arial" charset="0"/>
                <a:ea typeface="ＭＳ Ｐゴシック" charset="0"/>
                <a:cs typeface="Arial" charset="0"/>
              </a:rPr>
              <a:t>fumigatus</a:t>
            </a:r>
            <a:endParaRPr lang="en-US" sz="2800" i="1" dirty="0">
              <a:latin typeface="Arial" charset="0"/>
              <a:ea typeface="ＭＳ Ｐゴシック" charset="0"/>
              <a:cs typeface="Arial" charset="0"/>
            </a:endParaRPr>
          </a:p>
          <a:p>
            <a:pPr marL="685800" lvl="1" indent="-228600">
              <a:lnSpc>
                <a:spcPct val="90000"/>
              </a:lnSpc>
            </a:pPr>
            <a:r>
              <a:rPr lang="en-US" sz="2400" dirty="0">
                <a:latin typeface="Arial" charset="0"/>
                <a:ea typeface="ＭＳ Ｐゴシック" charset="0"/>
                <a:cs typeface="Arial" charset="0"/>
              </a:rPr>
              <a:t>Positive skin test</a:t>
            </a:r>
          </a:p>
          <a:p>
            <a:pPr marL="685800" lvl="1" indent="-228600">
              <a:lnSpc>
                <a:spcPct val="90000"/>
              </a:lnSpc>
            </a:pPr>
            <a:r>
              <a:rPr lang="en-US" sz="2400" dirty="0">
                <a:latin typeface="Arial" charset="0"/>
                <a:ea typeface="ＭＳ Ｐゴシック" charset="0"/>
                <a:cs typeface="Arial" charset="0"/>
              </a:rPr>
              <a:t>Serum </a:t>
            </a:r>
            <a:r>
              <a:rPr lang="en-US" sz="2400" dirty="0" err="1">
                <a:latin typeface="Arial" charset="0"/>
                <a:ea typeface="ＭＳ Ｐゴシック" charset="0"/>
                <a:cs typeface="Arial" charset="0"/>
              </a:rPr>
              <a:t>IgE</a:t>
            </a:r>
            <a:r>
              <a:rPr lang="en-US" sz="2400" dirty="0">
                <a:latin typeface="Arial" charset="0"/>
                <a:ea typeface="ＭＳ Ｐゴシック" charset="0"/>
                <a:cs typeface="Arial" charset="0"/>
              </a:rPr>
              <a:t> </a:t>
            </a:r>
            <a:r>
              <a:rPr lang="en-US" sz="2400" dirty="0" err="1">
                <a:latin typeface="Arial" charset="0"/>
                <a:ea typeface="ＭＳ Ｐゴシック" charset="0"/>
                <a:cs typeface="Arial" charset="0"/>
              </a:rPr>
              <a:t>Af</a:t>
            </a:r>
            <a:r>
              <a:rPr lang="en-US" sz="2400" dirty="0">
                <a:latin typeface="Arial" charset="0"/>
                <a:ea typeface="ＭＳ Ｐゴシック" charset="0"/>
                <a:cs typeface="Arial" charset="0"/>
              </a:rPr>
              <a:t> antibodies</a:t>
            </a:r>
          </a:p>
          <a:p>
            <a:pPr marL="285750" indent="-285750">
              <a:lnSpc>
                <a:spcPct val="90000"/>
              </a:lnSpc>
            </a:pPr>
            <a:r>
              <a:rPr lang="en-US" sz="2800" dirty="0">
                <a:latin typeface="Arial" charset="0"/>
                <a:ea typeface="ＭＳ Ｐゴシック" charset="0"/>
                <a:cs typeface="Arial" charset="0"/>
              </a:rPr>
              <a:t>Episodic obstructive airways disease</a:t>
            </a:r>
          </a:p>
          <a:p>
            <a:pPr marL="285750" indent="-285750">
              <a:lnSpc>
                <a:spcPct val="90000"/>
              </a:lnSpc>
            </a:pPr>
            <a:r>
              <a:rPr lang="en-US" sz="2800" dirty="0">
                <a:latin typeface="Arial" charset="0"/>
                <a:ea typeface="ＭＳ Ｐゴシック" charset="0"/>
                <a:cs typeface="Arial" charset="0"/>
              </a:rPr>
              <a:t>Pulmonary infiltrates</a:t>
            </a:r>
          </a:p>
          <a:p>
            <a:pPr marL="285750" indent="-285750">
              <a:lnSpc>
                <a:spcPct val="90000"/>
              </a:lnSpc>
            </a:pPr>
            <a:r>
              <a:rPr lang="en-US" sz="2800" dirty="0">
                <a:latin typeface="Arial" charset="0"/>
                <a:ea typeface="ＭＳ Ｐゴシック" charset="0"/>
                <a:cs typeface="Arial" charset="0"/>
              </a:rPr>
              <a:t>Bronchiectasis</a:t>
            </a:r>
          </a:p>
          <a:p>
            <a:pPr marL="285750" indent="-285750">
              <a:lnSpc>
                <a:spcPct val="90000"/>
              </a:lnSpc>
            </a:pPr>
            <a:r>
              <a:rPr lang="en-US" sz="2800" dirty="0">
                <a:latin typeface="Arial" charset="0"/>
                <a:ea typeface="ＭＳ Ｐゴシック" charset="0"/>
                <a:cs typeface="Arial" charset="0"/>
              </a:rPr>
              <a:t>Mold allergy (50-70% CF)</a:t>
            </a:r>
          </a:p>
          <a:p>
            <a:pPr marL="285750" indent="-285750">
              <a:lnSpc>
                <a:spcPct val="90000"/>
              </a:lnSpc>
            </a:pPr>
            <a:r>
              <a:rPr lang="en-US" sz="2800" dirty="0">
                <a:latin typeface="Arial" charset="0"/>
                <a:ea typeface="ＭＳ Ｐゴシック" charset="0"/>
                <a:cs typeface="Arial" charset="0"/>
              </a:rPr>
              <a:t>Early, pervasive adaptive immune responses to</a:t>
            </a:r>
            <a:r>
              <a:rPr lang="en-US" sz="2800" i="1" dirty="0">
                <a:latin typeface="Arial" charset="0"/>
                <a:ea typeface="ＭＳ Ｐゴシック" charset="0"/>
                <a:cs typeface="Arial" charset="0"/>
              </a:rPr>
              <a:t> A. </a:t>
            </a:r>
            <a:r>
              <a:rPr lang="en-US" sz="2800" i="1" dirty="0" err="1">
                <a:latin typeface="Arial" charset="0"/>
                <a:ea typeface="ＭＳ Ｐゴシック" charset="0"/>
                <a:cs typeface="Arial" charset="0"/>
              </a:rPr>
              <a:t>fumigatus</a:t>
            </a:r>
            <a:endParaRPr lang="en-US" sz="2800" i="1" dirty="0">
              <a:latin typeface="Arial" charset="0"/>
              <a:ea typeface="ＭＳ Ｐゴシック" charset="0"/>
              <a:cs typeface="Arial" charset="0"/>
            </a:endParaRPr>
          </a:p>
          <a:p>
            <a:pPr marL="685800" lvl="1" indent="-228600">
              <a:lnSpc>
                <a:spcPct val="90000"/>
              </a:lnSpc>
            </a:pPr>
            <a:r>
              <a:rPr lang="en-US" sz="2400" dirty="0">
                <a:latin typeface="Arial" charset="0"/>
                <a:ea typeface="ＭＳ Ｐゴシック" charset="0"/>
                <a:cs typeface="Arial" charset="0"/>
              </a:rPr>
              <a:t>Serum </a:t>
            </a:r>
            <a:r>
              <a:rPr lang="en-US" sz="2400" dirty="0" err="1">
                <a:latin typeface="Arial" charset="0"/>
                <a:ea typeface="ＭＳ Ｐゴシック" charset="0"/>
                <a:cs typeface="Arial" charset="0"/>
              </a:rPr>
              <a:t>IgG</a:t>
            </a:r>
            <a:r>
              <a:rPr lang="en-US" sz="2400" dirty="0">
                <a:latin typeface="Arial" charset="0"/>
                <a:ea typeface="ＭＳ Ｐゴシック" charset="0"/>
                <a:cs typeface="Arial" charset="0"/>
              </a:rPr>
              <a:t>, </a:t>
            </a:r>
            <a:r>
              <a:rPr lang="en-US" sz="2400" dirty="0" err="1">
                <a:latin typeface="Arial" charset="0"/>
                <a:ea typeface="ＭＳ Ｐゴシック" charset="0"/>
                <a:cs typeface="Arial" charset="0"/>
              </a:rPr>
              <a:t>IgE</a:t>
            </a:r>
            <a:r>
              <a:rPr lang="en-US" sz="2400" dirty="0">
                <a:latin typeface="Arial" charset="0"/>
                <a:ea typeface="ＭＳ Ｐゴシック" charset="0"/>
                <a:cs typeface="Arial" charset="0"/>
              </a:rPr>
              <a:t>, IgA antibodies </a:t>
            </a:r>
          </a:p>
          <a:p>
            <a:pPr marL="685800" lvl="1" indent="-228600">
              <a:lnSpc>
                <a:spcPct val="90000"/>
              </a:lnSpc>
            </a:pPr>
            <a:r>
              <a:rPr lang="en-US" sz="2400" dirty="0">
                <a:latin typeface="Arial" charset="0"/>
                <a:ea typeface="ＭＳ Ｐゴシック" charset="0"/>
                <a:cs typeface="Arial" charset="0"/>
              </a:rPr>
              <a:t>Serum precipitins</a:t>
            </a:r>
          </a:p>
          <a:p>
            <a:pPr marL="285750" indent="-285750">
              <a:lnSpc>
                <a:spcPct val="90000"/>
              </a:lnSpc>
            </a:pPr>
            <a:r>
              <a:rPr lang="en-US" sz="2800" dirty="0">
                <a:latin typeface="Arial" charset="0"/>
                <a:ea typeface="ＭＳ Ｐゴシック" charset="0"/>
                <a:cs typeface="Arial" charset="0"/>
              </a:rPr>
              <a:t>Elevated total </a:t>
            </a:r>
            <a:r>
              <a:rPr lang="en-US" sz="2800" dirty="0" err="1">
                <a:latin typeface="Arial" charset="0"/>
                <a:ea typeface="ＭＳ Ｐゴシック" charset="0"/>
                <a:cs typeface="Arial" charset="0"/>
              </a:rPr>
              <a:t>IgE</a:t>
            </a:r>
            <a:r>
              <a:rPr lang="en-US" sz="2800" dirty="0">
                <a:latin typeface="Arial" charset="0"/>
                <a:ea typeface="ＭＳ Ｐゴシック" charset="0"/>
                <a:cs typeface="Arial" charset="0"/>
              </a:rPr>
              <a:t> (25-33% CF)</a:t>
            </a:r>
            <a:r>
              <a:rPr lang="en-US" dirty="0">
                <a:latin typeface="Arial" charset="0"/>
                <a:ea typeface="ＭＳ Ｐゴシック" charset="0"/>
                <a:cs typeface="Arial" charset="0"/>
              </a:rPr>
              <a:t> </a:t>
            </a:r>
          </a:p>
        </p:txBody>
      </p:sp>
    </p:spTree>
    <p:extLst>
      <p:ext uri="{BB962C8B-B14F-4D97-AF65-F5344CB8AC3E}">
        <p14:creationId xmlns:p14="http://schemas.microsoft.com/office/powerpoint/2010/main" val="137469766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idx="4294967295"/>
          </p:nvPr>
        </p:nvSpPr>
        <p:spPr>
          <a:xfrm>
            <a:off x="1981200" y="-88900"/>
            <a:ext cx="8229600" cy="1143000"/>
          </a:xfrm>
        </p:spPr>
        <p:txBody>
          <a:bodyPr/>
          <a:lstStyle/>
          <a:p>
            <a:pPr eaLnBrk="1" hangingPunct="1"/>
            <a:r>
              <a:rPr lang="en-US" altLang="en-US" sz="3200" dirty="0">
                <a:ea typeface="ＭＳ Ｐゴシック" charset="-128"/>
              </a:rPr>
              <a:t>International Longitudinal 2-Year Cohort Study </a:t>
            </a:r>
            <a:br>
              <a:rPr lang="en-US" altLang="en-US" sz="3200" dirty="0">
                <a:ea typeface="ＭＳ Ｐゴシック" charset="-128"/>
              </a:rPr>
            </a:br>
            <a:r>
              <a:rPr lang="en-US" altLang="en-US" sz="2800" dirty="0">
                <a:ea typeface="ＭＳ Ｐゴシック" charset="-128"/>
              </a:rPr>
              <a:t>4 Groups of Patients: Stanford Cohort</a:t>
            </a:r>
          </a:p>
        </p:txBody>
      </p:sp>
      <p:pic>
        <p:nvPicPr>
          <p:cNvPr id="47106" name="Content Placeholder 3"/>
          <p:cNvPicPr>
            <a:picLocks noGrp="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981200" y="933451"/>
            <a:ext cx="8229600" cy="4632325"/>
          </a:xfrm>
        </p:spPr>
      </p:pic>
      <p:sp>
        <p:nvSpPr>
          <p:cNvPr id="7" name="TextBox 6"/>
          <p:cNvSpPr txBox="1"/>
          <p:nvPr/>
        </p:nvSpPr>
        <p:spPr>
          <a:xfrm>
            <a:off x="5886450" y="1147421"/>
            <a:ext cx="3244850" cy="646113"/>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a:defRPr>
                <a:solidFill>
                  <a:schemeClr val="tx1"/>
                </a:solidFill>
                <a:latin typeface="Calibri" charset="0"/>
                <a:ea typeface="ＭＳ Ｐゴシック" charset="0"/>
                <a:cs typeface="ＭＳ Ｐゴシック" charset="0"/>
              </a:defRPr>
            </a:lvl1pPr>
            <a:lvl2pPr marL="37931725" indent="-37474525">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algn="ctr">
              <a:defRPr/>
            </a:pPr>
            <a:r>
              <a:rPr lang="en-US" dirty="0">
                <a:solidFill>
                  <a:srgbClr val="000000"/>
                </a:solidFill>
              </a:rPr>
              <a:t>Cystic Fibrosis </a:t>
            </a:r>
          </a:p>
          <a:p>
            <a:pPr algn="ctr">
              <a:defRPr/>
            </a:pPr>
            <a:r>
              <a:rPr lang="en-US" dirty="0">
                <a:solidFill>
                  <a:srgbClr val="000000"/>
                </a:solidFill>
              </a:rPr>
              <a:t>(No </a:t>
            </a:r>
            <a:r>
              <a:rPr lang="en-US" i="1" dirty="0" err="1">
                <a:solidFill>
                  <a:srgbClr val="000000"/>
                </a:solidFill>
              </a:rPr>
              <a:t>Af</a:t>
            </a:r>
            <a:r>
              <a:rPr lang="en-US" dirty="0">
                <a:solidFill>
                  <a:srgbClr val="000000"/>
                </a:solidFill>
              </a:rPr>
              <a:t> colonization or ABPA)</a:t>
            </a:r>
          </a:p>
        </p:txBody>
      </p:sp>
      <p:sp>
        <p:nvSpPr>
          <p:cNvPr id="8" name="TextBox 7"/>
          <p:cNvSpPr txBox="1"/>
          <p:nvPr/>
        </p:nvSpPr>
        <p:spPr>
          <a:xfrm>
            <a:off x="5886450" y="2244726"/>
            <a:ext cx="2520950" cy="646113"/>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a:defRPr>
                <a:solidFill>
                  <a:schemeClr val="tx1"/>
                </a:solidFill>
                <a:latin typeface="Calibri" charset="0"/>
                <a:ea typeface="ＭＳ Ｐゴシック" charset="0"/>
                <a:cs typeface="ＭＳ Ｐゴシック" charset="0"/>
              </a:defRPr>
            </a:lvl1pPr>
            <a:lvl2pPr marL="37931725" indent="-37474525">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algn="ctr">
              <a:defRPr/>
            </a:pPr>
            <a:r>
              <a:rPr lang="en-US" dirty="0">
                <a:solidFill>
                  <a:srgbClr val="000000"/>
                </a:solidFill>
              </a:rPr>
              <a:t>CF and </a:t>
            </a:r>
            <a:r>
              <a:rPr lang="en-US" i="1" dirty="0" err="1">
                <a:solidFill>
                  <a:srgbClr val="000000"/>
                </a:solidFill>
              </a:rPr>
              <a:t>Af</a:t>
            </a:r>
            <a:r>
              <a:rPr lang="en-US" dirty="0">
                <a:solidFill>
                  <a:srgbClr val="000000"/>
                </a:solidFill>
              </a:rPr>
              <a:t> colonization (no ABPA) </a:t>
            </a:r>
          </a:p>
        </p:txBody>
      </p:sp>
      <p:sp>
        <p:nvSpPr>
          <p:cNvPr id="9" name="TextBox 8"/>
          <p:cNvSpPr txBox="1"/>
          <p:nvPr/>
        </p:nvSpPr>
        <p:spPr>
          <a:xfrm>
            <a:off x="5886450" y="3369361"/>
            <a:ext cx="3016250"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lvl1pPr>
              <a:defRPr>
                <a:solidFill>
                  <a:schemeClr val="tx1"/>
                </a:solidFill>
                <a:latin typeface="Calibri" charset="0"/>
                <a:ea typeface="ＭＳ Ｐゴシック" charset="0"/>
                <a:cs typeface="ＭＳ Ｐゴシック" charset="0"/>
              </a:defRPr>
            </a:lvl1pPr>
            <a:lvl2pPr marL="37931725" indent="-37474525">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algn="ctr">
              <a:defRPr/>
            </a:pPr>
            <a:r>
              <a:rPr lang="en-US" dirty="0">
                <a:solidFill>
                  <a:srgbClr val="000000"/>
                </a:solidFill>
              </a:rPr>
              <a:t>CF and ABPA</a:t>
            </a:r>
          </a:p>
          <a:p>
            <a:pPr algn="ctr">
              <a:defRPr/>
            </a:pPr>
            <a:r>
              <a:rPr lang="en-US" dirty="0">
                <a:solidFill>
                  <a:srgbClr val="000000"/>
                </a:solidFill>
              </a:rPr>
              <a:t>	</a:t>
            </a:r>
            <a:r>
              <a:rPr lang="en-US" sz="1400" dirty="0">
                <a:solidFill>
                  <a:srgbClr val="000000"/>
                </a:solidFill>
              </a:rPr>
              <a:t>Stevens </a:t>
            </a:r>
            <a:r>
              <a:rPr lang="en-US" sz="1400" i="1" dirty="0">
                <a:solidFill>
                  <a:srgbClr val="000000"/>
                </a:solidFill>
              </a:rPr>
              <a:t>et al</a:t>
            </a:r>
            <a:r>
              <a:rPr lang="en-US" sz="1400" dirty="0">
                <a:solidFill>
                  <a:srgbClr val="000000"/>
                </a:solidFill>
              </a:rPr>
              <a:t>, </a:t>
            </a:r>
            <a:r>
              <a:rPr lang="en-US" sz="1400" dirty="0" err="1">
                <a:solidFill>
                  <a:srgbClr val="000000"/>
                </a:solidFill>
              </a:rPr>
              <a:t>Clin</a:t>
            </a:r>
            <a:r>
              <a:rPr lang="en-US" sz="1400" dirty="0">
                <a:solidFill>
                  <a:srgbClr val="000000"/>
                </a:solidFill>
              </a:rPr>
              <a:t> </a:t>
            </a:r>
            <a:r>
              <a:rPr lang="en-US" sz="1400" dirty="0" err="1">
                <a:solidFill>
                  <a:srgbClr val="000000"/>
                </a:solidFill>
              </a:rPr>
              <a:t>Inf</a:t>
            </a:r>
            <a:r>
              <a:rPr lang="en-US" sz="1400" dirty="0">
                <a:solidFill>
                  <a:srgbClr val="000000"/>
                </a:solidFill>
              </a:rPr>
              <a:t> Dis, 2003</a:t>
            </a:r>
          </a:p>
        </p:txBody>
      </p:sp>
      <p:sp>
        <p:nvSpPr>
          <p:cNvPr id="10" name="TextBox 9"/>
          <p:cNvSpPr txBox="1"/>
          <p:nvPr/>
        </p:nvSpPr>
        <p:spPr>
          <a:xfrm>
            <a:off x="5886450" y="4538664"/>
            <a:ext cx="3505200" cy="584775"/>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a:defRPr>
                <a:solidFill>
                  <a:schemeClr val="tx1"/>
                </a:solidFill>
                <a:latin typeface="Calibri" charset="0"/>
                <a:ea typeface="ＭＳ Ｐゴシック" charset="0"/>
                <a:cs typeface="ＭＳ Ｐゴシック" charset="0"/>
              </a:defRPr>
            </a:lvl1pPr>
            <a:lvl2pPr marL="37931725" indent="-37474525">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algn="ctr">
              <a:defRPr/>
            </a:pPr>
            <a:r>
              <a:rPr lang="en-US" dirty="0">
                <a:solidFill>
                  <a:srgbClr val="000000"/>
                </a:solidFill>
              </a:rPr>
              <a:t>Asthma and ABPA</a:t>
            </a:r>
          </a:p>
          <a:p>
            <a:pPr algn="ctr">
              <a:defRPr/>
            </a:pPr>
            <a:r>
              <a:rPr lang="en-US" sz="1400" dirty="0">
                <a:solidFill>
                  <a:srgbClr val="000000"/>
                </a:solidFill>
              </a:rPr>
              <a:t>Greenberger, JACI 2002</a:t>
            </a:r>
          </a:p>
        </p:txBody>
      </p:sp>
      <p:sp>
        <p:nvSpPr>
          <p:cNvPr id="47111" name="Rectangle 7"/>
          <p:cNvSpPr>
            <a:spLocks noChangeArrowheads="1"/>
          </p:cNvSpPr>
          <p:nvPr/>
        </p:nvSpPr>
        <p:spPr bwMode="auto">
          <a:xfrm>
            <a:off x="1565820" y="5498598"/>
            <a:ext cx="7336880"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00">
                <a:solidFill>
                  <a:schemeClr val="tx1"/>
                </a:solidFill>
                <a:latin typeface="Arial" charset="0"/>
                <a:ea typeface="ＭＳ Ｐゴシック" charset="-128"/>
              </a:defRPr>
            </a:lvl1pPr>
            <a:lvl2pPr eaLnBrk="0" hangingPunct="0">
              <a:defRPr sz="300">
                <a:solidFill>
                  <a:schemeClr val="tx1"/>
                </a:solidFill>
                <a:latin typeface="Arial" charset="0"/>
                <a:ea typeface="ＭＳ Ｐゴシック" charset="-128"/>
              </a:defRPr>
            </a:lvl2pPr>
            <a:lvl3pPr marL="1143000" indent="-228600" eaLnBrk="0" hangingPunct="0">
              <a:defRPr sz="300">
                <a:solidFill>
                  <a:schemeClr val="tx1"/>
                </a:solidFill>
                <a:latin typeface="Arial" charset="0"/>
                <a:ea typeface="ＭＳ Ｐゴシック" charset="-128"/>
              </a:defRPr>
            </a:lvl3pPr>
            <a:lvl4pPr marL="1600200" indent="-228600" eaLnBrk="0" hangingPunct="0">
              <a:defRPr sz="300">
                <a:solidFill>
                  <a:schemeClr val="tx1"/>
                </a:solidFill>
                <a:latin typeface="Arial" charset="0"/>
                <a:ea typeface="ＭＳ Ｐゴシック" charset="-128"/>
              </a:defRPr>
            </a:lvl4pPr>
            <a:lvl5pPr marL="2057400" indent="-228600" eaLnBrk="0" hangingPunct="0">
              <a:defRPr sz="3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3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3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3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300">
                <a:solidFill>
                  <a:schemeClr val="tx1"/>
                </a:solidFill>
                <a:latin typeface="Arial" charset="0"/>
                <a:ea typeface="ＭＳ Ｐゴシック" charset="-128"/>
              </a:defRPr>
            </a:lvl9pPr>
          </a:lstStyle>
          <a:p>
            <a:pPr eaLnBrk="1" hangingPunct="1">
              <a:spcBef>
                <a:spcPct val="30000"/>
              </a:spcBef>
            </a:pPr>
            <a:r>
              <a:rPr lang="en-US" altLang="en-US" sz="1800" dirty="0">
                <a:latin typeface="Calibri" charset="0"/>
              </a:rPr>
              <a:t>Children and adult with CF provide blood and sputum samples for the study:</a:t>
            </a:r>
          </a:p>
          <a:p>
            <a:pPr lvl="1" eaLnBrk="1" hangingPunct="1">
              <a:spcBef>
                <a:spcPct val="30000"/>
              </a:spcBef>
            </a:pPr>
            <a:r>
              <a:rPr lang="en-US" altLang="en-US" sz="1800" b="1" dirty="0">
                <a:latin typeface="Calibri" charset="0"/>
              </a:rPr>
              <a:t>- 6 month intervals</a:t>
            </a:r>
            <a:r>
              <a:rPr lang="en-US" altLang="en-US" sz="1800" dirty="0">
                <a:latin typeface="Calibri" charset="0"/>
              </a:rPr>
              <a:t>, for 4 clinic visits </a:t>
            </a:r>
          </a:p>
          <a:p>
            <a:pPr lvl="1" eaLnBrk="1" hangingPunct="1">
              <a:spcBef>
                <a:spcPct val="30000"/>
              </a:spcBef>
            </a:pPr>
            <a:r>
              <a:rPr lang="en-US" altLang="en-US" sz="1800" dirty="0">
                <a:latin typeface="Calibri" charset="0"/>
              </a:rPr>
              <a:t>- as well as </a:t>
            </a:r>
            <a:r>
              <a:rPr lang="ja-JP" altLang="en-US" sz="1800" b="1">
                <a:latin typeface="Calibri" charset="0"/>
              </a:rPr>
              <a:t>‘</a:t>
            </a:r>
            <a:r>
              <a:rPr lang="en-US" altLang="ja-JP" sz="1800" b="1" dirty="0">
                <a:latin typeface="Calibri" charset="0"/>
              </a:rPr>
              <a:t>sick visit</a:t>
            </a:r>
            <a:r>
              <a:rPr lang="ja-JP" altLang="en-US" sz="1800" b="1">
                <a:latin typeface="Calibri" charset="0"/>
              </a:rPr>
              <a:t>’</a:t>
            </a:r>
            <a:r>
              <a:rPr lang="en-US" altLang="ja-JP" sz="1800" b="1" dirty="0">
                <a:latin typeface="Calibri" charset="0"/>
              </a:rPr>
              <a:t> </a:t>
            </a:r>
            <a:r>
              <a:rPr lang="en-US" altLang="ja-JP" sz="1800" dirty="0">
                <a:latin typeface="Calibri" charset="0"/>
              </a:rPr>
              <a:t>samples during pulmonary exacerbations</a:t>
            </a:r>
            <a:endParaRPr lang="en-US" altLang="en-US" sz="1800" dirty="0">
              <a:latin typeface="Calibri" charset="0"/>
            </a:endParaRPr>
          </a:p>
        </p:txBody>
      </p:sp>
      <p:sp>
        <p:nvSpPr>
          <p:cNvPr id="2" name="TextBox 1">
            <a:extLst>
              <a:ext uri="{FF2B5EF4-FFF2-40B4-BE49-F238E27FC236}">
                <a16:creationId xmlns:a16="http://schemas.microsoft.com/office/drawing/2014/main" id="{4E96BE1B-F737-BE4A-A88A-65E73CD9F7B4}"/>
              </a:ext>
            </a:extLst>
          </p:cNvPr>
          <p:cNvSpPr txBox="1"/>
          <p:nvPr/>
        </p:nvSpPr>
        <p:spPr>
          <a:xfrm>
            <a:off x="9257759" y="6300180"/>
            <a:ext cx="2315057" cy="861774"/>
          </a:xfrm>
          <a:prstGeom prst="rect">
            <a:avLst/>
          </a:prstGeom>
          <a:noFill/>
        </p:spPr>
        <p:txBody>
          <a:bodyPr wrap="none" rtlCol="0">
            <a:spAutoFit/>
          </a:bodyPr>
          <a:lstStyle/>
          <a:p>
            <a:r>
              <a:rPr lang="en-US" altLang="en-US" sz="1000" dirty="0" err="1">
                <a:sym typeface="Helvetica Neue Light" charset="0"/>
              </a:rPr>
              <a:t>Gernez</a:t>
            </a:r>
            <a:r>
              <a:rPr lang="en-US" altLang="en-US" sz="1000" dirty="0">
                <a:sym typeface="Helvetica Neue Light" charset="0"/>
              </a:rPr>
              <a:t> Y et al, </a:t>
            </a:r>
            <a:r>
              <a:rPr lang="en-US" altLang="en-US" sz="1000" dirty="0" err="1">
                <a:sym typeface="Helvetica Neue Light" charset="0"/>
              </a:rPr>
              <a:t>Eur</a:t>
            </a:r>
            <a:r>
              <a:rPr lang="en-US" altLang="en-US" sz="1000" dirty="0">
                <a:sym typeface="Helvetica Neue Light" charset="0"/>
              </a:rPr>
              <a:t> Respir J 2016;47:1892</a:t>
            </a:r>
          </a:p>
          <a:p>
            <a:r>
              <a:rPr lang="en-US" sz="1000" dirty="0" err="1"/>
              <a:t>Mirkovic</a:t>
            </a:r>
            <a:r>
              <a:rPr lang="en-US" sz="1000" dirty="0"/>
              <a:t> B et al, JACI 2016;137:436</a:t>
            </a:r>
          </a:p>
          <a:p>
            <a:endParaRPr lang="en-US" altLang="en-US" sz="1200" dirty="0">
              <a:sym typeface="Helvetica Neue Light" charset="0"/>
            </a:endParaRPr>
          </a:p>
          <a:p>
            <a:endParaRPr lang="en-US" dirty="0"/>
          </a:p>
        </p:txBody>
      </p:sp>
    </p:spTree>
    <p:extLst>
      <p:ext uri="{BB962C8B-B14F-4D97-AF65-F5344CB8AC3E}">
        <p14:creationId xmlns:p14="http://schemas.microsoft.com/office/powerpoint/2010/main" val="1738448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idx="4294967295"/>
          </p:nvPr>
        </p:nvSpPr>
        <p:spPr>
          <a:xfrm>
            <a:off x="1676400" y="31615"/>
            <a:ext cx="8839200" cy="1143000"/>
          </a:xfrm>
        </p:spPr>
        <p:txBody>
          <a:bodyPr/>
          <a:lstStyle/>
          <a:p>
            <a:pPr eaLnBrk="1" hangingPunct="1"/>
            <a:r>
              <a:rPr lang="en-US" sz="3200" dirty="0" err="1">
                <a:latin typeface="Calibri" charset="0"/>
                <a:sym typeface="Helvetica Neue Light" charset="0"/>
              </a:rPr>
              <a:t>Af</a:t>
            </a:r>
            <a:r>
              <a:rPr lang="en-US" sz="3200" dirty="0">
                <a:latin typeface="Calibri" charset="0"/>
                <a:sym typeface="Helvetica Neue Light" charset="0"/>
              </a:rPr>
              <a:t>-Specific Basophil Activation Robustly Discriminates CF-ABPA from CF-AC and CF over time </a:t>
            </a:r>
          </a:p>
        </p:txBody>
      </p:sp>
      <p:pic>
        <p:nvPicPr>
          <p:cNvPr id="54274" name="Picture 2" descr="Screen Shot 2016-07-09 at 2.40.37 P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019817"/>
            <a:ext cx="9144000" cy="2833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4275" name="TextBox 3"/>
          <p:cNvSpPr txBox="1">
            <a:spLocks noChangeArrowheads="1"/>
          </p:cNvSpPr>
          <p:nvPr/>
        </p:nvSpPr>
        <p:spPr bwMode="auto">
          <a:xfrm>
            <a:off x="2424560" y="3853503"/>
            <a:ext cx="1844675" cy="64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00">
                <a:solidFill>
                  <a:schemeClr val="tx1"/>
                </a:solidFill>
                <a:latin typeface="Arial" charset="0"/>
                <a:ea typeface="ＭＳ Ｐゴシック" charset="0"/>
                <a:cs typeface="ＭＳ Ｐゴシック" charset="0"/>
              </a:defRPr>
            </a:lvl1pPr>
            <a:lvl2pPr marL="742950" indent="-285750" eaLnBrk="0" hangingPunct="0">
              <a:defRPr sz="300">
                <a:solidFill>
                  <a:schemeClr val="tx1"/>
                </a:solidFill>
                <a:latin typeface="Arial" charset="0"/>
                <a:ea typeface="ＭＳ Ｐゴシック" charset="0"/>
              </a:defRPr>
            </a:lvl2pPr>
            <a:lvl3pPr marL="1143000" indent="-228600" eaLnBrk="0" hangingPunct="0">
              <a:defRPr sz="300">
                <a:solidFill>
                  <a:schemeClr val="tx1"/>
                </a:solidFill>
                <a:latin typeface="Arial" charset="0"/>
                <a:ea typeface="ＭＳ Ｐゴシック" charset="0"/>
              </a:defRPr>
            </a:lvl3pPr>
            <a:lvl4pPr marL="1600200" indent="-228600" eaLnBrk="0" hangingPunct="0">
              <a:defRPr sz="300">
                <a:solidFill>
                  <a:schemeClr val="tx1"/>
                </a:solidFill>
                <a:latin typeface="Arial" charset="0"/>
                <a:ea typeface="ＭＳ Ｐゴシック" charset="0"/>
              </a:defRPr>
            </a:lvl4pPr>
            <a:lvl5pPr marL="2057400" indent="-228600" eaLnBrk="0" hangingPunct="0">
              <a:defRPr sz="300">
                <a:solidFill>
                  <a:schemeClr val="tx1"/>
                </a:solidFill>
                <a:latin typeface="Arial" charset="0"/>
                <a:ea typeface="ＭＳ Ｐゴシック" charset="0"/>
              </a:defRPr>
            </a:lvl5pPr>
            <a:lvl6pPr marL="2514600" indent="-228600" eaLnBrk="0" fontAlgn="base" hangingPunct="0">
              <a:spcBef>
                <a:spcPct val="0"/>
              </a:spcBef>
              <a:spcAft>
                <a:spcPct val="0"/>
              </a:spcAft>
              <a:defRPr sz="300">
                <a:solidFill>
                  <a:schemeClr val="tx1"/>
                </a:solidFill>
                <a:latin typeface="Arial" charset="0"/>
                <a:ea typeface="ＭＳ Ｐゴシック" charset="0"/>
              </a:defRPr>
            </a:lvl6pPr>
            <a:lvl7pPr marL="2971800" indent="-228600" eaLnBrk="0" fontAlgn="base" hangingPunct="0">
              <a:spcBef>
                <a:spcPct val="0"/>
              </a:spcBef>
              <a:spcAft>
                <a:spcPct val="0"/>
              </a:spcAft>
              <a:defRPr sz="300">
                <a:solidFill>
                  <a:schemeClr val="tx1"/>
                </a:solidFill>
                <a:latin typeface="Arial" charset="0"/>
                <a:ea typeface="ＭＳ Ｐゴシック" charset="0"/>
              </a:defRPr>
            </a:lvl7pPr>
            <a:lvl8pPr marL="3429000" indent="-228600" eaLnBrk="0" fontAlgn="base" hangingPunct="0">
              <a:spcBef>
                <a:spcPct val="0"/>
              </a:spcBef>
              <a:spcAft>
                <a:spcPct val="0"/>
              </a:spcAft>
              <a:defRPr sz="300">
                <a:solidFill>
                  <a:schemeClr val="tx1"/>
                </a:solidFill>
                <a:latin typeface="Arial" charset="0"/>
                <a:ea typeface="ＭＳ Ｐゴシック" charset="0"/>
              </a:defRPr>
            </a:lvl8pPr>
            <a:lvl9pPr marL="3886200" indent="-228600" eaLnBrk="0" fontAlgn="base" hangingPunct="0">
              <a:spcBef>
                <a:spcPct val="0"/>
              </a:spcBef>
              <a:spcAft>
                <a:spcPct val="0"/>
              </a:spcAft>
              <a:defRPr sz="300">
                <a:solidFill>
                  <a:schemeClr val="tx1"/>
                </a:solidFill>
                <a:latin typeface="Arial" charset="0"/>
                <a:ea typeface="ＭＳ Ｐゴシック" charset="0"/>
              </a:defRPr>
            </a:lvl9pPr>
          </a:lstStyle>
          <a:p>
            <a:pPr eaLnBrk="1" hangingPunct="1"/>
            <a:r>
              <a:rPr lang="en-US" sz="1200" dirty="0"/>
              <a:t>Following 10-minute</a:t>
            </a:r>
          </a:p>
          <a:p>
            <a:pPr eaLnBrk="1" hangingPunct="1"/>
            <a:r>
              <a:rPr lang="en-US" sz="1200" dirty="0"/>
              <a:t>of ex vivo activation with</a:t>
            </a:r>
          </a:p>
          <a:p>
            <a:pPr eaLnBrk="1" hangingPunct="1"/>
            <a:r>
              <a:rPr lang="en-US" sz="1200" dirty="0" err="1"/>
              <a:t>Af</a:t>
            </a:r>
            <a:r>
              <a:rPr lang="en-US" sz="1200" dirty="0"/>
              <a:t> extract</a:t>
            </a:r>
          </a:p>
        </p:txBody>
      </p:sp>
      <p:sp>
        <p:nvSpPr>
          <p:cNvPr id="54276" name="TextBox 21"/>
          <p:cNvSpPr txBox="1">
            <a:spLocks noChangeArrowheads="1"/>
          </p:cNvSpPr>
          <p:nvPr/>
        </p:nvSpPr>
        <p:spPr bwMode="auto">
          <a:xfrm>
            <a:off x="5366835" y="3853504"/>
            <a:ext cx="1844675"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00">
                <a:solidFill>
                  <a:schemeClr val="tx1"/>
                </a:solidFill>
                <a:latin typeface="Arial" charset="0"/>
                <a:ea typeface="ＭＳ Ｐゴシック" charset="0"/>
                <a:cs typeface="ＭＳ Ｐゴシック" charset="0"/>
              </a:defRPr>
            </a:lvl1pPr>
            <a:lvl2pPr marL="742950" indent="-285750" eaLnBrk="0" hangingPunct="0">
              <a:defRPr sz="300">
                <a:solidFill>
                  <a:schemeClr val="tx1"/>
                </a:solidFill>
                <a:latin typeface="Arial" charset="0"/>
                <a:ea typeface="ＭＳ Ｐゴシック" charset="0"/>
              </a:defRPr>
            </a:lvl2pPr>
            <a:lvl3pPr marL="1143000" indent="-228600" eaLnBrk="0" hangingPunct="0">
              <a:defRPr sz="300">
                <a:solidFill>
                  <a:schemeClr val="tx1"/>
                </a:solidFill>
                <a:latin typeface="Arial" charset="0"/>
                <a:ea typeface="ＭＳ Ｐゴシック" charset="0"/>
              </a:defRPr>
            </a:lvl3pPr>
            <a:lvl4pPr marL="1600200" indent="-228600" eaLnBrk="0" hangingPunct="0">
              <a:defRPr sz="300">
                <a:solidFill>
                  <a:schemeClr val="tx1"/>
                </a:solidFill>
                <a:latin typeface="Arial" charset="0"/>
                <a:ea typeface="ＭＳ Ｐゴシック" charset="0"/>
              </a:defRPr>
            </a:lvl4pPr>
            <a:lvl5pPr marL="2057400" indent="-228600" eaLnBrk="0" hangingPunct="0">
              <a:defRPr sz="300">
                <a:solidFill>
                  <a:schemeClr val="tx1"/>
                </a:solidFill>
                <a:latin typeface="Arial" charset="0"/>
                <a:ea typeface="ＭＳ Ｐゴシック" charset="0"/>
              </a:defRPr>
            </a:lvl5pPr>
            <a:lvl6pPr marL="2514600" indent="-228600" eaLnBrk="0" fontAlgn="base" hangingPunct="0">
              <a:spcBef>
                <a:spcPct val="0"/>
              </a:spcBef>
              <a:spcAft>
                <a:spcPct val="0"/>
              </a:spcAft>
              <a:defRPr sz="300">
                <a:solidFill>
                  <a:schemeClr val="tx1"/>
                </a:solidFill>
                <a:latin typeface="Arial" charset="0"/>
                <a:ea typeface="ＭＳ Ｐゴシック" charset="0"/>
              </a:defRPr>
            </a:lvl6pPr>
            <a:lvl7pPr marL="2971800" indent="-228600" eaLnBrk="0" fontAlgn="base" hangingPunct="0">
              <a:spcBef>
                <a:spcPct val="0"/>
              </a:spcBef>
              <a:spcAft>
                <a:spcPct val="0"/>
              </a:spcAft>
              <a:defRPr sz="300">
                <a:solidFill>
                  <a:schemeClr val="tx1"/>
                </a:solidFill>
                <a:latin typeface="Arial" charset="0"/>
                <a:ea typeface="ＭＳ Ｐゴシック" charset="0"/>
              </a:defRPr>
            </a:lvl7pPr>
            <a:lvl8pPr marL="3429000" indent="-228600" eaLnBrk="0" fontAlgn="base" hangingPunct="0">
              <a:spcBef>
                <a:spcPct val="0"/>
              </a:spcBef>
              <a:spcAft>
                <a:spcPct val="0"/>
              </a:spcAft>
              <a:defRPr sz="300">
                <a:solidFill>
                  <a:schemeClr val="tx1"/>
                </a:solidFill>
                <a:latin typeface="Arial" charset="0"/>
                <a:ea typeface="ＭＳ Ｐゴシック" charset="0"/>
              </a:defRPr>
            </a:lvl8pPr>
            <a:lvl9pPr marL="3886200" indent="-228600" eaLnBrk="0" fontAlgn="base" hangingPunct="0">
              <a:spcBef>
                <a:spcPct val="0"/>
              </a:spcBef>
              <a:spcAft>
                <a:spcPct val="0"/>
              </a:spcAft>
              <a:defRPr sz="300">
                <a:solidFill>
                  <a:schemeClr val="tx1"/>
                </a:solidFill>
                <a:latin typeface="Arial" charset="0"/>
                <a:ea typeface="ＭＳ Ｐゴシック" charset="0"/>
              </a:defRPr>
            </a:lvl9pPr>
          </a:lstStyle>
          <a:p>
            <a:pPr eaLnBrk="1" hangingPunct="1"/>
            <a:r>
              <a:rPr lang="en-US" sz="1200" dirty="0"/>
              <a:t>Following 30-minute</a:t>
            </a:r>
          </a:p>
          <a:p>
            <a:pPr eaLnBrk="1" hangingPunct="1"/>
            <a:r>
              <a:rPr lang="en-US" sz="1200" dirty="0"/>
              <a:t>of ex vivo activation with</a:t>
            </a:r>
          </a:p>
          <a:p>
            <a:pPr eaLnBrk="1" hangingPunct="1"/>
            <a:r>
              <a:rPr lang="en-US" sz="1200" dirty="0" err="1"/>
              <a:t>Af</a:t>
            </a:r>
            <a:r>
              <a:rPr lang="en-US" sz="1200" dirty="0"/>
              <a:t> extract</a:t>
            </a:r>
          </a:p>
        </p:txBody>
      </p:sp>
      <p:sp>
        <p:nvSpPr>
          <p:cNvPr id="54277" name="TextBox 22"/>
          <p:cNvSpPr txBox="1">
            <a:spLocks noChangeArrowheads="1"/>
          </p:cNvSpPr>
          <p:nvPr/>
        </p:nvSpPr>
        <p:spPr bwMode="auto">
          <a:xfrm>
            <a:off x="8309109" y="3853395"/>
            <a:ext cx="1840568"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00">
                <a:solidFill>
                  <a:schemeClr val="tx1"/>
                </a:solidFill>
                <a:latin typeface="Arial" charset="0"/>
                <a:ea typeface="ＭＳ Ｐゴシック" charset="0"/>
                <a:cs typeface="ＭＳ Ｐゴシック" charset="0"/>
              </a:defRPr>
            </a:lvl1pPr>
            <a:lvl2pPr marL="742950" indent="-285750" eaLnBrk="0" hangingPunct="0">
              <a:defRPr sz="300">
                <a:solidFill>
                  <a:schemeClr val="tx1"/>
                </a:solidFill>
                <a:latin typeface="Arial" charset="0"/>
                <a:ea typeface="ＭＳ Ｐゴシック" charset="0"/>
              </a:defRPr>
            </a:lvl2pPr>
            <a:lvl3pPr marL="1143000" indent="-228600" eaLnBrk="0" hangingPunct="0">
              <a:defRPr sz="300">
                <a:solidFill>
                  <a:schemeClr val="tx1"/>
                </a:solidFill>
                <a:latin typeface="Arial" charset="0"/>
                <a:ea typeface="ＭＳ Ｐゴシック" charset="0"/>
              </a:defRPr>
            </a:lvl3pPr>
            <a:lvl4pPr marL="1600200" indent="-228600" eaLnBrk="0" hangingPunct="0">
              <a:defRPr sz="300">
                <a:solidFill>
                  <a:schemeClr val="tx1"/>
                </a:solidFill>
                <a:latin typeface="Arial" charset="0"/>
                <a:ea typeface="ＭＳ Ｐゴシック" charset="0"/>
              </a:defRPr>
            </a:lvl4pPr>
            <a:lvl5pPr marL="2057400" indent="-228600" eaLnBrk="0" hangingPunct="0">
              <a:defRPr sz="300">
                <a:solidFill>
                  <a:schemeClr val="tx1"/>
                </a:solidFill>
                <a:latin typeface="Arial" charset="0"/>
                <a:ea typeface="ＭＳ Ｐゴシック" charset="0"/>
              </a:defRPr>
            </a:lvl5pPr>
            <a:lvl6pPr marL="2514600" indent="-228600" eaLnBrk="0" fontAlgn="base" hangingPunct="0">
              <a:spcBef>
                <a:spcPct val="0"/>
              </a:spcBef>
              <a:spcAft>
                <a:spcPct val="0"/>
              </a:spcAft>
              <a:defRPr sz="300">
                <a:solidFill>
                  <a:schemeClr val="tx1"/>
                </a:solidFill>
                <a:latin typeface="Arial" charset="0"/>
                <a:ea typeface="ＭＳ Ｐゴシック" charset="0"/>
              </a:defRPr>
            </a:lvl6pPr>
            <a:lvl7pPr marL="2971800" indent="-228600" eaLnBrk="0" fontAlgn="base" hangingPunct="0">
              <a:spcBef>
                <a:spcPct val="0"/>
              </a:spcBef>
              <a:spcAft>
                <a:spcPct val="0"/>
              </a:spcAft>
              <a:defRPr sz="300">
                <a:solidFill>
                  <a:schemeClr val="tx1"/>
                </a:solidFill>
                <a:latin typeface="Arial" charset="0"/>
                <a:ea typeface="ＭＳ Ｐゴシック" charset="0"/>
              </a:defRPr>
            </a:lvl7pPr>
            <a:lvl8pPr marL="3429000" indent="-228600" eaLnBrk="0" fontAlgn="base" hangingPunct="0">
              <a:spcBef>
                <a:spcPct val="0"/>
              </a:spcBef>
              <a:spcAft>
                <a:spcPct val="0"/>
              </a:spcAft>
              <a:defRPr sz="300">
                <a:solidFill>
                  <a:schemeClr val="tx1"/>
                </a:solidFill>
                <a:latin typeface="Arial" charset="0"/>
                <a:ea typeface="ＭＳ Ｐゴシック" charset="0"/>
              </a:defRPr>
            </a:lvl8pPr>
            <a:lvl9pPr marL="3886200" indent="-228600" eaLnBrk="0" fontAlgn="base" hangingPunct="0">
              <a:spcBef>
                <a:spcPct val="0"/>
              </a:spcBef>
              <a:spcAft>
                <a:spcPct val="0"/>
              </a:spcAft>
              <a:defRPr sz="300">
                <a:solidFill>
                  <a:schemeClr val="tx1"/>
                </a:solidFill>
                <a:latin typeface="Arial" charset="0"/>
                <a:ea typeface="ＭＳ Ｐゴシック" charset="0"/>
              </a:defRPr>
            </a:lvl9pPr>
          </a:lstStyle>
          <a:p>
            <a:pPr eaLnBrk="1" hangingPunct="1"/>
            <a:r>
              <a:rPr lang="en-US" sz="1200" dirty="0"/>
              <a:t>Following 30-minute</a:t>
            </a:r>
          </a:p>
          <a:p>
            <a:pPr eaLnBrk="1" hangingPunct="1"/>
            <a:r>
              <a:rPr lang="en-US" sz="1200" dirty="0"/>
              <a:t>of ex vivo activation with</a:t>
            </a:r>
          </a:p>
          <a:p>
            <a:pPr eaLnBrk="1" hangingPunct="1"/>
            <a:r>
              <a:rPr lang="en-US" sz="1200" dirty="0" err="1"/>
              <a:t>rAsp</a:t>
            </a:r>
            <a:r>
              <a:rPr lang="en-US" sz="1200" dirty="0"/>
              <a:t> f1</a:t>
            </a:r>
          </a:p>
        </p:txBody>
      </p:sp>
      <p:sp>
        <p:nvSpPr>
          <p:cNvPr id="54278" name="Rectangle 91"/>
          <p:cNvSpPr>
            <a:spLocks/>
          </p:cNvSpPr>
          <p:nvPr/>
        </p:nvSpPr>
        <p:spPr bwMode="auto">
          <a:xfrm>
            <a:off x="9475629" y="6527800"/>
            <a:ext cx="3609976" cy="330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40639" bIns="0"/>
          <a:lstStyle/>
          <a:p>
            <a:r>
              <a:rPr lang="en-US" altLang="en-US" sz="1000" dirty="0" err="1">
                <a:sym typeface="Helvetica Neue Light" charset="0"/>
              </a:rPr>
              <a:t>Gernez</a:t>
            </a:r>
            <a:r>
              <a:rPr lang="en-US" altLang="en-US" sz="1000" dirty="0">
                <a:sym typeface="Helvetica Neue Light" charset="0"/>
              </a:rPr>
              <a:t> Y et al, </a:t>
            </a:r>
            <a:r>
              <a:rPr lang="en-US" altLang="en-US" sz="1000" dirty="0" err="1">
                <a:sym typeface="Helvetica Neue Light" charset="0"/>
              </a:rPr>
              <a:t>Eur</a:t>
            </a:r>
            <a:r>
              <a:rPr lang="en-US" altLang="en-US" sz="1000" dirty="0">
                <a:sym typeface="Helvetica Neue Light" charset="0"/>
              </a:rPr>
              <a:t> </a:t>
            </a:r>
            <a:r>
              <a:rPr lang="en-US" altLang="en-US" sz="1000" dirty="0" err="1">
                <a:sym typeface="Helvetica Neue Light" charset="0"/>
              </a:rPr>
              <a:t>Respir</a:t>
            </a:r>
            <a:r>
              <a:rPr lang="en-US" altLang="en-US" sz="1000" dirty="0">
                <a:sym typeface="Helvetica Neue Light" charset="0"/>
              </a:rPr>
              <a:t> J 2016;47:1892</a:t>
            </a:r>
          </a:p>
        </p:txBody>
      </p:sp>
      <p:pic>
        <p:nvPicPr>
          <p:cNvPr id="9" name="Picture 2" descr="Screen Shot 2016-08-14 at 11.47.40 AM.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86982" y="4444114"/>
            <a:ext cx="2650383" cy="2355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147634" y="5333018"/>
            <a:ext cx="548548" cy="830997"/>
          </a:xfrm>
          <a:prstGeom prst="rect">
            <a:avLst/>
          </a:prstGeom>
          <a:noFill/>
        </p:spPr>
        <p:txBody>
          <a:bodyPr wrap="none" rtlCol="0">
            <a:spAutoFit/>
          </a:bodyPr>
          <a:lstStyle/>
          <a:p>
            <a:r>
              <a:rPr lang="en-US" sz="1600" dirty="0"/>
              <a:t>ROC</a:t>
            </a:r>
          </a:p>
          <a:p>
            <a:r>
              <a:rPr lang="en-US" sz="1600" dirty="0"/>
              <a:t>AUC</a:t>
            </a:r>
          </a:p>
          <a:p>
            <a:r>
              <a:rPr lang="en-US" sz="1600" dirty="0"/>
              <a:t>0.86</a:t>
            </a:r>
          </a:p>
        </p:txBody>
      </p:sp>
      <p:sp>
        <p:nvSpPr>
          <p:cNvPr id="11" name="Rectangle 10"/>
          <p:cNvSpPr/>
          <p:nvPr/>
        </p:nvSpPr>
        <p:spPr>
          <a:xfrm>
            <a:off x="7618534" y="1062436"/>
            <a:ext cx="2897066" cy="3561519"/>
          </a:xfrm>
          <a:prstGeom prst="rect">
            <a:avLst/>
          </a:prstGeom>
          <a:noFill/>
          <a:ln w="158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4839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1"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57176"/>
            <a:ext cx="8229600" cy="1143000"/>
          </a:xfrm>
        </p:spPr>
        <p:txBody>
          <a:bodyPr>
            <a:noAutofit/>
          </a:bodyPr>
          <a:lstStyle/>
          <a:p>
            <a:r>
              <a:rPr lang="en-US" sz="2800" dirty="0"/>
              <a:t>Basophil Activation Test and </a:t>
            </a:r>
            <a:r>
              <a:rPr lang="en-US" sz="2800" i="1" dirty="0" err="1"/>
              <a:t>Af</a:t>
            </a:r>
            <a:r>
              <a:rPr lang="en-US" sz="2800" dirty="0" err="1"/>
              <a:t>-sIgE</a:t>
            </a:r>
            <a:r>
              <a:rPr lang="en-US" sz="2800" dirty="0"/>
              <a:t> Differentiate </a:t>
            </a:r>
            <a:r>
              <a:rPr lang="en-US" sz="2800" i="1" dirty="0"/>
              <a:t>Aspergillus</a:t>
            </a:r>
            <a:r>
              <a:rPr lang="en-US" sz="2800" dirty="0"/>
              <a:t> Infection, Sensitization and ABPA in CF </a:t>
            </a:r>
          </a:p>
        </p:txBody>
      </p:sp>
      <p:pic>
        <p:nvPicPr>
          <p:cNvPr id="4" name="Content Placeholder 3"/>
          <p:cNvPicPr>
            <a:picLocks noGrp="1" noChangeAspect="1"/>
          </p:cNvPicPr>
          <p:nvPr>
            <p:ph idx="1"/>
          </p:nvPr>
        </p:nvPicPr>
        <p:blipFill>
          <a:blip r:embed="rId2"/>
          <a:srcRect l="-14762" r="-14762"/>
          <a:stretch>
            <a:fillRect/>
          </a:stretch>
        </p:blipFill>
        <p:spPr>
          <a:xfrm>
            <a:off x="3479800" y="1713243"/>
            <a:ext cx="8229600" cy="4525963"/>
          </a:xfrm>
        </p:spPr>
      </p:pic>
      <p:sp>
        <p:nvSpPr>
          <p:cNvPr id="5" name="TextBox 4"/>
          <p:cNvSpPr txBox="1"/>
          <p:nvPr/>
        </p:nvSpPr>
        <p:spPr>
          <a:xfrm>
            <a:off x="9690899" y="6362317"/>
            <a:ext cx="2018501" cy="246221"/>
          </a:xfrm>
          <a:prstGeom prst="rect">
            <a:avLst/>
          </a:prstGeom>
          <a:noFill/>
        </p:spPr>
        <p:txBody>
          <a:bodyPr wrap="none" rtlCol="0">
            <a:spAutoFit/>
          </a:bodyPr>
          <a:lstStyle/>
          <a:p>
            <a:r>
              <a:rPr lang="en-US" sz="1000" dirty="0" err="1"/>
              <a:t>Mirkovic</a:t>
            </a:r>
            <a:r>
              <a:rPr lang="en-US" sz="1000" dirty="0"/>
              <a:t> B et al, JACI 2016;137:436</a:t>
            </a:r>
          </a:p>
        </p:txBody>
      </p:sp>
      <p:pic>
        <p:nvPicPr>
          <p:cNvPr id="3" name="Picture 2"/>
          <p:cNvPicPr>
            <a:picLocks noChangeAspect="1"/>
          </p:cNvPicPr>
          <p:nvPr/>
        </p:nvPicPr>
        <p:blipFill>
          <a:blip r:embed="rId3"/>
          <a:stretch>
            <a:fillRect/>
          </a:stretch>
        </p:blipFill>
        <p:spPr>
          <a:xfrm>
            <a:off x="1409700" y="2733157"/>
            <a:ext cx="2082800" cy="3187700"/>
          </a:xfrm>
          <a:prstGeom prst="rect">
            <a:avLst/>
          </a:prstGeom>
        </p:spPr>
      </p:pic>
      <p:sp>
        <p:nvSpPr>
          <p:cNvPr id="6" name="TextBox 5">
            <a:extLst>
              <a:ext uri="{FF2B5EF4-FFF2-40B4-BE49-F238E27FC236}">
                <a16:creationId xmlns:a16="http://schemas.microsoft.com/office/drawing/2014/main" id="{E0AF495B-4340-B943-8DDD-B9DE320D4E12}"/>
              </a:ext>
            </a:extLst>
          </p:cNvPr>
          <p:cNvSpPr txBox="1"/>
          <p:nvPr/>
        </p:nvSpPr>
        <p:spPr>
          <a:xfrm>
            <a:off x="2451100" y="1343911"/>
            <a:ext cx="8110105" cy="369332"/>
          </a:xfrm>
          <a:prstGeom prst="rect">
            <a:avLst/>
          </a:prstGeom>
          <a:noFill/>
        </p:spPr>
        <p:txBody>
          <a:bodyPr wrap="none" rtlCol="0">
            <a:spAutoFit/>
          </a:bodyPr>
          <a:lstStyle/>
          <a:p>
            <a:r>
              <a:rPr lang="en-US" dirty="0"/>
              <a:t>Dublin cohort: Validation of BAT and focus on distinguishing </a:t>
            </a:r>
            <a:r>
              <a:rPr lang="en-US" i="1" dirty="0" err="1"/>
              <a:t>Af</a:t>
            </a:r>
            <a:r>
              <a:rPr lang="en-US" dirty="0"/>
              <a:t>-sensitized from ABPA </a:t>
            </a:r>
          </a:p>
        </p:txBody>
      </p:sp>
    </p:spTree>
    <p:extLst>
      <p:ext uri="{BB962C8B-B14F-4D97-AF65-F5344CB8AC3E}">
        <p14:creationId xmlns:p14="http://schemas.microsoft.com/office/powerpoint/2010/main" val="26012019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5253" y="250888"/>
            <a:ext cx="9001495" cy="1143000"/>
          </a:xfrm>
        </p:spPr>
        <p:txBody>
          <a:bodyPr>
            <a:normAutofit fontScale="90000"/>
          </a:bodyPr>
          <a:lstStyle/>
          <a:p>
            <a:r>
              <a:rPr lang="en-US" sz="3200" dirty="0"/>
              <a:t>Basophil Activation Test Predicts Development of ABPA in </a:t>
            </a:r>
            <a:br>
              <a:rPr lang="en-US" sz="3200" dirty="0"/>
            </a:br>
            <a:r>
              <a:rPr lang="en-US" sz="3200" i="1" dirty="0"/>
              <a:t>A. fumigatus</a:t>
            </a:r>
            <a:r>
              <a:rPr lang="en-US" sz="3200" dirty="0"/>
              <a:t>-sensitized CF Patients</a:t>
            </a:r>
          </a:p>
        </p:txBody>
      </p:sp>
      <p:pic>
        <p:nvPicPr>
          <p:cNvPr id="4" name="Content Placeholder 3"/>
          <p:cNvPicPr>
            <a:picLocks noGrp="1" noChangeAspect="1"/>
          </p:cNvPicPr>
          <p:nvPr>
            <p:ph idx="1"/>
          </p:nvPr>
        </p:nvPicPr>
        <p:blipFill>
          <a:blip r:embed="rId2"/>
          <a:stretch>
            <a:fillRect/>
          </a:stretch>
        </p:blipFill>
        <p:spPr>
          <a:xfrm>
            <a:off x="2871125" y="1600201"/>
            <a:ext cx="6449750" cy="4525963"/>
          </a:xfrm>
          <a:prstGeom prst="rect">
            <a:avLst/>
          </a:prstGeom>
        </p:spPr>
      </p:pic>
      <p:sp>
        <p:nvSpPr>
          <p:cNvPr id="5" name="TextBox 4"/>
          <p:cNvSpPr txBox="1"/>
          <p:nvPr/>
        </p:nvSpPr>
        <p:spPr>
          <a:xfrm>
            <a:off x="9320875" y="6439481"/>
            <a:ext cx="2326278" cy="246221"/>
          </a:xfrm>
          <a:prstGeom prst="rect">
            <a:avLst/>
          </a:prstGeom>
          <a:noFill/>
        </p:spPr>
        <p:txBody>
          <a:bodyPr wrap="none" rtlCol="0">
            <a:spAutoFit/>
          </a:bodyPr>
          <a:lstStyle/>
          <a:p>
            <a:r>
              <a:rPr lang="en-US" sz="1000" dirty="0" err="1"/>
              <a:t>Katelari</a:t>
            </a:r>
            <a:r>
              <a:rPr lang="en-US" sz="1000" dirty="0"/>
              <a:t> A et al, J Cyst </a:t>
            </a:r>
            <a:r>
              <a:rPr lang="en-US" sz="1000" dirty="0" err="1"/>
              <a:t>Fibros</a:t>
            </a:r>
            <a:r>
              <a:rPr lang="en-US" sz="1000" dirty="0"/>
              <a:t> 2016;15:587</a:t>
            </a:r>
          </a:p>
        </p:txBody>
      </p:sp>
      <p:sp>
        <p:nvSpPr>
          <p:cNvPr id="3" name="TextBox 2"/>
          <p:cNvSpPr txBox="1"/>
          <p:nvPr/>
        </p:nvSpPr>
        <p:spPr>
          <a:xfrm>
            <a:off x="1207218" y="2364545"/>
            <a:ext cx="1466235" cy="738664"/>
          </a:xfrm>
          <a:prstGeom prst="rect">
            <a:avLst/>
          </a:prstGeom>
          <a:noFill/>
        </p:spPr>
        <p:txBody>
          <a:bodyPr wrap="none" rtlCol="0">
            <a:spAutoFit/>
          </a:bodyPr>
          <a:lstStyle/>
          <a:p>
            <a:r>
              <a:rPr lang="en-US" sz="1400" dirty="0"/>
              <a:t>17 ABPA</a:t>
            </a:r>
          </a:p>
          <a:p>
            <a:r>
              <a:rPr lang="en-US" sz="1400" dirty="0"/>
              <a:t>24 </a:t>
            </a:r>
            <a:r>
              <a:rPr lang="en-US" sz="1400" dirty="0" err="1"/>
              <a:t>Af</a:t>
            </a:r>
            <a:r>
              <a:rPr lang="en-US" sz="1400" dirty="0"/>
              <a:t>-sensitized</a:t>
            </a:r>
          </a:p>
          <a:p>
            <a:r>
              <a:rPr lang="en-US" sz="1400" dirty="0"/>
              <a:t>15 non-sensitized</a:t>
            </a:r>
          </a:p>
        </p:txBody>
      </p:sp>
      <p:sp>
        <p:nvSpPr>
          <p:cNvPr id="6" name="TextBox 5"/>
          <p:cNvSpPr txBox="1"/>
          <p:nvPr/>
        </p:nvSpPr>
        <p:spPr>
          <a:xfrm>
            <a:off x="8260978" y="2579989"/>
            <a:ext cx="3357281" cy="523220"/>
          </a:xfrm>
          <a:prstGeom prst="rect">
            <a:avLst/>
          </a:prstGeom>
          <a:noFill/>
        </p:spPr>
        <p:txBody>
          <a:bodyPr wrap="square" rtlCol="0">
            <a:spAutoFit/>
          </a:bodyPr>
          <a:lstStyle/>
          <a:p>
            <a:r>
              <a:rPr lang="en-US" sz="1400" dirty="0"/>
              <a:t>10 BAT+ </a:t>
            </a:r>
            <a:r>
              <a:rPr lang="en-US" sz="1400" dirty="0">
                <a:sym typeface="Wingdings"/>
              </a:rPr>
              <a:t>median 9 months to ABPA dx</a:t>
            </a:r>
          </a:p>
          <a:p>
            <a:r>
              <a:rPr lang="en-US" sz="1400" dirty="0">
                <a:sym typeface="Wingdings"/>
              </a:rPr>
              <a:t>29 BAT-   only 1 ABPA dx up to 7 </a:t>
            </a:r>
            <a:r>
              <a:rPr lang="en-US" sz="1400" dirty="0" err="1">
                <a:sym typeface="Wingdings"/>
              </a:rPr>
              <a:t>yr</a:t>
            </a:r>
            <a:r>
              <a:rPr lang="en-US" sz="1400" dirty="0">
                <a:sym typeface="Wingdings"/>
              </a:rPr>
              <a:t> later</a:t>
            </a:r>
            <a:endParaRPr lang="en-US" sz="1400" dirty="0"/>
          </a:p>
        </p:txBody>
      </p:sp>
    </p:spTree>
    <p:extLst>
      <p:ext uri="{BB962C8B-B14F-4D97-AF65-F5344CB8AC3E}">
        <p14:creationId xmlns:p14="http://schemas.microsoft.com/office/powerpoint/2010/main" val="6373897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0" y="1924847"/>
            <a:ext cx="7770812" cy="484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8" name="Rectangle 3"/>
          <p:cNvSpPr>
            <a:spLocks noGrp="1" noChangeArrowheads="1"/>
          </p:cNvSpPr>
          <p:nvPr>
            <p:ph type="body" idx="4294967295"/>
          </p:nvPr>
        </p:nvSpPr>
        <p:spPr>
          <a:xfrm>
            <a:off x="1671637" y="1400972"/>
            <a:ext cx="8509000" cy="523875"/>
          </a:xfrm>
          <a:noFill/>
        </p:spPr>
        <p:txBody>
          <a:bodyPr>
            <a:spAutoFit/>
          </a:bodyPr>
          <a:lstStyle/>
          <a:p>
            <a:pPr marL="0" indent="0" algn="ctr">
              <a:spcBef>
                <a:spcPct val="0"/>
              </a:spcBef>
              <a:buNone/>
            </a:pPr>
            <a:r>
              <a:rPr lang="en-US" altLang="en-US" sz="1400" b="1" dirty="0">
                <a:solidFill>
                  <a:schemeClr val="tx2"/>
                </a:solidFill>
                <a:ea typeface="ＭＳ Ｐゴシック" charset="-128"/>
              </a:rPr>
              <a:t>Fig 4. EMD scores based on expression of two independent flow cytometry markers more accurately distinguish allergic (CF-ABPA) from non-allergic (CF) patients.</a:t>
            </a:r>
          </a:p>
        </p:txBody>
      </p:sp>
      <p:pic>
        <p:nvPicPr>
          <p:cNvPr id="8601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3626" y="607220"/>
            <a:ext cx="22050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0" name="Picture 4" descr="Screen Shot 2016-07-06 at 8.32.41 AM.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03500" y="28974"/>
            <a:ext cx="4241800"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7350632" y="1046761"/>
            <a:ext cx="2324675" cy="307777"/>
          </a:xfrm>
          <a:prstGeom prst="rect">
            <a:avLst/>
          </a:prstGeom>
          <a:noFill/>
        </p:spPr>
        <p:txBody>
          <a:bodyPr wrap="none" rtlCol="0">
            <a:spAutoFit/>
          </a:bodyPr>
          <a:lstStyle/>
          <a:p>
            <a:r>
              <a:rPr lang="is-IS" sz="1400" dirty="0"/>
              <a:t>2016 Mar 23;11(3):e0151859</a:t>
            </a:r>
            <a:endParaRPr lang="en-US" sz="1400" dirty="0"/>
          </a:p>
        </p:txBody>
      </p:sp>
      <p:sp>
        <p:nvSpPr>
          <p:cNvPr id="3" name="Rectangle 2"/>
          <p:cNvSpPr/>
          <p:nvPr/>
        </p:nvSpPr>
        <p:spPr>
          <a:xfrm>
            <a:off x="7714593" y="1924847"/>
            <a:ext cx="2017986" cy="2420143"/>
          </a:xfrm>
          <a:prstGeom prst="rect">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6705600" y="4358846"/>
            <a:ext cx="2017986" cy="2420143"/>
          </a:xfrm>
          <a:prstGeom prst="rect">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6334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4200" y="-141766"/>
            <a:ext cx="8229600" cy="1143000"/>
          </a:xfrm>
        </p:spPr>
        <p:txBody>
          <a:bodyPr>
            <a:normAutofit/>
          </a:bodyPr>
          <a:lstStyle/>
          <a:p>
            <a:r>
              <a:rPr lang="en-US" sz="3600" dirty="0"/>
              <a:t>MRI as a CF APBA Diagnostic Tool</a:t>
            </a:r>
          </a:p>
        </p:txBody>
      </p:sp>
      <p:pic>
        <p:nvPicPr>
          <p:cNvPr id="4" name="Content Placeholder 3"/>
          <p:cNvPicPr>
            <a:picLocks noGrp="1" noChangeAspect="1"/>
          </p:cNvPicPr>
          <p:nvPr>
            <p:ph idx="1"/>
          </p:nvPr>
        </p:nvPicPr>
        <p:blipFill>
          <a:blip r:embed="rId3"/>
          <a:stretch>
            <a:fillRect/>
          </a:stretch>
        </p:blipFill>
        <p:spPr>
          <a:xfrm>
            <a:off x="2616200" y="1045631"/>
            <a:ext cx="7467600" cy="3319769"/>
          </a:xfrm>
          <a:prstGeom prst="rect">
            <a:avLst/>
          </a:prstGeom>
        </p:spPr>
      </p:pic>
      <p:pic>
        <p:nvPicPr>
          <p:cNvPr id="5" name="Picture 4"/>
          <p:cNvPicPr>
            <a:picLocks noChangeAspect="1"/>
          </p:cNvPicPr>
          <p:nvPr/>
        </p:nvPicPr>
        <p:blipFill>
          <a:blip r:embed="rId4"/>
          <a:stretch>
            <a:fillRect/>
          </a:stretch>
        </p:blipFill>
        <p:spPr>
          <a:xfrm>
            <a:off x="4904179" y="4409795"/>
            <a:ext cx="5333963" cy="2197100"/>
          </a:xfrm>
          <a:prstGeom prst="rect">
            <a:avLst/>
          </a:prstGeom>
        </p:spPr>
      </p:pic>
      <p:sp>
        <p:nvSpPr>
          <p:cNvPr id="6" name="TextBox 5"/>
          <p:cNvSpPr txBox="1"/>
          <p:nvPr/>
        </p:nvSpPr>
        <p:spPr>
          <a:xfrm>
            <a:off x="9624403" y="6606895"/>
            <a:ext cx="2310248" cy="246221"/>
          </a:xfrm>
          <a:prstGeom prst="rect">
            <a:avLst/>
          </a:prstGeom>
          <a:noFill/>
        </p:spPr>
        <p:txBody>
          <a:bodyPr wrap="none" rtlCol="0">
            <a:spAutoFit/>
          </a:bodyPr>
          <a:lstStyle/>
          <a:p>
            <a:r>
              <a:rPr lang="en-US" sz="1000" dirty="0" err="1"/>
              <a:t>Dournes</a:t>
            </a:r>
            <a:r>
              <a:rPr lang="en-US" sz="1000" dirty="0"/>
              <a:t> G et al, Radiology 2017;285:261</a:t>
            </a:r>
          </a:p>
        </p:txBody>
      </p:sp>
      <p:sp>
        <p:nvSpPr>
          <p:cNvPr id="7" name="TextBox 6"/>
          <p:cNvSpPr txBox="1"/>
          <p:nvPr/>
        </p:nvSpPr>
        <p:spPr>
          <a:xfrm rot="16200000">
            <a:off x="3954432" y="5369846"/>
            <a:ext cx="1622495" cy="276999"/>
          </a:xfrm>
          <a:prstGeom prst="rect">
            <a:avLst/>
          </a:prstGeom>
          <a:noFill/>
        </p:spPr>
        <p:txBody>
          <a:bodyPr wrap="none" rtlCol="0">
            <a:spAutoFit/>
          </a:bodyPr>
          <a:lstStyle/>
          <a:p>
            <a:r>
              <a:rPr lang="en-US" sz="1200" b="1" dirty="0"/>
              <a:t>Mucus Signal Intensity</a:t>
            </a:r>
          </a:p>
        </p:txBody>
      </p:sp>
      <p:sp>
        <p:nvSpPr>
          <p:cNvPr id="3" name="TextBox 2"/>
          <p:cNvSpPr txBox="1"/>
          <p:nvPr/>
        </p:nvSpPr>
        <p:spPr>
          <a:xfrm>
            <a:off x="3530263" y="717037"/>
            <a:ext cx="421206" cy="369332"/>
          </a:xfrm>
          <a:prstGeom prst="rect">
            <a:avLst/>
          </a:prstGeom>
          <a:noFill/>
        </p:spPr>
        <p:txBody>
          <a:bodyPr wrap="none" rtlCol="0">
            <a:spAutoFit/>
          </a:bodyPr>
          <a:lstStyle/>
          <a:p>
            <a:r>
              <a:rPr lang="en-US" dirty="0"/>
              <a:t>CT</a:t>
            </a:r>
          </a:p>
        </p:txBody>
      </p:sp>
      <p:sp>
        <p:nvSpPr>
          <p:cNvPr id="8" name="TextBox 7"/>
          <p:cNvSpPr txBox="1"/>
          <p:nvPr/>
        </p:nvSpPr>
        <p:spPr>
          <a:xfrm>
            <a:off x="6039411" y="717037"/>
            <a:ext cx="413896" cy="369332"/>
          </a:xfrm>
          <a:prstGeom prst="rect">
            <a:avLst/>
          </a:prstGeom>
          <a:noFill/>
        </p:spPr>
        <p:txBody>
          <a:bodyPr wrap="none" rtlCol="0">
            <a:spAutoFit/>
          </a:bodyPr>
          <a:lstStyle/>
          <a:p>
            <a:r>
              <a:rPr lang="en-US"/>
              <a:t>T1</a:t>
            </a:r>
          </a:p>
        </p:txBody>
      </p:sp>
      <p:sp>
        <p:nvSpPr>
          <p:cNvPr id="9" name="TextBox 8"/>
          <p:cNvSpPr txBox="1"/>
          <p:nvPr/>
        </p:nvSpPr>
        <p:spPr>
          <a:xfrm>
            <a:off x="8541249" y="717037"/>
            <a:ext cx="413896" cy="369332"/>
          </a:xfrm>
          <a:prstGeom prst="rect">
            <a:avLst/>
          </a:prstGeom>
          <a:noFill/>
        </p:spPr>
        <p:txBody>
          <a:bodyPr wrap="none" rtlCol="0">
            <a:spAutoFit/>
          </a:bodyPr>
          <a:lstStyle/>
          <a:p>
            <a:r>
              <a:rPr lang="en-US"/>
              <a:t>T2</a:t>
            </a:r>
          </a:p>
        </p:txBody>
      </p:sp>
      <p:sp>
        <p:nvSpPr>
          <p:cNvPr id="10" name="TextBox 9"/>
          <p:cNvSpPr txBox="1"/>
          <p:nvPr/>
        </p:nvSpPr>
        <p:spPr>
          <a:xfrm>
            <a:off x="1854200" y="1817914"/>
            <a:ext cx="677558" cy="369332"/>
          </a:xfrm>
          <a:prstGeom prst="rect">
            <a:avLst/>
          </a:prstGeom>
          <a:noFill/>
        </p:spPr>
        <p:txBody>
          <a:bodyPr wrap="none" rtlCol="0">
            <a:spAutoFit/>
          </a:bodyPr>
          <a:lstStyle/>
          <a:p>
            <a:r>
              <a:rPr lang="en-US"/>
              <a:t>ABPA</a:t>
            </a:r>
          </a:p>
        </p:txBody>
      </p:sp>
      <p:sp>
        <p:nvSpPr>
          <p:cNvPr id="11" name="TextBox 10"/>
          <p:cNvSpPr txBox="1"/>
          <p:nvPr/>
        </p:nvSpPr>
        <p:spPr>
          <a:xfrm>
            <a:off x="1896421" y="3218785"/>
            <a:ext cx="677558" cy="646331"/>
          </a:xfrm>
          <a:prstGeom prst="rect">
            <a:avLst/>
          </a:prstGeom>
          <a:noFill/>
        </p:spPr>
        <p:txBody>
          <a:bodyPr wrap="none" rtlCol="0">
            <a:spAutoFit/>
          </a:bodyPr>
          <a:lstStyle/>
          <a:p>
            <a:r>
              <a:rPr lang="en-US" dirty="0"/>
              <a:t>   No </a:t>
            </a:r>
          </a:p>
          <a:p>
            <a:r>
              <a:rPr lang="en-US" dirty="0"/>
              <a:t>ABPA</a:t>
            </a:r>
          </a:p>
        </p:txBody>
      </p:sp>
      <p:sp>
        <p:nvSpPr>
          <p:cNvPr id="12" name="TextBox 11"/>
          <p:cNvSpPr txBox="1"/>
          <p:nvPr/>
        </p:nvSpPr>
        <p:spPr>
          <a:xfrm>
            <a:off x="2155371" y="5061858"/>
            <a:ext cx="1570430" cy="646331"/>
          </a:xfrm>
          <a:prstGeom prst="rect">
            <a:avLst/>
          </a:prstGeom>
          <a:noFill/>
        </p:spPr>
        <p:txBody>
          <a:bodyPr wrap="none" rtlCol="0">
            <a:spAutoFit/>
          </a:bodyPr>
          <a:lstStyle/>
          <a:p>
            <a:r>
              <a:rPr lang="en-US" dirty="0"/>
              <a:t>N=18 CF ABPA,</a:t>
            </a:r>
          </a:p>
          <a:p>
            <a:r>
              <a:rPr lang="en-US" dirty="0"/>
              <a:t>90 CF no ABPA</a:t>
            </a:r>
          </a:p>
        </p:txBody>
      </p:sp>
    </p:spTree>
    <p:extLst>
      <p:ext uri="{BB962C8B-B14F-4D97-AF65-F5344CB8AC3E}">
        <p14:creationId xmlns:p14="http://schemas.microsoft.com/office/powerpoint/2010/main" val="15121683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1524000" y="0"/>
            <a:ext cx="9144000" cy="1143000"/>
          </a:xfrm>
        </p:spPr>
        <p:txBody>
          <a:bodyPr/>
          <a:lstStyle/>
          <a:p>
            <a:pPr eaLnBrk="1" hangingPunct="1"/>
            <a:r>
              <a:rPr lang="en-US" sz="3600" dirty="0">
                <a:latin typeface="Arial" charset="0"/>
                <a:ea typeface="ＭＳ Ｐゴシック" charset="0"/>
                <a:cs typeface="Arial" charset="0"/>
              </a:rPr>
              <a:t>Therapeutic Approaches for CF ABPA </a:t>
            </a:r>
          </a:p>
        </p:txBody>
      </p:sp>
      <p:sp>
        <p:nvSpPr>
          <p:cNvPr id="63491" name="Content Placeholder 2"/>
          <p:cNvSpPr>
            <a:spLocks noGrp="1"/>
          </p:cNvSpPr>
          <p:nvPr>
            <p:ph idx="1"/>
          </p:nvPr>
        </p:nvSpPr>
        <p:spPr>
          <a:xfrm>
            <a:off x="1752600" y="1282701"/>
            <a:ext cx="8686800" cy="4525963"/>
          </a:xfrm>
        </p:spPr>
        <p:txBody>
          <a:bodyPr>
            <a:normAutofit fontScale="92500"/>
          </a:bodyPr>
          <a:lstStyle/>
          <a:p>
            <a:pPr eaLnBrk="1" hangingPunct="1">
              <a:lnSpc>
                <a:spcPct val="90000"/>
              </a:lnSpc>
            </a:pPr>
            <a:r>
              <a:rPr lang="en-US" sz="2400" dirty="0">
                <a:latin typeface="Arial" charset="0"/>
                <a:ea typeface="ＭＳ Ｐゴシック" charset="0"/>
                <a:cs typeface="Arial" charset="0"/>
              </a:rPr>
              <a:t>First line: Oral glucocorticosteroids (prednisone, prednisolone)</a:t>
            </a:r>
          </a:p>
          <a:p>
            <a:pPr lvl="1" eaLnBrk="1" hangingPunct="1">
              <a:lnSpc>
                <a:spcPct val="90000"/>
              </a:lnSpc>
            </a:pPr>
            <a:r>
              <a:rPr lang="en-US" sz="2000" dirty="0">
                <a:latin typeface="Arial" charset="0"/>
                <a:ea typeface="ＭＳ Ｐゴシック" charset="0"/>
                <a:cs typeface="Arial" charset="0"/>
              </a:rPr>
              <a:t>Toxicity issues often limiting</a:t>
            </a:r>
          </a:p>
          <a:p>
            <a:pPr lvl="1">
              <a:lnSpc>
                <a:spcPct val="90000"/>
              </a:lnSpc>
            </a:pPr>
            <a:r>
              <a:rPr lang="en-US" sz="2000" dirty="0">
                <a:latin typeface="Arial" charset="0"/>
                <a:ea typeface="ＭＳ Ｐゴシック" charset="0"/>
                <a:cs typeface="Arial" charset="0"/>
              </a:rPr>
              <a:t>Alternative: Pulse intravenous glucocorticosteroids (methylprednisolone)</a:t>
            </a:r>
          </a:p>
          <a:p>
            <a:pPr lvl="2">
              <a:lnSpc>
                <a:spcPct val="90000"/>
              </a:lnSpc>
            </a:pPr>
            <a:r>
              <a:rPr lang="en-US" sz="1600" dirty="0">
                <a:latin typeface="Arial" charset="0"/>
                <a:ea typeface="ＭＳ Ｐゴシック" charset="0"/>
                <a:cs typeface="Arial" charset="0"/>
              </a:rPr>
              <a:t>Potential for reduced steroid toxicity</a:t>
            </a:r>
          </a:p>
          <a:p>
            <a:pPr eaLnBrk="1" hangingPunct="1">
              <a:lnSpc>
                <a:spcPct val="90000"/>
              </a:lnSpc>
            </a:pPr>
            <a:r>
              <a:rPr lang="en-US" sz="2400" dirty="0">
                <a:latin typeface="Arial" charset="0"/>
                <a:ea typeface="ＭＳ Ｐゴシック" charset="0"/>
                <a:cs typeface="Arial" charset="0"/>
              </a:rPr>
              <a:t>Second line: Triazoles</a:t>
            </a:r>
          </a:p>
          <a:p>
            <a:pPr lvl="1" eaLnBrk="1" hangingPunct="1">
              <a:lnSpc>
                <a:spcPct val="90000"/>
              </a:lnSpc>
            </a:pPr>
            <a:r>
              <a:rPr lang="en-US" sz="2000" dirty="0">
                <a:latin typeface="Arial" charset="0"/>
                <a:ea typeface="ＭＳ Ｐゴシック" charset="0"/>
                <a:cs typeface="Arial" charset="0"/>
              </a:rPr>
              <a:t>Validated by placebo-controlled trials</a:t>
            </a:r>
          </a:p>
          <a:p>
            <a:pPr lvl="1" eaLnBrk="1" hangingPunct="1">
              <a:lnSpc>
                <a:spcPct val="90000"/>
              </a:lnSpc>
            </a:pPr>
            <a:r>
              <a:rPr lang="en-US" sz="2000" dirty="0">
                <a:latin typeface="Arial" charset="0"/>
                <a:ea typeface="ＭＳ Ｐゴシック" charset="0"/>
                <a:cs typeface="Arial" charset="0"/>
              </a:rPr>
              <a:t>Frequent toxicities (</a:t>
            </a:r>
            <a:r>
              <a:rPr lang="en-US" sz="2000" dirty="0" err="1">
                <a:latin typeface="Arial" charset="0"/>
                <a:ea typeface="ＭＳ Ｐゴシック" charset="0"/>
                <a:cs typeface="Arial" charset="0"/>
              </a:rPr>
              <a:t>vori</a:t>
            </a:r>
            <a:r>
              <a:rPr lang="en-US" sz="2000" dirty="0">
                <a:latin typeface="Arial" charset="0"/>
                <a:ea typeface="ＭＳ Ｐゴシック" charset="0"/>
                <a:cs typeface="Arial" charset="0"/>
              </a:rPr>
              <a:t>&gt;</a:t>
            </a:r>
            <a:r>
              <a:rPr lang="en-US" sz="2000" dirty="0" err="1">
                <a:latin typeface="Arial" charset="0"/>
                <a:ea typeface="ＭＳ Ｐゴシック" charset="0"/>
                <a:cs typeface="Arial" charset="0"/>
              </a:rPr>
              <a:t>itra</a:t>
            </a:r>
            <a:r>
              <a:rPr lang="en-US" sz="2000" dirty="0">
                <a:latin typeface="Arial" charset="0"/>
                <a:ea typeface="ＭＳ Ｐゴシック" charset="0"/>
                <a:cs typeface="Arial" charset="0"/>
              </a:rPr>
              <a:t>&gt;</a:t>
            </a:r>
            <a:r>
              <a:rPr lang="en-US" sz="2000" dirty="0" err="1">
                <a:latin typeface="Arial" charset="0"/>
                <a:ea typeface="ＭＳ Ｐゴシック" charset="0"/>
                <a:cs typeface="Arial" charset="0"/>
              </a:rPr>
              <a:t>posa</a:t>
            </a:r>
            <a:r>
              <a:rPr lang="en-US" sz="2000" dirty="0">
                <a:latin typeface="Arial" charset="0"/>
                <a:ea typeface="ＭＳ Ｐゴシック" charset="0"/>
                <a:cs typeface="Arial" charset="0"/>
              </a:rPr>
              <a:t>). Absorption, metabolism, drug interactions mandate drug level monitoring; resistance increasing</a:t>
            </a:r>
            <a:r>
              <a:rPr lang="en-US" sz="1000" dirty="0">
                <a:latin typeface="Arial" charset="0"/>
                <a:ea typeface="ＭＳ Ｐゴシック" charset="0"/>
                <a:cs typeface="Arial" charset="0"/>
              </a:rPr>
              <a:t>	</a:t>
            </a:r>
          </a:p>
          <a:p>
            <a:pPr lvl="1">
              <a:lnSpc>
                <a:spcPct val="90000"/>
              </a:lnSpc>
            </a:pPr>
            <a:r>
              <a:rPr lang="en-US" sz="2000" dirty="0">
                <a:latin typeface="Arial" charset="0"/>
                <a:ea typeface="ＭＳ Ｐゴシック" charset="0"/>
                <a:cs typeface="Arial" charset="0"/>
              </a:rPr>
              <a:t>Alternative: Inhaled amphotericin B</a:t>
            </a:r>
          </a:p>
          <a:p>
            <a:pPr lvl="2">
              <a:lnSpc>
                <a:spcPct val="90000"/>
              </a:lnSpc>
            </a:pPr>
            <a:r>
              <a:rPr lang="en-US" sz="1600" dirty="0">
                <a:latin typeface="Arial" charset="0"/>
                <a:ea typeface="ＭＳ Ｐゴシック" charset="0"/>
                <a:cs typeface="Arial" charset="0"/>
              </a:rPr>
              <a:t>Multiple formulations, doses, delivery systems</a:t>
            </a:r>
          </a:p>
          <a:p>
            <a:pPr eaLnBrk="1" hangingPunct="1">
              <a:lnSpc>
                <a:spcPct val="90000"/>
              </a:lnSpc>
            </a:pPr>
            <a:r>
              <a:rPr lang="en-US" sz="2400" dirty="0" err="1">
                <a:latin typeface="Arial" charset="0"/>
                <a:ea typeface="ＭＳ Ｐゴシック" charset="0"/>
                <a:cs typeface="Arial" charset="0"/>
              </a:rPr>
              <a:t>Omalizumab</a:t>
            </a:r>
            <a:endParaRPr lang="en-US" sz="2400" dirty="0">
              <a:latin typeface="Arial" charset="0"/>
              <a:ea typeface="ＭＳ Ｐゴシック" charset="0"/>
              <a:cs typeface="Arial" charset="0"/>
            </a:endParaRPr>
          </a:p>
          <a:p>
            <a:pPr lvl="1">
              <a:lnSpc>
                <a:spcPct val="90000"/>
              </a:lnSpc>
            </a:pPr>
            <a:r>
              <a:rPr lang="en-US" sz="2000" dirty="0">
                <a:latin typeface="Arial" charset="0"/>
                <a:ea typeface="ＭＳ Ｐゴシック" charset="0"/>
                <a:cs typeface="Arial" charset="0"/>
              </a:rPr>
              <a:t>Validated by placebo-controlled trial, open-label trials</a:t>
            </a:r>
          </a:p>
          <a:p>
            <a:pPr lvl="1">
              <a:lnSpc>
                <a:spcPct val="90000"/>
              </a:lnSpc>
            </a:pPr>
            <a:r>
              <a:rPr lang="en-US" sz="2000" dirty="0">
                <a:latin typeface="Arial" charset="0"/>
                <a:ea typeface="ＭＳ Ｐゴシック" charset="0"/>
                <a:cs typeface="Arial" charset="0"/>
              </a:rPr>
              <a:t>Expensive</a:t>
            </a:r>
          </a:p>
          <a:p>
            <a:pPr lvl="1">
              <a:lnSpc>
                <a:spcPct val="90000"/>
              </a:lnSpc>
            </a:pPr>
            <a:r>
              <a:rPr lang="en-US" sz="2000" dirty="0">
                <a:latin typeface="Arial" charset="0"/>
                <a:ea typeface="ＭＳ Ｐゴシック" charset="0"/>
                <a:cs typeface="Arial" charset="0"/>
              </a:rPr>
              <a:t>Requires q 2-4 week office/clinic visit, observation</a:t>
            </a:r>
          </a:p>
          <a:p>
            <a:pPr eaLnBrk="1" hangingPunct="1">
              <a:lnSpc>
                <a:spcPct val="90000"/>
              </a:lnSpc>
            </a:pPr>
            <a:endParaRPr lang="en-US" sz="2400" dirty="0">
              <a:latin typeface="Arial" charset="0"/>
              <a:ea typeface="ＭＳ Ｐゴシック" charset="0"/>
              <a:cs typeface="Arial" charset="0"/>
            </a:endParaRPr>
          </a:p>
        </p:txBody>
      </p:sp>
    </p:spTree>
    <p:extLst>
      <p:ext uri="{BB962C8B-B14F-4D97-AF65-F5344CB8AC3E}">
        <p14:creationId xmlns:p14="http://schemas.microsoft.com/office/powerpoint/2010/main" val="1487930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Aspects of CF Affecting ABPA Therapeutic Choices</a:t>
            </a:r>
          </a:p>
        </p:txBody>
      </p:sp>
      <p:sp>
        <p:nvSpPr>
          <p:cNvPr id="4" name="TextBox 3"/>
          <p:cNvSpPr txBox="1"/>
          <p:nvPr/>
        </p:nvSpPr>
        <p:spPr>
          <a:xfrm>
            <a:off x="1981200" y="2006601"/>
            <a:ext cx="8686800" cy="4431983"/>
          </a:xfrm>
          <a:prstGeom prst="rect">
            <a:avLst/>
          </a:prstGeom>
          <a:noFill/>
        </p:spPr>
        <p:txBody>
          <a:bodyPr wrap="square" rtlCol="0">
            <a:spAutoFit/>
          </a:bodyPr>
          <a:lstStyle/>
          <a:p>
            <a:r>
              <a:rPr lang="en-US" sz="2400" dirty="0"/>
              <a:t>•Pervasive, age-related glucose intolerance and diabetes</a:t>
            </a:r>
          </a:p>
          <a:p>
            <a:r>
              <a:rPr lang="en-US" sz="2400" dirty="0"/>
              <a:t>•Frequent osteopenia/osteoporosis</a:t>
            </a:r>
          </a:p>
          <a:p>
            <a:r>
              <a:rPr lang="en-US" sz="2400" dirty="0"/>
              <a:t>•Pervasive biochemical hepatic dysfunction (clinical disease </a:t>
            </a:r>
          </a:p>
          <a:p>
            <a:r>
              <a:rPr lang="en-US" sz="2400" dirty="0"/>
              <a:t>  relatively rare)</a:t>
            </a:r>
          </a:p>
          <a:p>
            <a:r>
              <a:rPr lang="en-US" sz="2400" dirty="0"/>
              <a:t>•Frequent GI symptoms and problems (hyperacidity, </a:t>
            </a:r>
            <a:r>
              <a:rPr lang="en-US" sz="2400" dirty="0" err="1"/>
              <a:t>malabsorption</a:t>
            </a:r>
            <a:r>
              <a:rPr lang="en-US" sz="2400" dirty="0"/>
              <a:t>, </a:t>
            </a:r>
          </a:p>
          <a:p>
            <a:r>
              <a:rPr lang="en-US" sz="2400" dirty="0"/>
              <a:t>  obstruction, reflux)</a:t>
            </a:r>
          </a:p>
          <a:p>
            <a:r>
              <a:rPr lang="en-US" sz="2400" dirty="0"/>
              <a:t>•Use of CYP3A4-affected CFTR modulators </a:t>
            </a:r>
          </a:p>
          <a:p>
            <a:r>
              <a:rPr lang="en-US" sz="2400" dirty="0"/>
              <a:t>  (e.g., ivacaftor-substrate, lumacaftor-inducer)</a:t>
            </a:r>
          </a:p>
          <a:p>
            <a:r>
              <a:rPr lang="en-US" sz="2400" dirty="0"/>
              <a:t>•Complex pulmonary microbial infection and early onset of </a:t>
            </a:r>
          </a:p>
          <a:p>
            <a:r>
              <a:rPr lang="en-US" sz="2400" dirty="0"/>
              <a:t>  recalcitrant </a:t>
            </a:r>
            <a:r>
              <a:rPr lang="en-US" sz="2400" dirty="0" err="1"/>
              <a:t>neutrophilic</a:t>
            </a:r>
            <a:r>
              <a:rPr lang="en-US" sz="2400" dirty="0"/>
              <a:t> inflammation</a:t>
            </a:r>
          </a:p>
          <a:p>
            <a:r>
              <a:rPr lang="en-US" sz="2400" dirty="0"/>
              <a:t>•Episodic airway hyper-reactivity and asthma-like symptoms</a:t>
            </a:r>
          </a:p>
          <a:p>
            <a:r>
              <a:rPr lang="en-US" dirty="0"/>
              <a:t> </a:t>
            </a:r>
          </a:p>
        </p:txBody>
      </p:sp>
    </p:spTree>
    <p:extLst>
      <p:ext uri="{BB962C8B-B14F-4D97-AF65-F5344CB8AC3E}">
        <p14:creationId xmlns:p14="http://schemas.microsoft.com/office/powerpoint/2010/main" val="42288710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55714-731F-A74C-9B99-03BDA8ACA857}"/>
              </a:ext>
            </a:extLst>
          </p:cNvPr>
          <p:cNvSpPr>
            <a:spLocks noGrp="1"/>
          </p:cNvSpPr>
          <p:nvPr>
            <p:ph type="title"/>
          </p:nvPr>
        </p:nvSpPr>
        <p:spPr>
          <a:xfrm>
            <a:off x="609600" y="0"/>
            <a:ext cx="10972800" cy="1143000"/>
          </a:xfrm>
        </p:spPr>
        <p:txBody>
          <a:bodyPr/>
          <a:lstStyle/>
          <a:p>
            <a:r>
              <a:rPr lang="en-US" dirty="0"/>
              <a:t>Treatment Variability of ABPA in CF </a:t>
            </a:r>
          </a:p>
        </p:txBody>
      </p:sp>
      <p:pic>
        <p:nvPicPr>
          <p:cNvPr id="5" name="Content Placeholder 4">
            <a:extLst>
              <a:ext uri="{FF2B5EF4-FFF2-40B4-BE49-F238E27FC236}">
                <a16:creationId xmlns:a16="http://schemas.microsoft.com/office/drawing/2014/main" id="{F99274BA-3776-3441-BCED-6FF00713F702}"/>
              </a:ext>
            </a:extLst>
          </p:cNvPr>
          <p:cNvPicPr>
            <a:picLocks noGrp="1" noChangeAspect="1"/>
          </p:cNvPicPr>
          <p:nvPr>
            <p:ph idx="1"/>
          </p:nvPr>
        </p:nvPicPr>
        <p:blipFill>
          <a:blip r:embed="rId2"/>
          <a:stretch>
            <a:fillRect/>
          </a:stretch>
        </p:blipFill>
        <p:spPr>
          <a:xfrm>
            <a:off x="5896080" y="1078402"/>
            <a:ext cx="5811946" cy="2658176"/>
          </a:xfrm>
          <a:prstGeom prst="rect">
            <a:avLst/>
          </a:prstGeom>
        </p:spPr>
      </p:pic>
      <p:pic>
        <p:nvPicPr>
          <p:cNvPr id="4" name="Picture 3">
            <a:extLst>
              <a:ext uri="{FF2B5EF4-FFF2-40B4-BE49-F238E27FC236}">
                <a16:creationId xmlns:a16="http://schemas.microsoft.com/office/drawing/2014/main" id="{7CBA1B2F-C96E-8443-B05A-CF847726D234}"/>
              </a:ext>
            </a:extLst>
          </p:cNvPr>
          <p:cNvPicPr>
            <a:picLocks noChangeAspect="1"/>
          </p:cNvPicPr>
          <p:nvPr/>
        </p:nvPicPr>
        <p:blipFill>
          <a:blip r:embed="rId3"/>
          <a:stretch>
            <a:fillRect/>
          </a:stretch>
        </p:blipFill>
        <p:spPr>
          <a:xfrm>
            <a:off x="318774" y="1093708"/>
            <a:ext cx="5651015" cy="2642870"/>
          </a:xfrm>
          <a:prstGeom prst="rect">
            <a:avLst/>
          </a:prstGeom>
        </p:spPr>
      </p:pic>
      <p:pic>
        <p:nvPicPr>
          <p:cNvPr id="6" name="Picture 5">
            <a:extLst>
              <a:ext uri="{FF2B5EF4-FFF2-40B4-BE49-F238E27FC236}">
                <a16:creationId xmlns:a16="http://schemas.microsoft.com/office/drawing/2014/main" id="{B4B03F73-5CD7-8D4C-9298-4F35330467C5}"/>
              </a:ext>
            </a:extLst>
          </p:cNvPr>
          <p:cNvPicPr>
            <a:picLocks noChangeAspect="1"/>
          </p:cNvPicPr>
          <p:nvPr/>
        </p:nvPicPr>
        <p:blipFill>
          <a:blip r:embed="rId4"/>
          <a:stretch>
            <a:fillRect/>
          </a:stretch>
        </p:blipFill>
        <p:spPr>
          <a:xfrm>
            <a:off x="3793948" y="3539266"/>
            <a:ext cx="3948525" cy="3046428"/>
          </a:xfrm>
          <a:prstGeom prst="rect">
            <a:avLst/>
          </a:prstGeom>
        </p:spPr>
      </p:pic>
      <p:sp>
        <p:nvSpPr>
          <p:cNvPr id="7" name="TextBox 6">
            <a:extLst>
              <a:ext uri="{FF2B5EF4-FFF2-40B4-BE49-F238E27FC236}">
                <a16:creationId xmlns:a16="http://schemas.microsoft.com/office/drawing/2014/main" id="{DC5C5386-6E66-A941-9A31-CC6EDCB302D5}"/>
              </a:ext>
            </a:extLst>
          </p:cNvPr>
          <p:cNvSpPr txBox="1"/>
          <p:nvPr/>
        </p:nvSpPr>
        <p:spPr>
          <a:xfrm>
            <a:off x="9365718" y="6462583"/>
            <a:ext cx="2342308" cy="246221"/>
          </a:xfrm>
          <a:prstGeom prst="rect">
            <a:avLst/>
          </a:prstGeom>
          <a:noFill/>
        </p:spPr>
        <p:txBody>
          <a:bodyPr wrap="none" rtlCol="0">
            <a:spAutoFit/>
          </a:bodyPr>
          <a:lstStyle/>
          <a:p>
            <a:r>
              <a:rPr lang="en-US" sz="1000" dirty="0"/>
              <a:t>Boyle M et al, Med </a:t>
            </a:r>
            <a:r>
              <a:rPr lang="en-US" sz="1000" dirty="0" err="1"/>
              <a:t>Mycol</a:t>
            </a:r>
            <a:r>
              <a:rPr lang="en-US" sz="1000" dirty="0"/>
              <a:t> 2018 Mar </a:t>
            </a:r>
            <a:r>
              <a:rPr lang="en-US" sz="1000" dirty="0" err="1"/>
              <a:t>Epub</a:t>
            </a:r>
            <a:endParaRPr lang="en-US" sz="1000" dirty="0"/>
          </a:p>
        </p:txBody>
      </p:sp>
      <p:sp>
        <p:nvSpPr>
          <p:cNvPr id="9" name="TextBox 8">
            <a:extLst>
              <a:ext uri="{FF2B5EF4-FFF2-40B4-BE49-F238E27FC236}">
                <a16:creationId xmlns:a16="http://schemas.microsoft.com/office/drawing/2014/main" id="{2218E64A-C166-9647-B93C-EF6F9E5F8656}"/>
              </a:ext>
            </a:extLst>
          </p:cNvPr>
          <p:cNvSpPr txBox="1"/>
          <p:nvPr/>
        </p:nvSpPr>
        <p:spPr>
          <a:xfrm>
            <a:off x="8563088" y="4507455"/>
            <a:ext cx="3147144" cy="923330"/>
          </a:xfrm>
          <a:prstGeom prst="rect">
            <a:avLst/>
          </a:prstGeom>
          <a:noFill/>
        </p:spPr>
        <p:txBody>
          <a:bodyPr wrap="none" rtlCol="0">
            <a:spAutoFit/>
          </a:bodyPr>
          <a:lstStyle/>
          <a:p>
            <a:r>
              <a:rPr lang="en-US" dirty="0"/>
              <a:t>32 adult, 25 pediatric UK CF</a:t>
            </a:r>
          </a:p>
          <a:p>
            <a:r>
              <a:rPr lang="en-US" dirty="0"/>
              <a:t>consultants (61% survey return </a:t>
            </a:r>
          </a:p>
          <a:p>
            <a:r>
              <a:rPr lang="en-US" dirty="0"/>
              <a:t>rate)</a:t>
            </a:r>
          </a:p>
        </p:txBody>
      </p:sp>
    </p:spTree>
    <p:extLst>
      <p:ext uri="{BB962C8B-B14F-4D97-AF65-F5344CB8AC3E}">
        <p14:creationId xmlns:p14="http://schemas.microsoft.com/office/powerpoint/2010/main" val="1099386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A58AB-A3D6-0E49-A151-B66CDEE2CDA9}"/>
              </a:ext>
            </a:extLst>
          </p:cNvPr>
          <p:cNvSpPr>
            <a:spLocks noGrp="1"/>
          </p:cNvSpPr>
          <p:nvPr>
            <p:ph type="title"/>
          </p:nvPr>
        </p:nvSpPr>
        <p:spPr>
          <a:xfrm>
            <a:off x="1967345" y="61692"/>
            <a:ext cx="8229600" cy="963544"/>
          </a:xfrm>
        </p:spPr>
        <p:txBody>
          <a:bodyPr/>
          <a:lstStyle/>
          <a:p>
            <a:r>
              <a:rPr lang="en-US" dirty="0"/>
              <a:t>Azole-Resistant </a:t>
            </a:r>
            <a:r>
              <a:rPr lang="en-US" i="1" dirty="0"/>
              <a:t>Aspergillus</a:t>
            </a:r>
            <a:r>
              <a:rPr lang="en-US" dirty="0"/>
              <a:t> in CF</a:t>
            </a:r>
          </a:p>
        </p:txBody>
      </p:sp>
      <p:pic>
        <p:nvPicPr>
          <p:cNvPr id="4" name="Content Placeholder 3">
            <a:extLst>
              <a:ext uri="{FF2B5EF4-FFF2-40B4-BE49-F238E27FC236}">
                <a16:creationId xmlns:a16="http://schemas.microsoft.com/office/drawing/2014/main" id="{4D9C7CB2-F29C-CB45-90D2-144275EBBEBB}"/>
              </a:ext>
            </a:extLst>
          </p:cNvPr>
          <p:cNvPicPr>
            <a:picLocks noGrp="1" noChangeAspect="1"/>
          </p:cNvPicPr>
          <p:nvPr>
            <p:ph idx="1"/>
          </p:nvPr>
        </p:nvPicPr>
        <p:blipFill>
          <a:blip r:embed="rId3"/>
          <a:stretch>
            <a:fillRect/>
          </a:stretch>
        </p:blipFill>
        <p:spPr>
          <a:xfrm>
            <a:off x="3283528" y="824908"/>
            <a:ext cx="4964889" cy="5917336"/>
          </a:xfrm>
          <a:prstGeom prst="rect">
            <a:avLst/>
          </a:prstGeom>
        </p:spPr>
      </p:pic>
      <p:sp>
        <p:nvSpPr>
          <p:cNvPr id="5" name="TextBox 4">
            <a:extLst>
              <a:ext uri="{FF2B5EF4-FFF2-40B4-BE49-F238E27FC236}">
                <a16:creationId xmlns:a16="http://schemas.microsoft.com/office/drawing/2014/main" id="{0651BA8D-9E95-1D47-816F-98C61567C9B5}"/>
              </a:ext>
            </a:extLst>
          </p:cNvPr>
          <p:cNvSpPr txBox="1"/>
          <p:nvPr/>
        </p:nvSpPr>
        <p:spPr>
          <a:xfrm>
            <a:off x="8357343" y="6207063"/>
            <a:ext cx="3369436" cy="246221"/>
          </a:xfrm>
          <a:prstGeom prst="rect">
            <a:avLst/>
          </a:prstGeom>
          <a:noFill/>
        </p:spPr>
        <p:txBody>
          <a:bodyPr wrap="square" rtlCol="0">
            <a:spAutoFit/>
          </a:bodyPr>
          <a:lstStyle/>
          <a:p>
            <a:r>
              <a:rPr lang="en-US" sz="1000" dirty="0" err="1"/>
              <a:t>Seufurt</a:t>
            </a:r>
            <a:r>
              <a:rPr lang="en-US" sz="1000" dirty="0"/>
              <a:t> R et al, J </a:t>
            </a:r>
            <a:r>
              <a:rPr lang="en-US" sz="1000" dirty="0" err="1"/>
              <a:t>Antimicrob</a:t>
            </a:r>
            <a:r>
              <a:rPr lang="en-US" sz="1000" dirty="0"/>
              <a:t> </a:t>
            </a:r>
            <a:r>
              <a:rPr lang="en-US" sz="1000" dirty="0" err="1"/>
              <a:t>Chemother</a:t>
            </a:r>
            <a:r>
              <a:rPr lang="en-US" sz="1000" dirty="0"/>
              <a:t> 2018 Mar 23 </a:t>
            </a:r>
            <a:r>
              <a:rPr lang="en-US" sz="1000" dirty="0" err="1"/>
              <a:t>ePub</a:t>
            </a:r>
            <a:endParaRPr lang="en-US" sz="1000" dirty="0"/>
          </a:p>
        </p:txBody>
      </p:sp>
    </p:spTree>
    <p:extLst>
      <p:ext uri="{BB962C8B-B14F-4D97-AF65-F5344CB8AC3E}">
        <p14:creationId xmlns:p14="http://schemas.microsoft.com/office/powerpoint/2010/main" val="1665239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1800" y="274638"/>
            <a:ext cx="8712200" cy="728662"/>
          </a:xfrm>
        </p:spPr>
        <p:txBody>
          <a:bodyPr>
            <a:noAutofit/>
          </a:bodyPr>
          <a:lstStyle/>
          <a:p>
            <a:r>
              <a:rPr lang="en-US" sz="3600" dirty="0"/>
              <a:t>Distinct Sputum </a:t>
            </a:r>
            <a:r>
              <a:rPr lang="en-US" sz="3600" dirty="0" err="1"/>
              <a:t>Mycobiomes</a:t>
            </a:r>
            <a:r>
              <a:rPr lang="en-US" sz="3600" dirty="0"/>
              <a:t> in Healthy People, CF and Asthma</a:t>
            </a:r>
          </a:p>
        </p:txBody>
      </p:sp>
      <p:pic>
        <p:nvPicPr>
          <p:cNvPr id="3" name="Picture 2"/>
          <p:cNvPicPr>
            <a:picLocks noChangeAspect="1"/>
          </p:cNvPicPr>
          <p:nvPr/>
        </p:nvPicPr>
        <p:blipFill>
          <a:blip r:embed="rId2"/>
          <a:stretch>
            <a:fillRect/>
          </a:stretch>
        </p:blipFill>
        <p:spPr>
          <a:xfrm>
            <a:off x="1264457" y="1604435"/>
            <a:ext cx="9403544" cy="5041900"/>
          </a:xfrm>
          <a:prstGeom prst="rect">
            <a:avLst/>
          </a:prstGeom>
        </p:spPr>
      </p:pic>
      <p:sp>
        <p:nvSpPr>
          <p:cNvPr id="4" name="TextBox 3"/>
          <p:cNvSpPr txBox="1"/>
          <p:nvPr/>
        </p:nvSpPr>
        <p:spPr>
          <a:xfrm>
            <a:off x="2844800" y="3238500"/>
            <a:ext cx="415498" cy="369332"/>
          </a:xfrm>
          <a:prstGeom prst="rect">
            <a:avLst/>
          </a:prstGeom>
          <a:noFill/>
        </p:spPr>
        <p:txBody>
          <a:bodyPr wrap="none" rtlCol="0">
            <a:spAutoFit/>
          </a:bodyPr>
          <a:lstStyle/>
          <a:p>
            <a:r>
              <a:rPr lang="en-US" b="1" dirty="0"/>
              <a:t>CF</a:t>
            </a:r>
          </a:p>
        </p:txBody>
      </p:sp>
      <p:sp>
        <p:nvSpPr>
          <p:cNvPr id="5" name="TextBox 4"/>
          <p:cNvSpPr txBox="1"/>
          <p:nvPr/>
        </p:nvSpPr>
        <p:spPr>
          <a:xfrm>
            <a:off x="2227311" y="2349500"/>
            <a:ext cx="941283" cy="369332"/>
          </a:xfrm>
          <a:prstGeom prst="rect">
            <a:avLst/>
          </a:prstGeom>
          <a:noFill/>
        </p:spPr>
        <p:txBody>
          <a:bodyPr wrap="none" rtlCol="0">
            <a:spAutoFit/>
          </a:bodyPr>
          <a:lstStyle/>
          <a:p>
            <a:r>
              <a:rPr lang="en-US" b="1" dirty="0"/>
              <a:t>Healthy</a:t>
            </a:r>
          </a:p>
        </p:txBody>
      </p:sp>
      <p:sp>
        <p:nvSpPr>
          <p:cNvPr id="6" name="TextBox 5"/>
          <p:cNvSpPr txBox="1"/>
          <p:nvPr/>
        </p:nvSpPr>
        <p:spPr>
          <a:xfrm>
            <a:off x="3505200" y="4521200"/>
            <a:ext cx="922248" cy="369332"/>
          </a:xfrm>
          <a:prstGeom prst="rect">
            <a:avLst/>
          </a:prstGeom>
          <a:noFill/>
        </p:spPr>
        <p:txBody>
          <a:bodyPr wrap="none" rtlCol="0">
            <a:spAutoFit/>
          </a:bodyPr>
          <a:lstStyle/>
          <a:p>
            <a:r>
              <a:rPr lang="en-US" b="1" dirty="0"/>
              <a:t>Asthma</a:t>
            </a:r>
          </a:p>
        </p:txBody>
      </p:sp>
      <p:sp>
        <p:nvSpPr>
          <p:cNvPr id="8" name="TextBox 7"/>
          <p:cNvSpPr txBox="1"/>
          <p:nvPr/>
        </p:nvSpPr>
        <p:spPr>
          <a:xfrm>
            <a:off x="9232901" y="6490900"/>
            <a:ext cx="2226892" cy="246221"/>
          </a:xfrm>
          <a:prstGeom prst="rect">
            <a:avLst/>
          </a:prstGeom>
          <a:noFill/>
        </p:spPr>
        <p:txBody>
          <a:bodyPr wrap="none" rtlCol="0">
            <a:spAutoFit/>
          </a:bodyPr>
          <a:lstStyle/>
          <a:p>
            <a:r>
              <a:rPr lang="en-US" sz="1000" dirty="0"/>
              <a:t>Nguyen LD et al, Front Micro 2015; 6:1 </a:t>
            </a:r>
          </a:p>
        </p:txBody>
      </p:sp>
      <p:sp>
        <p:nvSpPr>
          <p:cNvPr id="7" name="Donut 6"/>
          <p:cNvSpPr/>
          <p:nvPr/>
        </p:nvSpPr>
        <p:spPr>
          <a:xfrm>
            <a:off x="8255000" y="1930400"/>
            <a:ext cx="850900" cy="254000"/>
          </a:xfrm>
          <a:prstGeom prst="donut">
            <a:avLst>
              <a:gd name="adj" fmla="val 5556"/>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Donut 9"/>
          <p:cNvSpPr/>
          <p:nvPr/>
        </p:nvSpPr>
        <p:spPr>
          <a:xfrm>
            <a:off x="9061182" y="4275667"/>
            <a:ext cx="668867" cy="262466"/>
          </a:xfrm>
          <a:prstGeom prst="donut">
            <a:avLst>
              <a:gd name="adj" fmla="val 9140"/>
            </a:avLst>
          </a:prstGeom>
          <a:solidFill>
            <a:srgbClr val="008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1" name="Donut 10"/>
          <p:cNvSpPr/>
          <p:nvPr/>
        </p:nvSpPr>
        <p:spPr>
          <a:xfrm>
            <a:off x="9061182" y="4826000"/>
            <a:ext cx="668867" cy="262466"/>
          </a:xfrm>
          <a:prstGeom prst="donut">
            <a:avLst>
              <a:gd name="adj" fmla="val 9140"/>
            </a:avLst>
          </a:prstGeom>
          <a:solidFill>
            <a:srgbClr val="008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28917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413E6-0D7E-564B-9B2A-2496D3782222}"/>
              </a:ext>
            </a:extLst>
          </p:cNvPr>
          <p:cNvSpPr>
            <a:spLocks noGrp="1"/>
          </p:cNvSpPr>
          <p:nvPr>
            <p:ph type="title"/>
          </p:nvPr>
        </p:nvSpPr>
        <p:spPr/>
        <p:txBody>
          <a:bodyPr>
            <a:normAutofit fontScale="90000"/>
          </a:bodyPr>
          <a:lstStyle/>
          <a:p>
            <a:r>
              <a:rPr lang="en-US" dirty="0"/>
              <a:t>Omalizumab for CF ABPA: The Novartis Trial Fiasco</a:t>
            </a:r>
          </a:p>
        </p:txBody>
      </p:sp>
      <p:sp>
        <p:nvSpPr>
          <p:cNvPr id="3" name="Content Placeholder 2">
            <a:extLst>
              <a:ext uri="{FF2B5EF4-FFF2-40B4-BE49-F238E27FC236}">
                <a16:creationId xmlns:a16="http://schemas.microsoft.com/office/drawing/2014/main" id="{4592646D-B511-3248-9078-DEE4DDF76211}"/>
              </a:ext>
            </a:extLst>
          </p:cNvPr>
          <p:cNvSpPr>
            <a:spLocks noGrp="1"/>
          </p:cNvSpPr>
          <p:nvPr>
            <p:ph idx="1"/>
          </p:nvPr>
        </p:nvSpPr>
        <p:spPr/>
        <p:txBody>
          <a:bodyPr/>
          <a:lstStyle/>
          <a:p>
            <a:r>
              <a:rPr lang="en-US" dirty="0"/>
              <a:t>Only study data available via </a:t>
            </a:r>
            <a:r>
              <a:rPr lang="en-US" dirty="0" err="1"/>
              <a:t>ClinTrial</a:t>
            </a:r>
            <a:r>
              <a:rPr lang="en-US" dirty="0"/>
              <a:t> website (NCT00787917). </a:t>
            </a:r>
          </a:p>
          <a:p>
            <a:r>
              <a:rPr lang="en-US" dirty="0"/>
              <a:t>Randomized DBPCT design included </a:t>
            </a:r>
            <a:r>
              <a:rPr lang="en-US" dirty="0" err="1"/>
              <a:t>omazilumab</a:t>
            </a:r>
            <a:r>
              <a:rPr lang="en-US" dirty="0"/>
              <a:t> dosing of 600 mg or placebo (4.8 mL, given in 4 injections) injected SQ daily. </a:t>
            </a:r>
            <a:r>
              <a:rPr lang="en-US" i="1" dirty="0"/>
              <a:t>Maximal FDA approved dose for asthma 375 mg every 2 weeks</a:t>
            </a:r>
            <a:r>
              <a:rPr lang="en-US" dirty="0"/>
              <a:t>.</a:t>
            </a:r>
          </a:p>
          <a:p>
            <a:r>
              <a:rPr lang="en-US" dirty="0"/>
              <a:t>Dosing for CF ABPA based on flawed hypothesis (falsified by </a:t>
            </a:r>
            <a:r>
              <a:rPr lang="en-US" dirty="0" err="1"/>
              <a:t>Volkamp</a:t>
            </a:r>
            <a:r>
              <a:rPr lang="en-US" dirty="0"/>
              <a:t> et al) on required level needed for biologic effect.</a:t>
            </a:r>
          </a:p>
          <a:p>
            <a:r>
              <a:rPr lang="en-US" dirty="0"/>
              <a:t>10 EU sites. Trial halted early. More AEs on active drug and failure to recruit required sample size.</a:t>
            </a:r>
          </a:p>
          <a:p>
            <a:endParaRPr lang="en-US" dirty="0"/>
          </a:p>
        </p:txBody>
      </p:sp>
    </p:spTree>
    <p:extLst>
      <p:ext uri="{BB962C8B-B14F-4D97-AF65-F5344CB8AC3E}">
        <p14:creationId xmlns:p14="http://schemas.microsoft.com/office/powerpoint/2010/main" val="1273876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748519" y="63946"/>
            <a:ext cx="8674100" cy="1847174"/>
          </a:xfrm>
          <a:prstGeom prst="rect">
            <a:avLst/>
          </a:prstGeom>
          <a:solidFill>
            <a:srgbClr val="FFFF00"/>
          </a:solidFill>
        </p:spPr>
      </p:pic>
      <p:pic>
        <p:nvPicPr>
          <p:cNvPr id="7" name="Picture 6"/>
          <p:cNvPicPr>
            <a:picLocks noChangeAspect="1"/>
          </p:cNvPicPr>
          <p:nvPr/>
        </p:nvPicPr>
        <p:blipFill>
          <a:blip r:embed="rId3"/>
          <a:stretch>
            <a:fillRect/>
          </a:stretch>
        </p:blipFill>
        <p:spPr>
          <a:xfrm>
            <a:off x="1899862" y="1728733"/>
            <a:ext cx="8371414" cy="3111499"/>
          </a:xfrm>
          <a:prstGeom prst="rect">
            <a:avLst/>
          </a:prstGeom>
          <a:solidFill>
            <a:srgbClr val="FFFF00"/>
          </a:solidFill>
        </p:spPr>
      </p:pic>
      <p:sp>
        <p:nvSpPr>
          <p:cNvPr id="2" name="Rectangle 1"/>
          <p:cNvSpPr/>
          <p:nvPr/>
        </p:nvSpPr>
        <p:spPr>
          <a:xfrm>
            <a:off x="7557884" y="1898750"/>
            <a:ext cx="2388476" cy="197069"/>
          </a:xfrm>
          <a:prstGeom prst="rect">
            <a:avLst/>
          </a:prstGeom>
          <a:solidFill>
            <a:srgbClr val="FFFF00">
              <a:alpha val="33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6218541" y="2688352"/>
            <a:ext cx="1258613" cy="197069"/>
          </a:xfrm>
          <a:prstGeom prst="rect">
            <a:avLst/>
          </a:prstGeom>
          <a:solidFill>
            <a:srgbClr val="FFFF00">
              <a:alpha val="33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752122" y="2307116"/>
            <a:ext cx="1087820" cy="197069"/>
          </a:xfrm>
          <a:prstGeom prst="rect">
            <a:avLst/>
          </a:prstGeom>
          <a:solidFill>
            <a:srgbClr val="FFFF00">
              <a:alpha val="33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7005146" y="2904317"/>
            <a:ext cx="627993" cy="197069"/>
          </a:xfrm>
          <a:prstGeom prst="rect">
            <a:avLst/>
          </a:prstGeom>
          <a:solidFill>
            <a:srgbClr val="FFFF00">
              <a:alpha val="33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4"/>
          <a:stretch>
            <a:fillRect/>
          </a:stretch>
        </p:blipFill>
        <p:spPr>
          <a:xfrm>
            <a:off x="6085569" y="4409411"/>
            <a:ext cx="2847998" cy="2244886"/>
          </a:xfrm>
          <a:prstGeom prst="rect">
            <a:avLst/>
          </a:prstGeom>
        </p:spPr>
      </p:pic>
      <p:sp>
        <p:nvSpPr>
          <p:cNvPr id="4" name="Rectangle 3"/>
          <p:cNvSpPr/>
          <p:nvPr/>
        </p:nvSpPr>
        <p:spPr>
          <a:xfrm>
            <a:off x="8600015" y="4409412"/>
            <a:ext cx="1579098" cy="25849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464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ssolve">
                                      <p:cBhvr>
                                        <p:cTn id="15" dur="500"/>
                                        <p:tgtEl>
                                          <p:spTgt spid="5"/>
                                        </p:tgtEl>
                                      </p:cBhvr>
                                    </p:animEffect>
                                  </p:childTnLst>
                                </p:cTn>
                              </p:par>
                              <p:par>
                                <p:cTn id="16" presetID="9"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dissolve">
                                      <p:cBhvr>
                                        <p:cTn id="18" dur="500"/>
                                        <p:tgtEl>
                                          <p:spTgt spid="9"/>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dissolv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770" name="Object 2"/>
          <p:cNvGraphicFramePr>
            <a:graphicFrameLocks noChangeAspect="1"/>
          </p:cNvGraphicFramePr>
          <p:nvPr/>
        </p:nvGraphicFramePr>
        <p:xfrm>
          <a:off x="1524000" y="2590800"/>
          <a:ext cx="9144000" cy="2787650"/>
        </p:xfrm>
        <a:graphic>
          <a:graphicData uri="http://schemas.openxmlformats.org/presentationml/2006/ole">
            <mc:AlternateContent xmlns:mc="http://schemas.openxmlformats.org/markup-compatibility/2006">
              <mc:Choice xmlns:v="urn:schemas-microsoft-com:vml" Requires="v">
                <p:oleObj spid="_x0000_s2070" name="Document" r:id="rId4" imgW="4578096" imgH="1432560" progId="Word.Document.8">
                  <p:embed/>
                </p:oleObj>
              </mc:Choice>
              <mc:Fallback>
                <p:oleObj name="Document" r:id="rId4" imgW="4578096" imgH="1432560" progId="Word.Document.8">
                  <p:embed/>
                  <p:pic>
                    <p:nvPicPr>
                      <p:cNvPr id="3277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2590800"/>
                        <a:ext cx="9144000" cy="2787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32771" name="Rectangle 1"/>
          <p:cNvSpPr>
            <a:spLocks noChangeArrowheads="1"/>
          </p:cNvSpPr>
          <p:nvPr/>
        </p:nvSpPr>
        <p:spPr bwMode="auto">
          <a:xfrm>
            <a:off x="1524000" y="266700"/>
            <a:ext cx="9144000" cy="121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50800" tIns="50800" bIns="50800" anchor="ctr"/>
          <a:lstStyle/>
          <a:p>
            <a:pPr marL="39688" indent="-39688" algn="ctr"/>
            <a:r>
              <a:rPr lang="en-US" sz="3200" dirty="0" err="1">
                <a:latin typeface="Arial" charset="0"/>
                <a:ea typeface="ヒラギノ角ゴ ProN W3" charset="0"/>
                <a:cs typeface="ヒラギノ角ゴ ProN W3" charset="0"/>
                <a:sym typeface="Arial" charset="0"/>
              </a:rPr>
              <a:t>Omalizumab</a:t>
            </a:r>
            <a:r>
              <a:rPr lang="en-US" sz="3200" dirty="0">
                <a:latin typeface="Arial" charset="0"/>
                <a:ea typeface="ヒラギノ角ゴ ProN W3" charset="0"/>
                <a:cs typeface="ヒラギノ角ゴ ProN W3" charset="0"/>
                <a:sym typeface="Arial" charset="0"/>
              </a:rPr>
              <a:t> Ablates Basophil </a:t>
            </a:r>
          </a:p>
          <a:p>
            <a:pPr marL="39688" indent="-39688" algn="ctr"/>
            <a:r>
              <a:rPr lang="en-US" sz="3200" dirty="0">
                <a:latin typeface="Arial" charset="0"/>
                <a:ea typeface="ヒラギノ角ゴ ProN W3" charset="0"/>
                <a:cs typeface="ヒラギノ角ゴ ProN W3" charset="0"/>
                <a:sym typeface="Arial" charset="0"/>
              </a:rPr>
              <a:t>CD203c </a:t>
            </a:r>
            <a:r>
              <a:rPr lang="en-US" sz="3200" dirty="0" err="1">
                <a:latin typeface="Arial" charset="0"/>
                <a:ea typeface="ヒラギノ角ゴ ProN W3" charset="0"/>
                <a:cs typeface="ヒラギノ角ゴ ProN W3" charset="0"/>
                <a:sym typeface="Arial" charset="0"/>
              </a:rPr>
              <a:t>Upregulation</a:t>
            </a:r>
            <a:r>
              <a:rPr lang="en-US" sz="3200" dirty="0">
                <a:latin typeface="Arial" charset="0"/>
                <a:ea typeface="ヒラギノ角ゴ ProN W3" charset="0"/>
                <a:cs typeface="ヒラギノ角ゴ ProN W3" charset="0"/>
                <a:sym typeface="Arial" charset="0"/>
              </a:rPr>
              <a:t> in CF-ABPA</a:t>
            </a:r>
            <a:endParaRPr lang="en-US" dirty="0">
              <a:latin typeface="Arial" charset="0"/>
              <a:ea typeface="ヒラギノ角ゴ ProN W3" charset="0"/>
              <a:cs typeface="ヒラギノ角ゴ ProN W3" charset="0"/>
              <a:sym typeface="Arial" charset="0"/>
            </a:endParaRPr>
          </a:p>
        </p:txBody>
      </p:sp>
      <p:pic>
        <p:nvPicPr>
          <p:cNvPr id="32772" name="Picture 10" descr="Supplementary 3 Figu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30548" y="2988711"/>
            <a:ext cx="3124200" cy="2590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2773" name="Text Box 24"/>
          <p:cNvSpPr txBox="1">
            <a:spLocks/>
          </p:cNvSpPr>
          <p:nvPr/>
        </p:nvSpPr>
        <p:spPr bwMode="auto">
          <a:xfrm>
            <a:off x="2967038" y="2133601"/>
            <a:ext cx="2151062"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en-US">
                <a:latin typeface="Arial" charset="0"/>
              </a:rPr>
              <a:t>Peanut allergy</a:t>
            </a:r>
          </a:p>
        </p:txBody>
      </p:sp>
      <p:sp>
        <p:nvSpPr>
          <p:cNvPr id="32774" name="Text Box 24"/>
          <p:cNvSpPr txBox="1">
            <a:spLocks/>
          </p:cNvSpPr>
          <p:nvPr/>
        </p:nvSpPr>
        <p:spPr bwMode="auto">
          <a:xfrm>
            <a:off x="8350250" y="2057401"/>
            <a:ext cx="149225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en-US" dirty="0">
                <a:latin typeface="Arial" charset="0"/>
              </a:rPr>
              <a:t>CF-ABPA</a:t>
            </a:r>
          </a:p>
        </p:txBody>
      </p:sp>
      <p:sp>
        <p:nvSpPr>
          <p:cNvPr id="32775" name="Line 16"/>
          <p:cNvSpPr>
            <a:spLocks noChangeShapeType="1"/>
          </p:cNvSpPr>
          <p:nvPr/>
        </p:nvSpPr>
        <p:spPr bwMode="auto">
          <a:xfrm>
            <a:off x="7353300" y="1295400"/>
            <a:ext cx="0" cy="4343400"/>
          </a:xfrm>
          <a:prstGeom prst="line">
            <a:avLst/>
          </a:prstGeom>
          <a:noFill/>
          <a:ln w="9525" cap="rnd">
            <a:solidFill>
              <a:srgbClr val="000000"/>
            </a:solidFill>
            <a:prstDash val="sysDot"/>
            <a:round/>
            <a:headEnd/>
            <a:tailEnd/>
          </a:ln>
          <a:extLst>
            <a:ext uri="{909E8E84-426E-40dd-AFC4-6F175D3DCCD1}">
              <a14:hiddenFill xmlns="" xmlns:a14="http://schemas.microsoft.com/office/drawing/2010/main">
                <a:noFill/>
              </a14:hiddenFill>
            </a:ext>
          </a:extLst>
        </p:spPr>
        <p:txBody>
          <a:bodyPr wrap="none" anchor="ctr"/>
          <a:lstStyle/>
          <a:p>
            <a:endParaRPr lang="en-US"/>
          </a:p>
        </p:txBody>
      </p:sp>
      <p:pic>
        <p:nvPicPr>
          <p:cNvPr id="32776" name="Picture 17" descr="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77200" y="2819400"/>
            <a:ext cx="2514600" cy="2192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2777" name="Rectangle 20"/>
          <p:cNvSpPr>
            <a:spLocks/>
          </p:cNvSpPr>
          <p:nvPr/>
        </p:nvSpPr>
        <p:spPr bwMode="auto">
          <a:xfrm>
            <a:off x="10058400" y="5410200"/>
            <a:ext cx="152400" cy="152400"/>
          </a:xfrm>
          <a:prstGeom prst="rect">
            <a:avLst/>
          </a:prstGeom>
          <a:solidFill>
            <a:srgbClr val="F8F8F8"/>
          </a:solidFill>
          <a:ln w="9525">
            <a:solidFill>
              <a:srgbClr val="F8F8F8"/>
            </a:solidFill>
            <a:miter lim="800000"/>
            <a:headEnd/>
            <a:tailEnd/>
          </a:ln>
        </p:spPr>
        <p:txBody>
          <a:bodyPr wrap="none" anchor="ctr"/>
          <a:lstStyle/>
          <a:p>
            <a:pPr algn="ctr"/>
            <a:endParaRPr lang="en-US">
              <a:solidFill>
                <a:srgbClr val="F8F8F8"/>
              </a:solidFill>
            </a:endParaRPr>
          </a:p>
        </p:txBody>
      </p:sp>
      <p:sp>
        <p:nvSpPr>
          <p:cNvPr id="32778" name="Text Box 19"/>
          <p:cNvSpPr txBox="1">
            <a:spLocks/>
          </p:cNvSpPr>
          <p:nvPr/>
        </p:nvSpPr>
        <p:spPr bwMode="auto">
          <a:xfrm>
            <a:off x="9991725" y="5322889"/>
            <a:ext cx="273050" cy="274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1200">
                <a:latin typeface="Arial" charset="0"/>
              </a:rPr>
              <a:t>4</a:t>
            </a:r>
          </a:p>
        </p:txBody>
      </p:sp>
      <p:sp>
        <p:nvSpPr>
          <p:cNvPr id="32779" name="Line 21"/>
          <p:cNvSpPr>
            <a:spLocks noChangeShapeType="1"/>
          </p:cNvSpPr>
          <p:nvPr/>
        </p:nvSpPr>
        <p:spPr bwMode="auto">
          <a:xfrm>
            <a:off x="8709025" y="3168650"/>
            <a:ext cx="1371600" cy="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2780" name="Text Box 22"/>
          <p:cNvSpPr txBox="1">
            <a:spLocks/>
          </p:cNvSpPr>
          <p:nvPr/>
        </p:nvSpPr>
        <p:spPr bwMode="auto">
          <a:xfrm>
            <a:off x="9107488" y="3065464"/>
            <a:ext cx="431528" cy="246221"/>
          </a:xfrm>
          <a:prstGeom prst="rect">
            <a:avLst/>
          </a:prstGeom>
          <a:solidFill>
            <a:srgbClr val="F8F8F8"/>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1000">
                <a:latin typeface="Arial" charset="0"/>
              </a:rPr>
              <a:t>.004</a:t>
            </a:r>
          </a:p>
        </p:txBody>
      </p:sp>
      <p:sp>
        <p:nvSpPr>
          <p:cNvPr id="32782" name="TextBox 13"/>
          <p:cNvSpPr txBox="1">
            <a:spLocks noChangeArrowheads="1"/>
          </p:cNvSpPr>
          <p:nvPr/>
        </p:nvSpPr>
        <p:spPr bwMode="auto">
          <a:xfrm>
            <a:off x="2221831" y="5835649"/>
            <a:ext cx="2696572"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1000" dirty="0" err="1">
                <a:latin typeface="+mj-lt"/>
                <a:cs typeface="Arial" charset="0"/>
              </a:rPr>
              <a:t>Gernez</a:t>
            </a:r>
            <a:r>
              <a:rPr lang="en-US" sz="1000" dirty="0">
                <a:latin typeface="+mj-lt"/>
                <a:cs typeface="Arial" charset="0"/>
              </a:rPr>
              <a:t>, </a:t>
            </a:r>
            <a:r>
              <a:rPr lang="en-US" sz="1000" dirty="0" err="1">
                <a:latin typeface="+mj-lt"/>
                <a:cs typeface="Arial" charset="0"/>
              </a:rPr>
              <a:t>Int</a:t>
            </a:r>
            <a:r>
              <a:rPr lang="en-US" sz="1000" dirty="0">
                <a:latin typeface="+mj-lt"/>
                <a:cs typeface="Arial" charset="0"/>
              </a:rPr>
              <a:t> Arch Allergy Immunol 2011;154:318 </a:t>
            </a:r>
          </a:p>
        </p:txBody>
      </p:sp>
    </p:spTree>
    <p:extLst>
      <p:ext uri="{BB962C8B-B14F-4D97-AF65-F5344CB8AC3E}">
        <p14:creationId xmlns:p14="http://schemas.microsoft.com/office/powerpoint/2010/main" val="344696886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637"/>
            <a:ext cx="10972800" cy="1143000"/>
          </a:xfrm>
        </p:spPr>
        <p:txBody>
          <a:bodyPr>
            <a:normAutofit/>
          </a:bodyPr>
          <a:lstStyle/>
          <a:p>
            <a:r>
              <a:rPr lang="en-US" dirty="0"/>
              <a:t>Response to Omalizumab in CF ABPA</a:t>
            </a:r>
          </a:p>
        </p:txBody>
      </p:sp>
      <p:pic>
        <p:nvPicPr>
          <p:cNvPr id="4" name="Content Placeholder 3"/>
          <p:cNvPicPr>
            <a:picLocks noGrp="1" noChangeAspect="1"/>
          </p:cNvPicPr>
          <p:nvPr>
            <p:ph idx="1"/>
          </p:nvPr>
        </p:nvPicPr>
        <p:blipFill>
          <a:blip r:embed="rId2"/>
          <a:stretch>
            <a:fillRect/>
          </a:stretch>
        </p:blipFill>
        <p:spPr>
          <a:xfrm>
            <a:off x="1825771" y="955370"/>
            <a:ext cx="8863189" cy="2282146"/>
          </a:xfrm>
          <a:prstGeom prst="rect">
            <a:avLst/>
          </a:prstGeom>
        </p:spPr>
      </p:pic>
      <p:sp>
        <p:nvSpPr>
          <p:cNvPr id="5" name="TextBox 4"/>
          <p:cNvSpPr txBox="1"/>
          <p:nvPr/>
        </p:nvSpPr>
        <p:spPr>
          <a:xfrm>
            <a:off x="9094737" y="3117555"/>
            <a:ext cx="2040943" cy="246221"/>
          </a:xfrm>
          <a:prstGeom prst="rect">
            <a:avLst/>
          </a:prstGeom>
          <a:noFill/>
        </p:spPr>
        <p:txBody>
          <a:bodyPr wrap="none" rtlCol="0">
            <a:spAutoFit/>
          </a:bodyPr>
          <a:lstStyle/>
          <a:p>
            <a:r>
              <a:rPr lang="en-US" sz="1000" dirty="0"/>
              <a:t>Li J-X et al, </a:t>
            </a:r>
            <a:r>
              <a:rPr lang="en-US" sz="1000" dirty="0" err="1"/>
              <a:t>Respir</a:t>
            </a:r>
            <a:r>
              <a:rPr lang="en-US" sz="1000" dirty="0"/>
              <a:t> Med 2017;122:33</a:t>
            </a:r>
          </a:p>
        </p:txBody>
      </p:sp>
      <p:sp>
        <p:nvSpPr>
          <p:cNvPr id="6" name="TextBox 5"/>
          <p:cNvSpPr txBox="1"/>
          <p:nvPr/>
        </p:nvSpPr>
        <p:spPr>
          <a:xfrm>
            <a:off x="1696679" y="3052850"/>
            <a:ext cx="4070986" cy="369332"/>
          </a:xfrm>
          <a:prstGeom prst="rect">
            <a:avLst/>
          </a:prstGeom>
          <a:noFill/>
        </p:spPr>
        <p:txBody>
          <a:bodyPr wrap="none" rtlCol="0">
            <a:spAutoFit/>
          </a:bodyPr>
          <a:lstStyle/>
          <a:p>
            <a:r>
              <a:rPr lang="en-US" dirty="0"/>
              <a:t>N=102 cases </a:t>
            </a:r>
            <a:r>
              <a:rPr lang="en-US" b="1" dirty="0"/>
              <a:t>(40 CF)</a:t>
            </a:r>
            <a:r>
              <a:rPr lang="en-US" dirty="0"/>
              <a:t>, 30 published papers</a:t>
            </a:r>
          </a:p>
        </p:txBody>
      </p:sp>
      <p:sp>
        <p:nvSpPr>
          <p:cNvPr id="3" name="TextBox 2"/>
          <p:cNvSpPr txBox="1"/>
          <p:nvPr/>
        </p:nvSpPr>
        <p:spPr>
          <a:xfrm>
            <a:off x="9189097" y="6368526"/>
            <a:ext cx="2316660" cy="246221"/>
          </a:xfrm>
          <a:prstGeom prst="rect">
            <a:avLst/>
          </a:prstGeom>
          <a:noFill/>
        </p:spPr>
        <p:txBody>
          <a:bodyPr wrap="none" rtlCol="0">
            <a:spAutoFit/>
          </a:bodyPr>
          <a:lstStyle/>
          <a:p>
            <a:r>
              <a:rPr lang="en-US" sz="1000" dirty="0" err="1"/>
              <a:t>Perisson</a:t>
            </a:r>
            <a:r>
              <a:rPr lang="en-US" sz="1000" dirty="0"/>
              <a:t> C et al, </a:t>
            </a:r>
            <a:r>
              <a:rPr lang="en-US" sz="1000" dirty="0" err="1"/>
              <a:t>Respir</a:t>
            </a:r>
            <a:r>
              <a:rPr lang="en-US" sz="1000" dirty="0"/>
              <a:t> Med 2017;133:12</a:t>
            </a:r>
          </a:p>
        </p:txBody>
      </p:sp>
      <p:sp>
        <p:nvSpPr>
          <p:cNvPr id="7" name="TextBox 6"/>
          <p:cNvSpPr txBox="1"/>
          <p:nvPr/>
        </p:nvSpPr>
        <p:spPr>
          <a:xfrm>
            <a:off x="240364" y="3460857"/>
            <a:ext cx="1181157" cy="923330"/>
          </a:xfrm>
          <a:prstGeom prst="rect">
            <a:avLst/>
          </a:prstGeom>
          <a:noFill/>
        </p:spPr>
        <p:txBody>
          <a:bodyPr wrap="none" rtlCol="0">
            <a:spAutoFit/>
          </a:bodyPr>
          <a:lstStyle/>
          <a:p>
            <a:r>
              <a:rPr lang="en-US" dirty="0"/>
              <a:t>N=</a:t>
            </a:r>
            <a:r>
              <a:rPr lang="en-US" b="1" dirty="0"/>
              <a:t>18 CF</a:t>
            </a:r>
          </a:p>
          <a:p>
            <a:r>
              <a:rPr lang="en-US" dirty="0"/>
              <a:t>8 French</a:t>
            </a:r>
          </a:p>
          <a:p>
            <a:r>
              <a:rPr lang="en-US" dirty="0"/>
              <a:t>CF Centers</a:t>
            </a:r>
          </a:p>
        </p:txBody>
      </p:sp>
      <p:pic>
        <p:nvPicPr>
          <p:cNvPr id="8" name="Picture 7"/>
          <p:cNvPicPr>
            <a:picLocks noChangeAspect="1"/>
          </p:cNvPicPr>
          <p:nvPr/>
        </p:nvPicPr>
        <p:blipFill>
          <a:blip r:embed="rId3"/>
          <a:stretch>
            <a:fillRect/>
          </a:stretch>
        </p:blipFill>
        <p:spPr>
          <a:xfrm>
            <a:off x="5384012" y="3922522"/>
            <a:ext cx="6757932" cy="2446004"/>
          </a:xfrm>
          <a:prstGeom prst="rect">
            <a:avLst/>
          </a:prstGeom>
        </p:spPr>
      </p:pic>
      <p:pic>
        <p:nvPicPr>
          <p:cNvPr id="9" name="Picture 8">
            <a:extLst>
              <a:ext uri="{FF2B5EF4-FFF2-40B4-BE49-F238E27FC236}">
                <a16:creationId xmlns:a16="http://schemas.microsoft.com/office/drawing/2014/main" id="{8A45EC1E-D84B-4D49-95FB-F878488863B1}"/>
              </a:ext>
            </a:extLst>
          </p:cNvPr>
          <p:cNvPicPr>
            <a:picLocks noChangeAspect="1"/>
          </p:cNvPicPr>
          <p:nvPr/>
        </p:nvPicPr>
        <p:blipFill>
          <a:blip r:embed="rId4"/>
          <a:stretch>
            <a:fillRect/>
          </a:stretch>
        </p:blipFill>
        <p:spPr>
          <a:xfrm>
            <a:off x="1361598" y="3454587"/>
            <a:ext cx="4022414" cy="2913939"/>
          </a:xfrm>
          <a:prstGeom prst="rect">
            <a:avLst/>
          </a:prstGeom>
        </p:spPr>
      </p:pic>
    </p:spTree>
    <p:extLst>
      <p:ext uri="{BB962C8B-B14F-4D97-AF65-F5344CB8AC3E}">
        <p14:creationId xmlns:p14="http://schemas.microsoft.com/office/powerpoint/2010/main" val="1948972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ssolve">
                                      <p:cBhvr>
                                        <p:cTn id="13" dur="500"/>
                                        <p:tgtEl>
                                          <p:spTgt spid="3"/>
                                        </p:tgtEl>
                                      </p:cBhvr>
                                    </p:animEffect>
                                  </p:childTnLst>
                                </p:cTn>
                              </p:par>
                              <p:par>
                                <p:cTn id="14" presetID="9"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ssolv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55714-731F-A74C-9B99-03BDA8ACA857}"/>
              </a:ext>
            </a:extLst>
          </p:cNvPr>
          <p:cNvSpPr>
            <a:spLocks noGrp="1"/>
          </p:cNvSpPr>
          <p:nvPr>
            <p:ph type="title"/>
          </p:nvPr>
        </p:nvSpPr>
        <p:spPr/>
        <p:txBody>
          <a:bodyPr/>
          <a:lstStyle/>
          <a:p>
            <a:endParaRPr lang="en-US" dirty="0"/>
          </a:p>
        </p:txBody>
      </p:sp>
      <p:pic>
        <p:nvPicPr>
          <p:cNvPr id="4" name="Content Placeholder 3">
            <a:extLst>
              <a:ext uri="{FF2B5EF4-FFF2-40B4-BE49-F238E27FC236}">
                <a16:creationId xmlns:a16="http://schemas.microsoft.com/office/drawing/2014/main" id="{00670394-5F01-CF44-B080-34341C0010D2}"/>
              </a:ext>
            </a:extLst>
          </p:cNvPr>
          <p:cNvPicPr>
            <a:picLocks noGrp="1" noChangeAspect="1"/>
          </p:cNvPicPr>
          <p:nvPr>
            <p:ph idx="1"/>
          </p:nvPr>
        </p:nvPicPr>
        <p:blipFill>
          <a:blip r:embed="rId3"/>
          <a:stretch>
            <a:fillRect/>
          </a:stretch>
        </p:blipFill>
        <p:spPr>
          <a:xfrm rot="16200000">
            <a:off x="2412629" y="1002273"/>
            <a:ext cx="2186637" cy="4183132"/>
          </a:xfrm>
          <a:prstGeom prst="rect">
            <a:avLst/>
          </a:prstGeom>
        </p:spPr>
      </p:pic>
      <p:pic>
        <p:nvPicPr>
          <p:cNvPr id="5" name="Picture 4">
            <a:extLst>
              <a:ext uri="{FF2B5EF4-FFF2-40B4-BE49-F238E27FC236}">
                <a16:creationId xmlns:a16="http://schemas.microsoft.com/office/drawing/2014/main" id="{80C4A50D-DF36-4F40-8FEB-B881F81A9B07}"/>
              </a:ext>
            </a:extLst>
          </p:cNvPr>
          <p:cNvPicPr>
            <a:picLocks noChangeAspect="1"/>
          </p:cNvPicPr>
          <p:nvPr/>
        </p:nvPicPr>
        <p:blipFill>
          <a:blip r:embed="rId4"/>
          <a:stretch>
            <a:fillRect/>
          </a:stretch>
        </p:blipFill>
        <p:spPr>
          <a:xfrm>
            <a:off x="6566842" y="1909514"/>
            <a:ext cx="2999366" cy="2298022"/>
          </a:xfrm>
          <a:prstGeom prst="rect">
            <a:avLst/>
          </a:prstGeom>
        </p:spPr>
      </p:pic>
      <p:sp>
        <p:nvSpPr>
          <p:cNvPr id="6" name="TextBox 5">
            <a:extLst>
              <a:ext uri="{FF2B5EF4-FFF2-40B4-BE49-F238E27FC236}">
                <a16:creationId xmlns:a16="http://schemas.microsoft.com/office/drawing/2014/main" id="{7C24B92E-CFAB-EC45-84B7-4F79912D86D1}"/>
              </a:ext>
            </a:extLst>
          </p:cNvPr>
          <p:cNvSpPr txBox="1"/>
          <p:nvPr/>
        </p:nvSpPr>
        <p:spPr>
          <a:xfrm>
            <a:off x="8593259" y="2259527"/>
            <a:ext cx="771365" cy="461665"/>
          </a:xfrm>
          <a:prstGeom prst="rect">
            <a:avLst/>
          </a:prstGeom>
          <a:noFill/>
        </p:spPr>
        <p:txBody>
          <a:bodyPr wrap="none" rtlCol="0">
            <a:spAutoFit/>
          </a:bodyPr>
          <a:lstStyle/>
          <a:p>
            <a:r>
              <a:rPr lang="en-US" sz="1200" dirty="0"/>
              <a:t>r= -.20</a:t>
            </a:r>
          </a:p>
          <a:p>
            <a:r>
              <a:rPr lang="en-US" sz="1200" i="1" dirty="0"/>
              <a:t>p</a:t>
            </a:r>
            <a:r>
              <a:rPr lang="en-US" sz="1200" dirty="0"/>
              <a:t>&lt;0.0001</a:t>
            </a:r>
          </a:p>
        </p:txBody>
      </p:sp>
      <p:sp>
        <p:nvSpPr>
          <p:cNvPr id="7" name="TextBox 6">
            <a:extLst>
              <a:ext uri="{FF2B5EF4-FFF2-40B4-BE49-F238E27FC236}">
                <a16:creationId xmlns:a16="http://schemas.microsoft.com/office/drawing/2014/main" id="{B8811E6C-98B2-A248-B454-375C5A1765C4}"/>
              </a:ext>
            </a:extLst>
          </p:cNvPr>
          <p:cNvSpPr txBox="1"/>
          <p:nvPr/>
        </p:nvSpPr>
        <p:spPr>
          <a:xfrm>
            <a:off x="764120" y="1660775"/>
            <a:ext cx="3181705" cy="369332"/>
          </a:xfrm>
          <a:prstGeom prst="rect">
            <a:avLst/>
          </a:prstGeom>
          <a:noFill/>
        </p:spPr>
        <p:txBody>
          <a:bodyPr wrap="none" rtlCol="0">
            <a:spAutoFit/>
          </a:bodyPr>
          <a:lstStyle/>
          <a:p>
            <a:r>
              <a:rPr lang="en-US" dirty="0"/>
              <a:t>n=387, retrospective 2000-2006</a:t>
            </a:r>
          </a:p>
        </p:txBody>
      </p:sp>
      <p:pic>
        <p:nvPicPr>
          <p:cNvPr id="8" name="Picture 7">
            <a:extLst>
              <a:ext uri="{FF2B5EF4-FFF2-40B4-BE49-F238E27FC236}">
                <a16:creationId xmlns:a16="http://schemas.microsoft.com/office/drawing/2014/main" id="{C6A474EF-28C9-A04C-8151-EB5ECB8D07DD}"/>
              </a:ext>
            </a:extLst>
          </p:cNvPr>
          <p:cNvPicPr>
            <a:picLocks noChangeAspect="1"/>
          </p:cNvPicPr>
          <p:nvPr/>
        </p:nvPicPr>
        <p:blipFill>
          <a:blip r:embed="rId5"/>
          <a:stretch>
            <a:fillRect/>
          </a:stretch>
        </p:blipFill>
        <p:spPr>
          <a:xfrm>
            <a:off x="726208" y="173518"/>
            <a:ext cx="8572501" cy="1315632"/>
          </a:xfrm>
          <a:prstGeom prst="rect">
            <a:avLst/>
          </a:prstGeom>
        </p:spPr>
      </p:pic>
      <p:sp>
        <p:nvSpPr>
          <p:cNvPr id="10" name="TextBox 9">
            <a:extLst>
              <a:ext uri="{FF2B5EF4-FFF2-40B4-BE49-F238E27FC236}">
                <a16:creationId xmlns:a16="http://schemas.microsoft.com/office/drawing/2014/main" id="{381A098B-99F6-DC47-A83D-0F9D1CDE8840}"/>
              </a:ext>
            </a:extLst>
          </p:cNvPr>
          <p:cNvSpPr txBox="1"/>
          <p:nvPr/>
        </p:nvSpPr>
        <p:spPr>
          <a:xfrm>
            <a:off x="365440" y="4278826"/>
            <a:ext cx="10464147" cy="923330"/>
          </a:xfrm>
          <a:prstGeom prst="rect">
            <a:avLst/>
          </a:prstGeom>
          <a:noFill/>
        </p:spPr>
        <p:txBody>
          <a:bodyPr wrap="none" rtlCol="0">
            <a:spAutoFit/>
          </a:bodyPr>
          <a:lstStyle/>
          <a:p>
            <a:r>
              <a:rPr lang="en-US" dirty="0"/>
              <a:t>Systemic steroid treatment (median, 20 days; itraconazole also used in 85% of cases) of most severe episodes </a:t>
            </a:r>
          </a:p>
          <a:p>
            <a:r>
              <a:rPr lang="en-US" dirty="0"/>
              <a:t>(i.e., ≥100% increase in </a:t>
            </a:r>
            <a:r>
              <a:rPr lang="en-US" dirty="0" err="1"/>
              <a:t>tIgE</a:t>
            </a:r>
            <a:r>
              <a:rPr lang="en-US" dirty="0"/>
              <a:t> within 3 months, &gt;95</a:t>
            </a:r>
            <a:r>
              <a:rPr lang="en-US" baseline="30000" dirty="0"/>
              <a:t>th</a:t>
            </a:r>
            <a:r>
              <a:rPr lang="en-US" dirty="0"/>
              <a:t> age-specific percentile) in at-risk patients improved FEV1 </a:t>
            </a:r>
          </a:p>
          <a:p>
            <a:r>
              <a:rPr lang="en-US" dirty="0"/>
              <a:t>outcome</a:t>
            </a:r>
          </a:p>
        </p:txBody>
      </p:sp>
      <p:pic>
        <p:nvPicPr>
          <p:cNvPr id="11" name="Picture 10">
            <a:extLst>
              <a:ext uri="{FF2B5EF4-FFF2-40B4-BE49-F238E27FC236}">
                <a16:creationId xmlns:a16="http://schemas.microsoft.com/office/drawing/2014/main" id="{9B105400-F1C5-3946-9C7F-7E868773A0C9}"/>
              </a:ext>
            </a:extLst>
          </p:cNvPr>
          <p:cNvPicPr>
            <a:picLocks noChangeAspect="1"/>
          </p:cNvPicPr>
          <p:nvPr/>
        </p:nvPicPr>
        <p:blipFill>
          <a:blip r:embed="rId6"/>
          <a:stretch>
            <a:fillRect/>
          </a:stretch>
        </p:blipFill>
        <p:spPr>
          <a:xfrm>
            <a:off x="2848749" y="4918290"/>
            <a:ext cx="2616200" cy="1854200"/>
          </a:xfrm>
          <a:prstGeom prst="rect">
            <a:avLst/>
          </a:prstGeom>
        </p:spPr>
      </p:pic>
      <p:sp>
        <p:nvSpPr>
          <p:cNvPr id="12" name="Rectangle 11">
            <a:extLst>
              <a:ext uri="{FF2B5EF4-FFF2-40B4-BE49-F238E27FC236}">
                <a16:creationId xmlns:a16="http://schemas.microsoft.com/office/drawing/2014/main" id="{036B3AA6-8D49-7E4C-A4A3-B523593BEF2A}"/>
              </a:ext>
            </a:extLst>
          </p:cNvPr>
          <p:cNvSpPr/>
          <p:nvPr/>
        </p:nvSpPr>
        <p:spPr>
          <a:xfrm>
            <a:off x="3968038" y="5205925"/>
            <a:ext cx="806631" cy="276999"/>
          </a:xfrm>
          <a:prstGeom prst="rect">
            <a:avLst/>
          </a:prstGeom>
        </p:spPr>
        <p:txBody>
          <a:bodyPr wrap="none">
            <a:spAutoFit/>
          </a:bodyPr>
          <a:lstStyle/>
          <a:p>
            <a:r>
              <a:rPr lang="en-US" sz="1200" i="1" dirty="0"/>
              <a:t>p</a:t>
            </a:r>
            <a:r>
              <a:rPr lang="en-US" sz="1200" dirty="0"/>
              <a:t>=0.0049 </a:t>
            </a:r>
          </a:p>
        </p:txBody>
      </p:sp>
      <p:pic>
        <p:nvPicPr>
          <p:cNvPr id="13" name="Picture 12">
            <a:extLst>
              <a:ext uri="{FF2B5EF4-FFF2-40B4-BE49-F238E27FC236}">
                <a16:creationId xmlns:a16="http://schemas.microsoft.com/office/drawing/2014/main" id="{48D096C4-7277-6441-A7B2-7B8006AE1A42}"/>
              </a:ext>
            </a:extLst>
          </p:cNvPr>
          <p:cNvPicPr>
            <a:picLocks noChangeAspect="1"/>
          </p:cNvPicPr>
          <p:nvPr/>
        </p:nvPicPr>
        <p:blipFill>
          <a:blip r:embed="rId7"/>
          <a:stretch>
            <a:fillRect/>
          </a:stretch>
        </p:blipFill>
        <p:spPr>
          <a:xfrm>
            <a:off x="6908174" y="4918290"/>
            <a:ext cx="2628900" cy="1841500"/>
          </a:xfrm>
          <a:prstGeom prst="rect">
            <a:avLst/>
          </a:prstGeom>
        </p:spPr>
      </p:pic>
      <p:sp>
        <p:nvSpPr>
          <p:cNvPr id="14" name="TextBox 13">
            <a:extLst>
              <a:ext uri="{FF2B5EF4-FFF2-40B4-BE49-F238E27FC236}">
                <a16:creationId xmlns:a16="http://schemas.microsoft.com/office/drawing/2014/main" id="{5CAFA34E-99CE-2F4B-9F5A-87F5AD96FE5A}"/>
              </a:ext>
            </a:extLst>
          </p:cNvPr>
          <p:cNvSpPr txBox="1"/>
          <p:nvPr/>
        </p:nvSpPr>
        <p:spPr>
          <a:xfrm>
            <a:off x="8286124" y="5202156"/>
            <a:ext cx="692818" cy="276999"/>
          </a:xfrm>
          <a:prstGeom prst="rect">
            <a:avLst/>
          </a:prstGeom>
          <a:noFill/>
        </p:spPr>
        <p:txBody>
          <a:bodyPr wrap="none" rtlCol="0">
            <a:spAutoFit/>
          </a:bodyPr>
          <a:lstStyle/>
          <a:p>
            <a:r>
              <a:rPr lang="en-US" sz="1200" i="1" dirty="0"/>
              <a:t>p</a:t>
            </a:r>
            <a:r>
              <a:rPr lang="en-US" sz="1200" dirty="0"/>
              <a:t>=0.033</a:t>
            </a:r>
          </a:p>
        </p:txBody>
      </p:sp>
      <p:sp>
        <p:nvSpPr>
          <p:cNvPr id="15" name="Rectangle 14">
            <a:extLst>
              <a:ext uri="{FF2B5EF4-FFF2-40B4-BE49-F238E27FC236}">
                <a16:creationId xmlns:a16="http://schemas.microsoft.com/office/drawing/2014/main" id="{E29BB771-8A12-3545-8ECA-F13EA1DA5380}"/>
              </a:ext>
            </a:extLst>
          </p:cNvPr>
          <p:cNvSpPr/>
          <p:nvPr/>
        </p:nvSpPr>
        <p:spPr>
          <a:xfrm>
            <a:off x="4956167" y="752414"/>
            <a:ext cx="6096000" cy="307777"/>
          </a:xfrm>
          <a:prstGeom prst="rect">
            <a:avLst/>
          </a:prstGeom>
        </p:spPr>
        <p:txBody>
          <a:bodyPr>
            <a:spAutoFit/>
          </a:bodyPr>
          <a:lstStyle/>
          <a:p>
            <a:r>
              <a:rPr lang="en-US" sz="1400" b="1" dirty="0">
                <a:solidFill>
                  <a:srgbClr val="000000"/>
                </a:solidFill>
                <a:latin typeface="+mj-lt"/>
              </a:rPr>
              <a:t>J Allergy </a:t>
            </a:r>
            <a:r>
              <a:rPr lang="en-US" sz="1400" b="1" dirty="0" err="1">
                <a:solidFill>
                  <a:srgbClr val="000000"/>
                </a:solidFill>
                <a:latin typeface="+mj-lt"/>
              </a:rPr>
              <a:t>Clin</a:t>
            </a:r>
            <a:r>
              <a:rPr lang="en-US" sz="1400" b="1" dirty="0">
                <a:solidFill>
                  <a:srgbClr val="000000"/>
                </a:solidFill>
                <a:latin typeface="+mj-lt"/>
              </a:rPr>
              <a:t> Immunol </a:t>
            </a:r>
            <a:r>
              <a:rPr lang="en-US" sz="1400" b="1" dirty="0" err="1">
                <a:solidFill>
                  <a:srgbClr val="000000"/>
                </a:solidFill>
                <a:latin typeface="+mj-lt"/>
              </a:rPr>
              <a:t>Pract</a:t>
            </a:r>
            <a:r>
              <a:rPr lang="en-US" sz="1400" b="1" dirty="0">
                <a:solidFill>
                  <a:srgbClr val="000000"/>
                </a:solidFill>
                <a:latin typeface="+mj-lt"/>
              </a:rPr>
              <a:t> 2017;5:1591-1598.e6</a:t>
            </a:r>
            <a:endParaRPr lang="en-US" sz="1400" b="1" dirty="0">
              <a:latin typeface="+mj-lt"/>
            </a:endParaRPr>
          </a:p>
        </p:txBody>
      </p:sp>
    </p:spTree>
    <p:extLst>
      <p:ext uri="{BB962C8B-B14F-4D97-AF65-F5344CB8AC3E}">
        <p14:creationId xmlns:p14="http://schemas.microsoft.com/office/powerpoint/2010/main" val="28735894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 Developments</a:t>
            </a:r>
          </a:p>
        </p:txBody>
      </p:sp>
      <p:sp>
        <p:nvSpPr>
          <p:cNvPr id="3" name="Content Placeholder 2"/>
          <p:cNvSpPr>
            <a:spLocks noGrp="1"/>
          </p:cNvSpPr>
          <p:nvPr>
            <p:ph idx="1"/>
          </p:nvPr>
        </p:nvSpPr>
        <p:spPr/>
        <p:txBody>
          <a:bodyPr/>
          <a:lstStyle/>
          <a:p>
            <a:r>
              <a:rPr lang="en-US" dirty="0"/>
              <a:t>Consortia for study of fungal disease in CF have been established in UK and EU</a:t>
            </a:r>
          </a:p>
          <a:p>
            <a:r>
              <a:rPr lang="en-US" dirty="0"/>
              <a:t>Inhaled antifungals: novel drug-delivery device bundles</a:t>
            </a:r>
          </a:p>
          <a:p>
            <a:pPr lvl="1"/>
            <a:r>
              <a:rPr lang="en-US" dirty="0"/>
              <a:t>azoles, amphotericin, other</a:t>
            </a:r>
          </a:p>
          <a:p>
            <a:r>
              <a:rPr lang="en-US" dirty="0"/>
              <a:t>T</a:t>
            </a:r>
            <a:r>
              <a:rPr lang="en-US" baseline="-25000" dirty="0"/>
              <a:t>H</a:t>
            </a:r>
            <a:r>
              <a:rPr lang="en-US" dirty="0"/>
              <a:t>2 pathway targets for precision biologics</a:t>
            </a:r>
          </a:p>
          <a:p>
            <a:pPr lvl="1"/>
            <a:r>
              <a:rPr lang="en-US" dirty="0"/>
              <a:t>IL-5, IL4R</a:t>
            </a:r>
            <a:r>
              <a:rPr lang="en-US" dirty="0">
                <a:latin typeface="Symbol" charset="2"/>
                <a:ea typeface="Symbol" charset="2"/>
                <a:cs typeface="Symbol" charset="2"/>
              </a:rPr>
              <a:t>a</a:t>
            </a:r>
            <a:r>
              <a:rPr lang="en-US" dirty="0"/>
              <a:t>, IL-13, IL-33/ST2, IL-25/IL-17E, TSLP, PGD2/CRTH2</a:t>
            </a:r>
          </a:p>
          <a:p>
            <a:r>
              <a:rPr lang="en-US" dirty="0"/>
              <a:t>Standardized diagnostics: </a:t>
            </a:r>
            <a:r>
              <a:rPr lang="en-US" dirty="0" err="1"/>
              <a:t>tIgE</a:t>
            </a:r>
            <a:r>
              <a:rPr lang="en-US" dirty="0"/>
              <a:t>, </a:t>
            </a:r>
            <a:r>
              <a:rPr lang="en-US" dirty="0" err="1"/>
              <a:t>Af-sIgE</a:t>
            </a:r>
            <a:r>
              <a:rPr lang="en-US" dirty="0"/>
              <a:t>/G, BAT, MR</a:t>
            </a:r>
          </a:p>
          <a:p>
            <a:r>
              <a:rPr lang="en-US" dirty="0"/>
              <a:t>Biomarker monitoring: </a:t>
            </a:r>
            <a:r>
              <a:rPr lang="en-US" dirty="0" err="1">
                <a:latin typeface="Symbol" charset="2"/>
                <a:ea typeface="Symbol" charset="2"/>
                <a:cs typeface="Symbol" charset="2"/>
              </a:rPr>
              <a:t>D</a:t>
            </a:r>
            <a:r>
              <a:rPr lang="en-US" dirty="0" err="1"/>
              <a:t>tIgE</a:t>
            </a:r>
            <a:r>
              <a:rPr lang="en-US" dirty="0"/>
              <a:t>, </a:t>
            </a:r>
            <a:r>
              <a:rPr lang="en-US" dirty="0" err="1"/>
              <a:t>Af</a:t>
            </a:r>
            <a:r>
              <a:rPr lang="en-US" dirty="0"/>
              <a:t> burden</a:t>
            </a:r>
          </a:p>
        </p:txBody>
      </p:sp>
    </p:spTree>
    <p:extLst>
      <p:ext uri="{BB962C8B-B14F-4D97-AF65-F5344CB8AC3E}">
        <p14:creationId xmlns:p14="http://schemas.microsoft.com/office/powerpoint/2010/main" val="3304934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1871956" y="266420"/>
            <a:ext cx="8229600" cy="1143000"/>
          </a:xfrm>
        </p:spPr>
        <p:txBody>
          <a:bodyPr>
            <a:normAutofit fontScale="90000"/>
          </a:bodyPr>
          <a:lstStyle/>
          <a:p>
            <a:r>
              <a:rPr lang="en-US" dirty="0">
                <a:latin typeface="Calibri" charset="0"/>
                <a:ea typeface="ＭＳ Ｐゴシック" charset="0"/>
                <a:cs typeface="ＭＳ Ｐゴシック" charset="0"/>
              </a:rPr>
              <a:t> </a:t>
            </a:r>
            <a:r>
              <a:rPr lang="en-US" i="1" dirty="0">
                <a:latin typeface="Calibri" charset="0"/>
                <a:ea typeface="ＭＳ Ｐゴシック" charset="0"/>
                <a:cs typeface="ＭＳ Ｐゴシック" charset="0"/>
              </a:rPr>
              <a:t>Aspergillus</a:t>
            </a:r>
            <a:r>
              <a:rPr lang="en-US" dirty="0">
                <a:latin typeface="Calibri" charset="0"/>
                <a:ea typeface="ＭＳ Ｐゴシック" charset="0"/>
                <a:cs typeface="ＭＳ Ｐゴシック" charset="0"/>
              </a:rPr>
              <a:t> Phenotypes in CF</a:t>
            </a:r>
            <a:br>
              <a:rPr lang="en-US" dirty="0">
                <a:latin typeface="Calibri" charset="0"/>
                <a:ea typeface="ＭＳ Ｐゴシック" charset="0"/>
                <a:cs typeface="ＭＳ Ｐゴシック" charset="0"/>
              </a:rPr>
            </a:br>
            <a:endParaRPr lang="en-US" sz="2800" dirty="0">
              <a:latin typeface="Calibri" charset="0"/>
              <a:ea typeface="ＭＳ Ｐゴシック" charset="0"/>
              <a:cs typeface="ＭＳ Ｐゴシック" charset="0"/>
            </a:endParaRPr>
          </a:p>
        </p:txBody>
      </p:sp>
      <p:sp>
        <p:nvSpPr>
          <p:cNvPr id="3" name="Content Placeholder 2"/>
          <p:cNvSpPr>
            <a:spLocks noGrp="1"/>
          </p:cNvSpPr>
          <p:nvPr>
            <p:ph idx="1"/>
          </p:nvPr>
        </p:nvSpPr>
        <p:spPr>
          <a:xfrm>
            <a:off x="1981200" y="1544638"/>
            <a:ext cx="8229600" cy="4525962"/>
          </a:xfrm>
        </p:spPr>
        <p:txBody>
          <a:bodyPr>
            <a:normAutofit fontScale="92500" lnSpcReduction="10000"/>
          </a:bodyPr>
          <a:lstStyle/>
          <a:p>
            <a:pPr>
              <a:defRPr/>
            </a:pPr>
            <a:r>
              <a:rPr lang="en-US" sz="2800" dirty="0"/>
              <a:t>Colonization</a:t>
            </a:r>
          </a:p>
          <a:p>
            <a:pPr lvl="1">
              <a:defRPr/>
            </a:pPr>
            <a:r>
              <a:rPr lang="en-US" sz="2400" dirty="0"/>
              <a:t>Initial/transient/persistent </a:t>
            </a:r>
          </a:p>
          <a:p>
            <a:pPr>
              <a:defRPr/>
            </a:pPr>
            <a:r>
              <a:rPr lang="en-US" sz="2800" dirty="0"/>
              <a:t>Infection</a:t>
            </a:r>
          </a:p>
          <a:p>
            <a:pPr lvl="1">
              <a:defRPr/>
            </a:pPr>
            <a:r>
              <a:rPr lang="en-US" sz="2400" dirty="0"/>
              <a:t>Bronchitis</a:t>
            </a:r>
          </a:p>
          <a:p>
            <a:pPr lvl="1">
              <a:defRPr/>
            </a:pPr>
            <a:r>
              <a:rPr lang="en-US" sz="2400" dirty="0"/>
              <a:t>Aspergilloma</a:t>
            </a:r>
          </a:p>
          <a:p>
            <a:pPr lvl="1">
              <a:defRPr/>
            </a:pPr>
            <a:r>
              <a:rPr lang="en-US" sz="2400" dirty="0"/>
              <a:t>Chronic pulmonary aspergillosis </a:t>
            </a:r>
          </a:p>
          <a:p>
            <a:pPr lvl="1">
              <a:defRPr/>
            </a:pPr>
            <a:r>
              <a:rPr lang="en-US" sz="2400" dirty="0"/>
              <a:t>Invasive pulmonary aspergillosis </a:t>
            </a:r>
          </a:p>
          <a:p>
            <a:pPr>
              <a:defRPr/>
            </a:pPr>
            <a:r>
              <a:rPr lang="en-US" sz="2800" dirty="0"/>
              <a:t>Atopic sensitization</a:t>
            </a:r>
          </a:p>
          <a:p>
            <a:pPr>
              <a:defRPr/>
            </a:pPr>
            <a:r>
              <a:rPr lang="en-US" sz="2800" dirty="0"/>
              <a:t>Severe asthma with fungal sensitization </a:t>
            </a:r>
          </a:p>
          <a:p>
            <a:pPr>
              <a:defRPr/>
            </a:pPr>
            <a:r>
              <a:rPr lang="en-US" sz="2800" dirty="0"/>
              <a:t>ABPA</a:t>
            </a:r>
          </a:p>
          <a:p>
            <a:pPr>
              <a:defRPr/>
            </a:pPr>
            <a:r>
              <a:rPr lang="en-US" sz="2800" dirty="0"/>
              <a:t>Overlap syndromes </a:t>
            </a:r>
          </a:p>
          <a:p>
            <a:pPr marL="0" indent="0">
              <a:buNone/>
              <a:defRPr/>
            </a:pPr>
            <a:endParaRPr lang="en-US" dirty="0"/>
          </a:p>
          <a:p>
            <a:pPr lvl="1">
              <a:defRPr/>
            </a:pPr>
            <a:endParaRPr lang="en-US" dirty="0"/>
          </a:p>
          <a:p>
            <a:pPr>
              <a:defRPr/>
            </a:pPr>
            <a:endParaRPr lang="en-US" dirty="0"/>
          </a:p>
        </p:txBody>
      </p:sp>
    </p:spTree>
    <p:extLst>
      <p:ext uri="{BB962C8B-B14F-4D97-AF65-F5344CB8AC3E}">
        <p14:creationId xmlns:p14="http://schemas.microsoft.com/office/powerpoint/2010/main" val="2916033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DDE67-6C95-A848-9E3E-6031ABF83B21}"/>
              </a:ext>
            </a:extLst>
          </p:cNvPr>
          <p:cNvSpPr>
            <a:spLocks noGrp="1"/>
          </p:cNvSpPr>
          <p:nvPr>
            <p:ph type="title"/>
          </p:nvPr>
        </p:nvSpPr>
        <p:spPr/>
        <p:txBody>
          <a:bodyPr>
            <a:normAutofit fontScale="90000"/>
          </a:bodyPr>
          <a:lstStyle/>
          <a:p>
            <a:r>
              <a:rPr lang="en-US" dirty="0"/>
              <a:t>ABPA Worsens Pediatric CF Structural Lung Disease</a:t>
            </a:r>
          </a:p>
        </p:txBody>
      </p:sp>
      <p:sp>
        <p:nvSpPr>
          <p:cNvPr id="3" name="Content Placeholder 2">
            <a:extLst>
              <a:ext uri="{FF2B5EF4-FFF2-40B4-BE49-F238E27FC236}">
                <a16:creationId xmlns:a16="http://schemas.microsoft.com/office/drawing/2014/main" id="{5966A31C-DE04-0B4F-A58E-010FC814BB78}"/>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D9A2770-FA2D-624F-920F-6886554624C6}"/>
              </a:ext>
            </a:extLst>
          </p:cNvPr>
          <p:cNvPicPr>
            <a:picLocks noChangeAspect="1"/>
          </p:cNvPicPr>
          <p:nvPr/>
        </p:nvPicPr>
        <p:blipFill>
          <a:blip r:embed="rId2"/>
          <a:stretch>
            <a:fillRect/>
          </a:stretch>
        </p:blipFill>
        <p:spPr>
          <a:xfrm>
            <a:off x="609600" y="1609928"/>
            <a:ext cx="11654653" cy="4363719"/>
          </a:xfrm>
          <a:prstGeom prst="rect">
            <a:avLst/>
          </a:prstGeom>
        </p:spPr>
      </p:pic>
      <p:sp>
        <p:nvSpPr>
          <p:cNvPr id="5" name="TextBox 4">
            <a:extLst>
              <a:ext uri="{FF2B5EF4-FFF2-40B4-BE49-F238E27FC236}">
                <a16:creationId xmlns:a16="http://schemas.microsoft.com/office/drawing/2014/main" id="{200DC803-805A-CD46-8885-81CB6AE6FD57}"/>
              </a:ext>
            </a:extLst>
          </p:cNvPr>
          <p:cNvSpPr txBox="1"/>
          <p:nvPr/>
        </p:nvSpPr>
        <p:spPr>
          <a:xfrm>
            <a:off x="8544560" y="6370320"/>
            <a:ext cx="2707793" cy="246221"/>
          </a:xfrm>
          <a:prstGeom prst="rect">
            <a:avLst/>
          </a:prstGeom>
          <a:noFill/>
        </p:spPr>
        <p:txBody>
          <a:bodyPr wrap="none" rtlCol="0">
            <a:spAutoFit/>
          </a:bodyPr>
          <a:lstStyle/>
          <a:p>
            <a:r>
              <a:rPr lang="en-US" sz="1000" dirty="0" err="1"/>
              <a:t>Kongstad</a:t>
            </a:r>
            <a:r>
              <a:rPr lang="en-US" sz="1000" dirty="0"/>
              <a:t> T et al, </a:t>
            </a:r>
            <a:r>
              <a:rPr lang="en-US" sz="1000" dirty="0" err="1"/>
              <a:t>Eur</a:t>
            </a:r>
            <a:r>
              <a:rPr lang="en-US" sz="1000" dirty="0"/>
              <a:t> </a:t>
            </a:r>
            <a:r>
              <a:rPr lang="en-US" sz="1000" dirty="0" err="1"/>
              <a:t>Clin</a:t>
            </a:r>
            <a:r>
              <a:rPr lang="en-US" sz="1000" dirty="0"/>
              <a:t> </a:t>
            </a:r>
            <a:r>
              <a:rPr lang="en-US" sz="1000" dirty="0" err="1"/>
              <a:t>Resp</a:t>
            </a:r>
            <a:r>
              <a:rPr lang="en-US" sz="1000" dirty="0"/>
              <a:t> J 2017:4:1318027</a:t>
            </a:r>
          </a:p>
        </p:txBody>
      </p:sp>
      <p:sp>
        <p:nvSpPr>
          <p:cNvPr id="6" name="TextBox 5">
            <a:extLst>
              <a:ext uri="{FF2B5EF4-FFF2-40B4-BE49-F238E27FC236}">
                <a16:creationId xmlns:a16="http://schemas.microsoft.com/office/drawing/2014/main" id="{DB2D5949-46DE-0740-B1BA-C2EC21FC94DE}"/>
              </a:ext>
            </a:extLst>
          </p:cNvPr>
          <p:cNvSpPr txBox="1"/>
          <p:nvPr/>
        </p:nvSpPr>
        <p:spPr>
          <a:xfrm>
            <a:off x="1524000" y="6299200"/>
            <a:ext cx="2831224" cy="338554"/>
          </a:xfrm>
          <a:prstGeom prst="rect">
            <a:avLst/>
          </a:prstGeom>
          <a:noFill/>
        </p:spPr>
        <p:txBody>
          <a:bodyPr wrap="none" rtlCol="0">
            <a:spAutoFit/>
          </a:bodyPr>
          <a:lstStyle/>
          <a:p>
            <a:r>
              <a:rPr lang="en-US" sz="1600" dirty="0"/>
              <a:t>N=64, median 12.7 </a:t>
            </a:r>
            <a:r>
              <a:rPr lang="en-US" sz="1600" dirty="0" err="1"/>
              <a:t>yr</a:t>
            </a:r>
            <a:r>
              <a:rPr lang="en-US" sz="1600" dirty="0"/>
              <a:t> (6.4-18.1)</a:t>
            </a:r>
          </a:p>
        </p:txBody>
      </p:sp>
    </p:spTree>
    <p:extLst>
      <p:ext uri="{BB962C8B-B14F-4D97-AF65-F5344CB8AC3E}">
        <p14:creationId xmlns:p14="http://schemas.microsoft.com/office/powerpoint/2010/main" val="419250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a:xfrm>
            <a:off x="1611330" y="326080"/>
            <a:ext cx="9104616" cy="850900"/>
          </a:xfrm>
        </p:spPr>
        <p:txBody>
          <a:bodyPr>
            <a:normAutofit fontScale="90000"/>
          </a:bodyPr>
          <a:lstStyle/>
          <a:p>
            <a:r>
              <a:rPr lang="en-GB" sz="3600" dirty="0">
                <a:solidFill>
                  <a:srgbClr val="000000"/>
                </a:solidFill>
                <a:latin typeface="Calibri" charset="0"/>
                <a:ea typeface="ＭＳ Ｐゴシック" charset="0"/>
                <a:cs typeface="ＭＳ Ｐゴシック" charset="0"/>
              </a:rPr>
              <a:t>Clinical Impact of </a:t>
            </a:r>
            <a:r>
              <a:rPr lang="en-GB" sz="3600" i="1" dirty="0">
                <a:solidFill>
                  <a:srgbClr val="000000"/>
                </a:solidFill>
                <a:latin typeface="Calibri" charset="0"/>
                <a:ea typeface="ＭＳ Ｐゴシック" charset="0"/>
                <a:cs typeface="ＭＳ Ｐゴシック" charset="0"/>
              </a:rPr>
              <a:t>Aspergillus</a:t>
            </a:r>
            <a:r>
              <a:rPr lang="en-GB" sz="3600" dirty="0">
                <a:solidFill>
                  <a:srgbClr val="000000"/>
                </a:solidFill>
                <a:latin typeface="Calibri" charset="0"/>
                <a:ea typeface="ＭＳ Ｐゴシック" charset="0"/>
                <a:cs typeface="ＭＳ Ｐゴシック" charset="0"/>
              </a:rPr>
              <a:t> Phenotypes in CF Adults</a:t>
            </a:r>
          </a:p>
        </p:txBody>
      </p:sp>
      <p:sp>
        <p:nvSpPr>
          <p:cNvPr id="75778" name="Content Placeholder 2"/>
          <p:cNvSpPr>
            <a:spLocks noGrp="1"/>
          </p:cNvSpPr>
          <p:nvPr>
            <p:ph idx="1"/>
          </p:nvPr>
        </p:nvSpPr>
        <p:spPr>
          <a:xfrm>
            <a:off x="728930" y="1439368"/>
            <a:ext cx="10634870" cy="4929188"/>
          </a:xfrm>
        </p:spPr>
        <p:txBody>
          <a:bodyPr>
            <a:normAutofit fontScale="92500"/>
          </a:bodyPr>
          <a:lstStyle/>
          <a:p>
            <a:r>
              <a:rPr lang="en-GB" sz="2400" dirty="0">
                <a:latin typeface="Calibri" charset="0"/>
                <a:ea typeface="ＭＳ Ｐゴシック" charset="0"/>
                <a:cs typeface="ＭＳ Ｐゴシック" charset="0"/>
              </a:rPr>
              <a:t>Phenotypes defined by serology (</a:t>
            </a:r>
            <a:r>
              <a:rPr lang="en-GB" sz="2400" dirty="0" err="1">
                <a:latin typeface="Calibri" charset="0"/>
                <a:ea typeface="ＭＳ Ｐゴシック" charset="0"/>
                <a:cs typeface="ＭＳ Ｐゴシック" charset="0"/>
              </a:rPr>
              <a:t>tIgE</a:t>
            </a:r>
            <a:r>
              <a:rPr lang="en-GB" sz="2400" dirty="0">
                <a:latin typeface="Calibri" charset="0"/>
                <a:ea typeface="ＭＳ Ｐゴシック" charset="0"/>
                <a:cs typeface="ＭＳ Ｐゴシック" charset="0"/>
              </a:rPr>
              <a:t>, </a:t>
            </a:r>
            <a:r>
              <a:rPr lang="en-GB" sz="2400" i="1" dirty="0" err="1">
                <a:latin typeface="Calibri" charset="0"/>
                <a:ea typeface="ＭＳ Ｐゴシック" charset="0"/>
                <a:cs typeface="ＭＳ Ｐゴシック" charset="0"/>
              </a:rPr>
              <a:t>Af</a:t>
            </a:r>
            <a:r>
              <a:rPr lang="en-GB" sz="2400" dirty="0" err="1">
                <a:latin typeface="Calibri" charset="0"/>
                <a:ea typeface="ＭＳ Ｐゴシック" charset="0"/>
                <a:cs typeface="ＭＳ Ｐゴシック" charset="0"/>
              </a:rPr>
              <a:t>-sIgE</a:t>
            </a:r>
            <a:r>
              <a:rPr lang="en-GB" sz="2400" dirty="0">
                <a:latin typeface="Calibri" charset="0"/>
                <a:ea typeface="ＭＳ Ｐゴシック" charset="0"/>
                <a:cs typeface="ＭＳ Ｐゴシック" charset="0"/>
              </a:rPr>
              <a:t>, </a:t>
            </a:r>
            <a:r>
              <a:rPr lang="en-GB" sz="2400" i="1" dirty="0" err="1">
                <a:latin typeface="Calibri" charset="0"/>
                <a:ea typeface="ＭＳ Ｐゴシック" charset="0"/>
                <a:cs typeface="ＭＳ Ｐゴシック" charset="0"/>
              </a:rPr>
              <a:t>Af</a:t>
            </a:r>
            <a:r>
              <a:rPr lang="en-GB" sz="2400" dirty="0" err="1">
                <a:latin typeface="Calibri" charset="0"/>
                <a:ea typeface="ＭＳ Ｐゴシック" charset="0"/>
                <a:cs typeface="ＭＳ Ｐゴシック" charset="0"/>
              </a:rPr>
              <a:t>-sIgG</a:t>
            </a:r>
            <a:r>
              <a:rPr lang="en-GB" sz="2400" dirty="0">
                <a:latin typeface="Calibri" charset="0"/>
                <a:ea typeface="ＭＳ Ｐゴシック" charset="0"/>
                <a:cs typeface="ＭＳ Ｐゴシック" charset="0"/>
              </a:rPr>
              <a:t>) and sputum (culture, </a:t>
            </a:r>
            <a:r>
              <a:rPr lang="en-GB" sz="2400" i="1" dirty="0" err="1">
                <a:latin typeface="Calibri" charset="0"/>
                <a:ea typeface="ＭＳ Ｐゴシック" charset="0"/>
                <a:cs typeface="ＭＳ Ｐゴシック" charset="0"/>
              </a:rPr>
              <a:t>Af</a:t>
            </a:r>
            <a:r>
              <a:rPr lang="en-GB" sz="2400" dirty="0">
                <a:latin typeface="Calibri" charset="0"/>
                <a:ea typeface="ＭＳ Ｐゴシック" charset="0"/>
                <a:cs typeface="ＭＳ Ｐゴシック" charset="0"/>
              </a:rPr>
              <a:t>-PCR, GM) biomarkers</a:t>
            </a:r>
          </a:p>
          <a:p>
            <a:r>
              <a:rPr lang="en-GB" sz="2400" dirty="0">
                <a:latin typeface="Calibri" charset="0"/>
                <a:ea typeface="ＭＳ Ｐゴシック" charset="0"/>
                <a:cs typeface="ＭＳ Ｐゴシック" charset="0"/>
              </a:rPr>
              <a:t>ABPA and </a:t>
            </a:r>
            <a:r>
              <a:rPr lang="en-GB" sz="2400" i="1" dirty="0" err="1">
                <a:latin typeface="Calibri" charset="0"/>
                <a:ea typeface="ＭＳ Ｐゴシック" charset="0"/>
                <a:cs typeface="ＭＳ Ｐゴシック" charset="0"/>
              </a:rPr>
              <a:t>Af</a:t>
            </a:r>
            <a:r>
              <a:rPr lang="en-GB" sz="2400" dirty="0">
                <a:latin typeface="Calibri" charset="0"/>
                <a:ea typeface="ＭＳ Ｐゴシック" charset="0"/>
                <a:cs typeface="ＭＳ Ｐゴシック" charset="0"/>
              </a:rPr>
              <a:t>-sensitized patients showed greater FEV</a:t>
            </a:r>
            <a:r>
              <a:rPr lang="en-GB" sz="2400" baseline="-25000" dirty="0">
                <a:latin typeface="Calibri" charset="0"/>
                <a:ea typeface="ＭＳ Ｐゴシック" charset="0"/>
                <a:cs typeface="ＭＳ Ｐゴシック" charset="0"/>
              </a:rPr>
              <a:t>1</a:t>
            </a:r>
            <a:r>
              <a:rPr lang="en-GB" sz="2400" dirty="0">
                <a:latin typeface="Calibri" charset="0"/>
                <a:ea typeface="ＭＳ Ｐゴシック" charset="0"/>
                <a:cs typeface="ＭＳ Ｐゴシック" charset="0"/>
              </a:rPr>
              <a:t> decline over 2 years</a:t>
            </a:r>
          </a:p>
          <a:p>
            <a:endParaRPr lang="en-GB" sz="2400" dirty="0">
              <a:solidFill>
                <a:srgbClr val="FFFF00"/>
              </a:solidFill>
              <a:latin typeface="Calibri" charset="0"/>
              <a:ea typeface="ＭＳ Ｐゴシック" charset="0"/>
              <a:cs typeface="ＭＳ Ｐゴシック" charset="0"/>
            </a:endParaRPr>
          </a:p>
          <a:p>
            <a:endParaRPr lang="en-GB" sz="2400" dirty="0">
              <a:solidFill>
                <a:srgbClr val="FFFF00"/>
              </a:solidFill>
              <a:latin typeface="Calibri" charset="0"/>
              <a:ea typeface="ＭＳ Ｐゴシック" charset="0"/>
              <a:cs typeface="ＭＳ Ｐゴシック" charset="0"/>
            </a:endParaRPr>
          </a:p>
          <a:p>
            <a:endParaRPr lang="en-GB" sz="2400" dirty="0">
              <a:solidFill>
                <a:srgbClr val="FFFF00"/>
              </a:solidFill>
              <a:latin typeface="Calibri" charset="0"/>
              <a:ea typeface="ＭＳ Ｐゴシック" charset="0"/>
              <a:cs typeface="ＭＳ Ｐゴシック" charset="0"/>
            </a:endParaRPr>
          </a:p>
          <a:p>
            <a:endParaRPr lang="en-GB" sz="2400" dirty="0">
              <a:solidFill>
                <a:srgbClr val="FFFF00"/>
              </a:solidFill>
              <a:latin typeface="Calibri" charset="0"/>
              <a:ea typeface="ＭＳ Ｐゴシック" charset="0"/>
              <a:cs typeface="ＭＳ Ｐゴシック" charset="0"/>
            </a:endParaRPr>
          </a:p>
          <a:p>
            <a:pPr marL="0" indent="0">
              <a:buNone/>
            </a:pPr>
            <a:r>
              <a:rPr lang="en-GB" sz="2400" dirty="0">
                <a:solidFill>
                  <a:srgbClr val="000000"/>
                </a:solidFill>
                <a:latin typeface="Calibri" charset="0"/>
                <a:ea typeface="ＭＳ Ｐゴシック" charset="0"/>
                <a:cs typeface="ＭＳ Ｐゴシック" charset="0"/>
              </a:rPr>
              <a:t>	</a:t>
            </a:r>
          </a:p>
          <a:p>
            <a:pPr marL="0" indent="0">
              <a:buNone/>
            </a:pPr>
            <a:r>
              <a:rPr lang="en-GB" sz="2400" dirty="0">
                <a:solidFill>
                  <a:srgbClr val="000000"/>
                </a:solidFill>
                <a:latin typeface="Calibri" charset="0"/>
                <a:ea typeface="ＭＳ Ｐゴシック" charset="0"/>
                <a:cs typeface="ＭＳ Ｐゴシック" charset="0"/>
              </a:rPr>
              <a:t>	</a:t>
            </a:r>
            <a:r>
              <a:rPr lang="en-GB" sz="1800" dirty="0">
                <a:solidFill>
                  <a:srgbClr val="000000"/>
                </a:solidFill>
                <a:latin typeface="Calibri" charset="0"/>
                <a:ea typeface="ＭＳ Ｐゴシック" charset="0"/>
                <a:cs typeface="ＭＳ Ｐゴシック" charset="0"/>
              </a:rPr>
              <a:t>n=130, no azole therapy</a:t>
            </a:r>
          </a:p>
          <a:p>
            <a:pPr marL="0" indent="0">
              <a:buNone/>
            </a:pPr>
            <a:endParaRPr lang="en-GB" sz="1800" dirty="0">
              <a:solidFill>
                <a:srgbClr val="000000"/>
              </a:solidFill>
              <a:latin typeface="Calibri" charset="0"/>
              <a:ea typeface="ＭＳ Ｐゴシック" charset="0"/>
              <a:cs typeface="ＭＳ Ｐゴシック" charset="0"/>
            </a:endParaRPr>
          </a:p>
          <a:p>
            <a:r>
              <a:rPr lang="en-GB" sz="2400" dirty="0">
                <a:solidFill>
                  <a:srgbClr val="000000"/>
                </a:solidFill>
                <a:latin typeface="Calibri" charset="0"/>
                <a:ea typeface="ＭＳ Ｐゴシック" charset="0"/>
                <a:cs typeface="ＭＳ Ｐゴシック" charset="0"/>
              </a:rPr>
              <a:t>ABPA also had a greater FVC decline than </a:t>
            </a:r>
            <a:r>
              <a:rPr lang="en-GB" sz="2400" i="1" dirty="0" err="1">
                <a:solidFill>
                  <a:srgbClr val="000000"/>
                </a:solidFill>
                <a:latin typeface="Calibri" charset="0"/>
                <a:ea typeface="ＭＳ Ｐゴシック" charset="0"/>
                <a:cs typeface="ＭＳ Ｐゴシック" charset="0"/>
              </a:rPr>
              <a:t>Af</a:t>
            </a:r>
            <a:r>
              <a:rPr lang="en-GB" sz="2400" dirty="0">
                <a:solidFill>
                  <a:srgbClr val="000000"/>
                </a:solidFill>
                <a:latin typeface="Calibri" charset="0"/>
                <a:ea typeface="ＭＳ Ｐゴシック" charset="0"/>
                <a:cs typeface="ＭＳ Ｐゴシック" charset="0"/>
              </a:rPr>
              <a:t>-negative patients (162 vs 276 ml, </a:t>
            </a:r>
            <a:r>
              <a:rPr lang="en-GB" sz="2400" i="1" dirty="0">
                <a:solidFill>
                  <a:srgbClr val="000000"/>
                </a:solidFill>
                <a:latin typeface="Calibri" charset="0"/>
                <a:ea typeface="ＭＳ Ｐゴシック" charset="0"/>
                <a:cs typeface="ＭＳ Ｐゴシック" charset="0"/>
              </a:rPr>
              <a:t>p</a:t>
            </a:r>
            <a:r>
              <a:rPr lang="en-GB" sz="2400" dirty="0">
                <a:solidFill>
                  <a:srgbClr val="000000"/>
                </a:solidFill>
                <a:latin typeface="Calibri" charset="0"/>
                <a:ea typeface="ＭＳ Ｐゴシック" charset="0"/>
                <a:cs typeface="ＭＳ Ｐゴシック" charset="0"/>
              </a:rPr>
              <a:t> = 0.05)</a:t>
            </a:r>
          </a:p>
          <a:p>
            <a:r>
              <a:rPr lang="en-GB" sz="2400" dirty="0">
                <a:solidFill>
                  <a:srgbClr val="FFFF00"/>
                </a:solidFill>
                <a:latin typeface="Calibri" charset="0"/>
                <a:ea typeface="ＭＳ Ｐゴシック" charset="0"/>
                <a:cs typeface="ＭＳ Ｐゴシック" charset="0"/>
              </a:rPr>
              <a:t>.</a:t>
            </a:r>
          </a:p>
        </p:txBody>
      </p:sp>
      <p:graphicFrame>
        <p:nvGraphicFramePr>
          <p:cNvPr id="6" name="Table 5"/>
          <p:cNvGraphicFramePr>
            <a:graphicFrameLocks noGrp="1"/>
          </p:cNvGraphicFramePr>
          <p:nvPr>
            <p:extLst>
              <p:ext uri="{D42A27DB-BD31-4B8C-83A1-F6EECF244321}">
                <p14:modId xmlns:p14="http://schemas.microsoft.com/office/powerpoint/2010/main" val="3441611477"/>
              </p:ext>
            </p:extLst>
          </p:nvPr>
        </p:nvGraphicFramePr>
        <p:xfrm>
          <a:off x="1145593" y="2751630"/>
          <a:ext cx="9801545" cy="1645758"/>
        </p:xfrm>
        <a:graphic>
          <a:graphicData uri="http://schemas.openxmlformats.org/drawingml/2006/table">
            <a:tbl>
              <a:tblPr firstRow="1" bandRow="1">
                <a:tableStyleId>{5C22544A-7EE6-4342-B048-85BDC9FD1C3A}</a:tableStyleId>
              </a:tblPr>
              <a:tblGrid>
                <a:gridCol w="1952090">
                  <a:extLst>
                    <a:ext uri="{9D8B030D-6E8A-4147-A177-3AD203B41FA5}">
                      <a16:colId xmlns:a16="http://schemas.microsoft.com/office/drawing/2014/main" val="20000"/>
                    </a:ext>
                  </a:extLst>
                </a:gridCol>
                <a:gridCol w="1497427">
                  <a:extLst>
                    <a:ext uri="{9D8B030D-6E8A-4147-A177-3AD203B41FA5}">
                      <a16:colId xmlns:a16="http://schemas.microsoft.com/office/drawing/2014/main" val="20001"/>
                    </a:ext>
                  </a:extLst>
                </a:gridCol>
                <a:gridCol w="1913593">
                  <a:extLst>
                    <a:ext uri="{9D8B030D-6E8A-4147-A177-3AD203B41FA5}">
                      <a16:colId xmlns:a16="http://schemas.microsoft.com/office/drawing/2014/main" val="20002"/>
                    </a:ext>
                  </a:extLst>
                </a:gridCol>
                <a:gridCol w="1890445">
                  <a:extLst>
                    <a:ext uri="{9D8B030D-6E8A-4147-A177-3AD203B41FA5}">
                      <a16:colId xmlns:a16="http://schemas.microsoft.com/office/drawing/2014/main" val="20003"/>
                    </a:ext>
                  </a:extLst>
                </a:gridCol>
                <a:gridCol w="2547990">
                  <a:extLst>
                    <a:ext uri="{9D8B030D-6E8A-4147-A177-3AD203B41FA5}">
                      <a16:colId xmlns:a16="http://schemas.microsoft.com/office/drawing/2014/main" val="20004"/>
                    </a:ext>
                  </a:extLst>
                </a:gridCol>
              </a:tblGrid>
              <a:tr h="271409">
                <a:tc>
                  <a:txBody>
                    <a:bodyPr/>
                    <a:lstStyle/>
                    <a:p>
                      <a:pPr algn="ctr"/>
                      <a:r>
                        <a:rPr lang="en-GB" sz="1800" dirty="0"/>
                        <a:t> </a:t>
                      </a:r>
                    </a:p>
                  </a:txBody>
                  <a:tcPr marL="91450" marR="91450" marT="45693" marB="45693"/>
                </a:tc>
                <a:tc>
                  <a:txBody>
                    <a:bodyPr/>
                    <a:lstStyle/>
                    <a:p>
                      <a:pPr algn="ctr"/>
                      <a:r>
                        <a:rPr lang="en-GB" sz="1800" i="1" dirty="0" err="1"/>
                        <a:t>Af</a:t>
                      </a:r>
                      <a:r>
                        <a:rPr lang="en-GB" sz="1800" dirty="0"/>
                        <a:t>-negative</a:t>
                      </a:r>
                    </a:p>
                    <a:p>
                      <a:pPr algn="ctr"/>
                      <a:r>
                        <a:rPr lang="en-GB" sz="1800" dirty="0"/>
                        <a:t>(38%)</a:t>
                      </a:r>
                    </a:p>
                  </a:txBody>
                  <a:tcPr marL="91450" marR="91450" marT="45693" marB="45693"/>
                </a:tc>
                <a:tc>
                  <a:txBody>
                    <a:bodyPr/>
                    <a:lstStyle/>
                    <a:p>
                      <a:pPr algn="ctr"/>
                      <a:r>
                        <a:rPr lang="en-GB" sz="1800" dirty="0"/>
                        <a:t>ABPA</a:t>
                      </a:r>
                    </a:p>
                    <a:p>
                      <a:pPr algn="ctr"/>
                      <a:r>
                        <a:rPr lang="en-GB" sz="1800" dirty="0"/>
                        <a:t>(18%)</a:t>
                      </a:r>
                    </a:p>
                  </a:txBody>
                  <a:tcPr marL="91450" marR="91450" marT="45693" marB="45693"/>
                </a:tc>
                <a:tc>
                  <a:txBody>
                    <a:bodyPr/>
                    <a:lstStyle/>
                    <a:p>
                      <a:pPr algn="ctr"/>
                      <a:r>
                        <a:rPr lang="en-GB" sz="1800" i="1" dirty="0" err="1"/>
                        <a:t>Af</a:t>
                      </a:r>
                      <a:r>
                        <a:rPr lang="en-GB" sz="1800" dirty="0"/>
                        <a:t>-sensitized</a:t>
                      </a:r>
                    </a:p>
                    <a:p>
                      <a:pPr algn="ctr"/>
                      <a:r>
                        <a:rPr lang="en-GB" sz="1800" dirty="0"/>
                        <a:t>(15%)</a:t>
                      </a:r>
                    </a:p>
                  </a:txBody>
                  <a:tcPr marL="91450" marR="91450" marT="45693" marB="45693"/>
                </a:tc>
                <a:tc>
                  <a:txBody>
                    <a:bodyPr/>
                    <a:lstStyle/>
                    <a:p>
                      <a:pPr algn="ctr"/>
                      <a:r>
                        <a:rPr lang="en-GB" sz="1800" i="1" dirty="0" err="1"/>
                        <a:t>Af</a:t>
                      </a:r>
                      <a:r>
                        <a:rPr lang="en-GB" sz="1800" dirty="0"/>
                        <a:t> bronchitis</a:t>
                      </a:r>
                    </a:p>
                    <a:p>
                      <a:pPr algn="ctr"/>
                      <a:r>
                        <a:rPr lang="en-GB" sz="1800" dirty="0"/>
                        <a:t>(30%)</a:t>
                      </a:r>
                    </a:p>
                  </a:txBody>
                  <a:tcPr marL="91450" marR="91450" marT="45693" marB="45693"/>
                </a:tc>
                <a:extLst>
                  <a:ext uri="{0D108BD9-81ED-4DB2-BD59-A6C34878D82A}">
                    <a16:rowId xmlns:a16="http://schemas.microsoft.com/office/drawing/2014/main" val="10000"/>
                  </a:ext>
                </a:extLst>
              </a:tr>
              <a:tr h="640026">
                <a:tc>
                  <a:txBody>
                    <a:bodyPr/>
                    <a:lstStyle/>
                    <a:p>
                      <a:pPr algn="ctr"/>
                      <a:r>
                        <a:rPr lang="en-GB" sz="1800" dirty="0"/>
                        <a:t>Mean FEV</a:t>
                      </a:r>
                      <a:r>
                        <a:rPr lang="en-GB" sz="1800" baseline="-25000" dirty="0"/>
                        <a:t>1</a:t>
                      </a:r>
                      <a:r>
                        <a:rPr lang="en-GB" sz="1800" dirty="0"/>
                        <a:t>  decline (ml)</a:t>
                      </a:r>
                    </a:p>
                  </a:txBody>
                  <a:tcPr marL="91450" marR="91450" marT="45693" marB="45693"/>
                </a:tc>
                <a:tc>
                  <a:txBody>
                    <a:bodyPr/>
                    <a:lstStyle/>
                    <a:p>
                      <a:pPr algn="ctr"/>
                      <a:r>
                        <a:rPr lang="en-GB" sz="1800" dirty="0"/>
                        <a:t>125</a:t>
                      </a:r>
                    </a:p>
                  </a:txBody>
                  <a:tcPr marL="91450" marR="91450" marT="45693" marB="45693"/>
                </a:tc>
                <a:tc>
                  <a:txBody>
                    <a:bodyPr/>
                    <a:lstStyle/>
                    <a:p>
                      <a:pPr algn="ctr"/>
                      <a:r>
                        <a:rPr lang="en-GB" sz="1800" dirty="0"/>
                        <a:t>243</a:t>
                      </a:r>
                    </a:p>
                  </a:txBody>
                  <a:tcPr marL="91450" marR="91450" marT="45693" marB="45693"/>
                </a:tc>
                <a:tc>
                  <a:txBody>
                    <a:bodyPr/>
                    <a:lstStyle/>
                    <a:p>
                      <a:pPr algn="ctr"/>
                      <a:r>
                        <a:rPr lang="en-GB" sz="1800" dirty="0"/>
                        <a:t>222</a:t>
                      </a:r>
                    </a:p>
                  </a:txBody>
                  <a:tcPr marL="91450" marR="91450" marT="45693" marB="45693"/>
                </a:tc>
                <a:tc>
                  <a:txBody>
                    <a:bodyPr/>
                    <a:lstStyle/>
                    <a:p>
                      <a:pPr algn="ctr"/>
                      <a:r>
                        <a:rPr lang="en-GB" sz="1800" dirty="0"/>
                        <a:t>192</a:t>
                      </a:r>
                    </a:p>
                  </a:txBody>
                  <a:tcPr marL="91450" marR="91450" marT="45693" marB="45693"/>
                </a:tc>
                <a:extLst>
                  <a:ext uri="{0D108BD9-81ED-4DB2-BD59-A6C34878D82A}">
                    <a16:rowId xmlns:a16="http://schemas.microsoft.com/office/drawing/2014/main" val="10001"/>
                  </a:ext>
                </a:extLst>
              </a:tr>
              <a:tr h="365706">
                <a:tc>
                  <a:txBody>
                    <a:bodyPr/>
                    <a:lstStyle/>
                    <a:p>
                      <a:pPr algn="ctr"/>
                      <a:r>
                        <a:rPr lang="en-GB" sz="1800" i="1" dirty="0"/>
                        <a:t>p</a:t>
                      </a:r>
                      <a:r>
                        <a:rPr lang="en-GB" sz="1800" dirty="0"/>
                        <a:t>-value</a:t>
                      </a:r>
                    </a:p>
                  </a:txBody>
                  <a:tcPr marL="91450" marR="91450" marT="45693" marB="45693"/>
                </a:tc>
                <a:tc>
                  <a:txBody>
                    <a:bodyPr/>
                    <a:lstStyle/>
                    <a:p>
                      <a:pPr algn="ctr"/>
                      <a:endParaRPr lang="en-GB" sz="1800" dirty="0"/>
                    </a:p>
                  </a:txBody>
                  <a:tcPr marL="91450" marR="91450" marT="45693" marB="45693"/>
                </a:tc>
                <a:tc>
                  <a:txBody>
                    <a:bodyPr/>
                    <a:lstStyle/>
                    <a:p>
                      <a:pPr algn="ctr"/>
                      <a:r>
                        <a:rPr lang="en-GB" sz="1800" dirty="0"/>
                        <a:t>0.02</a:t>
                      </a:r>
                    </a:p>
                  </a:txBody>
                  <a:tcPr marL="91450" marR="91450" marT="45693" marB="45693"/>
                </a:tc>
                <a:tc>
                  <a:txBody>
                    <a:bodyPr/>
                    <a:lstStyle/>
                    <a:p>
                      <a:pPr algn="ctr"/>
                      <a:r>
                        <a:rPr lang="en-GB" sz="1800" dirty="0"/>
                        <a:t>0.03</a:t>
                      </a:r>
                    </a:p>
                  </a:txBody>
                  <a:tcPr marL="91450" marR="91450" marT="45693" marB="45693"/>
                </a:tc>
                <a:tc>
                  <a:txBody>
                    <a:bodyPr/>
                    <a:lstStyle/>
                    <a:p>
                      <a:pPr algn="ctr"/>
                      <a:r>
                        <a:rPr lang="en-GB" sz="1800" dirty="0"/>
                        <a:t>0.09</a:t>
                      </a:r>
                    </a:p>
                  </a:txBody>
                  <a:tcPr marL="91450" marR="91450" marT="45693" marB="45693"/>
                </a:tc>
                <a:extLst>
                  <a:ext uri="{0D108BD9-81ED-4DB2-BD59-A6C34878D82A}">
                    <a16:rowId xmlns:a16="http://schemas.microsoft.com/office/drawing/2014/main" val="10002"/>
                  </a:ext>
                </a:extLst>
              </a:tr>
            </a:tbl>
          </a:graphicData>
        </a:graphic>
      </p:graphicFrame>
      <p:sp>
        <p:nvSpPr>
          <p:cNvPr id="75805" name="TextBox 1"/>
          <p:cNvSpPr txBox="1">
            <a:spLocks noChangeArrowheads="1"/>
          </p:cNvSpPr>
          <p:nvPr/>
        </p:nvSpPr>
        <p:spPr bwMode="auto">
          <a:xfrm>
            <a:off x="9450499" y="6304002"/>
            <a:ext cx="190789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00" dirty="0">
                <a:latin typeface="+mn-lt"/>
              </a:rPr>
              <a:t>Baxter C et al. JACI 2013;132:560</a:t>
            </a:r>
          </a:p>
          <a:p>
            <a:pPr eaLnBrk="1" hangingPunct="1"/>
            <a:endParaRPr lang="en-US" sz="1800" dirty="0"/>
          </a:p>
        </p:txBody>
      </p:sp>
    </p:spTree>
    <p:extLst>
      <p:ext uri="{BB962C8B-B14F-4D97-AF65-F5344CB8AC3E}">
        <p14:creationId xmlns:p14="http://schemas.microsoft.com/office/powerpoint/2010/main" val="1110607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2324099" y="790637"/>
            <a:ext cx="5763354" cy="5653693"/>
          </a:xfrm>
          <a:prstGeom prst="rect">
            <a:avLst/>
          </a:prstGeom>
        </p:spPr>
      </p:pic>
      <p:sp>
        <p:nvSpPr>
          <p:cNvPr id="2" name="TextBox 1"/>
          <p:cNvSpPr txBox="1"/>
          <p:nvPr/>
        </p:nvSpPr>
        <p:spPr>
          <a:xfrm>
            <a:off x="2797212" y="266701"/>
            <a:ext cx="6271744" cy="646331"/>
          </a:xfrm>
          <a:prstGeom prst="rect">
            <a:avLst/>
          </a:prstGeom>
          <a:noFill/>
        </p:spPr>
        <p:txBody>
          <a:bodyPr wrap="none" rtlCol="0">
            <a:spAutoFit/>
          </a:bodyPr>
          <a:lstStyle/>
          <a:p>
            <a:r>
              <a:rPr lang="en-US" sz="3600" dirty="0"/>
              <a:t>ABPA 2013 Diagnostic Algorithm</a:t>
            </a:r>
          </a:p>
        </p:txBody>
      </p:sp>
      <p:sp>
        <p:nvSpPr>
          <p:cNvPr id="5" name="TextBox 4"/>
          <p:cNvSpPr txBox="1"/>
          <p:nvPr/>
        </p:nvSpPr>
        <p:spPr>
          <a:xfrm>
            <a:off x="9068956" y="6321219"/>
            <a:ext cx="2504212" cy="246221"/>
          </a:xfrm>
          <a:prstGeom prst="rect">
            <a:avLst/>
          </a:prstGeom>
          <a:noFill/>
        </p:spPr>
        <p:txBody>
          <a:bodyPr wrap="none" rtlCol="0">
            <a:spAutoFit/>
          </a:bodyPr>
          <a:lstStyle/>
          <a:p>
            <a:r>
              <a:rPr lang="en-US" sz="1000" dirty="0"/>
              <a:t>Agarwal R et al, </a:t>
            </a:r>
            <a:r>
              <a:rPr lang="en-US" sz="1000" dirty="0" err="1"/>
              <a:t>Clin</a:t>
            </a:r>
            <a:r>
              <a:rPr lang="en-US" sz="1000" dirty="0"/>
              <a:t> </a:t>
            </a:r>
            <a:r>
              <a:rPr lang="en-US" sz="1000" dirty="0" err="1"/>
              <a:t>Exp</a:t>
            </a:r>
            <a:r>
              <a:rPr lang="en-US" sz="1000" dirty="0"/>
              <a:t> Allergy 2013;43:850</a:t>
            </a:r>
          </a:p>
        </p:txBody>
      </p:sp>
      <p:sp>
        <p:nvSpPr>
          <p:cNvPr id="3" name="TextBox 2"/>
          <p:cNvSpPr txBox="1"/>
          <p:nvPr/>
        </p:nvSpPr>
        <p:spPr>
          <a:xfrm>
            <a:off x="8087453" y="1436968"/>
            <a:ext cx="3175000" cy="3170099"/>
          </a:xfrm>
          <a:prstGeom prst="rect">
            <a:avLst/>
          </a:prstGeom>
          <a:noFill/>
        </p:spPr>
        <p:txBody>
          <a:bodyPr wrap="square" rtlCol="0">
            <a:spAutoFit/>
          </a:bodyPr>
          <a:lstStyle/>
          <a:p>
            <a:r>
              <a:rPr lang="en-US" sz="2000" b="1" u="sng" dirty="0"/>
              <a:t>Ongoing issues</a:t>
            </a:r>
          </a:p>
          <a:p>
            <a:r>
              <a:rPr lang="en-US" sz="2000" dirty="0"/>
              <a:t>Cutoff for </a:t>
            </a:r>
            <a:r>
              <a:rPr lang="en-US" sz="2000" i="1" dirty="0" err="1"/>
              <a:t>Af-</a:t>
            </a:r>
            <a:r>
              <a:rPr lang="en-US" sz="2000" dirty="0" err="1"/>
              <a:t>IgE</a:t>
            </a:r>
            <a:r>
              <a:rPr lang="en-US" sz="2000" dirty="0"/>
              <a:t>?</a:t>
            </a:r>
          </a:p>
          <a:p>
            <a:r>
              <a:rPr lang="en-US" sz="2000" dirty="0"/>
              <a:t>1000 IU total </a:t>
            </a:r>
            <a:r>
              <a:rPr lang="en-US" sz="2000" dirty="0" err="1"/>
              <a:t>IgE</a:t>
            </a:r>
            <a:r>
              <a:rPr lang="en-US" sz="2000" dirty="0"/>
              <a:t> cutoff?</a:t>
            </a:r>
          </a:p>
          <a:p>
            <a:r>
              <a:rPr lang="en-US" sz="2000" dirty="0"/>
              <a:t>Utility of </a:t>
            </a:r>
            <a:r>
              <a:rPr lang="en-US" sz="2000" i="1" dirty="0" err="1"/>
              <a:t>Af</a:t>
            </a:r>
            <a:r>
              <a:rPr lang="en-US" sz="2000" dirty="0"/>
              <a:t> skin test?</a:t>
            </a:r>
          </a:p>
          <a:p>
            <a:r>
              <a:rPr lang="en-US" sz="2000" dirty="0"/>
              <a:t>Eosinophil cutoff?</a:t>
            </a:r>
          </a:p>
          <a:p>
            <a:r>
              <a:rPr lang="en-US" sz="2000" i="1" dirty="0" err="1"/>
              <a:t>Af</a:t>
            </a:r>
            <a:r>
              <a:rPr lang="en-US" sz="2000" i="1" dirty="0"/>
              <a:t> </a:t>
            </a:r>
            <a:r>
              <a:rPr lang="en-US" sz="2000" dirty="0"/>
              <a:t>precipitin outdated?</a:t>
            </a:r>
          </a:p>
          <a:p>
            <a:r>
              <a:rPr lang="en-US" sz="2000" i="1" dirty="0" err="1"/>
              <a:t>Af</a:t>
            </a:r>
            <a:r>
              <a:rPr lang="en-US" sz="2000" dirty="0"/>
              <a:t>-IgG cutoff?</a:t>
            </a:r>
          </a:p>
          <a:p>
            <a:r>
              <a:rPr lang="en-US" sz="2000" dirty="0"/>
              <a:t>How many positives?</a:t>
            </a:r>
          </a:p>
          <a:p>
            <a:r>
              <a:rPr lang="en-US" sz="2000" dirty="0"/>
              <a:t>Is ABPA-S = to ABPA-B?</a:t>
            </a:r>
          </a:p>
          <a:p>
            <a:r>
              <a:rPr lang="en-US" sz="2000" dirty="0"/>
              <a:t>How does CF affect these?</a:t>
            </a:r>
          </a:p>
        </p:txBody>
      </p:sp>
    </p:spTree>
    <p:extLst>
      <p:ext uri="{BB962C8B-B14F-4D97-AF65-F5344CB8AC3E}">
        <p14:creationId xmlns:p14="http://schemas.microsoft.com/office/powerpoint/2010/main" val="1255351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588169" y="3542826"/>
            <a:ext cx="7789863" cy="1447800"/>
          </a:xfrm>
        </p:spPr>
        <p:txBody>
          <a:bodyPr>
            <a:normAutofit/>
          </a:bodyPr>
          <a:lstStyle/>
          <a:p>
            <a:r>
              <a:rPr lang="en-US" sz="2800" dirty="0"/>
              <a:t>CFF Consensus Conference: </a:t>
            </a:r>
            <a:r>
              <a:rPr lang="en-US" sz="2800" dirty="0">
                <a:ea typeface="ＭＳ Ｐゴシック" charset="0"/>
                <a:cs typeface="Times" charset="0"/>
              </a:rPr>
              <a:t>Screening for ABPA in CF</a:t>
            </a:r>
            <a:endParaRPr lang="en-US" sz="2800" dirty="0">
              <a:solidFill>
                <a:schemeClr val="tx1"/>
              </a:solidFill>
              <a:ea typeface="ＭＳ Ｐゴシック" charset="0"/>
              <a:cs typeface="Times" charset="0"/>
            </a:endParaRPr>
          </a:p>
        </p:txBody>
      </p:sp>
      <p:sp>
        <p:nvSpPr>
          <p:cNvPr id="50179" name="Rectangle 3"/>
          <p:cNvSpPr>
            <a:spLocks noGrp="1" noChangeArrowheads="1"/>
          </p:cNvSpPr>
          <p:nvPr>
            <p:ph type="body" idx="1"/>
          </p:nvPr>
        </p:nvSpPr>
        <p:spPr>
          <a:xfrm>
            <a:off x="1020763" y="4422001"/>
            <a:ext cx="9791615" cy="4114800"/>
          </a:xfrm>
        </p:spPr>
        <p:txBody>
          <a:bodyPr/>
          <a:lstStyle/>
          <a:p>
            <a:pPr lvl="2" algn="just" eaLnBrk="1" hangingPunct="1">
              <a:lnSpc>
                <a:spcPct val="90000"/>
              </a:lnSpc>
            </a:pPr>
            <a:endParaRPr lang="en-US" sz="1800" b="1" dirty="0">
              <a:ea typeface="ＭＳ Ｐゴシック" charset="0"/>
              <a:cs typeface="Times" charset="0"/>
            </a:endParaRPr>
          </a:p>
          <a:p>
            <a:pPr eaLnBrk="1" hangingPunct="1">
              <a:lnSpc>
                <a:spcPct val="90000"/>
              </a:lnSpc>
            </a:pPr>
            <a:r>
              <a:rPr lang="en-US" sz="1800" dirty="0">
                <a:ea typeface="ＭＳ Ｐゴシック" charset="0"/>
                <a:cs typeface="Times" charset="0"/>
              </a:rPr>
              <a:t>Annual total serum </a:t>
            </a:r>
            <a:r>
              <a:rPr lang="en-US" sz="1800" dirty="0" err="1">
                <a:ea typeface="ＭＳ Ｐゴシック" charset="0"/>
                <a:cs typeface="Times" charset="0"/>
              </a:rPr>
              <a:t>IgE</a:t>
            </a:r>
            <a:r>
              <a:rPr lang="en-US" sz="1800" dirty="0">
                <a:ea typeface="ＭＳ Ｐゴシック" charset="0"/>
                <a:cs typeface="Times" charset="0"/>
              </a:rPr>
              <a:t> after age 6</a:t>
            </a:r>
          </a:p>
          <a:p>
            <a:pPr eaLnBrk="1" hangingPunct="1">
              <a:lnSpc>
                <a:spcPct val="90000"/>
              </a:lnSpc>
            </a:pPr>
            <a:r>
              <a:rPr lang="en-US" sz="1800" dirty="0">
                <a:ea typeface="ＭＳ Ｐゴシック" charset="0"/>
                <a:cs typeface="Times" charset="0"/>
              </a:rPr>
              <a:t>If total </a:t>
            </a:r>
            <a:r>
              <a:rPr lang="en-US" sz="1800" dirty="0" err="1">
                <a:ea typeface="ＭＳ Ｐゴシック" charset="0"/>
                <a:cs typeface="Times" charset="0"/>
              </a:rPr>
              <a:t>IgE</a:t>
            </a:r>
            <a:r>
              <a:rPr lang="en-US" sz="1800" dirty="0">
                <a:ea typeface="ＭＳ Ｐゴシック" charset="0"/>
                <a:cs typeface="Times" charset="0"/>
              </a:rPr>
              <a:t>  &gt;500 IU/mL: </a:t>
            </a:r>
            <a:r>
              <a:rPr lang="en-US" sz="1800" i="1" dirty="0" err="1">
                <a:ea typeface="ＭＳ Ｐゴシック" charset="0"/>
                <a:cs typeface="Times" charset="0"/>
              </a:rPr>
              <a:t>Aspergillus</a:t>
            </a:r>
            <a:r>
              <a:rPr lang="en-US" sz="1800" dirty="0">
                <a:ea typeface="ＭＳ Ｐゴシック" charset="0"/>
                <a:cs typeface="Times" charset="0"/>
              </a:rPr>
              <a:t> skin test or </a:t>
            </a:r>
            <a:r>
              <a:rPr lang="en-US" sz="1800" i="1" dirty="0">
                <a:ea typeface="ＭＳ Ｐゴシック" charset="0"/>
                <a:cs typeface="Times" charset="0"/>
              </a:rPr>
              <a:t>A. fumigatus</a:t>
            </a:r>
            <a:r>
              <a:rPr lang="en-US" sz="1800" dirty="0">
                <a:ea typeface="ＭＳ Ｐゴシック" charset="0"/>
                <a:cs typeface="Times" charset="0"/>
              </a:rPr>
              <a:t> serum antibody test</a:t>
            </a:r>
            <a:endParaRPr lang="en-US" sz="1800" u="sng" dirty="0">
              <a:ea typeface="ＭＳ Ｐゴシック" charset="0"/>
              <a:cs typeface="Times" charset="0"/>
            </a:endParaRPr>
          </a:p>
          <a:p>
            <a:pPr eaLnBrk="1" hangingPunct="1">
              <a:lnSpc>
                <a:spcPct val="90000"/>
              </a:lnSpc>
            </a:pPr>
            <a:r>
              <a:rPr lang="en-US" sz="1800" dirty="0">
                <a:ea typeface="ＭＳ Ｐゴシック" charset="0"/>
                <a:cs typeface="Times" charset="0"/>
              </a:rPr>
              <a:t>If total </a:t>
            </a:r>
            <a:r>
              <a:rPr lang="en-US" sz="1800" dirty="0" err="1">
                <a:ea typeface="ＭＳ Ｐゴシック" charset="0"/>
                <a:cs typeface="Times" charset="0"/>
              </a:rPr>
              <a:t>IgE</a:t>
            </a:r>
            <a:r>
              <a:rPr lang="en-US" sz="1800" dirty="0">
                <a:ea typeface="ＭＳ Ｐゴシック" charset="0"/>
                <a:cs typeface="Times" charset="0"/>
              </a:rPr>
              <a:t>  &lt;500 IU/mL: repeat if increased suspicion for ABPA (such as pulmonary exacerbation) and do skin test or serum antibody test </a:t>
            </a:r>
          </a:p>
          <a:p>
            <a:pPr eaLnBrk="1" hangingPunct="1">
              <a:lnSpc>
                <a:spcPct val="90000"/>
              </a:lnSpc>
            </a:pPr>
            <a:endParaRPr lang="en-US" sz="2800" b="1" dirty="0">
              <a:latin typeface="Times" charset="0"/>
              <a:ea typeface="ＭＳ Ｐゴシック" charset="0"/>
              <a:cs typeface="Times" charset="0"/>
            </a:endParaRPr>
          </a:p>
        </p:txBody>
      </p:sp>
      <p:sp>
        <p:nvSpPr>
          <p:cNvPr id="50180" name="Rectangle 4"/>
          <p:cNvSpPr>
            <a:spLocks noChangeArrowheads="1"/>
          </p:cNvSpPr>
          <p:nvPr/>
        </p:nvSpPr>
        <p:spPr bwMode="auto">
          <a:xfrm>
            <a:off x="9096442" y="6202402"/>
            <a:ext cx="4495800" cy="5539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p>
            <a:endParaRPr lang="en-US" b="1" dirty="0">
              <a:solidFill>
                <a:schemeClr val="tx2"/>
              </a:solidFill>
            </a:endParaRPr>
          </a:p>
          <a:p>
            <a:pPr>
              <a:spcBef>
                <a:spcPct val="20000"/>
              </a:spcBef>
              <a:spcAft>
                <a:spcPct val="100000"/>
              </a:spcAft>
            </a:pPr>
            <a:r>
              <a:rPr lang="en-US" sz="1000" dirty="0"/>
              <a:t>Stevens D et al, </a:t>
            </a:r>
            <a:r>
              <a:rPr lang="en-US" sz="1000" dirty="0" err="1"/>
              <a:t>Clin</a:t>
            </a:r>
            <a:r>
              <a:rPr lang="en-US" sz="1000" dirty="0"/>
              <a:t> Infect Dis 2003;37:S225</a:t>
            </a:r>
            <a:endParaRPr lang="en-US" sz="1000" b="1" dirty="0"/>
          </a:p>
        </p:txBody>
      </p:sp>
      <p:sp>
        <p:nvSpPr>
          <p:cNvPr id="2" name="Rectangle 1">
            <a:extLst>
              <a:ext uri="{FF2B5EF4-FFF2-40B4-BE49-F238E27FC236}">
                <a16:creationId xmlns:a16="http://schemas.microsoft.com/office/drawing/2014/main" id="{5174BA39-651F-584D-919E-1FC573293075}"/>
              </a:ext>
            </a:extLst>
          </p:cNvPr>
          <p:cNvSpPr/>
          <p:nvPr/>
        </p:nvSpPr>
        <p:spPr>
          <a:xfrm>
            <a:off x="1020764" y="1111240"/>
            <a:ext cx="10447336" cy="2308324"/>
          </a:xfrm>
          <a:prstGeom prst="rect">
            <a:avLst/>
          </a:prstGeom>
        </p:spPr>
        <p:txBody>
          <a:bodyPr wrap="square">
            <a:spAutoFit/>
          </a:bodyPr>
          <a:lstStyle/>
          <a:p>
            <a:pPr marL="533400" indent="-533400"/>
            <a:r>
              <a:rPr lang="en-US" dirty="0">
                <a:latin typeface="Arial" charset="0"/>
                <a:ea typeface="ＭＳ Ｐゴシック" charset="0"/>
                <a:cs typeface="ＭＳ Ｐゴシック" charset="0"/>
              </a:rPr>
              <a:t>1</a:t>
            </a:r>
            <a:r>
              <a:rPr lang="en-US" dirty="0">
                <a:latin typeface="+mj-lt"/>
                <a:ea typeface="ＭＳ Ｐゴシック" charset="0"/>
                <a:cs typeface="ＭＳ Ｐゴシック" charset="0"/>
              </a:rPr>
              <a:t>.    Acute or subacute clinical deterioration (cough, wheeze, exercise intolerance, exercise induced asthma, change in pulmonary function, increased sputum) not attributable to another etiology</a:t>
            </a:r>
          </a:p>
          <a:p>
            <a:pPr marL="533400" indent="-533400"/>
            <a:r>
              <a:rPr lang="en-US" dirty="0">
                <a:latin typeface="+mj-lt"/>
                <a:ea typeface="ＭＳ Ｐゴシック" charset="0"/>
                <a:cs typeface="ＭＳ Ｐゴシック" charset="0"/>
              </a:rPr>
              <a:t>2.    Total serum </a:t>
            </a:r>
            <a:r>
              <a:rPr lang="en-US" dirty="0" err="1">
                <a:latin typeface="+mj-lt"/>
                <a:ea typeface="ＭＳ Ｐゴシック" charset="0"/>
                <a:cs typeface="ＭＳ Ｐゴシック" charset="0"/>
              </a:rPr>
              <a:t>IgE</a:t>
            </a:r>
            <a:r>
              <a:rPr lang="en-US" dirty="0">
                <a:latin typeface="+mj-lt"/>
                <a:ea typeface="ＭＳ Ｐゴシック" charset="0"/>
                <a:cs typeface="ＭＳ Ｐゴシック" charset="0"/>
              </a:rPr>
              <a:t> &gt;500 IU/mL</a:t>
            </a:r>
          </a:p>
          <a:p>
            <a:r>
              <a:rPr lang="en-US" dirty="0">
                <a:latin typeface="+mj-lt"/>
                <a:ea typeface="ＭＳ Ｐゴシック" charset="0"/>
                <a:cs typeface="ＭＳ Ｐゴシック" charset="0"/>
              </a:rPr>
              <a:t>3.     Immediate skin test reactivity, or </a:t>
            </a:r>
            <a:r>
              <a:rPr lang="en-US" i="1" dirty="0">
                <a:latin typeface="+mj-lt"/>
                <a:ea typeface="ＭＳ Ｐゴシック" charset="0"/>
                <a:cs typeface="ＭＳ Ｐゴシック" charset="0"/>
              </a:rPr>
              <a:t>in vitro</a:t>
            </a:r>
            <a:r>
              <a:rPr lang="en-US" dirty="0">
                <a:latin typeface="+mj-lt"/>
                <a:ea typeface="ＭＳ Ｐゴシック" charset="0"/>
                <a:cs typeface="ＭＳ Ｐゴシック" charset="0"/>
              </a:rPr>
              <a:t> demonstration of </a:t>
            </a:r>
            <a:r>
              <a:rPr lang="en-US" dirty="0" err="1">
                <a:latin typeface="+mj-lt"/>
                <a:ea typeface="ＭＳ Ｐゴシック" charset="0"/>
                <a:cs typeface="ＭＳ Ｐゴシック" charset="0"/>
              </a:rPr>
              <a:t>IgE</a:t>
            </a:r>
            <a:r>
              <a:rPr lang="en-US" dirty="0">
                <a:latin typeface="+mj-lt"/>
                <a:ea typeface="ＭＳ Ｐゴシック" charset="0"/>
                <a:cs typeface="ＭＳ Ｐゴシック" charset="0"/>
              </a:rPr>
              <a:t> antibody, to </a:t>
            </a:r>
            <a:r>
              <a:rPr lang="en-US" i="1" dirty="0">
                <a:latin typeface="+mj-lt"/>
                <a:ea typeface="ＭＳ Ｐゴシック" charset="0"/>
                <a:cs typeface="ＭＳ Ｐゴシック" charset="0"/>
              </a:rPr>
              <a:t>A. fumigatus</a:t>
            </a:r>
            <a:r>
              <a:rPr lang="en-US" dirty="0">
                <a:latin typeface="+mj-lt"/>
                <a:ea typeface="ＭＳ Ｐゴシック" charset="0"/>
                <a:cs typeface="ＭＳ Ｐゴシック" charset="0"/>
              </a:rPr>
              <a:t> </a:t>
            </a:r>
          </a:p>
          <a:p>
            <a:pPr marL="533400" indent="-533400"/>
            <a:r>
              <a:rPr lang="en-US" dirty="0">
                <a:latin typeface="+mj-lt"/>
                <a:ea typeface="ＭＳ Ｐゴシック" charset="0"/>
                <a:cs typeface="ＭＳ Ｐゴシック" charset="0"/>
              </a:rPr>
              <a:t>4.    One or both of the following: </a:t>
            </a:r>
          </a:p>
          <a:p>
            <a:pPr marL="533400" indent="-533400"/>
            <a:r>
              <a:rPr lang="en-US" dirty="0">
                <a:latin typeface="+mj-lt"/>
                <a:ea typeface="ＭＳ Ｐゴシック" charset="0"/>
                <a:cs typeface="ＭＳ Ｐゴシック" charset="0"/>
              </a:rPr>
              <a:t>	a. Serum precipitins, or IgG antibody, to </a:t>
            </a:r>
            <a:r>
              <a:rPr lang="en-US" i="1" dirty="0">
                <a:latin typeface="+mj-lt"/>
                <a:ea typeface="ＭＳ Ｐゴシック" charset="0"/>
                <a:cs typeface="ＭＳ Ｐゴシック" charset="0"/>
              </a:rPr>
              <a:t>A. fumigatus</a:t>
            </a:r>
            <a:r>
              <a:rPr lang="en-US" dirty="0">
                <a:latin typeface="+mj-lt"/>
                <a:ea typeface="ＭＳ Ｐゴシック" charset="0"/>
                <a:cs typeface="ＭＳ Ｐゴシック" charset="0"/>
              </a:rPr>
              <a:t> </a:t>
            </a:r>
          </a:p>
          <a:p>
            <a:pPr marL="533400" indent="-533400"/>
            <a:r>
              <a:rPr lang="en-US" dirty="0">
                <a:latin typeface="+mj-lt"/>
                <a:ea typeface="ＭＳ Ｐゴシック" charset="0"/>
                <a:cs typeface="ＭＳ Ｐゴシック" charset="0"/>
              </a:rPr>
              <a:t>	b. New or recent abnormalities on the chest radiograph (infiltrates, mucus plugging) or chest CT (bronchiectasis) that have not cleared with antibiotics and standard physiotherapy</a:t>
            </a:r>
          </a:p>
        </p:txBody>
      </p:sp>
      <p:sp>
        <p:nvSpPr>
          <p:cNvPr id="3" name="TextBox 2">
            <a:extLst>
              <a:ext uri="{FF2B5EF4-FFF2-40B4-BE49-F238E27FC236}">
                <a16:creationId xmlns:a16="http://schemas.microsoft.com/office/drawing/2014/main" id="{4C4DC36E-0019-E641-A33A-A866000AF8A1}"/>
              </a:ext>
            </a:extLst>
          </p:cNvPr>
          <p:cNvSpPr txBox="1"/>
          <p:nvPr/>
        </p:nvSpPr>
        <p:spPr>
          <a:xfrm>
            <a:off x="1219201" y="418668"/>
            <a:ext cx="10400989" cy="523220"/>
          </a:xfrm>
          <a:prstGeom prst="rect">
            <a:avLst/>
          </a:prstGeom>
          <a:noFill/>
        </p:spPr>
        <p:txBody>
          <a:bodyPr wrap="none" rtlCol="0">
            <a:spAutoFit/>
          </a:bodyPr>
          <a:lstStyle/>
          <a:p>
            <a:r>
              <a:rPr lang="en-US" sz="2800" dirty="0">
                <a:latin typeface="+mj-lt"/>
              </a:rPr>
              <a:t>CFF Consensus Conference: Diagnosis of ABPA in CF ( Minimal Criteria)</a:t>
            </a:r>
          </a:p>
        </p:txBody>
      </p:sp>
    </p:spTree>
    <p:extLst>
      <p:ext uri="{BB962C8B-B14F-4D97-AF65-F5344CB8AC3E}">
        <p14:creationId xmlns:p14="http://schemas.microsoft.com/office/powerpoint/2010/main" val="639166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normAutofit fontScale="90000"/>
          </a:bodyPr>
          <a:lstStyle/>
          <a:p>
            <a:r>
              <a:rPr lang="en-US" sz="3600">
                <a:latin typeface="Calibri" charset="0"/>
                <a:ea typeface="ＭＳ Ｐゴシック" charset="0"/>
                <a:cs typeface="Calibri" charset="0"/>
              </a:rPr>
              <a:t>Survey of ABPA Diagnostic Criteria </a:t>
            </a:r>
            <a:br>
              <a:rPr lang="en-US" sz="3600">
                <a:latin typeface="Calibri" charset="0"/>
                <a:ea typeface="ＭＳ Ｐゴシック" charset="0"/>
                <a:cs typeface="Calibri" charset="0"/>
              </a:rPr>
            </a:br>
            <a:r>
              <a:rPr lang="en-US" sz="3600">
                <a:latin typeface="Calibri" charset="0"/>
                <a:ea typeface="ＭＳ Ｐゴシック" charset="0"/>
                <a:cs typeface="Calibri" charset="0"/>
              </a:rPr>
              <a:t>in UK CF Centers </a:t>
            </a:r>
          </a:p>
        </p:txBody>
      </p:sp>
      <p:pic>
        <p:nvPicPr>
          <p:cNvPr id="34818"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t="-6749" b="-6749"/>
          <a:stretch>
            <a:fillRect/>
          </a:stretch>
        </p:blipFill>
        <p:spPr>
          <a:xfrm>
            <a:off x="1659731" y="1541259"/>
            <a:ext cx="8872538" cy="4697413"/>
          </a:xfrm>
        </p:spPr>
      </p:pic>
      <p:sp>
        <p:nvSpPr>
          <p:cNvPr id="34819" name="TextBox 6"/>
          <p:cNvSpPr txBox="1">
            <a:spLocks noChangeArrowheads="1"/>
          </p:cNvSpPr>
          <p:nvPr/>
        </p:nvSpPr>
        <p:spPr bwMode="auto">
          <a:xfrm>
            <a:off x="8883515" y="6381749"/>
            <a:ext cx="2614818"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1000" dirty="0">
                <a:latin typeface="Calibri" charset="0"/>
                <a:cs typeface="Calibri" charset="0"/>
              </a:rPr>
              <a:t>Cunningham S et al , Arch Dis Child 2001;84:89</a:t>
            </a:r>
          </a:p>
        </p:txBody>
      </p:sp>
      <p:sp>
        <p:nvSpPr>
          <p:cNvPr id="34820" name="TextBox 7"/>
          <p:cNvSpPr txBox="1">
            <a:spLocks noChangeArrowheads="1"/>
          </p:cNvSpPr>
          <p:nvPr/>
        </p:nvSpPr>
        <p:spPr bwMode="auto">
          <a:xfrm>
            <a:off x="3064042" y="5129463"/>
            <a:ext cx="4427538"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2000" dirty="0">
                <a:latin typeface="Calibri" charset="0"/>
                <a:cs typeface="Calibri" charset="0"/>
              </a:rPr>
              <a:t>Data obtained from 45/58 Centers (78%)</a:t>
            </a:r>
          </a:p>
        </p:txBody>
      </p:sp>
    </p:spTree>
    <p:extLst>
      <p:ext uri="{BB962C8B-B14F-4D97-AF65-F5344CB8AC3E}">
        <p14:creationId xmlns:p14="http://schemas.microsoft.com/office/powerpoint/2010/main" val="32932440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1163</TotalTime>
  <Words>2318</Words>
  <Application>Microsoft Macintosh PowerPoint</Application>
  <PresentationFormat>Widescreen</PresentationFormat>
  <Paragraphs>362</Paragraphs>
  <Slides>35</Slides>
  <Notes>16</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6" baseType="lpstr">
      <vt:lpstr>ＭＳ Ｐゴシック</vt:lpstr>
      <vt:lpstr>ヒラギノ明朝 ProN W3</vt:lpstr>
      <vt:lpstr>ヒラギノ角ゴ ProN W3</vt:lpstr>
      <vt:lpstr>Arial</vt:lpstr>
      <vt:lpstr>Calibri</vt:lpstr>
      <vt:lpstr>Helvetica Neue Light</vt:lpstr>
      <vt:lpstr>Symbol</vt:lpstr>
      <vt:lpstr>Times</vt:lpstr>
      <vt:lpstr>Wingdings</vt:lpstr>
      <vt:lpstr>Office Theme</vt:lpstr>
      <vt:lpstr>Document</vt:lpstr>
      <vt:lpstr>Recent Advances in Allergic Bronchopulmonary Aspergillosis Complicating Cystic Fibrosis  ISHAM 2018, S2.6 ABPA Amsterdam July 2, 2018</vt:lpstr>
      <vt:lpstr>Similarities Between CF and ABPA</vt:lpstr>
      <vt:lpstr>Distinct Sputum Mycobiomes in Healthy People, CF and Asthma</vt:lpstr>
      <vt:lpstr> Aspergillus Phenotypes in CF </vt:lpstr>
      <vt:lpstr>ABPA Worsens Pediatric CF Structural Lung Disease</vt:lpstr>
      <vt:lpstr>Clinical Impact of Aspergillus Phenotypes in CF Adults</vt:lpstr>
      <vt:lpstr>PowerPoint Presentation</vt:lpstr>
      <vt:lpstr>CFF Consensus Conference: Screening for ABPA in CF</vt:lpstr>
      <vt:lpstr>Survey of ABPA Diagnostic Criteria  in UK CF Centers </vt:lpstr>
      <vt:lpstr>An Audit of Diagnosis and Treatment of ABPA  in Nottingham UK Adult CF Center</vt:lpstr>
      <vt:lpstr>An Audit of Diagnosis and Treatment of ABPA  in Nottingham UK Adult CF Center</vt:lpstr>
      <vt:lpstr>PowerPoint Presentation</vt:lpstr>
      <vt:lpstr>The Search for ABPA Diagnosis Using Recombinant A. fumigatus Allergen Immunoassays Continues</vt:lpstr>
      <vt:lpstr>The Search for ABPA Diagnosis Using Recombinant A. fumigatus Allergen Immunoassays Continues</vt:lpstr>
      <vt:lpstr>Innate Basophil Activation in TH2 Disease</vt:lpstr>
      <vt:lpstr>ABPA Biomarker Diagnostic Evaluation Method</vt:lpstr>
      <vt:lpstr>Plasma TARC/CCL17 Levels in CF-ABPA, CF with A. fumigatus  colonization, and A. fumigatus-negative CF</vt:lpstr>
      <vt:lpstr>PowerPoint Presentation</vt:lpstr>
      <vt:lpstr>PowerPoint Presentation</vt:lpstr>
      <vt:lpstr>International Longitudinal 2-Year Cohort Study  4 Groups of Patients: Stanford Cohort</vt:lpstr>
      <vt:lpstr>Af-Specific Basophil Activation Robustly Discriminates CF-ABPA from CF-AC and CF over time </vt:lpstr>
      <vt:lpstr>Basophil Activation Test and Af-sIgE Differentiate Aspergillus Infection, Sensitization and ABPA in CF </vt:lpstr>
      <vt:lpstr>Basophil Activation Test Predicts Development of ABPA in  A. fumigatus-sensitized CF Patients</vt:lpstr>
      <vt:lpstr>PowerPoint Presentation</vt:lpstr>
      <vt:lpstr>MRI as a CF APBA Diagnostic Tool</vt:lpstr>
      <vt:lpstr>Therapeutic Approaches for CF ABPA </vt:lpstr>
      <vt:lpstr>Aspects of CF Affecting ABPA Therapeutic Choices</vt:lpstr>
      <vt:lpstr>Treatment Variability of ABPA in CF </vt:lpstr>
      <vt:lpstr>Azole-Resistant Aspergillus in CF</vt:lpstr>
      <vt:lpstr>Omalizumab for CF ABPA: The Novartis Trial Fiasco</vt:lpstr>
      <vt:lpstr>PowerPoint Presentation</vt:lpstr>
      <vt:lpstr>PowerPoint Presentation</vt:lpstr>
      <vt:lpstr>Response to Omalizumab in CF ABPA</vt:lpstr>
      <vt:lpstr>PowerPoint Presentation</vt:lpstr>
      <vt:lpstr>Future Developments</vt:lpstr>
    </vt:vector>
  </TitlesOfParts>
  <Company>Stanford University</Company>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 Moss</dc:creator>
  <cp:lastModifiedBy>Jill Kaplan</cp:lastModifiedBy>
  <cp:revision>159</cp:revision>
  <dcterms:created xsi:type="dcterms:W3CDTF">2015-06-24T18:28:17Z</dcterms:created>
  <dcterms:modified xsi:type="dcterms:W3CDTF">2018-07-14T21:21:50Z</dcterms:modified>
</cp:coreProperties>
</file>